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3" r:id="rId8"/>
    <p:sldId id="265" r:id="rId9"/>
    <p:sldId id="266" r:id="rId10"/>
    <p:sldId id="267" r:id="rId11"/>
    <p:sldId id="269"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94694" autoAdjust="0"/>
  </p:normalViewPr>
  <p:slideViewPr>
    <p:cSldViewPr snapToGrid="0" snapToObjects="1">
      <p:cViewPr varScale="1">
        <p:scale>
          <a:sx n="121" d="100"/>
          <a:sy n="121" d="100"/>
        </p:scale>
        <p:origin x="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8728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8584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0386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986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7737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41EB5C9-1307-BA42-ABA2-0BC069CD8E7F}" type="datetimeFigureOut">
              <a:rPr lang="en-US" smtClean="0"/>
              <a:t>2/18/20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9459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41EB5C9-1307-BA42-ABA2-0BC069CD8E7F}" type="datetimeFigureOut">
              <a:rPr lang="en-US" smtClean="0"/>
              <a:t>2/18/20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9705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41EB5C9-1307-BA42-ABA2-0BC069CD8E7F}" type="datetimeFigureOut">
              <a:rPr lang="en-US" smtClean="0"/>
              <a:t>2/18/20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5019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1EB5C9-1307-BA42-ABA2-0BC069CD8E7F}"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952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41EB5C9-1307-BA42-ABA2-0BC069CD8E7F}" type="datetimeFigureOut">
              <a:rPr lang="en-US" smtClean="0"/>
              <a:t>2/18/20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7746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41EB5C9-1307-BA42-ABA2-0BC069CD8E7F}" type="datetimeFigureOut">
              <a:rPr lang="en-US" smtClean="0"/>
              <a:t>2/18/20</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7538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241EB5C9-1307-BA42-ABA2-0BC069CD8E7F}" type="datetimeFigureOut">
              <a:rPr lang="en-US" smtClean="0"/>
              <a:t>2/18/20</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73096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etsearch.research.google.com" TargetMode="External"/><Relationship Id="rId2" Type="http://schemas.openxmlformats.org/officeDocument/2006/relationships/hyperlink" Target="https://data.boston.gov/dataset/buildbps-facilities-and-educational-data-for-boston-public-sch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Presenting to a General Audience</a:t>
            </a:r>
          </a:p>
        </p:txBody>
      </p:sp>
      <p:sp>
        <p:nvSpPr>
          <p:cNvPr id="3" name="Subtitle 2"/>
          <p:cNvSpPr>
            <a:spLocks noGrp="1"/>
          </p:cNvSpPr>
          <p:nvPr>
            <p:ph type="subTitle" idx="1"/>
          </p:nvPr>
        </p:nvSpPr>
        <p:spPr/>
        <p:txBody>
          <a:bodyPr/>
          <a:lstStyle/>
          <a:p>
            <a:pPr marL="0" lvl="0" indent="0">
              <a:buNone/>
            </a:pPr>
            <a:br/>
            <a:br/>
            <a:r>
              <a:t>Kirin Patel</a:t>
            </a:r>
          </a:p>
        </p:txBody>
      </p:sp>
      <p:sp>
        <p:nvSpPr>
          <p:cNvPr id="4" name="Date Placeholder 3"/>
          <p:cNvSpPr>
            <a:spLocks noGrp="1"/>
          </p:cNvSpPr>
          <p:nvPr>
            <p:ph type="dt" sz="half" idx="10"/>
          </p:nvPr>
        </p:nvSpPr>
        <p:spPr/>
        <p:txBody>
          <a:bodyPr/>
          <a:lstStyle/>
          <a:p>
            <a:pPr marL="0" lvl="0" indent="0">
              <a:buNone/>
            </a:pPr>
            <a:r>
              <a:t>2/17/2020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Size of Educational Facilities Based on Year Built With Facility Type Highlighted</a:t>
            </a:r>
          </a:p>
        </p:txBody>
      </p:sp>
      <p:sp>
        <p:nvSpPr>
          <p:cNvPr id="5" name="Content Placeholder 4">
            <a:extLst>
              <a:ext uri="{FF2B5EF4-FFF2-40B4-BE49-F238E27FC236}">
                <a16:creationId xmlns:a16="http://schemas.microsoft.com/office/drawing/2014/main" id="{5A7DE758-CB10-5246-8146-7E193CFC1F38}"/>
              </a:ext>
            </a:extLst>
          </p:cNvPr>
          <p:cNvSpPr>
            <a:spLocks noGrp="1"/>
          </p:cNvSpPr>
          <p:nvPr>
            <p:ph idx="1"/>
          </p:nvPr>
        </p:nvSpPr>
        <p:spPr/>
        <p:txBody>
          <a:bodyPr/>
          <a:lstStyle/>
          <a:p>
            <a:endParaRPr lang="en-US"/>
          </a:p>
        </p:txBody>
      </p:sp>
      <p:pic>
        <p:nvPicPr>
          <p:cNvPr id="6" name="Picture 5" descr="assignment_5_files/figure-pptx/unnamed-chunk-1-1.png">
            <a:extLst>
              <a:ext uri="{FF2B5EF4-FFF2-40B4-BE49-F238E27FC236}">
                <a16:creationId xmlns:a16="http://schemas.microsoft.com/office/drawing/2014/main" id="{1B437C72-99CF-0A41-B2C3-D8C35C0DDD3B}"/>
              </a:ext>
            </a:extLst>
          </p:cNvPr>
          <p:cNvPicPr>
            <a:picLocks noGrp="1" noChangeAspect="1"/>
          </p:cNvPicPr>
          <p:nvPr/>
        </p:nvPicPr>
        <p:blipFill>
          <a:blip r:embed="rId2"/>
          <a:stretch>
            <a:fillRect/>
          </a:stretch>
        </p:blipFill>
        <p:spPr bwMode="auto">
          <a:xfrm>
            <a:off x="2901951" y="1163828"/>
            <a:ext cx="5651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Does Student Population Size Influence Eletrical Bills?</a:t>
            </a:r>
          </a:p>
        </p:txBody>
      </p:sp>
      <p:pic>
        <p:nvPicPr>
          <p:cNvPr id="3" name="Picture 1" descr="assignment_5_files/figure-pptx/unnamed-chunk-2-1.png"/>
          <p:cNvPicPr>
            <a:picLocks noGrp="1" noChangeAspect="1"/>
          </p:cNvPicPr>
          <p:nvPr/>
        </p:nvPicPr>
        <p:blipFill>
          <a:blip r:embed="rId2"/>
          <a:stretch>
            <a:fillRect/>
          </a:stretch>
        </p:blipFill>
        <p:spPr bwMode="auto">
          <a:xfrm>
            <a:off x="2740572" y="1123838"/>
            <a:ext cx="5651500" cy="45212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 Student Population Size Does not Influence Eletrical Bills</a:t>
            </a:r>
          </a:p>
        </p:txBody>
      </p:sp>
      <p:sp>
        <p:nvSpPr>
          <p:cNvPr id="3" name="Content Placeholder 2"/>
          <p:cNvSpPr>
            <a:spLocks noGrp="1"/>
          </p:cNvSpPr>
          <p:nvPr>
            <p:ph idx="1"/>
          </p:nvPr>
        </p:nvSpPr>
        <p:spPr/>
        <p:txBody>
          <a:bodyPr/>
          <a:lstStyle/>
          <a:p>
            <a:pPr marL="0" lvl="0" indent="0">
              <a:buNone/>
            </a:pPr>
            <a:r>
              <a:t>Based on the data alone, a single field cannot be attributed to the differences between the eletrical bills of educational facilities. There are likely a multitude of factors that have differing levels of influence over the eletrical bills of educational facilities. Further investigation into the impacts of each factor is required in order to present insightful conclusions involving future construction of educational facilities can be made.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Presenting to a General Audience</a:t>
            </a:r>
          </a:p>
        </p:txBody>
      </p:sp>
      <p:sp>
        <p:nvSpPr>
          <p:cNvPr id="3" name="Content Placeholder 2"/>
          <p:cNvSpPr>
            <a:spLocks noGrp="1"/>
          </p:cNvSpPr>
          <p:nvPr>
            <p:ph idx="1"/>
          </p:nvPr>
        </p:nvSpPr>
        <p:spPr/>
        <p:txBody>
          <a:bodyPr/>
          <a:lstStyle/>
          <a:p>
            <a:pPr marL="0" lvl="0" indent="0">
              <a:buNone/>
            </a:pPr>
            <a:r>
              <a:t>This assignment focuses on using R to process data that can then be used to generate a PowerPoint presentation that can be presented to a non-tech or unfamiliar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Getting Started</a:t>
            </a:r>
          </a:p>
        </p:txBody>
      </p:sp>
      <p:sp>
        <p:nvSpPr>
          <p:cNvPr id="3" name="Content Placeholder 2"/>
          <p:cNvSpPr>
            <a:spLocks noGrp="1"/>
          </p:cNvSpPr>
          <p:nvPr>
            <p:ph idx="1"/>
          </p:nvPr>
        </p:nvSpPr>
        <p:spPr/>
        <p:txBody>
          <a:bodyPr/>
          <a:lstStyle/>
          <a:p>
            <a:pPr marL="0" lvl="0" indent="0">
              <a:buNone/>
            </a:pPr>
            <a:r>
              <a:t>Before analysis can be conducted, a dataset needs to be obatained. For this assignment, I will be using the </a:t>
            </a:r>
            <a:r>
              <a:rPr>
                <a:hlinkClick r:id="rId2"/>
              </a:rPr>
              <a:t>BuildBPS: Facilities and Educational Data for Boston Public Schools</a:t>
            </a:r>
            <a:r>
              <a:t> which was found through </a:t>
            </a:r>
            <a:r>
              <a:rPr>
                <a:hlinkClick r:id="rId3"/>
              </a:rPr>
              <a:t>Google’s Dataset Search Tool</a:t>
            </a:r>
            <a: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This Data Should be Analyzed</a:t>
            </a:r>
          </a:p>
        </p:txBody>
      </p:sp>
      <p:sp>
        <p:nvSpPr>
          <p:cNvPr id="3" name="Content Placeholder 2"/>
          <p:cNvSpPr>
            <a:spLocks noGrp="1"/>
          </p:cNvSpPr>
          <p:nvPr>
            <p:ph idx="1"/>
          </p:nvPr>
        </p:nvSpPr>
        <p:spPr/>
        <p:txBody>
          <a:bodyPr/>
          <a:lstStyle/>
          <a:p>
            <a:pPr marL="0" lvl="0" indent="0">
              <a:buNone/>
            </a:pPr>
            <a:r>
              <a:t>Current and previous data collected on educational infastructure provides insight as to how money is currently being spent, where it is beign effectively spent, and where spending needs to improve. By investigating this data, insightful conclusions involving future construction of educational facilities can be made.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Yearly Electric Bill of Educational Facilities Based on Year Built</a:t>
            </a:r>
          </a:p>
        </p:txBody>
      </p:sp>
      <p:sp>
        <p:nvSpPr>
          <p:cNvPr id="5" name="Content Placeholder 4">
            <a:extLst>
              <a:ext uri="{FF2B5EF4-FFF2-40B4-BE49-F238E27FC236}">
                <a16:creationId xmlns:a16="http://schemas.microsoft.com/office/drawing/2014/main" id="{6164AA65-BFCF-B34C-80CF-E6BA2558AD6D}"/>
              </a:ext>
            </a:extLst>
          </p:cNvPr>
          <p:cNvSpPr>
            <a:spLocks noGrp="1"/>
          </p:cNvSpPr>
          <p:nvPr>
            <p:ph idx="1"/>
          </p:nvPr>
        </p:nvSpPr>
        <p:spPr/>
        <p:txBody>
          <a:bodyPr/>
          <a:lstStyle/>
          <a:p>
            <a:endParaRPr lang="en-US"/>
          </a:p>
        </p:txBody>
      </p:sp>
      <p:pic>
        <p:nvPicPr>
          <p:cNvPr id="6" name="Picture 5" descr="assignment_5_files/figure-pptx/view%20data-1.png">
            <a:extLst>
              <a:ext uri="{FF2B5EF4-FFF2-40B4-BE49-F238E27FC236}">
                <a16:creationId xmlns:a16="http://schemas.microsoft.com/office/drawing/2014/main" id="{7121602B-2D39-EB48-86C7-5D031910B6EA}"/>
              </a:ext>
            </a:extLst>
          </p:cNvPr>
          <p:cNvPicPr>
            <a:picLocks noGrp="1" noChangeAspect="1"/>
          </p:cNvPicPr>
          <p:nvPr/>
        </p:nvPicPr>
        <p:blipFill>
          <a:blip r:embed="rId2"/>
          <a:stretch>
            <a:fillRect/>
          </a:stretch>
        </p:blipFill>
        <p:spPr bwMode="auto">
          <a:xfrm>
            <a:off x="2901951" y="1163828"/>
            <a:ext cx="56515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Analysing This Data</a:t>
            </a:r>
          </a:p>
        </p:txBody>
      </p:sp>
      <p:sp>
        <p:nvSpPr>
          <p:cNvPr id="3" name="Content Placeholder 2"/>
          <p:cNvSpPr>
            <a:spLocks noGrp="1"/>
          </p:cNvSpPr>
          <p:nvPr>
            <p:ph idx="1"/>
          </p:nvPr>
        </p:nvSpPr>
        <p:spPr/>
        <p:txBody>
          <a:bodyPr/>
          <a:lstStyle/>
          <a:p>
            <a:pPr marL="0" lvl="0" indent="0">
              <a:buNone/>
            </a:pPr>
            <a:r>
              <a:t>Upon first analysis of this data, it appears that educational facilities do not become more efficient with electricity consumption. However, the data plotted does not account for school size or type. Both pre-school, elementary, middle, and highschool facilities were plotted.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Yearly Electic Bill of Educational Facilities Based on Year Built With Facility Type Highlighted</a:t>
            </a:r>
          </a:p>
        </p:txBody>
      </p:sp>
      <p:sp>
        <p:nvSpPr>
          <p:cNvPr id="5" name="Content Placeholder 4">
            <a:extLst>
              <a:ext uri="{FF2B5EF4-FFF2-40B4-BE49-F238E27FC236}">
                <a16:creationId xmlns:a16="http://schemas.microsoft.com/office/drawing/2014/main" id="{570EA649-3915-DD41-AF63-AE70B0811572}"/>
              </a:ext>
            </a:extLst>
          </p:cNvPr>
          <p:cNvSpPr>
            <a:spLocks noGrp="1"/>
          </p:cNvSpPr>
          <p:nvPr>
            <p:ph idx="1"/>
          </p:nvPr>
        </p:nvSpPr>
        <p:spPr/>
        <p:txBody>
          <a:bodyPr/>
          <a:lstStyle/>
          <a:p>
            <a:endParaRPr lang="en-US"/>
          </a:p>
        </p:txBody>
      </p:sp>
      <p:pic>
        <p:nvPicPr>
          <p:cNvPr id="6" name="Picture 5" descr="assignment_5_files/figure-pptx/view%20data%20with%20school%20type-1.png">
            <a:extLst>
              <a:ext uri="{FF2B5EF4-FFF2-40B4-BE49-F238E27FC236}">
                <a16:creationId xmlns:a16="http://schemas.microsoft.com/office/drawing/2014/main" id="{ED63311D-3748-224D-8BC4-1E1D167D1CFF}"/>
              </a:ext>
            </a:extLst>
          </p:cNvPr>
          <p:cNvPicPr>
            <a:picLocks noGrp="1" noChangeAspect="1"/>
          </p:cNvPicPr>
          <p:nvPr/>
        </p:nvPicPr>
        <p:blipFill>
          <a:blip r:embed="rId2"/>
          <a:stretch>
            <a:fillRect/>
          </a:stretch>
        </p:blipFill>
        <p:spPr bwMode="auto">
          <a:xfrm>
            <a:off x="2901951" y="1123838"/>
            <a:ext cx="56515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Analysing the Data Again</a:t>
            </a:r>
          </a:p>
        </p:txBody>
      </p:sp>
      <p:sp>
        <p:nvSpPr>
          <p:cNvPr id="3" name="Content Placeholder 2"/>
          <p:cNvSpPr>
            <a:spLocks noGrp="1"/>
          </p:cNvSpPr>
          <p:nvPr>
            <p:ph idx="1"/>
          </p:nvPr>
        </p:nvSpPr>
        <p:spPr/>
        <p:txBody>
          <a:bodyPr/>
          <a:lstStyle/>
          <a:p>
            <a:pPr marL="0" lvl="0" indent="0">
              <a:buNone/>
            </a:pPr>
            <a:r>
              <a:t>Now that educational facility types can be connected to facility costs, analysis on which facilities consume the most electricity can be determined. Generally, lower education level facilities have lower yearly eltrical bills than higher level facilities, with the exception of early learning facilities.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Might Higher Level Education Facilities Have Higher Electrical Bills</a:t>
            </a:r>
          </a:p>
        </p:txBody>
      </p:sp>
      <p:sp>
        <p:nvSpPr>
          <p:cNvPr id="3" name="Content Placeholder 2"/>
          <p:cNvSpPr>
            <a:spLocks noGrp="1"/>
          </p:cNvSpPr>
          <p:nvPr>
            <p:ph idx="1"/>
          </p:nvPr>
        </p:nvSpPr>
        <p:spPr/>
        <p:txBody>
          <a:bodyPr/>
          <a:lstStyle/>
          <a:p>
            <a:pPr marL="0" lvl="0" indent="0">
              <a:buNone/>
            </a:pPr>
            <a:r>
              <a:t>The most simpilest anwser is that, they are larger facilities. Generally, one would think that as education level of a facility increases, so does its size. However, most educational facilities within Boston remain under 500,000 square feet. Size is not a determining factor for electrical bills.</a:t>
            </a: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{A1B3E0FD-7628-554A-912B-7F08782DF1BE}tf10001124</Template>
  <TotalTime>0</TotalTime>
  <Words>435</Words>
  <Application>Microsoft Macintosh PowerPoint</Application>
  <PresentationFormat>On-screen Show (4:3)</PresentationFormat>
  <Paragraphs>21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 2</vt:lpstr>
      <vt:lpstr>Frame</vt:lpstr>
      <vt:lpstr>Presenting to a General Audience</vt:lpstr>
      <vt:lpstr>Presenting to a General Audience</vt:lpstr>
      <vt:lpstr>Getting Started</vt:lpstr>
      <vt:lpstr>Why This Data Should be Analyzed</vt:lpstr>
      <vt:lpstr>Yearly Electric Bill of Educational Facilities Based on Year Built</vt:lpstr>
      <vt:lpstr>Analysing This Data</vt:lpstr>
      <vt:lpstr>Yearly Electic Bill of Educational Facilities Based on Year Built With Facility Type Highlighted</vt:lpstr>
      <vt:lpstr>Analysing the Data Again</vt:lpstr>
      <vt:lpstr>Why Might Higher Level Education Facilities Have Higher Electrical Bills</vt:lpstr>
      <vt:lpstr>Size of Educational Facilities Based on Year Built With Facility Type Highlighted</vt:lpstr>
      <vt:lpstr>Does Student Population Size Influence Eletrical Bills?</vt:lpstr>
      <vt:lpstr>No, Student Population Size Does not Influence Eletrical Bills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to a General Audience</dc:title>
  <dc:creator>Kirin Patel</dc:creator>
  <cp:keywords/>
  <cp:lastModifiedBy>Kirin Patel</cp:lastModifiedBy>
  <cp:revision>1</cp:revision>
  <dcterms:created xsi:type="dcterms:W3CDTF">2020-02-18T15:49:56Z</dcterms:created>
  <dcterms:modified xsi:type="dcterms:W3CDTF">2020-02-18T15:50:48Z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2/17/2020</vt:lpwstr>
  </property>
  <property fmtid="{D5CDD505-2E9C-101B-9397-08002B2CF9AE}" pid="3" name="output">
    <vt:lpwstr>powerpoint_presentation</vt:lpwstr>
  </property>
</Properties>
</file>