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96b33b51ce_0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g196b33b51ce_0_0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g196b33b51ce_0_0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63470fb93_0_167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863470fb93_0_167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863470fb93_0_160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863470fb93_0_16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863470fb93_0_174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863470fb93_0_174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96b33b51ce_1_37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96b33b51ce_1_37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863470fb93_0_181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863470fb93_0_18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63470fb93_0_132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63470fb93_0_132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863470fb93_0_132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63470fb93_0_125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863470fb93_0_12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696c1e765_0_99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8696c1e765_0_99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8696c1e765_0_106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8696c1e765_0_10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8b6b83e4a0_0_137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8b6b83e4a0_0_137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b6b83e4a0_0_160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18b6b83e4a0_0_16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8b6b83e4a0_0_186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8b6b83e4a0_0_18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8b6b83e4a0_0_168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8b6b83e4a0_0_168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9d7334549_0_45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89d7334549_0_4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8b6b83e4a0_0_85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8b6b83e4a0_0_8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8b6b83e4a0_0_92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8b6b83e4a0_0_92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8b6b83e4a0_0_119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8b6b83e4a0_0_119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63470fb93_0_99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g1863470fb93_0_99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96b33b51ce_1_16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196b33b51ce_1_1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863470fb93_0_139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1863470fb93_0_139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863470fb93_0_146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1863470fb93_0_14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863470fb93_0_215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1863470fb93_0_21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96b33b51ce_1_2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96b33b51ce_1_26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196b33b51ce_1_26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63470fb93_0_153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863470fb93_0_15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" y="152401"/>
            <a:ext cx="8839200" cy="3448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" y="3733800"/>
            <a:ext cx="8839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None/>
              <a:defRPr>
                <a:solidFill>
                  <a:srgbClr val="00B0F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3"/>
          <p:cNvSpPr txBox="1"/>
          <p:nvPr/>
        </p:nvSpPr>
        <p:spPr>
          <a:xfrm>
            <a:off x="0" y="6492875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© UMD DATA605</a:t>
            </a:r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fmla="val 834" name="adj1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edium.freecodecamp.org/a-beginner-friendly-introduction-to-containers-vms-and-docker-79a9e3e119b" TargetMode="External"/><Relationship Id="rId4" Type="http://schemas.openxmlformats.org/officeDocument/2006/relationships/hyperlink" Target="https://docs.docker.com/get-started/" TargetMode="External"/><Relationship Id="rId5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nigelpoulton/counter-ap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ctrTitle"/>
          </p:nvPr>
        </p:nvSpPr>
        <p:spPr>
          <a:xfrm>
            <a:off x="152400" y="2768076"/>
            <a:ext cx="8839200" cy="136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/>
              <a:t>UMD DATA605 - Big Data System</a:t>
            </a:r>
            <a:r>
              <a:rPr b="1" lang="en-US"/>
              <a:t>s</a:t>
            </a:r>
            <a:br>
              <a:rPr lang="en-US"/>
            </a:br>
            <a:r>
              <a:rPr lang="en-US"/>
              <a:t>DevOps with Docker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2597" y="933047"/>
            <a:ext cx="3902075" cy="17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152400" y="990600"/>
            <a:ext cx="49071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1242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Server-client architecture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Docker client</a:t>
            </a:r>
            <a:endParaRPr/>
          </a:p>
          <a:p>
            <a:pPr indent="-268605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Command line interface</a:t>
            </a:r>
            <a:endParaRPr/>
          </a:p>
          <a:p>
            <a:pPr indent="-268605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Communicate through IPC socket </a:t>
            </a:r>
            <a:r>
              <a:rPr b="1" lang="en-US" sz="2350">
                <a:latin typeface="Consolas"/>
                <a:ea typeface="Consolas"/>
                <a:cs typeface="Consolas"/>
                <a:sym typeface="Consolas"/>
              </a:rPr>
              <a:t>/var/run/docker.sock</a:t>
            </a:r>
            <a:r>
              <a:rPr lang="en-US"/>
              <a:t> or IP ports</a:t>
            </a:r>
            <a:endParaRPr/>
          </a:p>
          <a:p>
            <a:pPr indent="-31242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Docker engine</a:t>
            </a:r>
            <a:endParaRPr/>
          </a:p>
          <a:p>
            <a:pPr indent="-268605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Run and manage containers</a:t>
            </a:r>
            <a:endParaRPr/>
          </a:p>
          <a:p>
            <a:pPr indent="-268605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Modular and built from several OCI-compliant sub-systems</a:t>
            </a:r>
            <a:endParaRPr/>
          </a:p>
          <a:p>
            <a:pPr indent="-34417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E.g., Docker daemon, </a:t>
            </a:r>
            <a:r>
              <a:rPr b="1" lang="en-US" sz="2650">
                <a:latin typeface="Consolas"/>
                <a:ea typeface="Consolas"/>
                <a:cs typeface="Consolas"/>
                <a:sym typeface="Consolas"/>
              </a:rPr>
              <a:t>containerd</a:t>
            </a:r>
            <a:r>
              <a:rPr lang="en-US" sz="2300"/>
              <a:t>, </a:t>
            </a:r>
            <a:r>
              <a:rPr b="1" lang="en-US" sz="2650">
                <a:latin typeface="Consolas"/>
                <a:ea typeface="Consolas"/>
                <a:cs typeface="Consolas"/>
                <a:sym typeface="Consolas"/>
              </a:rPr>
              <a:t>runc</a:t>
            </a:r>
            <a:r>
              <a:rPr lang="en-US" sz="2300"/>
              <a:t>,</a:t>
            </a:r>
            <a:r>
              <a:rPr lang="en-US"/>
              <a:t> plug-ins for networking and storage</a:t>
            </a:r>
            <a:endParaRPr/>
          </a:p>
        </p:txBody>
      </p:sp>
      <p:sp>
        <p:nvSpPr>
          <p:cNvPr id="101" name="Google Shape;101;p1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Docker: Server-Client</a:t>
            </a:r>
            <a:endParaRPr/>
          </a:p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3" name="Google Shape;10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9900" y="3443000"/>
            <a:ext cx="3195300" cy="25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08610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Devs</a:t>
            </a:r>
            <a:endParaRPr/>
          </a:p>
          <a:p>
            <a:pPr indent="-251459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Implement the app (e.g., Python, virtual env)</a:t>
            </a:r>
            <a:endParaRPr/>
          </a:p>
          <a:p>
            <a:pPr indent="-251459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Containerize the app</a:t>
            </a:r>
            <a:endParaRPr/>
          </a:p>
          <a:p>
            <a:pPr indent="-194310" lvl="2" marL="11430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Create Dockerfile</a:t>
            </a:r>
            <a:endParaRPr/>
          </a:p>
          <a:p>
            <a:pPr indent="-194310" lvl="2" marL="11430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Contain the instruction on how to build an image</a:t>
            </a:r>
            <a:endParaRPr/>
          </a:p>
          <a:p>
            <a:pPr indent="-251459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Build image</a:t>
            </a:r>
            <a:endParaRPr/>
          </a:p>
          <a:p>
            <a:pPr indent="-251459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Run app as a container</a:t>
            </a:r>
            <a:endParaRPr/>
          </a:p>
          <a:p>
            <a:pPr indent="-251459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Test locally</a:t>
            </a:r>
            <a:endParaRPr/>
          </a:p>
          <a:p>
            <a:pPr indent="0" lvl="0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19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Ops</a:t>
            </a:r>
            <a:endParaRPr/>
          </a:p>
          <a:p>
            <a:pPr indent="-251459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Download image</a:t>
            </a:r>
            <a:endParaRPr/>
          </a:p>
          <a:p>
            <a:pPr indent="-194310" lvl="2" marL="11430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Contain filesystem, application, app dependencies</a:t>
            </a:r>
            <a:endParaRPr/>
          </a:p>
          <a:p>
            <a:pPr indent="-194310" lvl="2" marL="11430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It’s like a “class” in Python (or a </a:t>
            </a:r>
            <a:r>
              <a:rPr lang="en-US"/>
              <a:t>stopped VM)</a:t>
            </a:r>
            <a:endParaRPr/>
          </a:p>
          <a:p>
            <a:pPr indent="-251459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Start container</a:t>
            </a:r>
            <a:endParaRPr/>
          </a:p>
          <a:p>
            <a:pPr indent="-194310" lvl="2" marL="11430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It’s like an object = instance of an object</a:t>
            </a:r>
            <a:endParaRPr/>
          </a:p>
          <a:p>
            <a:pPr indent="-251459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Run command</a:t>
            </a:r>
            <a:endParaRPr/>
          </a:p>
          <a:p>
            <a:pPr indent="-251459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Destroy container</a:t>
            </a:r>
            <a:endParaRPr/>
          </a:p>
          <a:p>
            <a:pPr indent="-251459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In case of issues, it’s easy to repro the problem</a:t>
            </a:r>
            <a:endParaRPr/>
          </a:p>
          <a:p>
            <a:pPr indent="-194310" lvl="2" marL="11430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Here is the log</a:t>
            </a:r>
            <a:endParaRPr/>
          </a:p>
          <a:p>
            <a:pPr indent="-194310" lvl="2" marL="11430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Run this command line</a:t>
            </a:r>
            <a:endParaRPr/>
          </a:p>
          <a:p>
            <a:pPr indent="-194310" lvl="2" marL="11430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Deploy on a test system and debug</a:t>
            </a:r>
            <a:endParaRPr/>
          </a:p>
        </p:txBody>
      </p:sp>
      <p:sp>
        <p:nvSpPr>
          <p:cNvPr id="109" name="Google Shape;109;p1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Ops vs Devs</a:t>
            </a:r>
            <a:endParaRPr/>
          </a:p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Docker Containers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L</a:t>
            </a:r>
            <a:r>
              <a:rPr lang="en-US"/>
              <a:t>ightweight, stand-alone, executable software package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Includes everything needed to run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E.g., code, runtime, system tools, system libraries, settings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Run-time objects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vs Docker images are built-time objects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Docker repos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Store Docker images</a:t>
            </a:r>
            <a:endParaRPr/>
          </a:p>
          <a:p>
            <a:pPr indent="-196850" lvl="2" marL="1143000" rtl="0" algn="l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•"/>
            </a:pPr>
            <a:r>
              <a:rPr b="1" lang="en-US" sz="2300">
                <a:latin typeface="Consolas"/>
                <a:ea typeface="Consolas"/>
                <a:cs typeface="Consolas"/>
                <a:sym typeface="Consolas"/>
              </a:rPr>
              <a:t>&lt;registry&gt;/&lt;repo&gt;:&lt;tag&gt; alpine:latest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E.g., DockerHub, AWS ECS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Some repos are vetted by Docker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Unofficial repos shouldn’t be trusted</a:t>
            </a:r>
            <a:endParaRPr/>
          </a:p>
        </p:txBody>
      </p:sp>
      <p:sp>
        <p:nvSpPr>
          <p:cNvPr id="116" name="Google Shape;116;p1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Docker Containers</a:t>
            </a:r>
            <a:endParaRPr/>
          </a:p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5500" y="4191000"/>
            <a:ext cx="2783700" cy="1738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Docker images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Unit of deployment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Contain everything needed by an application to run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Application code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Application dependencies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Minimal OS support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Can build images from Dockerfiles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Can pull pre-built from image registry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Multiple layers stacked on top of each other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Typically few 100s MBs</a:t>
            </a:r>
            <a:endParaRPr/>
          </a:p>
        </p:txBody>
      </p:sp>
      <p:sp>
        <p:nvSpPr>
          <p:cNvPr id="124" name="Google Shape;124;p1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Docker Image</a:t>
            </a:r>
            <a:endParaRPr/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152400" y="990600"/>
            <a:ext cx="53259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 docker image is a configuration file that lists the layers and some metadata</a:t>
            </a:r>
            <a:endParaRPr/>
          </a:p>
          <a:p>
            <a:pPr indent="-283210" lvl="1" marL="742950" rtl="0" algn="l">
              <a:spcBef>
                <a:spcPts val="0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It is composed of read-only layers</a:t>
            </a:r>
            <a:endParaRPr/>
          </a:p>
          <a:p>
            <a:pPr indent="-283210" lvl="1" marL="742950" rtl="0" algn="l">
              <a:spcBef>
                <a:spcPts val="0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Each layer comprising one or more files</a:t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Each layer is independent from each other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Docker driver:</a:t>
            </a:r>
            <a:endParaRPr/>
          </a:p>
          <a:p>
            <a:pPr indent="-283210" lvl="1" marL="742950" rtl="0" algn="l">
              <a:spcBef>
                <a:spcPts val="0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Stacks these layers representing them as a unified filesystem</a:t>
            </a:r>
            <a:endParaRPr/>
          </a:p>
          <a:p>
            <a:pPr indent="-283210" lvl="1" marL="742950" rtl="0" algn="l">
              <a:spcBef>
                <a:spcPts val="0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Files from the top layers can obscure the files from the bottom layer</a:t>
            </a:r>
            <a:endParaRPr/>
          </a:p>
          <a:p>
            <a:pPr indent="-283210" lvl="1" marL="742950" rtl="0" algn="l">
              <a:spcBef>
                <a:spcPts val="0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Implements a copy-on-write behavior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Each layer has hash</a:t>
            </a:r>
            <a:endParaRPr/>
          </a:p>
          <a:p>
            <a:pPr indent="-283210" lvl="1" marL="742950" rtl="0" algn="l">
              <a:spcBef>
                <a:spcPts val="0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Hash is based on their content</a:t>
            </a:r>
            <a:endParaRPr/>
          </a:p>
          <a:p>
            <a:pPr indent="-283210" lvl="1" marL="742950" rtl="0" algn="l">
              <a:spcBef>
                <a:spcPts val="0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Images are pulled and pushed compressed the hash of a compressed layer is different</a:t>
            </a:r>
            <a:endParaRPr/>
          </a:p>
          <a:p>
            <a:pPr indent="-226060" lvl="2" marL="1143000" rtl="0" algn="l">
              <a:spcBef>
                <a:spcPts val="0"/>
              </a:spcBef>
              <a:spcAft>
                <a:spcPts val="0"/>
              </a:spcAft>
              <a:buSzPct val="133333"/>
              <a:buChar char="•"/>
            </a:pPr>
            <a:r>
              <a:rPr lang="en-US"/>
              <a:t>A "distribution hash" is 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1459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Each image has a hash:</a:t>
            </a:r>
            <a:endParaRPr/>
          </a:p>
          <a:p>
            <a:pPr indent="-28321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The hash is function of the config file and of the layers</a:t>
            </a:r>
            <a:endParaRPr/>
          </a:p>
          <a:p>
            <a:pPr indent="-28321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When an image changes, a new hash is generated</a:t>
            </a:r>
            <a:endParaRPr/>
          </a:p>
        </p:txBody>
      </p:sp>
      <p:sp>
        <p:nvSpPr>
          <p:cNvPr id="131" name="Google Shape;131;p1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Docker Image Layers</a:t>
            </a:r>
            <a:endParaRPr/>
          </a:p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2150" y="4597700"/>
            <a:ext cx="3399450" cy="20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4944" y="773101"/>
            <a:ext cx="2904256" cy="20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9299" y="2979674"/>
            <a:ext cx="2649900" cy="13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Docker: Container Data</a:t>
            </a:r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Data inside of containers is persisted as long as the container is not killed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If you stop or pause a container data is not lost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Containers are designed to be immutable</a:t>
            </a:r>
            <a:endParaRPr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It's not good practice to write “persistent” data into containers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Bind-mounting a local dir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 local dir is mounted to a dir inside a container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Docker provides volumes that exist separately from the container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E.g., to store the content of a Postgres DB</a:t>
            </a:r>
            <a:endParaRPr/>
          </a:p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Develop</a:t>
            </a:r>
            <a:r>
              <a:rPr lang="en-US"/>
              <a:t> your application code using the needed dependencies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Directly inside a container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Inside a virtual env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Create a Dockerfile describing</a:t>
            </a:r>
            <a:endParaRPr/>
          </a:p>
          <a:p>
            <a:pPr indent="-3746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–"/>
            </a:pPr>
            <a:r>
              <a:rPr lang="en-US"/>
              <a:t>your app</a:t>
            </a:r>
            <a:endParaRPr/>
          </a:p>
          <a:p>
            <a:pPr indent="-3746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–"/>
            </a:pPr>
            <a:r>
              <a:rPr lang="en-US"/>
              <a:t>its dependencies</a:t>
            </a:r>
            <a:endParaRPr/>
          </a:p>
          <a:p>
            <a:pPr indent="-3746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–"/>
            </a:pPr>
            <a:r>
              <a:rPr lang="en-US"/>
              <a:t>how to run it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Build image with `docker image build`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(Optional) Push image to a registry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Run container from image</a:t>
            </a:r>
            <a:endParaRPr/>
          </a:p>
        </p:txBody>
      </p:sp>
      <p:sp>
        <p:nvSpPr>
          <p:cNvPr id="149" name="Google Shape;149;p1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Containerizing an app</a:t>
            </a:r>
            <a:endParaRPr/>
          </a:p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Dockerfile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Describe how to create a container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Build context</a:t>
            </a:r>
            <a:endParaRPr/>
          </a:p>
          <a:p>
            <a:pPr indent="-374650" lvl="1" marL="742950" rtl="0" algn="l">
              <a:spcBef>
                <a:spcPts val="0"/>
              </a:spcBef>
              <a:spcAft>
                <a:spcPts val="0"/>
              </a:spcAft>
              <a:buSzPts val="3200"/>
              <a:buChar char="–"/>
            </a:pPr>
            <a:r>
              <a:rPr lang="en-US"/>
              <a:t>&gt; docker build -t web:latest .</a:t>
            </a:r>
            <a:endParaRPr/>
          </a:p>
          <a:p>
            <a:pPr indent="-374650" lvl="1" marL="742950" rtl="0" algn="l">
              <a:spcBef>
                <a:spcPts val="0"/>
              </a:spcBef>
              <a:spcAft>
                <a:spcPts val="0"/>
              </a:spcAft>
              <a:buSzPts val="3200"/>
              <a:buChar char="–"/>
            </a:pPr>
            <a:r>
              <a:rPr lang="en-US"/>
              <a:t>Directory containing the application and its dependencies</a:t>
            </a:r>
            <a:endParaRPr/>
          </a:p>
          <a:p>
            <a:pPr indent="-374650" lvl="1" marL="742950" rtl="0" algn="l">
              <a:spcBef>
                <a:spcPts val="0"/>
              </a:spcBef>
              <a:spcAft>
                <a:spcPts val="0"/>
              </a:spcAft>
              <a:buSzPts val="3200"/>
              <a:buChar char="–"/>
            </a:pPr>
            <a:r>
              <a:rPr lang="en-US"/>
              <a:t>Typically the Dockerfile is in the root directory of the build context</a:t>
            </a:r>
            <a:endParaRPr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</p:txBody>
      </p:sp>
      <p:sp>
        <p:nvSpPr>
          <p:cNvPr id="156" name="Google Shape;156;p2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Building a container</a:t>
            </a:r>
            <a:endParaRPr/>
          </a:p>
        </p:txBody>
      </p:sp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t/>
            </a:r>
            <a:endParaRPr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Docker Volumes</a:t>
            </a:r>
            <a:endParaRPr/>
          </a:p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t/>
            </a:r>
            <a:endParaRPr/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Docker Networks</a:t>
            </a:r>
            <a:endParaRPr/>
          </a:p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52400" y="990600"/>
            <a:ext cx="5627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282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Mastery:</a:t>
            </a:r>
            <a:endParaRPr/>
          </a:p>
          <a:p>
            <a:pPr indent="-260032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Poulton, Docker Deep Dive: Zero to Docker in a single book, 2020</a:t>
            </a:r>
            <a:endParaRPr/>
          </a:p>
          <a:p>
            <a:pPr indent="-260032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Google SRE book TODO</a:t>
            </a:r>
            <a:endParaRPr/>
          </a:p>
          <a:p>
            <a:pPr indent="-317182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Web resources</a:t>
            </a:r>
            <a:endParaRPr/>
          </a:p>
          <a:p>
            <a:pPr indent="-32893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n-US" sz="3200" u="sng">
                <a:solidFill>
                  <a:schemeClr val="hlink"/>
                </a:solidFill>
                <a:hlinkClick r:id="rId3"/>
              </a:rPr>
              <a:t>A Beginner-Friendly Introduction to Containers, VMs and Docker</a:t>
            </a:r>
            <a:endParaRPr sz="3200"/>
          </a:p>
          <a:p>
            <a:pPr indent="-32893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n-US" sz="3200" u="sng">
                <a:solidFill>
                  <a:schemeClr val="hlink"/>
                </a:solidFill>
                <a:hlinkClick r:id="rId4"/>
              </a:rPr>
              <a:t>Official Docker Getting Started Tutorial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this course, we will use Docker containers in order to easily set-up the environments to work with big data systems</a:t>
            </a:r>
            <a:endParaRPr/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Docker - Resources</a:t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0295" y="1099926"/>
            <a:ext cx="2502551" cy="309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t/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Usage:  docker [OPTIONS] COMMAND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t/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A self-sufficient runtime for containers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t/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Options: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    --config string      Location of client config files (default "/Users/saggese/.docker")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-c, --context string     Name of the context to use to connect to the daemon (overrides DOCKER_HOST env var and default context set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                         with "docker context use")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-D, --debug              Enable debug mode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-H, --host list          Daemon socket(s) to connect to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-l, --log-level string   Set the logging level ("debug"|"info"|"warn"|"error"|"fatal") (default "info")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    --tls                Use TLS; implied by --tlsverify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    --tlscacert string   Trust certs signed only by this CA (default "/Users/saggese/.docker/ca.pem")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    --tlscert string     Path to TLS certificate file (default "/Users/saggese/.docker/cert.pem")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    --tlskey string      Path to TLS key file (default "/Users/saggese/.docker/key.pem")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    --tlsverify          Use TLS and verify the remote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-v, --version            Print version information and quit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t/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Management Commands: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builder     Manage builds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buildx*     Docker Buildx (Docker Inc., v0.8.2)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compose*    Docker Compose (Docker Inc., v2.6.1)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config      Manage Docker configs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container   Manage containers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context     Manage contexts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extension*  Manages Docker extensions (Docker Inc., v0.2.7)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image       Manage images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manifest    Manage Docker image manifests and manifest lists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network     Manage networks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node        Manage Swarm nodes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plugin      Manage plugins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sbom*       View the packaged-based Software Bill Of Materials (SBOM) for an image (Anchore Inc., 0.6.0)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scan*       Docker Scan (Docker Inc., v0.17.0)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secret      Manage Docker secrets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service     Manage services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stack       Manage Docker stacks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swarm       Manage Swarm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system      Manage Docker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trust       Manage trust on Docker images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volume      Manage volumes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t/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Commands: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attach      Attach local standard input, output, and error streams to a running container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build       Build an image from a Dockerfile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commit      Create a new image from a container's changes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cp          Copy files/folders between a container and the local filesystem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create      Create a new container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diff        Inspect changes to files or directories on a container's filesystem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events      Get real time events from the server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exec        Run a command in a running container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export      Export a container's filesystem as a tar archive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history     Show the history of an image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images      List images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import      Import the contents from a tarball to create a filesystem image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info        Display system-wide information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inspect     Return low-level information on Docker objects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kill        Kill one or more running containers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load        Load an image from a tar archive or STDIN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login       Log in to a Docker registry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logout      Log out from a Docker registry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logs        Fetch the logs of a container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pause       Pause all processes within one or more containers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port        List port mappings or a specific mapping for the container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ps          List containers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pull        Pull an image or a repository from a registry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push        Push an image or a repository to a registry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rename      Rename a container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restart     Restart one or more containers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rm          Remove one or more containers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rmi         Remove one or more images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run         Run a command in a new container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save        Save one or more images to a tar archive (streamed to STDOUT by default)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search      Search the Docker Hub for images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start       Start one or more stopped containers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stats       Display a live stream of container(s) resource usage statistics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stop        Stop one or more running containers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tag         Create a tag TARGET_IMAGE that refers to SOURCE_IMAGE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top         Display the running processes of a container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unpause     Unpause all processes within one or more containers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update      Update configuration of one or more containers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version     Show the Docker version information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  wait        Block until one or more containers stop, then print their exit codes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t/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Run 'docker COMMAND --help' for more information on a command.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t/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[1mTo get more help with docker, check out our guides at https://docs.docker.com/go/guides/[0m</a:t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t/>
            </a:r>
            <a:endParaRPr/>
          </a:p>
          <a:p>
            <a:pPr indent="-25717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t/>
            </a:r>
            <a:endParaRPr/>
          </a:p>
        </p:txBody>
      </p:sp>
      <p:sp>
        <p:nvSpPr>
          <p:cNvPr id="177" name="Google Shape;177;p2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Docker commands</a:t>
            </a:r>
            <a:endParaRPr/>
          </a:p>
        </p:txBody>
      </p:sp>
      <p:sp>
        <p:nvSpPr>
          <p:cNvPr id="178" name="Google Shape;178;p23"/>
          <p:cNvSpPr txBox="1"/>
          <p:nvPr>
            <p:ph idx="11" type="ftr"/>
          </p:nvPr>
        </p:nvSpPr>
        <p:spPr>
          <a:xfrm>
            <a:off x="0" y="6492875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UMD DATA605</a:t>
            </a:r>
            <a:endParaRPr/>
          </a:p>
        </p:txBody>
      </p:sp>
      <p:sp>
        <p:nvSpPr>
          <p:cNvPr id="179" name="Google Shape;179;p23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5871075" y="990600"/>
            <a:ext cx="304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version: "3.8"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services: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web-fe: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build: 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command: python app.py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ports: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- target: 5000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  published: 5000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networks: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- counter-net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volumes: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- type: volume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  source: counter-vol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  target: /code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redis: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image: "redis:alpine"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networks: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counter-net: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networks: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counter-net: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volumes: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counter-vol: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cd projects</a:t>
            </a:r>
            <a:endParaRPr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vi tutorial_docker.md</a:t>
            </a:r>
            <a:endParaRPr/>
          </a:p>
        </p:txBody>
      </p:sp>
      <p:sp>
        <p:nvSpPr>
          <p:cNvPr id="186" name="Google Shape;186;p2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Docker Tutorial</a:t>
            </a:r>
            <a:endParaRPr/>
          </a:p>
        </p:txBody>
      </p:sp>
      <p:sp>
        <p:nvSpPr>
          <p:cNvPr id="187" name="Google Shape;187;p24"/>
          <p:cNvSpPr txBox="1"/>
          <p:nvPr>
            <p:ph idx="11" type="ftr"/>
          </p:nvPr>
        </p:nvSpPr>
        <p:spPr>
          <a:xfrm>
            <a:off x="0" y="6492875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UMD DATA605</a:t>
            </a:r>
            <a:endParaRPr/>
          </a:p>
        </p:txBody>
      </p:sp>
      <p:sp>
        <p:nvSpPr>
          <p:cNvPr id="188" name="Google Shape;188;p24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8608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Docker Compose deploys and manages multi-container applications running on a single node</a:t>
            </a:r>
            <a:endParaRPr/>
          </a:p>
          <a:p>
            <a:pPr indent="-260032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Describe the app in a single declarative configuration file</a:t>
            </a:r>
            <a:endParaRPr/>
          </a:p>
          <a:p>
            <a:pPr indent="-202882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Instead of scripts with long Docker commands</a:t>
            </a:r>
            <a:endParaRPr/>
          </a:p>
          <a:p>
            <a:pPr indent="-260032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Compose talks to Docker API to achieve what you requested</a:t>
            </a:r>
            <a:endParaRPr/>
          </a:p>
          <a:p>
            <a:pPr indent="-260032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E.g., you need a client app and Postgres DB</a:t>
            </a:r>
            <a:endParaRPr/>
          </a:p>
          <a:p>
            <a:pPr indent="-260032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E.g., microservices</a:t>
            </a:r>
            <a:endParaRPr/>
          </a:p>
          <a:p>
            <a:pPr indent="-202882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Web front-end</a:t>
            </a:r>
            <a:endParaRPr/>
          </a:p>
          <a:p>
            <a:pPr indent="-202882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Ordering</a:t>
            </a:r>
            <a:endParaRPr/>
          </a:p>
          <a:p>
            <a:pPr indent="-202882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Back-end DB</a:t>
            </a:r>
            <a:endParaRPr/>
          </a:p>
          <a:p>
            <a:pPr indent="-317182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In 2020 Docker Compose has become an open standard for “code-to-cloud” process</a:t>
            </a:r>
            <a:endParaRPr/>
          </a:p>
          <a:p>
            <a:pPr indent="-317182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To run on multiple hosts</a:t>
            </a:r>
            <a:endParaRPr/>
          </a:p>
          <a:p>
            <a:pPr indent="-260032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Docker Stacks / Swarm</a:t>
            </a:r>
            <a:endParaRPr/>
          </a:p>
          <a:p>
            <a:pPr indent="-260032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Kubernetes</a:t>
            </a:r>
            <a:endParaRPr/>
          </a:p>
        </p:txBody>
      </p:sp>
      <p:sp>
        <p:nvSpPr>
          <p:cNvPr id="194" name="Google Shape;194;p2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Docker Compose</a:t>
            </a:r>
            <a:endParaRPr/>
          </a:p>
        </p:txBody>
      </p:sp>
      <p:sp>
        <p:nvSpPr>
          <p:cNvPr id="195" name="Google Shape;195;p25"/>
          <p:cNvSpPr txBox="1"/>
          <p:nvPr>
            <p:ph idx="11" type="ftr"/>
          </p:nvPr>
        </p:nvSpPr>
        <p:spPr>
          <a:xfrm>
            <a:off x="0" y="6492875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UMD DATA605</a:t>
            </a:r>
            <a:endParaRPr/>
          </a:p>
        </p:txBody>
      </p:sp>
      <p:sp>
        <p:nvSpPr>
          <p:cNvPr id="196" name="Google Shape;196;p25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152400" y="990600"/>
            <a:ext cx="544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-29146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The default name for a Compose file is `docker-compose.yml`</a:t>
            </a:r>
            <a:endParaRPr/>
          </a:p>
          <a:p>
            <a:pPr indent="-234315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You can specify `-f` for custom filenames</a:t>
            </a:r>
            <a:endParaRPr/>
          </a:p>
          <a:p>
            <a:pPr indent="-29146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YAML file</a:t>
            </a:r>
            <a:endParaRPr/>
          </a:p>
          <a:p>
            <a:pPr indent="-29146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b="1" lang="en-US">
                <a:solidFill>
                  <a:schemeClr val="accent2"/>
                </a:solidFill>
              </a:rPr>
              <a:t>Top-level keys</a:t>
            </a:r>
            <a:r>
              <a:rPr lang="en-US"/>
              <a:t> are:</a:t>
            </a:r>
            <a:endParaRPr/>
          </a:p>
          <a:p>
            <a:pPr indent="-234315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`version`:</a:t>
            </a:r>
            <a:endParaRPr/>
          </a:p>
          <a:p>
            <a:pPr indent="-177164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Mandatory first line to specify API version</a:t>
            </a:r>
            <a:endParaRPr/>
          </a:p>
          <a:p>
            <a:pPr indent="-177164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Ideally always use the latest version</a:t>
            </a:r>
            <a:endParaRPr/>
          </a:p>
          <a:p>
            <a:pPr indent="-177164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Typically 3 or higher</a:t>
            </a:r>
            <a:endParaRPr/>
          </a:p>
          <a:p>
            <a:pPr indent="-234315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`services`:</a:t>
            </a:r>
            <a:endParaRPr/>
          </a:p>
          <a:p>
            <a:pPr indent="-177164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Define the different microservices</a:t>
            </a:r>
            <a:endParaRPr/>
          </a:p>
          <a:p>
            <a:pPr indent="-234315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`networks`:</a:t>
            </a:r>
            <a:endParaRPr/>
          </a:p>
          <a:p>
            <a:pPr indent="-177164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Creates new networks</a:t>
            </a:r>
            <a:endParaRPr/>
          </a:p>
          <a:p>
            <a:pPr indent="-177164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By default it creates a `bridge` network to connect multiple containers on the same Docker host</a:t>
            </a:r>
            <a:endParaRPr/>
          </a:p>
          <a:p>
            <a:pPr indent="-234315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`volumes`:</a:t>
            </a:r>
            <a:endParaRPr/>
          </a:p>
          <a:p>
            <a:pPr indent="-177164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Creates new volumes</a:t>
            </a:r>
            <a:endParaRPr/>
          </a:p>
          <a:p>
            <a:pPr indent="-29146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b="1" lang="en-US">
                <a:solidFill>
                  <a:schemeClr val="accent3"/>
                </a:solidFill>
              </a:rPr>
              <a:t>Key in services</a:t>
            </a:r>
            <a:r>
              <a:rPr lang="en-US"/>
              <a:t> describe a different “service” in terms of container</a:t>
            </a:r>
            <a:endParaRPr/>
          </a:p>
          <a:p>
            <a:pPr indent="-234315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b="1" lang="en-US">
                <a:solidFill>
                  <a:schemeClr val="accent1"/>
                </a:solidFill>
              </a:rPr>
              <a:t>Inner keys</a:t>
            </a:r>
            <a:r>
              <a:rPr lang="en-US"/>
              <a:t> specify the params of Docker run command</a:t>
            </a:r>
            <a:endParaRPr/>
          </a:p>
        </p:txBody>
      </p:sp>
      <p:sp>
        <p:nvSpPr>
          <p:cNvPr id="202" name="Google Shape;202;p2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Docker Compose File</a:t>
            </a:r>
            <a:endParaRPr/>
          </a:p>
        </p:txBody>
      </p:sp>
      <p:sp>
        <p:nvSpPr>
          <p:cNvPr id="203" name="Google Shape;203;p26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5871075" y="990600"/>
            <a:ext cx="304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: "3.8"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services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web-fe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build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: 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command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: python app.py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ports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- target: 5000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  published: 5000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networks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- counter-net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volumes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- type: volume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  source: counter-vol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  target: /code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redis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image: "redis:alpine"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networks: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counter-net: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networks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counter-net: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volumes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counter-vol: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&gt; docker compose --help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Usage:  docker compose [OPTIONS] COMMAND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Docker Compose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Options: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--env-file string            Specify an alternate environment file.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-f, --file stringArray           Compose configuration files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-p, --project-name string        Project name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Commands: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build       Build or rebuild services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convert     Converts the compose file to platform's canonical format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cp          Copy files/folders between a service container and the local filesystem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create      Creates containers for a service.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down        Stop and remove containers, networks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events      Receive real time events from containers.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exec        Execute a command in a running container.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images      List images used by the created containers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kill        Force stop service containers.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logs        View output from containers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ls          List running compose projects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pause       Pause services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port        Print the public port for a port binding.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ps          List containers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pull        Pull service images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push        Push service images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restart     Restart containers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rm          Removes stopped service containers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run         Run a one-off command on a service.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start       Start services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stop        Stop services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top         Display the running processes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unpause     Unpause services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up          Create and start containers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version     Show the Docker Compose version information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2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Docker Compose: Commands</a:t>
            </a:r>
            <a:endParaRPr/>
          </a:p>
        </p:txBody>
      </p:sp>
      <p:sp>
        <p:nvSpPr>
          <p:cNvPr id="211" name="Google Shape;211;p27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From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https://github.com/nigelpoulton/counter-app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cd projects/tutorial_docker_compose/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vi </a:t>
            </a:r>
            <a:r>
              <a:rPr lang="en-US"/>
              <a:t>tutorial_docker_compose.md</a:t>
            </a:r>
            <a:endParaRPr/>
          </a:p>
        </p:txBody>
      </p:sp>
      <p:sp>
        <p:nvSpPr>
          <p:cNvPr id="217" name="Google Shape;217;p2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Docker Compose: Tutorial</a:t>
            </a:r>
            <a:endParaRPr/>
          </a:p>
        </p:txBody>
      </p:sp>
      <p:sp>
        <p:nvSpPr>
          <p:cNvPr id="218" name="Google Shape;218;p28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971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DevOps = practices that combines software development (devs) and IT operations (ops)</a:t>
            </a:r>
            <a:endParaRPr/>
          </a:p>
          <a:p>
            <a:pPr indent="0" lvl="0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282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Problem: for many Internet companies, the application </a:t>
            </a:r>
            <a:r>
              <a:rPr b="1" lang="en-US"/>
              <a:t>is</a:t>
            </a:r>
            <a:r>
              <a:rPr lang="en-US"/>
              <a:t> the business</a:t>
            </a:r>
            <a:endParaRPr/>
          </a:p>
          <a:p>
            <a:pPr indent="-260032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E.g., Amazon, Expedia, Google, Facebook</a:t>
            </a:r>
            <a:endParaRPr/>
          </a:p>
          <a:p>
            <a:pPr indent="-260032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If the application breaks, the business stops working</a:t>
            </a:r>
            <a:endParaRPr/>
          </a:p>
          <a:p>
            <a:pPr indent="-317182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Solutions:</a:t>
            </a:r>
            <a:endParaRPr/>
          </a:p>
          <a:p>
            <a:pPr indent="-260032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Before virtualization (before 2000s)</a:t>
            </a:r>
            <a:endParaRPr/>
          </a:p>
          <a:p>
            <a:pPr indent="-260032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Virtual machine era (2000s-2010s)</a:t>
            </a:r>
            <a:endParaRPr/>
          </a:p>
          <a:p>
            <a:pPr indent="-260032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Container era (&gt; ~2013)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-29718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Container technology revolutionized DevOps</a:t>
            </a:r>
            <a:endParaRPr/>
          </a:p>
          <a:p>
            <a:pPr indent="-260032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Enable true independence between applications and IT ops</a:t>
            </a:r>
            <a:endParaRPr/>
          </a:p>
          <a:p>
            <a:pPr indent="-260032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Create a model for better collaboration (fewer conflicts) and innovation</a:t>
            </a:r>
            <a:endParaRPr/>
          </a:p>
          <a:p>
            <a:pPr indent="-202882" lvl="2" marL="1143000" rtl="0" algn="l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 sz="2800"/>
              <a:t>“It doesn’t work!”</a:t>
            </a:r>
            <a:endParaRPr sz="2800"/>
          </a:p>
          <a:p>
            <a:pPr indent="-202882" lvl="2" marL="1143000" rtl="0" algn="l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 sz="2800"/>
              <a:t>“What? It works for me”</a:t>
            </a:r>
            <a:endParaRPr/>
          </a:p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DevOps</a:t>
            </a:r>
            <a:endParaRPr/>
          </a:p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&lt; 2000s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“Run on the metal” 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Running multiple applications on the same server was not safe and secure</a:t>
            </a:r>
            <a:endParaRPr sz="3200"/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IT would buy a new server for each application</a:t>
            </a:r>
            <a:endParaRPr sz="3200"/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 sz="3200"/>
              <a:t>Difficult to spec the machine</a:t>
            </a:r>
            <a:endParaRPr sz="3200"/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 sz="3200"/>
              <a:t>Buy “big and fast servers”</a:t>
            </a:r>
            <a:endParaRPr sz="3200"/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 sz="3200"/>
              <a:t>Overpowered servers operating at 5-10% of capacity</a:t>
            </a:r>
            <a:endParaRPr sz="3200"/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Tons of money in the DotCom boom was spent on machines and networks</a:t>
            </a:r>
            <a:endParaRPr sz="3200"/>
          </a:p>
        </p:txBody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Before Virtualization</a:t>
            </a:r>
            <a:endParaRPr/>
          </a:p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Circa 2000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VM ran safely and securely multiple applications on a single server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IT could run apps on existing servers with spare capacity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Every VM requires an OS (waste of CPU, RAM, and disk)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Monitor and patch each OS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Buy an OS license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VMs are slow to boot</a:t>
            </a:r>
            <a:endParaRPr/>
          </a:p>
        </p:txBody>
      </p:sp>
      <p:sp>
        <p:nvSpPr>
          <p:cNvPr id="59" name="Google Shape;59;p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Virtual Machine Era</a:t>
            </a:r>
            <a:endParaRPr/>
          </a:p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971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Circa 2013</a:t>
            </a:r>
            <a:endParaRPr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Pros</a:t>
            </a:r>
            <a:endParaRPr/>
          </a:p>
          <a:p>
            <a:pPr indent="-260032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Containers don’t require full-blown OS</a:t>
            </a:r>
            <a:endParaRPr/>
          </a:p>
          <a:p>
            <a:pPr indent="-260032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All containers run on a single host</a:t>
            </a:r>
            <a:endParaRPr/>
          </a:p>
          <a:p>
            <a:pPr indent="-260032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Reduce OS licencing cost</a:t>
            </a:r>
            <a:endParaRPr/>
          </a:p>
          <a:p>
            <a:pPr indent="-260032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Reduce overhead of OS patching and maintenance</a:t>
            </a:r>
            <a:endParaRPr/>
          </a:p>
          <a:p>
            <a:pPr indent="-260032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Containers are fast and portable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Linux supported containers for some time</a:t>
            </a:r>
            <a:endParaRPr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○"/>
            </a:pPr>
            <a:r>
              <a:rPr lang="en-US"/>
              <a:t>Kernel namespaces</a:t>
            </a:r>
            <a:endParaRPr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○"/>
            </a:pPr>
            <a:r>
              <a:rPr lang="en-US"/>
              <a:t>Control groups</a:t>
            </a:r>
            <a:endParaRPr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○"/>
            </a:pPr>
            <a:r>
              <a:rPr lang="en-US"/>
              <a:t>Union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Docker</a:t>
            </a:r>
            <a:endParaRPr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○"/>
            </a:pPr>
            <a:r>
              <a:rPr lang="en-US"/>
              <a:t>Didn’t invent containers</a:t>
            </a:r>
            <a:endParaRPr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○"/>
            </a:pPr>
            <a:r>
              <a:rPr lang="en-US"/>
              <a:t>Made containers simple and mainstream</a:t>
            </a:r>
            <a:endParaRPr/>
          </a:p>
        </p:txBody>
      </p:sp>
      <p:sp>
        <p:nvSpPr>
          <p:cNvPr id="66" name="Google Shape;66;p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Containers Era</a:t>
            </a:r>
            <a:endParaRPr/>
          </a:p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6002" y="5408650"/>
            <a:ext cx="1046925" cy="7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399" y="4136949"/>
            <a:ext cx="2244000" cy="8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Containers run in a Virtual Machine which runs on a host, e.g.,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Your laptop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On premise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Cloud instance (e.g., EC2)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On a virtual machine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On a virtual machine running a virtual machine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Bare-metal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As long your code runs somewhere, y</a:t>
            </a:r>
            <a:r>
              <a:rPr lang="en-US"/>
              <a:t>ou don’t care “how” or “where” (serverless)</a:t>
            </a:r>
            <a:endParaRPr/>
          </a:p>
        </p:txBody>
      </p:sp>
      <p:sp>
        <p:nvSpPr>
          <p:cNvPr id="75" name="Google Shape;75;p1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Serverless Computing</a:t>
            </a:r>
            <a:endParaRPr/>
          </a:p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OS vs Container Virtualization</a:t>
            </a:r>
            <a:endParaRPr/>
          </a:p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152400" y="990600"/>
            <a:ext cx="57789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VMs</a:t>
            </a:r>
            <a:endParaRPr/>
          </a:p>
          <a:p>
            <a:pPr indent="-3171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Hypervisor boots</a:t>
            </a:r>
            <a:endParaRPr/>
          </a:p>
          <a:p>
            <a:pPr indent="-3171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Hypervisor performs HW virtualization</a:t>
            </a:r>
            <a:endParaRPr/>
          </a:p>
          <a:p>
            <a:pPr indent="-31718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-"/>
            </a:pPr>
            <a:r>
              <a:rPr lang="en-US"/>
              <a:t>Carves out physical hardware resources into VMs</a:t>
            </a:r>
            <a:endParaRPr/>
          </a:p>
          <a:p>
            <a:pPr indent="-31718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-"/>
            </a:pPr>
            <a:r>
              <a:rPr lang="en-US"/>
              <a:t>Resources (CPU, RAM, storage) are allocated to a VM</a:t>
            </a:r>
            <a:endParaRPr/>
          </a:p>
          <a:p>
            <a:pPr indent="-3171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“VM tax”: to run 4 apps, need 4 VMs and 4 OSes</a:t>
            </a:r>
            <a:endParaRPr/>
          </a:p>
          <a:p>
            <a:pPr indent="-31718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-"/>
            </a:pPr>
            <a:r>
              <a:rPr lang="en-US"/>
              <a:t>Each VM requires time to start</a:t>
            </a:r>
            <a:endParaRPr/>
          </a:p>
          <a:p>
            <a:pPr indent="-31718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-"/>
            </a:pPr>
            <a:r>
              <a:rPr lang="en-US"/>
              <a:t>Consume CPU, RAM, storage</a:t>
            </a:r>
            <a:endParaRPr/>
          </a:p>
          <a:p>
            <a:pPr indent="-31718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-"/>
            </a:pPr>
            <a:r>
              <a:rPr lang="en-US"/>
              <a:t>Need a license</a:t>
            </a:r>
            <a:endParaRPr/>
          </a:p>
          <a:p>
            <a:pPr indent="-31718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-"/>
            </a:pPr>
            <a:r>
              <a:rPr lang="en-US"/>
              <a:t>Need admins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Containers</a:t>
            </a:r>
            <a:endParaRPr/>
          </a:p>
          <a:p>
            <a:pPr indent="-3171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Docker performs OS virtualization</a:t>
            </a:r>
            <a:endParaRPr/>
          </a:p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7725" y="914400"/>
            <a:ext cx="2845050" cy="30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8300" y="4156000"/>
            <a:ext cx="2652900" cy="2458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2971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Docker run-time</a:t>
            </a:r>
            <a:endParaRPr/>
          </a:p>
          <a:p>
            <a:pPr indent="-260032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runc</a:t>
            </a:r>
            <a:r>
              <a:rPr lang="en-US"/>
              <a:t>: start and stop containers</a:t>
            </a:r>
            <a:endParaRPr/>
          </a:p>
          <a:p>
            <a:pPr indent="-260032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containerd</a:t>
            </a:r>
            <a:r>
              <a:rPr lang="en-US"/>
              <a:t>:</a:t>
            </a:r>
            <a:endParaRPr/>
          </a:p>
          <a:p>
            <a:pPr indent="-202882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Pull images</a:t>
            </a:r>
            <a:endParaRPr/>
          </a:p>
          <a:p>
            <a:pPr indent="-202882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Create volumes, network interfaces</a:t>
            </a:r>
            <a:endParaRPr/>
          </a:p>
          <a:p>
            <a:pPr indent="-317182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Docker engine</a:t>
            </a:r>
            <a:endParaRPr/>
          </a:p>
          <a:p>
            <a:pPr indent="-260032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dockerd</a:t>
            </a:r>
            <a:r>
              <a:rPr lang="en-US"/>
              <a:t>:</a:t>
            </a:r>
            <a:endParaRPr/>
          </a:p>
          <a:p>
            <a:pPr indent="-202882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Expose remote API</a:t>
            </a:r>
            <a:endParaRPr/>
          </a:p>
          <a:p>
            <a:pPr indent="-202882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Manage images, volumes, networks</a:t>
            </a:r>
            <a:endParaRPr/>
          </a:p>
          <a:p>
            <a:pPr indent="-317182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Docker swarm</a:t>
            </a:r>
            <a:endParaRPr/>
          </a:p>
          <a:p>
            <a:pPr indent="-260032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Manage clusters of node</a:t>
            </a:r>
            <a:endParaRPr/>
          </a:p>
          <a:p>
            <a:pPr indent="-260032" lvl="1" marL="74295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Replaced by Kubernetes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Open Container Initiative (OCI)</a:t>
            </a:r>
            <a:endParaRPr/>
          </a:p>
          <a:p>
            <a:pPr indent="-260032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 sz="2800"/>
              <a:t>Standardize low-level components of container infrastructure</a:t>
            </a:r>
            <a:endParaRPr sz="2800"/>
          </a:p>
          <a:p>
            <a:pPr indent="-260032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 sz="2800"/>
              <a:t>E.g., image format, run-time API</a:t>
            </a:r>
            <a:endParaRPr sz="2800"/>
          </a:p>
          <a:p>
            <a:pPr indent="-260032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 sz="2800"/>
              <a:t>“Death” of Docker</a:t>
            </a:r>
            <a:endParaRPr/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Docker Architecture</a:t>
            </a:r>
            <a:endParaRPr/>
          </a:p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4" name="Google Shape;9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2049" y="914976"/>
            <a:ext cx="3612425" cy="33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