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nfolab.stanford.edu/~junyang/cs145/RS5.html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85912b214c_0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g185912b214c_0_2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185912b214c_0_2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cc80dbd0c_0_4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8cc80dbd0c_0_4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cc80dbd0c_0_5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8cc80dbd0c_0_5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cc80dbd0c_0_6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cc80dbd0c_0_6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8cc80dbd0c_0_6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c80dbd0c_0_7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cc80dbd0c_0_7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8cc80dbd0c_0_7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cc80dbd0c_0_8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cc80dbd0c_0_8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8cc80dbd0c_0_8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cc80dbd0c_0_9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cc80dbd0c_0_9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8cc80dbd0c_0_9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cc80dbd0c_0_10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cc80dbd0c_0_10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8cc80dbd0c_0_10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cc80dbd0c_0_1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cc80dbd0c_0_11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8cc80dbd0c_0_11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cc80dbd0c_0_11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cc80dbd0c_0_11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8cc80dbd0c_0_11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cc80dbd0c_0_1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cc80dbd0c_0_12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8cc80dbd0c_0_12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68508ba3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8b68508ba3_0_0:notes"/>
          <p:cNvSpPr/>
          <p:nvPr>
            <p:ph idx="2" type="sldImg"/>
          </p:nvPr>
        </p:nvSpPr>
        <p:spPr>
          <a:xfrm>
            <a:off x="121920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Systems: The Complete 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http://infolab.stanford.edu/~junyang/cs145/RS5.html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http://infolab.stanford.edu/~ullman/dscbsols/sol7.html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https://www.cs.ubc.ca/~hkhosrav/db/slides/06.SQL.pdf</a:t>
            </a:r>
            <a:endParaRPr/>
          </a:p>
        </p:txBody>
      </p:sp>
      <p:sp>
        <p:nvSpPr>
          <p:cNvPr id="223" name="Google Shape;223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2</a:t>
            </a:r>
            <a:endParaRPr/>
          </a:p>
        </p:txBody>
      </p:sp>
      <p:sp>
        <p:nvSpPr>
          <p:cNvPr id="44" name="Google Shape;44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6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 diagram (schema + primary-key and foreign-key relation)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Each box is a relation with the name on 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attributes are listed inside the 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Primary-key are underlined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Foreign-key relations are represented by arrows from (referencing to referenced relation)</a:t>
            </a:r>
            <a:endParaRPr/>
          </a:p>
        </p:txBody>
      </p:sp>
      <p:sp>
        <p:nvSpPr>
          <p:cNvPr id="56" name="Google Shape;56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5912b214c_0_2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85912b214c_0_28:notes"/>
          <p:cNvSpPr/>
          <p:nvPr>
            <p:ph idx="2" type="sldImg"/>
          </p:nvPr>
        </p:nvSpPr>
        <p:spPr>
          <a:xfrm>
            <a:off x="121920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5912b214c_0_3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85912b214c_0_34:notes"/>
          <p:cNvSpPr/>
          <p:nvPr>
            <p:ph idx="2" type="sldImg"/>
          </p:nvPr>
        </p:nvSpPr>
        <p:spPr>
          <a:xfrm>
            <a:off x="1219200" y="720090"/>
            <a:ext cx="4876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cc80dbd0c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2</a:t>
            </a:r>
            <a:endParaRPr/>
          </a:p>
        </p:txBody>
      </p:sp>
      <p:sp>
        <p:nvSpPr>
          <p:cNvPr id="64" name="Google Shape;64;g18cc80dbd0c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cc80dbd0c_0_1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8cc80dbd0c_0_1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cc80dbd0c_0_2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8cc80dbd0c_0_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cc80dbd0c_0_3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8cc80dbd0c_0_3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ocalhost:8888/notebooks/data/02-Basics-SQL.ipynb" TargetMode="External"/><Relationship Id="rId4" Type="http://schemas.openxmlformats.org/officeDocument/2006/relationships/hyperlink" Target="http://localhost:8888/notebooks/data/03-SQL-Different-Types-of-Joins.ipynb" TargetMode="External"/><Relationship Id="rId5" Type="http://schemas.openxmlformats.org/officeDocument/2006/relationships/hyperlink" Target="http://localhost:8888/notebooks/data/04-SQL-NULLs-and-UNKNOWN.ipynb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Class_diagra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" y="1752601"/>
            <a:ext cx="8839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1" lang="en-US">
                <a:solidFill>
                  <a:schemeClr val="accent2"/>
                </a:solidFill>
              </a:rPr>
              <a:t>R</a:t>
            </a:r>
            <a:r>
              <a:rPr b="1" lang="en-US">
                <a:solidFill>
                  <a:schemeClr val="accent2"/>
                </a:solidFill>
              </a:rPr>
              <a:t>elational DBs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 Intro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 tutorial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DB internals</a:t>
            </a:r>
            <a:br>
              <a:rPr lang="en-US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Silbershatz: Chap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Keys: Examples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are primary keys?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Married(person1-ssn, person2-ssn, date-married, date-divorced)</a:t>
            </a:r>
            <a:endParaRPr/>
          </a:p>
          <a:p>
            <a:pPr indent="-297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Account(cust-ssn, account-number, cust-name, balance, cust-address)</a:t>
            </a:r>
            <a:endParaRPr/>
          </a:p>
          <a:p>
            <a:pPr indent="-297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RA(student-id, project-id, supervisor-id, appt-time, appt-start-date, appt-end-date)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Person(Name, DOB, Born, Education, Religion, ...) </a:t>
            </a:r>
            <a:endParaRPr/>
          </a:p>
          <a:p>
            <a:pPr indent="-24574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Information typically found on Wikipedia Pages</a:t>
            </a:r>
            <a:endParaRPr/>
          </a:p>
          <a:p>
            <a:pPr indent="-297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President(name, start-date, end-date, vice-president, preceded-by, succeeded-by) </a:t>
            </a:r>
            <a:endParaRPr/>
          </a:p>
          <a:p>
            <a:pPr indent="-24574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Info listed on Wikipedia page summary</a:t>
            </a:r>
            <a:endParaRPr/>
          </a:p>
          <a:p>
            <a:pPr indent="-297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Rider(Name, Born, Team-name, Coach, Sponsor, Year) </a:t>
            </a:r>
            <a:endParaRPr/>
          </a:p>
          <a:p>
            <a:pPr indent="-24574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Tour de France: Historical Rider Participation Information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SQL Overview</a:t>
            </a:r>
            <a:endParaRPr b="1"/>
          </a:p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291465" lvl="0" marL="457200" rtl="0" algn="l">
              <a:spcBef>
                <a:spcPts val="544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SQL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Originally called Sequel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Name was changed to Structured Query Language</a:t>
            </a:r>
            <a:endParaRPr/>
          </a:p>
          <a:p>
            <a:pPr indent="0" lvl="0" marL="457200" rtl="0" algn="l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544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Query data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definition language (DDL)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Define schema of the data (attributes, names, indices)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Specify integrity constraints</a:t>
            </a:r>
            <a:endParaRPr/>
          </a:p>
          <a:p>
            <a:pPr indent="-291464" lvl="2" marL="13716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primary key</a:t>
            </a:r>
            <a:endParaRPr/>
          </a:p>
          <a:p>
            <a:pPr indent="-291464" lvl="2" marL="13716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foreign key</a:t>
            </a:r>
            <a:endParaRPr/>
          </a:p>
          <a:p>
            <a:pPr indent="-291464" lvl="2" marL="13716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not null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modification language (DML)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Modify the data in tables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Insert, update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Authorization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</a:t>
            </a:r>
            <a:r>
              <a:rPr lang="en-US"/>
              <a:t>pecify security constraints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Define views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Control transactions (e.g., specify beginning and end, control isolation level)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Create table</a:t>
            </a:r>
            <a:endParaRPr b="1"/>
          </a:p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82892" lvl="0" marL="457200" rtl="0" algn="l">
              <a:spcBef>
                <a:spcPts val="544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CREATE TABLE r</a:t>
            </a:r>
            <a:endParaRPr/>
          </a:p>
          <a:p>
            <a:pPr indent="457200" lvl="0" marL="457200" rtl="0" algn="l">
              <a:spcBef>
                <a:spcPts val="544"/>
              </a:spcBef>
              <a:spcAft>
                <a:spcPts val="0"/>
              </a:spcAft>
              <a:buNone/>
            </a:pPr>
            <a:r>
              <a:rPr lang="en-US"/>
              <a:t>(A_1 D_1,</a:t>
            </a:r>
            <a:endParaRPr/>
          </a:p>
          <a:p>
            <a:pPr indent="457200" lvl="0" marL="457200" rtl="0" algn="l">
              <a:spcBef>
                <a:spcPts val="544"/>
              </a:spcBef>
              <a:spcAft>
                <a:spcPts val="0"/>
              </a:spcAft>
              <a:buNone/>
            </a:pPr>
            <a:r>
              <a:rPr lang="en-US"/>
              <a:t>A_2 D_2,</a:t>
            </a:r>
            <a:endParaRPr/>
          </a:p>
          <a:p>
            <a:pPr indent="457200" lvl="0" marL="457200" rtl="0" algn="l">
              <a:spcBef>
                <a:spcPts val="544"/>
              </a:spcBef>
              <a:spcAft>
                <a:spcPts val="0"/>
              </a:spcAft>
              <a:buNone/>
            </a:pPr>
            <a:r>
              <a:rPr lang="en-US"/>
              <a:t>...</a:t>
            </a:r>
            <a:endParaRPr/>
          </a:p>
          <a:p>
            <a:pPr indent="457200" lvl="0" marL="4572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A_n D_n,</a:t>
            </a:r>
            <a:endParaRPr/>
          </a:p>
          <a:p>
            <a:pPr indent="457200" lvl="0" marL="457200" rtl="0" algn="l">
              <a:spcBef>
                <a:spcPts val="544"/>
              </a:spcBef>
              <a:spcAft>
                <a:spcPts val="0"/>
              </a:spcAft>
              <a:buNone/>
            </a:pPr>
            <a:r>
              <a:rPr lang="en-US"/>
              <a:t>IntegrityConstraint_1,</a:t>
            </a:r>
            <a:endParaRPr/>
          </a:p>
          <a:p>
            <a:pPr indent="457200" lvl="0" marL="457200" rtl="0" algn="l">
              <a:spcBef>
                <a:spcPts val="544"/>
              </a:spcBef>
              <a:spcAft>
                <a:spcPts val="0"/>
              </a:spcAft>
              <a:buNone/>
            </a:pPr>
            <a:r>
              <a:rPr lang="en-US"/>
              <a:t>IntegrityConstraint_n);</a:t>
            </a:r>
            <a:endParaRPr/>
          </a:p>
          <a:p>
            <a:pPr indent="-282892" lvl="0" marL="457200" rtl="0" algn="l">
              <a:spcBef>
                <a:spcPts val="544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 is name of relation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A_i name of attribute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D_i domain of attribute A_i (optional constraints)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Primary key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need to be all non-null and unique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PRIMARY KEY (A_j1, A_j2, ..., A_jn)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Foreign key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FOREIGN KEY (A_k1, A_k2, ..., A_kn) REFERENCES s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Values of attributes for any tuple in a relation must correspond to values of the primary key attributes of some tuple in relation 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Not null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A_i D_i NOT NULL</a:t>
            </a:r>
            <a:endParaRPr/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Specify that null value is not allowed for that attribute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SQL will prevent changes to the DB that violate any integrity constraint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Select</a:t>
            </a:r>
            <a:endParaRPr b="1"/>
          </a:p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SELECT A_1, A_2, ..., A_n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FROM r_1, r_2, ..., r_m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WHERE 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0037" lvl="0" marL="4572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SELECT: Select the attributes to list (projection)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FROM: list of relations to be accessed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WHERE: predicate involving attributes of the relations in the FROM clause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The FROM clause defines a Cartesian product of the relations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 query is going to be optimized to avoid to enumerate tuples that will be eliminated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 SELECT or WHERE clauses, we might need to use the table names as prefix to qualify the attribute name (e.g., instructor.ID vs teaches.ID)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Note how the SELECT statement can be expressed in terms of relational algebra (Cartesian product + selection + projection)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 only difference is that SQL allows duplicated values while relational algebra works with mathematical sets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An arithmetic operation with NULL yields NULL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Comparison with NULL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1 &lt; NULL?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Then what about NOT(1 &lt; NULL)?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SQL yields UNKNOWN when comparing with NULL value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There are 3 logical values: True, False, Unknown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Boolean operators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Can be extended according to common sense, e.g.,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True AND Unknown = Unknown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False AND Unknown = False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 a WHERE clause, if the result is Unknown it’s not included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by query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attributes in GROUP BY are used to form groups (i.e., tuples with the same value on all </a:t>
            </a:r>
            <a:r>
              <a:rPr lang="en-US"/>
              <a:t>attributes</a:t>
            </a:r>
            <a:r>
              <a:rPr lang="en-US"/>
              <a:t> are placed in one group)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Any attribute that is not in the GROUP BY can appear in the SELECT clause only as argument of aggregate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SELECT dept_name, AVG(salary)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FROM instructor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GROUP BY dept_name;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-- Error.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SELECT dept_name, salary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FROM instructor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GROUP BY dept_name;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salary is not in GROUP BY so it must be in an aggregate function</a:t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675" y="2086445"/>
            <a:ext cx="2133600" cy="180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725" y="4483946"/>
            <a:ext cx="1823750" cy="17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State a condition that applies to groups instead of tuples (like WHERE)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Any attribute in the HAVING clause must </a:t>
            </a:r>
            <a:r>
              <a:rPr lang="en-US"/>
              <a:t>appear</a:t>
            </a:r>
            <a:r>
              <a:rPr lang="en-US"/>
              <a:t> in the GROUP BY clause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E.g., find departments with avg salary of instructors &gt; $42k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SELECT dept_name, AVG(salary) AS avg_salary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FROM instructor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GROUP BY dept_name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HAVING AVG(salary) &gt; 42000;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does it work</a:t>
            </a:r>
            <a:endParaRPr/>
          </a:p>
          <a:p>
            <a:pPr indent="-30003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FROM is evaluated to create a relation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(optional) WHERE is used to filter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GROUP BY collects tuples into groups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(optional) HAVING is applied to each group and groups are filtered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SELECT generates tuples of the results, applying aggregate functions to get a single result for each group</a:t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subqueries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17182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SQL allows to use the result of a query in another query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E.g., one can use a subquery returning only one attribute (aka scalar subquery) in any place a value is used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E.g., use the result of a query for set membership in the WHERE clause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E.g., use the result of a query in a FROM clause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SELECT tmp.dept_name, tmp.avg_salary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FROM (SELECT dept_name, AVG(salary) AS avg_salary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      FROM instructor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      GROUP BY dept_name) AS tmp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WHERE avg_salary &gt; 42000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863" y="4335738"/>
            <a:ext cx="25622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WITH clause allows to define a </a:t>
            </a:r>
            <a:r>
              <a:rPr lang="en-US"/>
              <a:t>temporary</a:t>
            </a:r>
            <a:r>
              <a:rPr lang="en-US"/>
              <a:t> relation containing the results of a subquery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It can be equivalent to a nested subqueries, but clearer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</a:t>
            </a:r>
            <a:r>
              <a:rPr lang="en-US"/>
              <a:t>ind department with the maximum budget.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WITH max_budget(value) as (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SELECT MAX(budget) FROM department)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SELECT department.dept_name, budget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    FROM department, max_budget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    WHERE department.budget = max_budget.value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975" y="5402788"/>
            <a:ext cx="19240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statement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One can delete using a query returning entire rows of a table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DELETE FROM r WHERE 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where r is a relation and P is a predicate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Remove all tuples but not the table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DELETE FROM instructor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Introduced by Ted Codd (late 60's, early 70's)</a:t>
            </a:r>
            <a:endParaRPr/>
          </a:p>
          <a:p>
            <a:pPr indent="0" lvl="0" marL="342900" rtl="0" algn="l"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Relational data model contributions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Separation of logical and physical data models (data independence)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Declarative query languages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Formal semantics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Query optimization (key to commercial success)</a:t>
            </a:r>
            <a:endParaRPr/>
          </a:p>
          <a:p>
            <a:pPr indent="0" lvl="0" marL="342900" rtl="0" algn="l"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 prototypes: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Ingres -&gt; CA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Postgres -&gt; Illustra -&gt; Informix -&gt; IBM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System R -&gt; Oracle, DB2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statement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 insert data into a relation we can specify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tuples to insert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INSERT INTO course VALUES (‘DATA-605’, ‘Big data systems’, ‘Comp. Sci.’, 4)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INSERT INTO course(course_id, title, dept_name, credits) VALUES (‘DATA-605’, ‘Big data systems’, ‘Comp. Sci.’, 4)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query whose results is a set of tuples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INSERT INTO instructor (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SELECT ID, name, dept_name, 18000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FROM student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WHERE dept_name = ‘Music’ AND tot_cred &gt; 144)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 sz="3200"/>
              <a:t>The query is evaluated and then inserted </a:t>
            </a:r>
            <a:r>
              <a:rPr lang="en-US"/>
              <a:t>so this doesn’t create infinite workload</a:t>
            </a:r>
            <a:r>
              <a:rPr lang="en-US" sz="3200"/>
              <a:t>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INSERT INTO student (SELECT * FROM student)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Many DB have bulk loader utilities to insert a large set of tuples into a relation, reading from formatted text files</a:t>
            </a:r>
            <a:endParaRPr/>
          </a:p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This is much faster than INSERT statements</a:t>
            </a:r>
            <a:endParaRPr/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statement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SQL can change a value in a tuple without changing all the other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800"/>
              <a:t>E.g., increase salary of all instructors by 5%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UPDATE instructor SET salary = salary * 1.05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E.g., conditionally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UPDATE instructor SET salary = salary * 1.05 WHERE salary &lt; 70000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Nesting is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800"/>
              <a:t>UPDATE instructor</a:t>
            </a:r>
            <a:endParaRPr sz="2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800"/>
              <a:t>SET salary = salary * 1.05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800"/>
              <a:t>WHERE salary &lt; (SELECT AVG(salary) FROM instructor)</a:t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 Demo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http://localhost:8888/notebooks/data/02-Basics-SQL.ipynb</a:t>
            </a:r>
            <a:endParaRPr b="1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u="sng">
                <a:solidFill>
                  <a:schemeClr val="hlink"/>
                </a:solidFill>
                <a:hlinkClick r:id="rId4"/>
              </a:rPr>
              <a:t>http://localhost:8888/notebooks/data/03-SQL-Different-Types-of-Joins.ipynb</a:t>
            </a:r>
            <a:endParaRPr b="1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u="sng">
                <a:solidFill>
                  <a:schemeClr val="hlink"/>
                </a:solidFill>
                <a:hlinkClick r:id="rId5"/>
              </a:rPr>
              <a:t>http://localhost:8888/notebooks/data/04-SQL-NULLs-and-UNKNOWN.ipynb</a:t>
            </a:r>
            <a:endParaRPr b="1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b="1"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 Schema for SQL Queries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Movie(title, year, length, inColor, studioName, producerC#)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StarsIn(movieTitle, movieYear, starName)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MovieStar(name, address, gender, birthdate)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MovieExec(name, address, cert#, netWorth)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Studio(name, address, presC#)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19" name="Google Shape;219;p2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ovies-schema.png" id="227" name="Google Shape;2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104782"/>
            <a:ext cx="8458199" cy="646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SQL: Data Definition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 TABLE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Must define movieExec before movie. Why?</a:t>
            </a:r>
            <a:endParaRPr/>
          </a:p>
        </p:txBody>
      </p:sp>
      <p:sp>
        <p:nvSpPr>
          <p:cNvPr id="234" name="Google Shape;234;p2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1295400" y="1524000"/>
            <a:ext cx="594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movieExec (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name char(30),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address char(100),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cert# integer primary key,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networth integer);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 (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title char(100),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year integer,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length integer,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inColor smallint,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studioName char(20),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producerC# integer references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movieExec(cert#) );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</a:t>
            </a:r>
            <a:r>
              <a:rPr lang="en-US"/>
              <a:t>: Data Manipulation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146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INSERT</a:t>
            </a:r>
            <a:endParaRPr/>
          </a:p>
          <a:p>
            <a:pPr indent="0" lvl="2" marL="8001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1050"/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INTO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StarsIn values('King Kong', 2005, 'Naomi Watts');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StarsIn(starName, movieTitle, movieYear)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values('Naomi Watts', 'King Kong', 2005);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-274319" lvl="0" marL="2857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DELETE</a:t>
            </a:r>
            <a:endParaRPr/>
          </a:p>
          <a:p>
            <a:pPr indent="0" lvl="2" marL="8001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2" marL="8001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movies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movieYear &lt; 1980;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8001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-276225" lvl="1" marL="6858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Syntax is fine, but this command will be rejected. Why?</a:t>
            </a:r>
            <a:endParaRPr/>
          </a:p>
          <a:p>
            <a:pPr indent="0" lvl="2" marL="8001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88888"/>
              <a:buNone/>
            </a:pPr>
            <a:r>
              <a:t/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2" marL="8001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88888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movies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length &lt; (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14300" lvl="2" marL="12573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88888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avg(length)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movies);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6225" lvl="1" marL="6858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Problem: as we delete tuples, the average length changes</a:t>
            </a:r>
            <a:endParaRPr/>
          </a:p>
          <a:p>
            <a:pPr indent="-276225" lvl="1" marL="6858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Solution:</a:t>
            </a:r>
            <a:endParaRPr sz="2000"/>
          </a:p>
          <a:p>
            <a:pPr indent="-222250" lvl="2" marL="11430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First, compute avg length and find all tuples to delete</a:t>
            </a:r>
            <a:endParaRPr/>
          </a:p>
          <a:p>
            <a:pPr indent="-222250" lvl="2" marL="11430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Next, delete all tuples found above (without recomputing avg or retesting the tuples)</a:t>
            </a:r>
            <a:endParaRPr sz="2000"/>
          </a:p>
        </p:txBody>
      </p:sp>
      <p:sp>
        <p:nvSpPr>
          <p:cNvPr id="243" name="Google Shape;243;p3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SQL: Data Manipulation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UPDATE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Increase all movieExec netWorth's over $100,000 by 6%, all other accounts receive 5%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Write two update statements:</a:t>
            </a:r>
            <a:endParaRPr/>
          </a:p>
          <a:p>
            <a:pPr indent="0" lvl="2" marL="8572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27397"/>
              <a:buNone/>
            </a:pP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movieExec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= netWorth * 1.06 WHERE netWorth &gt; 100000;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movieExec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= netWorth * 1.05 WHERE netWorth &lt;= 100000; </a:t>
            </a:r>
            <a:endParaRPr sz="1883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order is important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be done better using the case statement</a:t>
            </a:r>
            <a:endParaRPr/>
          </a:p>
          <a:p>
            <a:pPr indent="0" lvl="2" marL="9144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27397"/>
              <a:buNone/>
            </a:pP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movieExec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=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&gt; 100000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* 1.06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&lt;= 100000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netWorth * 1.05 </a:t>
            </a:r>
            <a:b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88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FF"/>
              </a:solidFill>
            </a:endParaRPr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 Single Table Queries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152400" y="990600"/>
            <a:ext cx="88392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Movies produced by Disney in 1990: note the </a:t>
            </a:r>
            <a:r>
              <a:rPr i="1" lang="en-US"/>
              <a:t>rename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m.title, m.year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 m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m.studioname = 'disney' AND m.year = 1990;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</a:t>
            </a:r>
            <a:r>
              <a:rPr b="1" lang="en-US"/>
              <a:t>SELECT</a:t>
            </a:r>
            <a:r>
              <a:rPr lang="en-US"/>
              <a:t> clause can contain expressions</a:t>
            </a:r>
            <a:endParaRPr/>
          </a:p>
          <a:p>
            <a:pPr indent="0" lvl="2" marL="9144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94444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 || ' (' || to_char(year) || ')' AS titleyear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2014 - year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The </a:t>
            </a:r>
            <a:r>
              <a:rPr b="1" lang="en-US"/>
              <a:t>WHERE</a:t>
            </a:r>
            <a:r>
              <a:rPr lang="en-US"/>
              <a:t> clause support a large number of different predicates and combinations thereof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year BETWEEN 1990 and 1995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title LIKE 'star wars%'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title LIKE 'star wars _'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Single Table Queries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distinct movies sorted by title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DISTINCT title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studioname = 'disney' AND year = 1990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 by title;</a:t>
            </a:r>
            <a:endParaRPr/>
          </a:p>
          <a:p>
            <a:pPr indent="-31241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Average length of a movie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year, avg(length)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 BY year;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742950" rtl="0" algn="l"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182" lvl="0" marL="457200" rtl="0" algn="l">
              <a:spcBef>
                <a:spcPts val="518"/>
              </a:spcBef>
              <a:spcAft>
                <a:spcPts val="0"/>
              </a:spcAft>
              <a:buSzPct val="56250"/>
              <a:buChar char="●"/>
            </a:pPr>
            <a:r>
              <a:rPr b="1" lang="en-US"/>
              <a:t>GROUP BY:</a:t>
            </a:r>
            <a:r>
              <a:rPr lang="en-US"/>
              <a:t> is a very important concept that shows up in many data processing platforms</a:t>
            </a:r>
            <a:endParaRPr/>
          </a:p>
          <a:p>
            <a:pPr indent="-25908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it does:</a:t>
            </a:r>
            <a:endParaRPr/>
          </a:p>
          <a:p>
            <a:pPr indent="-252094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Partition the tuples by the group attributes (</a:t>
            </a:r>
            <a:r>
              <a:rPr i="1" lang="en-US"/>
              <a:t>year</a:t>
            </a:r>
            <a:r>
              <a:rPr lang="en-US"/>
              <a:t> in this case)</a:t>
            </a:r>
            <a:endParaRPr/>
          </a:p>
          <a:p>
            <a:pPr indent="-252094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Do something (</a:t>
            </a:r>
            <a:r>
              <a:rPr i="1" lang="en-US"/>
              <a:t>compute avg</a:t>
            </a:r>
            <a:r>
              <a:rPr lang="en-US"/>
              <a:t> in this case) for each group</a:t>
            </a:r>
            <a:endParaRPr/>
          </a:p>
          <a:p>
            <a:pPr indent="-252094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Number of resulting tuples == number of groups</a:t>
            </a:r>
            <a:endParaRPr/>
          </a:p>
        </p:txBody>
      </p:sp>
      <p:sp>
        <p:nvSpPr>
          <p:cNvPr id="267" name="Google Shape;267;p3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model: key definitions</a:t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2400" y="990600"/>
            <a:ext cx="5508900" cy="5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relational DB consists of a collection of </a:t>
            </a:r>
            <a:r>
              <a:rPr b="1" lang="en-US"/>
              <a:t>tables</a:t>
            </a:r>
            <a:r>
              <a:rPr lang="en-US"/>
              <a:t> (aka relations)</a:t>
            </a:r>
            <a:endParaRPr/>
          </a:p>
          <a:p>
            <a:pPr indent="-267969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Each table has a unique name and a schema</a:t>
            </a:r>
            <a:endParaRPr/>
          </a:p>
          <a:p>
            <a:pPr indent="-22574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Each </a:t>
            </a:r>
            <a:r>
              <a:rPr b="1" lang="en-US"/>
              <a:t>row</a:t>
            </a:r>
            <a:r>
              <a:rPr lang="en-US"/>
              <a:t> (aka tuple, record) in a table represents a relationship among a set of values </a:t>
            </a:r>
            <a:endParaRPr/>
          </a:p>
          <a:p>
            <a:pPr indent="-20574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element of the row corresponds to a </a:t>
            </a:r>
            <a:r>
              <a:rPr b="1" lang="en-US"/>
              <a:t>column</a:t>
            </a:r>
            <a:r>
              <a:rPr lang="en-US"/>
              <a:t> (aka attribute)</a:t>
            </a:r>
            <a:endParaRPr/>
          </a:p>
          <a:p>
            <a:pPr indent="-175577" lvl="1" marL="742950" rtl="0" algn="l"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Each element is atomic (e.g., a phone number is a single object and not a sequence of numbers)</a:t>
            </a:r>
            <a:endParaRPr/>
          </a:p>
          <a:p>
            <a:pPr indent="-175577" lvl="1" marL="742950" rtl="0" algn="l"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 valid value is `NULL` representing a value that is unknown or doesn’t exist (e.g., someone not having a phone number)</a:t>
            </a:r>
            <a:endParaRPr/>
          </a:p>
          <a:p>
            <a:pPr indent="-282892" lvl="0" marL="342900" rtl="0" algn="l">
              <a:spcBef>
                <a:spcPts val="518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E.g., </a:t>
            </a:r>
            <a:r>
              <a:rPr i="1" lang="en-US"/>
              <a:t>i</a:t>
            </a:r>
            <a:r>
              <a:rPr i="1" lang="en-US"/>
              <a:t>nstructor</a:t>
            </a:r>
            <a:r>
              <a:rPr lang="en-US"/>
              <a:t> and </a:t>
            </a:r>
            <a:r>
              <a:rPr i="1" lang="en-US"/>
              <a:t>c</a:t>
            </a:r>
            <a:r>
              <a:rPr i="1" lang="en-US"/>
              <a:t>ourse</a:t>
            </a:r>
            <a:r>
              <a:rPr lang="en-US"/>
              <a:t> relations</a:t>
            </a:r>
            <a:endParaRPr/>
          </a:p>
          <a:p>
            <a:pPr indent="-25145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Relation schema</a:t>
            </a:r>
            <a:endParaRPr b="1"/>
          </a:p>
          <a:p>
            <a:pPr indent="-20574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list of attributes and their domains</a:t>
            </a:r>
            <a:endParaRPr/>
          </a:p>
          <a:p>
            <a:pPr indent="-175577" lvl="1" marL="742950" rtl="0" algn="l"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Like type definition in programming languages</a:t>
            </a:r>
            <a:endParaRPr/>
          </a:p>
          <a:p>
            <a:pPr indent="-175577" lvl="1" marL="742950" rtl="0" algn="l"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the domain of </a:t>
            </a:r>
            <a:r>
              <a:rPr i="1" lang="en-US"/>
              <a:t>salary</a:t>
            </a:r>
            <a:r>
              <a:rPr lang="en-US"/>
              <a:t> is integers &gt;= 0</a:t>
            </a:r>
            <a:endParaRPr/>
          </a:p>
          <a:p>
            <a:pPr indent="-25145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Relation instance</a:t>
            </a:r>
            <a:endParaRPr b="1"/>
          </a:p>
          <a:p>
            <a:pPr indent="-20574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particular instantiation of a relation with actual values</a:t>
            </a:r>
            <a:endParaRPr/>
          </a:p>
          <a:p>
            <a:pPr indent="-20574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Will change over time</a:t>
            </a:r>
            <a:endParaRPr/>
          </a:p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500" y="990600"/>
            <a:ext cx="2579700" cy="220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849" y="4040400"/>
            <a:ext cx="3462076" cy="22780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>
            <a:off x="6673900" y="3210375"/>
            <a:ext cx="17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i</a:t>
            </a:r>
            <a:r>
              <a:rPr i="1" lang="en-US"/>
              <a:t>nstructor</a:t>
            </a:r>
            <a:r>
              <a:rPr lang="en-US"/>
              <a:t> relation</a:t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6527125" y="6343000"/>
            <a:ext cx="17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c</a:t>
            </a:r>
            <a:r>
              <a:rPr i="1" lang="en-US"/>
              <a:t>ourse</a:t>
            </a:r>
            <a:r>
              <a:rPr lang="en-US"/>
              <a:t> relation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Single Table Queries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movie with the maximum length</a:t>
            </a:r>
            <a:endParaRPr/>
          </a:p>
          <a:p>
            <a:pPr indent="0" lvl="2" marL="914400" rtl="0" algn="l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title, year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movie.length = (select max(length) from movie);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smaller "subquery" is called a "nested subquery”</a:t>
            </a:r>
            <a:endParaRPr/>
          </a:p>
          <a:p>
            <a:pPr indent="0" lvl="0" marL="342900" rtl="0" algn="l"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movies with at most 5 stars: an example of a correlated subquery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*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movies m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5 &gt;= (SELECT count(*)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FROM starsIn si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WHERE si.title = m.title AND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      si.year = m.year);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"inner" subquery counts the number of actors for that movie.</a:t>
            </a:r>
            <a:endParaRPr/>
          </a:p>
        </p:txBody>
      </p:sp>
      <p:sp>
        <p:nvSpPr>
          <p:cNvPr id="275" name="Google Shape;275;p3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Single Table Queries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Rank movies by their length</a:t>
            </a:r>
            <a:endParaRPr/>
          </a:p>
          <a:p>
            <a:pPr indent="0" lvl="2" marL="9144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title, year,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(SELECT count(*)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FROM movies m2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WHERE m1.length &lt;= m2.length) AS rank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FROM movies m1;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Key insight: A movie is ranked 5th if there are exactly 4 movies with longer length.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Most database systems support some sort of a </a:t>
            </a:r>
            <a:r>
              <a:rPr i="1" lang="en-US"/>
              <a:t>rank</a:t>
            </a:r>
            <a:r>
              <a:rPr lang="en-US"/>
              <a:t> keyword for doing this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above query doesn't work in presence of ties, etc.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 operations</a:t>
            </a:r>
            <a:endParaRPr/>
          </a:p>
          <a:p>
            <a:pPr indent="0" lvl="2" marL="9144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name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movieExec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union/intersect/minus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SELECT name FROM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movieStar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Single Table Queries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Set Comparisons</a:t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*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movies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[1990, 1995, 2000];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movies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NOT IN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SELECT EXTRACT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(year from birthdate)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FROM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MovieStar 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Multi-table Queries</a:t>
            </a:r>
            <a:endParaRPr/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Key: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 a join to get an appropriate 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the constructs for single-table queries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will get used to doing all at once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Examples: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LECT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title, year, me.name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producerName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movies m, movieexec me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m.producerC# = me.cert#;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00" name="Google Shape;300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Multi-table Queries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the query:</a:t>
            </a:r>
            <a:endParaRPr/>
          </a:p>
          <a:p>
            <a:pPr indent="0" lvl="2" marL="9144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title, year, producerC#, count(starName)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movies, starsIn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title = starsIn.movieTitle and 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year = starsIn.movieYear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 by title, year, producerC#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about movies with no stars?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Need to use </a:t>
            </a:r>
            <a:r>
              <a:rPr b="1" lang="en-US"/>
              <a:t>outer joins</a:t>
            </a:r>
            <a:endParaRPr/>
          </a:p>
          <a:p>
            <a:pPr indent="0" lvl="2" marL="9144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title, year, producerC#, count(starName)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 movies left outer join starsIn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 title = starsIn.movieTitle and year = starsIn.movieYear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group by title, year, producerC#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All tuples from 'movies' that have no matches in starsIn are included with NULLs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 if a tuple (m1, 1990) has no match in starsIn, we get </a:t>
            </a:r>
            <a:br>
              <a:rPr lang="en-US"/>
            </a:br>
            <a:r>
              <a:rPr lang="en-US"/>
              <a:t>(m1, 1990, NULL) in the result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count(starName) works correctly then</a:t>
            </a:r>
            <a:endParaRPr/>
          </a:p>
          <a:p>
            <a:pPr indent="-27241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Note: count(*) would not work correctly (NULLs can have unintuitive behavior)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08" name="Google Shape;308;p3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Other SQL Constructs</a:t>
            </a:r>
            <a:endParaRPr/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Views</a:t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create view DisneyMovies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 *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from movie m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where m.studioname = 'disney’;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use it in any place where a table name is used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Views are used quite extensively to: (1) simplify queries, (2) hide data (by giving users access only to specific views)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Views may be </a:t>
            </a:r>
            <a:r>
              <a:rPr i="1" lang="en-US"/>
              <a:t>materialized </a:t>
            </a:r>
            <a:r>
              <a:rPr lang="en-US"/>
              <a:t>or not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16" name="Google Shape;316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Other SQL Constructs</a:t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NULLs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Value of any attribute can be NULL</a:t>
            </a:r>
            <a:endParaRPr/>
          </a:p>
          <a:p>
            <a:pPr indent="-205739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Because: value is unknown, or it is not applicable, or hidden, etc.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lead to counterintuitive behavior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example, the following query does not return movies where </a:t>
            </a:r>
            <a:br>
              <a:rPr lang="en-US"/>
            </a:br>
            <a:r>
              <a:rPr lang="en-US"/>
              <a:t>length = NULL</a:t>
            </a:r>
            <a:endParaRPr/>
          </a:p>
          <a:p>
            <a:pPr indent="0" lvl="2" marL="9144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 * from movies 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where length&gt;= 120 or length&lt;= 120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Aggregate operations can be especially tricky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Transactions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transaction is a sequence of queries and update statements executed as a single unit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example, transferring money from one account to another</a:t>
            </a:r>
            <a:endParaRPr/>
          </a:p>
          <a:p>
            <a:pPr indent="-205739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Both the </a:t>
            </a:r>
            <a:r>
              <a:rPr i="1" lang="en-US"/>
              <a:t>deduction </a:t>
            </a:r>
            <a:r>
              <a:rPr lang="en-US"/>
              <a:t>from one account and </a:t>
            </a:r>
            <a:r>
              <a:rPr i="1" lang="en-US"/>
              <a:t>credit </a:t>
            </a:r>
            <a:r>
              <a:rPr lang="en-US"/>
              <a:t>to the other account should happen, or neither should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Triggers</a:t>
            </a:r>
            <a:endParaRPr/>
          </a:p>
          <a:p>
            <a:pPr indent="-25908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trigger is a statement that is executed automatically by the system as a side effect of a modification to the database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>
            <p:ph idx="11" type="ftr"/>
          </p:nvPr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Other SQL Constructs</a:t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Integrity Constraints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Predicates on the database that must always hold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Key Constraints: Specifying something is a primary key or unique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 customer (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ssn CHAR(9) PRIMARY KEY,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cname CHAR(15), address CHAR(30), city CHAR(10),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UNIQUE (cname, address, city));</a:t>
            </a:r>
            <a:endParaRPr b="1"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Attribute constraints: Constraints on the values of attributes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bname char(15) not null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balance int not null, check (balance&gt;=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31" name="Google Shape;331;p4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Integrity Constraints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Referential integrity: prevent dangling tuples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 branch(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bname CHAR(15) PRIMARY KEY,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...);</a:t>
            </a:r>
            <a:b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 loan(..., 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 KEY bname REFERENCES branch);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Can tell the system what to do if a referenced tuple is being deleted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40" name="Google Shape;340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Integrity Constraints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2415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Global Constraints</a:t>
            </a:r>
            <a:endParaRPr/>
          </a:p>
          <a:p>
            <a:pPr indent="-217169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Single-table</a:t>
            </a:r>
            <a:endParaRPr/>
          </a:p>
          <a:p>
            <a:pPr indent="0" lvl="3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 branch (...,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bcity CHAR(15),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assets INT,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CHECK (NOT(bcity = ‘Bkln’) OR assets&gt;5M))</a:t>
            </a:r>
            <a:endParaRPr/>
          </a:p>
          <a:p>
            <a:pPr indent="-217169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Multi-table</a:t>
            </a:r>
            <a:endParaRPr/>
          </a:p>
          <a:p>
            <a:pPr indent="0" lvl="3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ASSERTION loan-constraint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CHECK (NOT EXISTS (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SELECT*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FROM loan AS L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WHERE NOT EXISTS(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SELECT*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FROM borrower B, depositor D, account A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WHERE B.cname = D.cname AND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	D.acct_no = A.acct_no AND</a:t>
            </a:r>
            <a:b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	L.lno= B.lno)))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47" name="Google Shape;347;p4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348" name="Google Shape;348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hema.png"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69" y="807659"/>
            <a:ext cx="8940632" cy="5357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Additional SQL Constructs</a:t>
            </a:r>
            <a:endParaRPr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Select</a:t>
            </a:r>
            <a:r>
              <a:rPr lang="en-US"/>
              <a:t> subquery factoring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 allow assigning a name to a subquery, then use its result by referencing that name</a:t>
            </a:r>
            <a:endParaRPr/>
          </a:p>
          <a:p>
            <a:pPr indent="0" lvl="3" marL="13716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with temp as (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select title, avg(length)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from movies 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group by year)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 count(*) from temp;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have multiple subqueries (multiple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with</a:t>
            </a:r>
            <a:r>
              <a:rPr lang="en-US"/>
              <a:t> clauses)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Real advantage is when subquery needs to be referenced multiple times in main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Helps with complex queries, both for readability and maybe performance (can cache subquery results)</a:t>
            </a:r>
            <a:endParaRPr/>
          </a:p>
        </p:txBody>
      </p:sp>
      <p:sp>
        <p:nvSpPr>
          <p:cNvPr id="355" name="Google Shape;355;p4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Another SQL Construct</a:t>
            </a:r>
            <a:endParaRPr/>
          </a:p>
        </p:txBody>
      </p:sp>
      <p:sp>
        <p:nvSpPr>
          <p:cNvPr id="361" name="Google Shape;361;p4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Select</a:t>
            </a:r>
            <a:r>
              <a:rPr lang="en-US"/>
              <a:t>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having</a:t>
            </a:r>
            <a:r>
              <a:rPr lang="en-US"/>
              <a:t> clause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in combination with </a:t>
            </a:r>
            <a:r>
              <a:rPr b="1" lang="en-US">
                <a:latin typeface="Lucida Sans"/>
                <a:ea typeface="Lucida Sans"/>
                <a:cs typeface="Lucida Sans"/>
                <a:sym typeface="Lucida Sans"/>
              </a:rPr>
              <a:t>group by</a:t>
            </a:r>
            <a:r>
              <a:rPr b="1" lang="en-US"/>
              <a:t> </a:t>
            </a:r>
            <a:r>
              <a:rPr lang="en-US"/>
              <a:t>to restrict the groups of returned rows to only those where condition evaluates to true</a:t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select year, count(*)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from movies where year &gt; 1980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group by year</a:t>
            </a:r>
            <a:br>
              <a:rPr lang="en-US"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  having count(*) &gt; 10;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Difference from </a:t>
            </a:r>
            <a:r>
              <a:rPr b="1" lang="en-US">
                <a:latin typeface="Lucida Sans"/>
                <a:ea typeface="Lucida Sans"/>
                <a:cs typeface="Lucida Sans"/>
                <a:sym typeface="Lucida Sans"/>
              </a:rPr>
              <a:t>where</a:t>
            </a:r>
            <a:r>
              <a:rPr lang="en-US"/>
              <a:t> clause is that it applies to summarized group records, and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where</a:t>
            </a:r>
            <a:r>
              <a:rPr lang="en-US"/>
              <a:t> applies to individual records</a:t>
            </a:r>
            <a:endParaRPr/>
          </a:p>
        </p:txBody>
      </p:sp>
      <p:sp>
        <p:nvSpPr>
          <p:cNvPr id="362" name="Google Shape;362;p4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UML class diagram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592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Unified Modeling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UML class diagram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Static structure diagram showing classes, attributes, methods, and relationships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Used in OOP and DB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Schema diagram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Each box is a relation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Attributes are listed inside the box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Primary keys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Foreigh key constraints</a:t>
            </a:r>
            <a:endParaRPr/>
          </a:p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52400" y="838200"/>
            <a:ext cx="5992200" cy="5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R</a:t>
            </a:r>
            <a:r>
              <a:rPr lang="en-US"/>
              <a:t> is the set of attributes of a relation </a:t>
            </a:r>
            <a:r>
              <a:rPr i="1" lang="en-US"/>
              <a:t>r</a:t>
            </a:r>
            <a:endParaRPr i="1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K</a:t>
            </a:r>
            <a:r>
              <a:rPr lang="en-US"/>
              <a:t> is a </a:t>
            </a:r>
            <a:r>
              <a:rPr b="1" lang="en-US"/>
              <a:t>superkey</a:t>
            </a:r>
            <a:r>
              <a:rPr lang="en-US"/>
              <a:t> of </a:t>
            </a:r>
            <a:r>
              <a:rPr i="1" lang="en-US"/>
              <a:t>R</a:t>
            </a:r>
            <a:r>
              <a:rPr lang="en-US"/>
              <a:t> if values for </a:t>
            </a:r>
            <a:r>
              <a:rPr i="1" lang="en-US"/>
              <a:t>K</a:t>
            </a:r>
            <a:r>
              <a:rPr lang="en-US"/>
              <a:t> are sufficient to identify a unique tuple of each possible relation </a:t>
            </a:r>
            <a:r>
              <a:rPr i="1" lang="en-US"/>
              <a:t>r(R)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{ID} and {ID,name} are both superkeys of </a:t>
            </a:r>
            <a:r>
              <a:rPr i="1" lang="en-US"/>
              <a:t>i</a:t>
            </a:r>
            <a:r>
              <a:rPr i="1" lang="en-US"/>
              <a:t>nstructor</a:t>
            </a:r>
            <a:endParaRPr i="1"/>
          </a:p>
          <a:p>
            <a:pPr indent="-246062" lvl="1" marL="742950" rtl="0" algn="l">
              <a:spcBef>
                <a:spcPts val="35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{name} is not a superkey (or a key) of </a:t>
            </a:r>
            <a:r>
              <a:rPr i="1" lang="en-US"/>
              <a:t>instructor</a:t>
            </a:r>
            <a:endParaRPr i="1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Superkey </a:t>
            </a:r>
            <a:r>
              <a:rPr i="1" lang="en-US"/>
              <a:t>K</a:t>
            </a:r>
            <a:r>
              <a:rPr lang="en-US"/>
              <a:t> is a </a:t>
            </a:r>
            <a:r>
              <a:rPr b="1" lang="en-US"/>
              <a:t>candidate key</a:t>
            </a:r>
            <a:r>
              <a:rPr lang="en-US"/>
              <a:t> if </a:t>
            </a:r>
            <a:r>
              <a:rPr i="1" lang="en-US"/>
              <a:t>K</a:t>
            </a:r>
            <a:r>
              <a:rPr lang="en-US"/>
              <a:t> is minimal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{ID} is a candidate key for </a:t>
            </a:r>
            <a:r>
              <a:rPr i="1" lang="en-US"/>
              <a:t>instructor</a:t>
            </a:r>
            <a:endParaRPr i="1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of the candidate keys is selected to be the </a:t>
            </a:r>
            <a:r>
              <a:rPr b="1" lang="en-US"/>
              <a:t>primary key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one that is small and immutable (doesn’t change often)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Primary keys typically are the first in the schema and highlighted / underlined</a:t>
            </a:r>
            <a:endParaRPr/>
          </a:p>
          <a:p>
            <a:pPr indent="-246062" lvl="1" marL="742950" rtl="0" algn="l">
              <a:spcBef>
                <a:spcPts val="35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What the SSN be a primary key?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Primary</a:t>
            </a:r>
            <a:r>
              <a:rPr b="1" lang="en-US"/>
              <a:t> key constraint</a:t>
            </a:r>
            <a:r>
              <a:rPr lang="en-US"/>
              <a:t>: tuples in the relation can’t have the same primary key</a:t>
            </a:r>
            <a:endParaRPr/>
          </a:p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</a:t>
            </a:r>
            <a:r>
              <a:rPr lang="en-US"/>
              <a:t>UMD DATA605</a:t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500" y="990600"/>
            <a:ext cx="2579700" cy="220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000" y="4022023"/>
            <a:ext cx="1598875" cy="14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Foreign</a:t>
            </a:r>
            <a:r>
              <a:rPr lang="en-US"/>
              <a:t> Key</a:t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52400" y="838200"/>
            <a:ext cx="5992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814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Foreign key</a:t>
            </a:r>
            <a:r>
              <a:rPr lang="en-US"/>
              <a:t>: p</a:t>
            </a:r>
            <a:r>
              <a:rPr lang="en-US"/>
              <a:t>rimary key of a relation that appears in another relation </a:t>
            </a:r>
            <a:endParaRPr/>
          </a:p>
          <a:p>
            <a:pPr indent="-29908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{ID} from </a:t>
            </a:r>
            <a:r>
              <a:rPr i="1" lang="en-US"/>
              <a:t>student</a:t>
            </a:r>
            <a:r>
              <a:rPr lang="en-US"/>
              <a:t> appears in </a:t>
            </a:r>
            <a:r>
              <a:rPr i="1" lang="en-US"/>
              <a:t>takes, advisor</a:t>
            </a:r>
            <a:endParaRPr/>
          </a:p>
          <a:p>
            <a:pPr indent="-29908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student</a:t>
            </a:r>
            <a:r>
              <a:rPr lang="en-US"/>
              <a:t> called “referenced relation”</a:t>
            </a:r>
            <a:endParaRPr/>
          </a:p>
          <a:p>
            <a:pPr indent="-29908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takes</a:t>
            </a:r>
            <a:r>
              <a:rPr lang="en-US"/>
              <a:t> is the “referencing relation”</a:t>
            </a:r>
            <a:endParaRPr/>
          </a:p>
          <a:p>
            <a:pPr indent="-29908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shown by an arrow from referencing to referenced</a:t>
            </a:r>
            <a:endParaRPr/>
          </a:p>
          <a:p>
            <a:pPr indent="-35814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Foreign key constraint</a:t>
            </a:r>
            <a:r>
              <a:rPr lang="en-US"/>
              <a:t>: the tuple corresponding to that primary key must exist </a:t>
            </a:r>
            <a:endParaRPr/>
          </a:p>
          <a:p>
            <a:pPr indent="-29908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</a:t>
            </a:r>
            <a:endParaRPr/>
          </a:p>
          <a:p>
            <a:pPr indent="-24003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Tuple: ('student101', ‘DATA605’) in </a:t>
            </a:r>
            <a:r>
              <a:rPr i="1" lang="en-US"/>
              <a:t>takes</a:t>
            </a:r>
            <a:endParaRPr/>
          </a:p>
          <a:p>
            <a:pPr indent="-24003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no tuple corresponding to 'student101' in </a:t>
            </a:r>
            <a:r>
              <a:rPr i="1" lang="en-US"/>
              <a:t>student</a:t>
            </a:r>
            <a:endParaRPr/>
          </a:p>
          <a:p>
            <a:pPr indent="-29908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Aka referential integrity constraint</a:t>
            </a:r>
            <a:endParaRPr/>
          </a:p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674" y="1983500"/>
            <a:ext cx="3522124" cy="10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Relational algebra</a:t>
            </a:r>
            <a:endParaRPr/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52400" y="838200"/>
            <a:ext cx="8638800" cy="5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31242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Relation: set of tuples (without replication)</a:t>
            </a:r>
            <a:endParaRPr/>
          </a:p>
          <a:p>
            <a:pPr indent="-270192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Relational algebra: set operations that take one or more relations as input and produce a new relation</a:t>
            </a:r>
            <a:endParaRPr/>
          </a:p>
          <a:p>
            <a:pPr indent="-225742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select, project, rename (unary)</a:t>
            </a:r>
            <a:endParaRPr/>
          </a:p>
          <a:p>
            <a:pPr indent="-225742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Union, Cartesian product, set difference (binary)</a:t>
            </a:r>
            <a:endParaRPr/>
          </a:p>
          <a:p>
            <a:pPr indent="-282892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Selection: select tuples that satisfy a given predicate</a:t>
            </a:r>
            <a:endParaRPr/>
          </a:p>
          <a:p>
            <a:pPr indent="-225742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select tuples of instructor where `dept_name = “Physics”</a:t>
            </a:r>
            <a:endParaRPr/>
          </a:p>
          <a:p>
            <a:pPr indent="-282892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Projection: return tuples with a subset of attributes</a:t>
            </a:r>
            <a:endParaRPr/>
          </a:p>
          <a:p>
            <a:pPr indent="-225742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project tuples of instructor with only ID, name, salary</a:t>
            </a:r>
            <a:endParaRPr/>
          </a:p>
          <a:p>
            <a:pPr indent="-282892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Cartesian-product: combine information from two relations</a:t>
            </a:r>
            <a:endParaRPr/>
          </a:p>
          <a:p>
            <a:pPr indent="-225742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`instructor` x `teaches`, where `instructor = (ID, name, dept_name)` and `teaches = (ID, course_id, sec_id, semester, year)` gives `(instructor.ID, name, dept_name, teaches.ID, ...)` or more verbosely `(instructor.ID, instructor.name, instructor.dept_name, teaches.ID, ...)`</a:t>
            </a:r>
            <a:endParaRPr/>
          </a:p>
          <a:p>
            <a:pPr indent="-282892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Join: Cartesian-product and then a selection based on equality between two fields</a:t>
            </a:r>
            <a:endParaRPr/>
          </a:p>
          <a:p>
            <a:pPr indent="-225742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instructor.ID = teaches.ID</a:t>
            </a:r>
            <a:endParaRPr/>
          </a:p>
          <a:p>
            <a:pPr indent="-282892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Set operations: union, intersection, set-difference of relations</a:t>
            </a:r>
            <a:endParaRPr/>
          </a:p>
          <a:p>
            <a:pPr indent="-225742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Need to be compatible (i.e., have the same attributes and names)</a:t>
            </a:r>
            <a:endParaRPr/>
          </a:p>
          <a:p>
            <a:pPr indent="-282892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Assignment: assign parts of relational-algebra to temporary relation variables</a:t>
            </a:r>
            <a:endParaRPr/>
          </a:p>
          <a:p>
            <a:pPr indent="-225742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 query can be written as a sequential program</a:t>
            </a:r>
            <a:endParaRPr/>
          </a:p>
          <a:p>
            <a:pPr indent="-282892" lvl="0" marL="342900" rtl="0" algn="l">
              <a:spcBef>
                <a:spcPts val="40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Equivalent queries: two queries that give the same result on any DB instance</a:t>
            </a:r>
            <a:endParaRPr/>
          </a:p>
          <a:p>
            <a:pPr indent="-225742" lvl="1" marL="742950" rtl="0" algn="l"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Some formulation can be more efficient than others</a:t>
            </a:r>
            <a:endParaRPr/>
          </a:p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SQL Basics Overview</a:t>
            </a:r>
            <a:endParaRPr b="1"/>
          </a:p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381000" y="1447800"/>
            <a:ext cx="8153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TABLE &lt;name&gt; ( &lt;field&gt; &lt;domain&gt;, ... ) </a:t>
            </a:r>
            <a:b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 INTO &lt;name&gt; (&lt;field names&gt;) VALUES (&lt;field values&gt;) </a:t>
            </a:r>
            <a:b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 FROM &lt;name&gt; WHERE &lt;condition&gt; </a:t>
            </a:r>
            <a:b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 &lt;name&gt; SET &lt;field name&gt; = &lt;value&gt; WHERE &lt;condition&gt; </a:t>
            </a:r>
            <a:b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&lt;fields&gt; FROM &lt;name&gt; WHERE &lt;condition&gt;</a:t>
            </a:r>
            <a:endParaRPr b="1" sz="1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