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7315200" cy="9601200"/>
  <p:embeddedFontLst>
    <p:embeddedFont>
      <p:font typeface="Corbel"/>
      <p:regular r:id="rId38"/>
      <p:bold r:id="rId39"/>
      <p:italic r:id="rId40"/>
      <p:boldItalic r:id="rId41"/>
    </p:embeddedFon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1A1096-841F-4AF3-8B5A-3CB7A4FA49E4}">
  <a:tblStyle styleId="{9C1A1096-841F-4AF3-8B5A-3CB7A4FA49E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italic.fntdata"/><Relationship Id="rId20" Type="http://schemas.openxmlformats.org/officeDocument/2006/relationships/slide" Target="slides/slide14.xml"/><Relationship Id="rId42" Type="http://schemas.openxmlformats.org/officeDocument/2006/relationships/font" Target="fonts/Tahoma-regular.fntdata"/><Relationship Id="rId41" Type="http://schemas.openxmlformats.org/officeDocument/2006/relationships/font" Target="fonts/Corbel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Tahom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orbel-bold.fntdata"/><Relationship Id="rId16" Type="http://schemas.openxmlformats.org/officeDocument/2006/relationships/slide" Target="slides/slide10.xml"/><Relationship Id="rId38" Type="http://schemas.openxmlformats.org/officeDocument/2006/relationships/font" Target="fonts/Corbel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54b2ac055_0_5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54b2ac055_0_5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954b2ac055_0_54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ahoma"/>
              <a:buNone/>
            </a:pPr>
            <a:r>
              <a:rPr i="1" lang="en-US" sz="1450">
                <a:latin typeface="Consolas"/>
                <a:ea typeface="Consolas"/>
                <a:cs typeface="Consolas"/>
                <a:sym typeface="Consolas"/>
              </a:rPr>
              <a:t># Estimate π (compute-intensive task).</a:t>
            </a:r>
            <a:endParaRPr sz="25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ahoma"/>
              <a:buNone/>
            </a:pPr>
            <a:r>
              <a:rPr i="1" lang="en-US" sz="1450">
                <a:latin typeface="Consolas"/>
                <a:ea typeface="Consolas"/>
                <a:cs typeface="Consolas"/>
                <a:sym typeface="Consolas"/>
              </a:rPr>
              <a:t># Pick random points in the unit square [(0,0)-(1,1)].</a:t>
            </a:r>
            <a:endParaRPr sz="256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ahoma"/>
              <a:buNone/>
            </a:pPr>
            <a:r>
              <a:rPr i="1" lang="en-US" sz="1450">
                <a:latin typeface="Consolas"/>
                <a:ea typeface="Consolas"/>
                <a:cs typeface="Consolas"/>
                <a:sym typeface="Consolas"/>
              </a:rPr>
              <a:t># See how many fall in the unit circle center=(0, 0), radius=1.</a:t>
            </a:r>
            <a:endParaRPr i="1"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ahoma"/>
              <a:buNone/>
            </a:pPr>
            <a:r>
              <a:rPr i="1" lang="en-US" sz="1450">
                <a:latin typeface="Consolas"/>
                <a:ea typeface="Consolas"/>
                <a:cs typeface="Consolas"/>
                <a:sym typeface="Consolas"/>
              </a:rPr>
              <a:t># The fraction should be π / 4.</a:t>
            </a:r>
            <a:endParaRPr i="1"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ahoma"/>
              <a:buNone/>
            </a:pPr>
            <a:r>
              <a:t/>
            </a:r>
            <a:endParaRPr i="1"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import random</a:t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random.seed(314)</a:t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def sample(p):</a:t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    x, y = random.random(), random.random()</a:t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    in_unit_circle = 1 if x*x + y*y &lt; 1 else 0</a:t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    return in_unit_circle</a:t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# “parallelize” method creates an RDD.</a:t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NUM_SAMPLES = int(10 * 1e6)</a:t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count = sc.parallelize(range(0, NUM_SAMPLES)) \</a:t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           .map(sample) \</a:t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           .reduce(lambda a, b: a + b)</a:t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approx_pi = 4.0 * count / NUM_SAMPLES</a:t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latin typeface="Consolas"/>
                <a:ea typeface="Consolas"/>
                <a:cs typeface="Consolas"/>
                <a:sym typeface="Consolas"/>
              </a:rPr>
              <a:t>print("pi is roughly %f" % approx_pi)</a:t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54b2ac055_0_8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54b2ac055_0_8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954b2ac055_0_8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54b2ac055_0_10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54b2ac055_0_10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954b2ac055_0_10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54b2ac055_0_9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54b2ac055_0_9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954b2ac055_0_9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54b2ac055_0_2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54b2ac055_0_2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954b2ac055_0_2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954b2ac055_0_11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954b2ac055_0_11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954b2ac055_0_111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54b2ac055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54b2ac055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954b2ac055_0_0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54b2ac055_0_1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954b2ac055_0_1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954b2ac055_0_16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54b2ac055_0_3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54b2ac055_0_3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954b2ac055_0_3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54b2ac055_0_6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54b2ac055_0_6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954b2ac055_0_65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54b2ac055_0_4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54b2ac055_0_4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954b2ac055_0_47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 rot="5400000">
            <a:off x="1943100" y="-800100"/>
            <a:ext cx="5257800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 rot="5400000">
            <a:off x="49530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495300" y="-190500"/>
            <a:ext cx="60198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52400" y="4406900"/>
            <a:ext cx="8839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  <a:defRPr b="1" sz="4000" cap="small">
                <a:solidFill>
                  <a:srgbClr val="20586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52400" y="2906713"/>
            <a:ext cx="88391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524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52400" y="1447800"/>
            <a:ext cx="4344988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52400" y="2174875"/>
            <a:ext cx="43449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447800"/>
            <a:ext cx="4346575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3465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152400" y="152400"/>
            <a:ext cx="33131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152400"/>
            <a:ext cx="5416550" cy="597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152400" y="1371600"/>
            <a:ext cx="3313113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52400" y="4800600"/>
            <a:ext cx="8839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152400" y="152400"/>
            <a:ext cx="8839200" cy="457517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52400" y="5367338"/>
            <a:ext cx="8839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5325" y="6507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E7E7E"/>
                </a:solidFill>
              </a:rPr>
              <a:t>UMD DATA605</a:t>
            </a:r>
            <a:endParaRPr>
              <a:solidFill>
                <a:srgbClr val="7E7E7E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saggese@um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png"/><Relationship Id="rId11" Type="http://schemas.openxmlformats.org/officeDocument/2006/relationships/image" Target="../media/image31.png"/><Relationship Id="rId22" Type="http://schemas.openxmlformats.org/officeDocument/2006/relationships/image" Target="../media/image37.png"/><Relationship Id="rId10" Type="http://schemas.openxmlformats.org/officeDocument/2006/relationships/image" Target="../media/image20.png"/><Relationship Id="rId21" Type="http://schemas.openxmlformats.org/officeDocument/2006/relationships/image" Target="../media/image35.png"/><Relationship Id="rId13" Type="http://schemas.openxmlformats.org/officeDocument/2006/relationships/image" Target="../media/image30.png"/><Relationship Id="rId12" Type="http://schemas.openxmlformats.org/officeDocument/2006/relationships/image" Target="../media/image23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15" Type="http://schemas.openxmlformats.org/officeDocument/2006/relationships/image" Target="../media/image34.png"/><Relationship Id="rId14" Type="http://schemas.openxmlformats.org/officeDocument/2006/relationships/image" Target="../media/image28.png"/><Relationship Id="rId17" Type="http://schemas.openxmlformats.org/officeDocument/2006/relationships/image" Target="../media/image26.png"/><Relationship Id="rId16" Type="http://schemas.openxmlformats.org/officeDocument/2006/relationships/image" Target="../media/image36.png"/><Relationship Id="rId5" Type="http://schemas.openxmlformats.org/officeDocument/2006/relationships/image" Target="../media/image18.png"/><Relationship Id="rId19" Type="http://schemas.openxmlformats.org/officeDocument/2006/relationships/image" Target="../media/image33.png"/><Relationship Id="rId6" Type="http://schemas.openxmlformats.org/officeDocument/2006/relationships/image" Target="../media/image14.png"/><Relationship Id="rId18" Type="http://schemas.openxmlformats.org/officeDocument/2006/relationships/image" Target="../media/image32.png"/><Relationship Id="rId7" Type="http://schemas.openxmlformats.org/officeDocument/2006/relationships/image" Target="../media/image4.png"/><Relationship Id="rId8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park.apache.org/examples.html" TargetMode="External"/><Relationship Id="rId4" Type="http://schemas.openxmlformats.org/officeDocument/2006/relationships/hyperlink" Target="https://www.coursera.org/learn/big-data-essentials/lecture/o6oKt/getting-started-with-spark-python" TargetMode="External"/><Relationship Id="rId5" Type="http://schemas.openxmlformats.org/officeDocument/2006/relationships/hyperlink" Target="http://people.csail.mit.edu/matei/papers/2012/nsdi_spark.pdf" TargetMode="External"/><Relationship Id="rId6" Type="http://schemas.openxmlformats.org/officeDocument/2006/relationships/hyperlink" Target="https://spark.apache.org/research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0" lang="en-US"/>
              <a:t>(Apache) Spark</a:t>
            </a:r>
            <a:br>
              <a:rPr lang="en-US"/>
            </a:br>
            <a:endParaRPr/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52400" y="3733800"/>
            <a:ext cx="8839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GP Saggese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gsaggese@umd.edu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r>
              <a:rPr lang="en-US"/>
              <a:t>with thanks to Alan Sussman, Amol Deshpande,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r>
              <a:rPr lang="en-US"/>
              <a:t>David Wheeler (GMU), T. Yang (UCSB)</a:t>
            </a:r>
            <a:br>
              <a:rPr lang="en-US"/>
            </a:br>
            <a:r>
              <a:rPr lang="en-US"/>
              <a:t>and Apache documentation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</a:t>
            </a:r>
            <a:r>
              <a:rPr lang="en-US"/>
              <a:t> Data and Partitions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152400" y="990600"/>
            <a:ext cx="46248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Data is distributed as partitions across different physical nodes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 sz="3200"/>
              <a:t>Each partition is typically stored in memory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Partitioning allows efficient parallelism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Spark Executors process data that is “close” to them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Minimize network bandwidth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Data locality</a:t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550" y="1182150"/>
            <a:ext cx="3905675" cy="11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875" y="3677401"/>
            <a:ext cx="3757126" cy="24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Parallelized Collections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Parallelized collections are created by calling SparkContext’s `</a:t>
            </a:r>
            <a:r>
              <a:rPr i="1" lang="en-US"/>
              <a:t>parallelize()`</a:t>
            </a:r>
            <a:r>
              <a:rPr lang="en-US"/>
              <a:t> method on an existing iterable or collection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Important parameter for parallel collections is the number of </a:t>
            </a:r>
            <a:r>
              <a:rPr i="1" lang="en-US"/>
              <a:t>partitions</a:t>
            </a:r>
            <a:r>
              <a:rPr lang="en-US"/>
              <a:t> to cut the dataset into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Spark will run one task for each partition of the cluster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you want 2-4 partitions for each CPU in your cluster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Spark tries to set the number of partitions automatically based on your cluster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you can also set it manually by passing it as a second parameter to </a:t>
            </a:r>
            <a:r>
              <a:rPr i="1" lang="en-US"/>
              <a:t>parallelize</a:t>
            </a:r>
            <a:endParaRPr/>
          </a:p>
          <a:p>
            <a:pPr indent="-8763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lang="en-US"/>
              <a:t>Spark Example #1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810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000" u="none" cap="none" strike="noStrike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343025"/>
            <a:ext cx="72009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Example #2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152400" y="990600"/>
            <a:ext cx="8839200" cy="62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MapReduce in X lines where X is [1, 5]</a:t>
            </a:r>
            <a:endParaRPr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74" y="1858899"/>
            <a:ext cx="8605076" cy="2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24" y="5042325"/>
            <a:ext cx="8289575" cy="13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Code in Java Hadoop</a:t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0" y="1201573"/>
            <a:ext cx="4460376" cy="500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075" y="1206750"/>
            <a:ext cx="4214325" cy="46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Transformations vs Actions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Transformations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Transform a Spark RDD into a new RDD, without modifying the input data (immutability)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E.g., `select()`, `filter()`, `join()`, `orderBy()`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Transformations are evaluated lazily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Results are recorded as "lineage", i.e., a sequence of stages that can be rearranged, optimized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Lazy execution allows to inspect computation and decide how to optimize it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○"/>
            </a:pPr>
            <a:r>
              <a:rPr lang="en-US"/>
              <a:t>E.g., joining, pipeline operations, breaking into stages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Action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An action triggers the lazy evaluation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E.g., `show()`, `take()`, `count()`, `collect()`, `save()`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Fault tolerance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Spark uses immutability and lineage to provide fault tolerance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In case of failure, a RDD can be reproduced by simply replaying the recorded lineage</a:t>
            </a:r>
            <a:endParaRPr/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lang="en-US"/>
              <a:t>Spark Transformations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152400" y="990600"/>
            <a:ext cx="8839200" cy="5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147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map</a:t>
            </a:r>
            <a:r>
              <a:rPr lang="en-US" sz="2400"/>
              <a:t>(func)</a:t>
            </a:r>
            <a:endParaRPr sz="2400"/>
          </a:p>
          <a:p>
            <a:pPr indent="-312419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Return a new RDD formed by passing each element of the source through a function </a:t>
            </a:r>
            <a:r>
              <a:rPr i="1" lang="en-US" sz="2400"/>
              <a:t>func()</a:t>
            </a:r>
            <a:endParaRPr i="1" sz="2400"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flatmap</a:t>
            </a:r>
            <a:r>
              <a:rPr lang="en-US" sz="2400"/>
              <a:t>(func)</a:t>
            </a:r>
            <a:endParaRPr sz="2400"/>
          </a:p>
          <a:p>
            <a:pPr indent="-312419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Similar to map, but each input item can be mapped to 0 or more output items</a:t>
            </a:r>
            <a:endParaRPr sz="2400"/>
          </a:p>
          <a:p>
            <a:pPr indent="-312419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So </a:t>
            </a:r>
            <a:r>
              <a:rPr i="1" lang="en-US" sz="2400"/>
              <a:t>func()</a:t>
            </a:r>
            <a:r>
              <a:rPr lang="en-US" sz="2400"/>
              <a:t> should return a Seq rather than a single item </a:t>
            </a:r>
            <a:endParaRPr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filter</a:t>
            </a:r>
            <a:r>
              <a:rPr lang="en-US" sz="2400"/>
              <a:t>(func)</a:t>
            </a:r>
            <a:endParaRPr sz="2400"/>
          </a:p>
          <a:p>
            <a:pPr indent="-312419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Return a new RDD formed by selecting those elements of the source on which func returns true</a:t>
            </a:r>
            <a:endParaRPr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union</a:t>
            </a:r>
            <a:r>
              <a:rPr lang="en-US" sz="2400"/>
              <a:t>(otherDataset)</a:t>
            </a:r>
            <a:endParaRPr sz="2400"/>
          </a:p>
          <a:p>
            <a:pPr indent="-312419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Return a new RDD that contains the union of the elements in the source dataset and the argument</a:t>
            </a:r>
            <a:endParaRPr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intersection</a:t>
            </a:r>
            <a:r>
              <a:rPr lang="en-US" sz="2400"/>
              <a:t>(otherDataset)</a:t>
            </a:r>
            <a:endParaRPr sz="2400"/>
          </a:p>
          <a:p>
            <a:pPr indent="-312419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Return a new RDD that contains the intersection of elements in the source dataset and the argument</a:t>
            </a:r>
            <a:endParaRPr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000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2667000" y="6336883"/>
            <a:ext cx="606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https://spark.apache.org/docs/latest/rdd-programming-guide.html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Spark Transformations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152400" y="990600"/>
            <a:ext cx="88392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distinct</a:t>
            </a:r>
            <a:r>
              <a:rPr lang="en-US"/>
              <a:t>([</a:t>
            </a:r>
            <a:r>
              <a:rPr i="1" lang="en-US"/>
              <a:t>numTasks</a:t>
            </a:r>
            <a:r>
              <a:rPr lang="en-US"/>
              <a:t>]))</a:t>
            </a:r>
            <a:endParaRPr/>
          </a:p>
          <a:p>
            <a:pPr indent="-31369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Return a new RDD that contains the distinct elements of the source dataset</a:t>
            </a:r>
            <a:endParaRPr/>
          </a:p>
          <a:p>
            <a:pPr indent="-29718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join</a:t>
            </a:r>
            <a:r>
              <a:rPr lang="en-US"/>
              <a:t>(otherDataset, [</a:t>
            </a:r>
            <a:r>
              <a:rPr i="1" lang="en-US"/>
              <a:t>numTasks</a:t>
            </a:r>
            <a:r>
              <a:rPr lang="en-US"/>
              <a:t>]):</a:t>
            </a:r>
            <a:endParaRPr/>
          </a:p>
          <a:p>
            <a:pPr indent="-31369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When called on RDDs (K, V) and (K, W), returns a dataset of (K, (V, W)) pairs with all pairs of elements for each key</a:t>
            </a:r>
            <a:endParaRPr/>
          </a:p>
          <a:p>
            <a:pPr indent="-31369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Outer joins are supported through leftOuterJoin, rightOuterJoin, and fullOuterJoin.</a:t>
            </a:r>
            <a:endParaRPr/>
          </a:p>
          <a:p>
            <a:pPr indent="-29718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cogroup</a:t>
            </a:r>
            <a:r>
              <a:rPr lang="en-US"/>
              <a:t>(</a:t>
            </a:r>
            <a:r>
              <a:rPr i="1" lang="en-US"/>
              <a:t>otherDataset</a:t>
            </a:r>
            <a:r>
              <a:rPr lang="en-US"/>
              <a:t>, [</a:t>
            </a:r>
            <a:r>
              <a:rPr i="1" lang="en-US"/>
              <a:t>numPartitions</a:t>
            </a:r>
            <a:r>
              <a:rPr lang="en-US"/>
              <a:t>])</a:t>
            </a:r>
            <a:endParaRPr/>
          </a:p>
          <a:p>
            <a:pPr indent="-31369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When called on RDD of type (K, V) and (K, W), returns a dataset of (K, (Iterable&lt;V&gt;, Iterable&lt;W&gt;)) tuples</a:t>
            </a:r>
            <a:endParaRPr/>
          </a:p>
          <a:p>
            <a:pPr indent="-313690" lvl="1" marL="7429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This operation is also called groupWith. </a:t>
            </a:r>
            <a:endParaRPr/>
          </a:p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lang="en-US"/>
              <a:t>Spark Transformations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152400" y="990600"/>
            <a:ext cx="88392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groupByKey</a:t>
            </a:r>
            <a:r>
              <a:rPr lang="en-US"/>
              <a:t>([</a:t>
            </a:r>
            <a:r>
              <a:rPr i="1" lang="en-US"/>
              <a:t>numPartitions</a:t>
            </a:r>
            <a:r>
              <a:rPr lang="en-US"/>
              <a:t>])</a:t>
            </a:r>
            <a:endParaRPr/>
          </a:p>
          <a:p>
            <a:pPr indent="-31369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When called on a RDD of (K, V) pairs, return a dataset of (K, Iterable&lt;V&gt;) pairs</a:t>
            </a:r>
            <a:endParaRPr/>
          </a:p>
          <a:p>
            <a:pPr indent="-27241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you are grouping in order to perform an aggregation (such as a sum or average) over each key, </a:t>
            </a:r>
            <a:r>
              <a:rPr b="1" lang="en-US"/>
              <a:t>reduceByKey</a:t>
            </a:r>
            <a:r>
              <a:rPr lang="en-US"/>
              <a:t> or </a:t>
            </a:r>
            <a:r>
              <a:rPr b="1" lang="en-US"/>
              <a:t>aggregateByKey </a:t>
            </a:r>
            <a:r>
              <a:rPr lang="en-US"/>
              <a:t>will yield much better performance</a:t>
            </a:r>
            <a:endParaRPr/>
          </a:p>
          <a:p>
            <a:pPr indent="-27241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By default, the level of parallelism in the output depends on the number of partitions of the parent RDD. You can pass an optional numPartitions argument to set a different number of tasks</a:t>
            </a:r>
            <a:endParaRPr/>
          </a:p>
          <a:p>
            <a:pPr indent="-32766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reduceByKey</a:t>
            </a:r>
            <a:r>
              <a:rPr lang="en-US"/>
              <a:t>(func, [</a:t>
            </a:r>
            <a:r>
              <a:rPr i="1" lang="en-US"/>
              <a:t>numPartitions</a:t>
            </a:r>
            <a:r>
              <a:rPr lang="en-US"/>
              <a:t>])</a:t>
            </a:r>
            <a:endParaRPr/>
          </a:p>
          <a:p>
            <a:pPr indent="-313690" lvl="1" marL="7429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When called on a RDD of (K, V) pairs, returns a dataset of (K, V) pairs where the values for each key are aggregated using the given reduce function </a:t>
            </a:r>
            <a:r>
              <a:rPr i="1" lang="en-US"/>
              <a:t>func</a:t>
            </a:r>
            <a:r>
              <a:rPr lang="en-US"/>
              <a:t>, which must be of type (V,V) =&gt; V. </a:t>
            </a:r>
            <a:endParaRPr/>
          </a:p>
          <a:p>
            <a:pPr indent="-27241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Like in </a:t>
            </a:r>
            <a:r>
              <a:rPr b="1" lang="en-US"/>
              <a:t>groupByKey</a:t>
            </a:r>
            <a:r>
              <a:rPr lang="en-US"/>
              <a:t>, the number of reduce tasks is configurable through an optional second argument </a:t>
            </a:r>
            <a:endParaRPr/>
          </a:p>
        </p:txBody>
      </p:sp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lang="en-US"/>
              <a:t>Spark Transformations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152400" y="990600"/>
            <a:ext cx="88392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1241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aggregateByKey</a:t>
            </a:r>
            <a:r>
              <a:rPr lang="en-US"/>
              <a:t>(zeroValue)(seqOp, combOp, [numPartitions])</a:t>
            </a:r>
            <a:endParaRPr/>
          </a:p>
          <a:p>
            <a:pPr indent="-31369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When called on a dataset of (K, V) pairs, returns a dataset of (K, U) pairs where the values for each key are aggregated using the given combine functions and a neutral "zero" value. </a:t>
            </a:r>
            <a:endParaRPr/>
          </a:p>
          <a:p>
            <a:pPr indent="-25907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Allows an aggregated value type that is different than the input value type, while avoiding unnecessary allocations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sortByKey</a:t>
            </a:r>
            <a:r>
              <a:rPr lang="en-US"/>
              <a:t>([ascending], [numPartitions])</a:t>
            </a:r>
            <a:endParaRPr/>
          </a:p>
          <a:p>
            <a:pPr indent="-313690" lvl="1" marL="74295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When called on a dataset of (K, V) pairs where K implements Ordered, returns a dataset of (K, V) pairs sorted by keys in ascending or descending order, as specified in the boolean ascending argument. </a:t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...</a:t>
            </a:r>
            <a:endParaRPr/>
          </a:p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Apache Spark - Resources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152400" y="990600"/>
            <a:ext cx="51753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Mastery: </a:t>
            </a:r>
            <a:r>
              <a:rPr lang="en-US"/>
              <a:t>Learning Spark: Lightning-Fast Data Analytics 2nd Edition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Free version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Web resources: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https://spark.apache.org/docs/latest/rdd-programming-guide.html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https://cacm.acm.org/magazines/2016/11/209116-apache-spark/fulltext</a:t>
            </a:r>
            <a:endParaRPr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425" y="990588"/>
            <a:ext cx="306705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lang="en-US"/>
              <a:t>Spark Actions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reduce</a:t>
            </a:r>
            <a:r>
              <a:rPr lang="en-US" sz="2400"/>
              <a:t>(func)</a:t>
            </a:r>
            <a:endParaRPr sz="2400"/>
          </a:p>
          <a:p>
            <a:pPr indent="-323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Aggregate the elements of the dataset using a function </a:t>
            </a:r>
            <a:r>
              <a:rPr i="1" lang="en-US" sz="2400"/>
              <a:t>func()</a:t>
            </a:r>
            <a:endParaRPr i="1" sz="2400"/>
          </a:p>
          <a:p>
            <a:pPr indent="-323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 sz="2400"/>
              <a:t>func()</a:t>
            </a:r>
            <a:r>
              <a:rPr lang="en-US" sz="2400"/>
              <a:t> takes two arguments and returns one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400"/>
              <a:t>func()</a:t>
            </a:r>
            <a:r>
              <a:rPr lang="en-US" sz="2400"/>
              <a:t> should be commutative and associative so that it can be computed correctly in parallel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collect</a:t>
            </a:r>
            <a:r>
              <a:rPr lang="en-US" sz="2400"/>
              <a:t>()</a:t>
            </a:r>
            <a:endParaRPr sz="2400"/>
          </a:p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Return all the elements of the dataset as an array</a:t>
            </a:r>
            <a:endParaRPr sz="2400"/>
          </a:p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This is usually useful after a filter or other operation that returns a sufficiently small subset of the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count</a:t>
            </a:r>
            <a:r>
              <a:rPr lang="en-US" sz="2400"/>
              <a:t>()</a:t>
            </a:r>
            <a:endParaRPr sz="2400"/>
          </a:p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Return the number of elements in the dataset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take</a:t>
            </a:r>
            <a:r>
              <a:rPr lang="en-US" sz="2400"/>
              <a:t>(n)</a:t>
            </a:r>
            <a:endParaRPr sz="2400"/>
          </a:p>
          <a:p>
            <a:pPr indent="-3238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Return an array with the first </a:t>
            </a:r>
            <a:r>
              <a:rPr i="1" lang="en-US" sz="2400"/>
              <a:t>n</a:t>
            </a:r>
            <a:r>
              <a:rPr lang="en-US" sz="2400"/>
              <a:t> elements of the dataset</a:t>
            </a:r>
            <a:endParaRPr sz="2400"/>
          </a:p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000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2057400" y="6231523"/>
            <a:ext cx="60694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https://spark.apache.org/docs/latest/rdd-programming-guide.html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Spark: RDD Persistence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152400" y="990599"/>
            <a:ext cx="8839200" cy="550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RDDs automatically recover from node failure, with no assistance from user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You can explicitly persist (aka cache) an RDD calling persist() or cache() on it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When you persist an RDD, each node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stores in memory any partitions of the RDD that it computes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reuses in other actions on that dataset (or datasets derived from it)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Allows future actions to be much faster (often &gt;10x).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Cache is fault-tolerant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if any partition of an RDD is lost, it will automatically be recomputed using the transformations that originally created it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Can choose storage level, e.g.,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MEMORY_ONLY (default)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DISK_ONLY (e.g., pickle)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MEMORY_AND_DISK</a:t>
            </a:r>
            <a:endParaRPr sz="2000"/>
          </a:p>
          <a:p>
            <a:pPr indent="-3556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</a:t>
            </a:r>
            <a:r>
              <a:rPr lang="en-US" sz="2000"/>
              <a:t>ache is managed by Spark with an LRU policy + garbage collector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Can manually call unpersist()</a:t>
            </a:r>
            <a:endParaRPr/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000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Shuffle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Certain Spark operations trigger a "data shuffle"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E.g., reduceByKey, groupByKey, join, repartition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Data shuffle = re-distribute data grouped differently across partitions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 sz="2800"/>
              <a:t>E.g., `reduceByKey` all values for a single key are combined into a tuple (k, v) where v is the result of applying a reduce functions to all values associated with that key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Problem: all the values for a single key need to reside on the same partition / machine</a:t>
            </a:r>
            <a:endParaRPr/>
          </a:p>
          <a:p>
            <a:pPr indent="-33432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Shuffle is expensive since it involves: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data serialization (pickle)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disk I/O (save to disk)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network I/O (copy across Executors)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Under the Hood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152400" y="990600"/>
            <a:ext cx="3124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 task graphs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Automatically pipelines functions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locality aware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Partitioning aware to avoid shuffles</a:t>
            </a:r>
            <a:endParaRPr/>
          </a:p>
        </p:txBody>
      </p:sp>
      <p:grpSp>
        <p:nvGrpSpPr>
          <p:cNvPr id="260" name="Google Shape;260;p35"/>
          <p:cNvGrpSpPr/>
          <p:nvPr/>
        </p:nvGrpSpPr>
        <p:grpSpPr>
          <a:xfrm>
            <a:off x="3429000" y="1295400"/>
            <a:ext cx="5377180" cy="4691316"/>
            <a:chOff x="3429000" y="1295400"/>
            <a:chExt cx="5377180" cy="4691316"/>
          </a:xfrm>
        </p:grpSpPr>
        <p:sp>
          <p:nvSpPr>
            <p:cNvPr id="261" name="Google Shape;261;p35"/>
            <p:cNvSpPr txBox="1"/>
            <p:nvPr/>
          </p:nvSpPr>
          <p:spPr>
            <a:xfrm>
              <a:off x="5965952" y="5489371"/>
              <a:ext cx="1720850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= cached partition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4008501" y="5387911"/>
              <a:ext cx="450850" cy="598805"/>
            </a:xfrm>
            <a:custGeom>
              <a:rect b="b" l="l" r="r" t="t"/>
              <a:pathLst>
                <a:path extrusionOk="0" h="598804" w="450850">
                  <a:moveTo>
                    <a:pt x="0" y="75145"/>
                  </a:moveTo>
                  <a:lnTo>
                    <a:pt x="5887" y="45895"/>
                  </a:lnTo>
                  <a:lnTo>
                    <a:pt x="21955" y="22009"/>
                  </a:lnTo>
                  <a:lnTo>
                    <a:pt x="45809" y="5905"/>
                  </a:lnTo>
                  <a:lnTo>
                    <a:pt x="75057" y="0"/>
                  </a:lnTo>
                  <a:lnTo>
                    <a:pt x="375665" y="0"/>
                  </a:lnTo>
                  <a:lnTo>
                    <a:pt x="404933" y="5905"/>
                  </a:lnTo>
                  <a:lnTo>
                    <a:pt x="428831" y="22009"/>
                  </a:lnTo>
                  <a:lnTo>
                    <a:pt x="444942" y="45895"/>
                  </a:lnTo>
                  <a:lnTo>
                    <a:pt x="450850" y="75145"/>
                  </a:lnTo>
                  <a:lnTo>
                    <a:pt x="450850" y="523341"/>
                  </a:lnTo>
                  <a:lnTo>
                    <a:pt x="444942" y="552592"/>
                  </a:lnTo>
                  <a:lnTo>
                    <a:pt x="428831" y="576478"/>
                  </a:lnTo>
                  <a:lnTo>
                    <a:pt x="404933" y="592582"/>
                  </a:lnTo>
                  <a:lnTo>
                    <a:pt x="375665" y="598487"/>
                  </a:lnTo>
                  <a:lnTo>
                    <a:pt x="75057" y="598487"/>
                  </a:lnTo>
                  <a:lnTo>
                    <a:pt x="45809" y="592582"/>
                  </a:lnTo>
                  <a:lnTo>
                    <a:pt x="21955" y="576478"/>
                  </a:lnTo>
                  <a:lnTo>
                    <a:pt x="5887" y="552592"/>
                  </a:lnTo>
                  <a:lnTo>
                    <a:pt x="0" y="523341"/>
                  </a:lnTo>
                  <a:lnTo>
                    <a:pt x="0" y="75145"/>
                  </a:lnTo>
                  <a:close/>
                </a:path>
              </a:pathLst>
            </a:custGeom>
            <a:noFill/>
            <a:ln cap="flat" cmpd="sng" w="254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4079875" y="5448236"/>
              <a:ext cx="309625" cy="1968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4079875" y="5448236"/>
              <a:ext cx="309880" cy="196850"/>
            </a:xfrm>
            <a:custGeom>
              <a:rect b="b" l="l" r="r" t="t"/>
              <a:pathLst>
                <a:path extrusionOk="0" h="196850" w="309879">
                  <a:moveTo>
                    <a:pt x="0" y="32804"/>
                  </a:moveTo>
                  <a:lnTo>
                    <a:pt x="2583" y="20038"/>
                  </a:lnTo>
                  <a:lnTo>
                    <a:pt x="9620" y="9610"/>
                  </a:lnTo>
                  <a:lnTo>
                    <a:pt x="20038" y="2578"/>
                  </a:lnTo>
                  <a:lnTo>
                    <a:pt x="32765" y="0"/>
                  </a:lnTo>
                  <a:lnTo>
                    <a:pt x="276733" y="0"/>
                  </a:lnTo>
                  <a:lnTo>
                    <a:pt x="289534" y="2578"/>
                  </a:lnTo>
                  <a:lnTo>
                    <a:pt x="299989" y="9610"/>
                  </a:lnTo>
                  <a:lnTo>
                    <a:pt x="307040" y="20038"/>
                  </a:lnTo>
                  <a:lnTo>
                    <a:pt x="309625" y="32804"/>
                  </a:lnTo>
                  <a:lnTo>
                    <a:pt x="309625" y="164045"/>
                  </a:lnTo>
                  <a:lnTo>
                    <a:pt x="307040" y="176811"/>
                  </a:lnTo>
                  <a:lnTo>
                    <a:pt x="299989" y="187239"/>
                  </a:lnTo>
                  <a:lnTo>
                    <a:pt x="289534" y="194271"/>
                  </a:lnTo>
                  <a:lnTo>
                    <a:pt x="276733" y="196850"/>
                  </a:lnTo>
                  <a:lnTo>
                    <a:pt x="32765" y="196850"/>
                  </a:lnTo>
                  <a:lnTo>
                    <a:pt x="20038" y="194271"/>
                  </a:lnTo>
                  <a:lnTo>
                    <a:pt x="9620" y="187239"/>
                  </a:lnTo>
                  <a:lnTo>
                    <a:pt x="2583" y="176811"/>
                  </a:lnTo>
                  <a:lnTo>
                    <a:pt x="0" y="164045"/>
                  </a:lnTo>
                  <a:lnTo>
                    <a:pt x="0" y="32804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4079875" y="5719699"/>
              <a:ext cx="309625" cy="19685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079875" y="5719699"/>
              <a:ext cx="309880" cy="196850"/>
            </a:xfrm>
            <a:custGeom>
              <a:rect b="b" l="l" r="r" t="t"/>
              <a:pathLst>
                <a:path extrusionOk="0" h="196850" w="309879">
                  <a:moveTo>
                    <a:pt x="0" y="32804"/>
                  </a:moveTo>
                  <a:lnTo>
                    <a:pt x="2583" y="20038"/>
                  </a:lnTo>
                  <a:lnTo>
                    <a:pt x="9620" y="9610"/>
                  </a:lnTo>
                  <a:lnTo>
                    <a:pt x="20038" y="2578"/>
                  </a:lnTo>
                  <a:lnTo>
                    <a:pt x="32765" y="0"/>
                  </a:lnTo>
                  <a:lnTo>
                    <a:pt x="276733" y="0"/>
                  </a:lnTo>
                  <a:lnTo>
                    <a:pt x="289534" y="2578"/>
                  </a:lnTo>
                  <a:lnTo>
                    <a:pt x="299989" y="9610"/>
                  </a:lnTo>
                  <a:lnTo>
                    <a:pt x="307040" y="20038"/>
                  </a:lnTo>
                  <a:lnTo>
                    <a:pt x="309625" y="32804"/>
                  </a:lnTo>
                  <a:lnTo>
                    <a:pt x="309625" y="164045"/>
                  </a:lnTo>
                  <a:lnTo>
                    <a:pt x="307040" y="176811"/>
                  </a:lnTo>
                  <a:lnTo>
                    <a:pt x="299989" y="187239"/>
                  </a:lnTo>
                  <a:lnTo>
                    <a:pt x="289534" y="194271"/>
                  </a:lnTo>
                  <a:lnTo>
                    <a:pt x="276733" y="196850"/>
                  </a:lnTo>
                  <a:lnTo>
                    <a:pt x="32765" y="196850"/>
                  </a:lnTo>
                  <a:lnTo>
                    <a:pt x="20038" y="194271"/>
                  </a:lnTo>
                  <a:lnTo>
                    <a:pt x="9620" y="187239"/>
                  </a:lnTo>
                  <a:lnTo>
                    <a:pt x="2583" y="176811"/>
                  </a:lnTo>
                  <a:lnTo>
                    <a:pt x="0" y="164045"/>
                  </a:lnTo>
                  <a:lnTo>
                    <a:pt x="0" y="32804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5"/>
            <p:cNvSpPr txBox="1"/>
            <p:nvPr/>
          </p:nvSpPr>
          <p:spPr>
            <a:xfrm>
              <a:off x="4552950" y="5489371"/>
              <a:ext cx="629920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= RDD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429000" y="1295400"/>
              <a:ext cx="5377180" cy="3778250"/>
            </a:xfrm>
            <a:custGeom>
              <a:rect b="b" l="l" r="r" t="t"/>
              <a:pathLst>
                <a:path extrusionOk="0" h="3778250" w="5377180">
                  <a:moveTo>
                    <a:pt x="0" y="144652"/>
                  </a:moveTo>
                  <a:lnTo>
                    <a:pt x="7375" y="98934"/>
                  </a:lnTo>
                  <a:lnTo>
                    <a:pt x="27911" y="59225"/>
                  </a:lnTo>
                  <a:lnTo>
                    <a:pt x="59225" y="27911"/>
                  </a:lnTo>
                  <a:lnTo>
                    <a:pt x="98934" y="7375"/>
                  </a:lnTo>
                  <a:lnTo>
                    <a:pt x="144652" y="0"/>
                  </a:lnTo>
                  <a:lnTo>
                    <a:pt x="5232146" y="0"/>
                  </a:lnTo>
                  <a:lnTo>
                    <a:pt x="5277877" y="7375"/>
                  </a:lnTo>
                  <a:lnTo>
                    <a:pt x="5317609" y="27911"/>
                  </a:lnTo>
                  <a:lnTo>
                    <a:pt x="5348942" y="59225"/>
                  </a:lnTo>
                  <a:lnTo>
                    <a:pt x="5369472" y="98934"/>
                  </a:lnTo>
                  <a:lnTo>
                    <a:pt x="5376799" y="144652"/>
                  </a:lnTo>
                  <a:lnTo>
                    <a:pt x="5376926" y="3633520"/>
                  </a:lnTo>
                  <a:lnTo>
                    <a:pt x="5369423" y="3679245"/>
                  </a:lnTo>
                  <a:lnTo>
                    <a:pt x="5348887" y="3718958"/>
                  </a:lnTo>
                  <a:lnTo>
                    <a:pt x="5317573" y="3750274"/>
                  </a:lnTo>
                  <a:lnTo>
                    <a:pt x="5277864" y="3770811"/>
                  </a:lnTo>
                  <a:lnTo>
                    <a:pt x="5232146" y="3778186"/>
                  </a:lnTo>
                  <a:lnTo>
                    <a:pt x="144652" y="3778186"/>
                  </a:lnTo>
                  <a:lnTo>
                    <a:pt x="98934" y="3770811"/>
                  </a:lnTo>
                  <a:lnTo>
                    <a:pt x="59225" y="3750274"/>
                  </a:lnTo>
                  <a:lnTo>
                    <a:pt x="27911" y="3718958"/>
                  </a:lnTo>
                  <a:lnTo>
                    <a:pt x="7375" y="3679245"/>
                  </a:lnTo>
                  <a:lnTo>
                    <a:pt x="0" y="3633520"/>
                  </a:lnTo>
                  <a:lnTo>
                    <a:pt x="0" y="144652"/>
                  </a:lnTo>
                  <a:close/>
                </a:path>
              </a:pathLst>
            </a:custGeom>
            <a:noFill/>
            <a:ln cap="flat" cmpd="sng" w="25400">
              <a:solidFill>
                <a:srgbClr val="7E7E7E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586226" y="1436624"/>
              <a:ext cx="1738630" cy="1319530"/>
            </a:xfrm>
            <a:custGeom>
              <a:rect b="b" l="l" r="r" t="t"/>
              <a:pathLst>
                <a:path extrusionOk="0" h="1319529" w="1738629">
                  <a:moveTo>
                    <a:pt x="0" y="119379"/>
                  </a:moveTo>
                  <a:lnTo>
                    <a:pt x="9366" y="72919"/>
                  </a:lnTo>
                  <a:lnTo>
                    <a:pt x="34925" y="34972"/>
                  </a:lnTo>
                  <a:lnTo>
                    <a:pt x="72866" y="9384"/>
                  </a:lnTo>
                  <a:lnTo>
                    <a:pt x="119379" y="0"/>
                  </a:lnTo>
                  <a:lnTo>
                    <a:pt x="1618869" y="0"/>
                  </a:lnTo>
                  <a:lnTo>
                    <a:pt x="1665329" y="9384"/>
                  </a:lnTo>
                  <a:lnTo>
                    <a:pt x="1703276" y="34972"/>
                  </a:lnTo>
                  <a:lnTo>
                    <a:pt x="1728864" y="72919"/>
                  </a:lnTo>
                  <a:lnTo>
                    <a:pt x="1738249" y="119379"/>
                  </a:lnTo>
                  <a:lnTo>
                    <a:pt x="1738249" y="1199769"/>
                  </a:lnTo>
                  <a:lnTo>
                    <a:pt x="1728864" y="1246302"/>
                  </a:lnTo>
                  <a:lnTo>
                    <a:pt x="1703276" y="1284287"/>
                  </a:lnTo>
                  <a:lnTo>
                    <a:pt x="1665329" y="1309889"/>
                  </a:lnTo>
                  <a:lnTo>
                    <a:pt x="1618869" y="1319276"/>
                  </a:lnTo>
                  <a:lnTo>
                    <a:pt x="119379" y="1319276"/>
                  </a:lnTo>
                  <a:lnTo>
                    <a:pt x="72866" y="1309889"/>
                  </a:lnTo>
                  <a:lnTo>
                    <a:pt x="34925" y="1284287"/>
                  </a:lnTo>
                  <a:lnTo>
                    <a:pt x="9366" y="1246302"/>
                  </a:lnTo>
                  <a:lnTo>
                    <a:pt x="0" y="1199769"/>
                  </a:lnTo>
                  <a:lnTo>
                    <a:pt x="0" y="119379"/>
                  </a:lnTo>
                  <a:close/>
                </a:path>
              </a:pathLst>
            </a:custGeom>
            <a:noFill/>
            <a:ln cap="flat" cmpd="sng" w="25400">
              <a:solidFill>
                <a:srgbClr val="7E7E7E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586226" y="2927350"/>
              <a:ext cx="3708400" cy="2003425"/>
            </a:xfrm>
            <a:custGeom>
              <a:rect b="b" l="l" r="r" t="t"/>
              <a:pathLst>
                <a:path extrusionOk="0" h="2003425" w="3708400">
                  <a:moveTo>
                    <a:pt x="0" y="82676"/>
                  </a:moveTo>
                  <a:lnTo>
                    <a:pt x="6488" y="50470"/>
                  </a:lnTo>
                  <a:lnTo>
                    <a:pt x="24193" y="24193"/>
                  </a:lnTo>
                  <a:lnTo>
                    <a:pt x="50470" y="6488"/>
                  </a:lnTo>
                  <a:lnTo>
                    <a:pt x="82676" y="0"/>
                  </a:lnTo>
                  <a:lnTo>
                    <a:pt x="3625596" y="0"/>
                  </a:lnTo>
                  <a:lnTo>
                    <a:pt x="3657822" y="6488"/>
                  </a:lnTo>
                  <a:lnTo>
                    <a:pt x="3684143" y="24193"/>
                  </a:lnTo>
                  <a:lnTo>
                    <a:pt x="3701891" y="50470"/>
                  </a:lnTo>
                  <a:lnTo>
                    <a:pt x="3708400" y="82676"/>
                  </a:lnTo>
                  <a:lnTo>
                    <a:pt x="3708400" y="1920621"/>
                  </a:lnTo>
                  <a:lnTo>
                    <a:pt x="3701891" y="1952826"/>
                  </a:lnTo>
                  <a:lnTo>
                    <a:pt x="3684142" y="1979126"/>
                  </a:lnTo>
                  <a:lnTo>
                    <a:pt x="3657822" y="1996859"/>
                  </a:lnTo>
                  <a:lnTo>
                    <a:pt x="3625596" y="2003361"/>
                  </a:lnTo>
                  <a:lnTo>
                    <a:pt x="82676" y="2003361"/>
                  </a:lnTo>
                  <a:lnTo>
                    <a:pt x="50470" y="1996859"/>
                  </a:lnTo>
                  <a:lnTo>
                    <a:pt x="24193" y="1979126"/>
                  </a:lnTo>
                  <a:lnTo>
                    <a:pt x="6488" y="1952826"/>
                  </a:lnTo>
                  <a:lnTo>
                    <a:pt x="0" y="1920621"/>
                  </a:lnTo>
                  <a:lnTo>
                    <a:pt x="0" y="82676"/>
                  </a:lnTo>
                  <a:close/>
                </a:path>
              </a:pathLst>
            </a:custGeom>
            <a:noFill/>
            <a:ln cap="flat" cmpd="sng" w="25400">
              <a:solidFill>
                <a:srgbClr val="7E7E7E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6402451" y="3136900"/>
              <a:ext cx="563880" cy="1462405"/>
            </a:xfrm>
            <a:custGeom>
              <a:rect b="b" l="l" r="r" t="t"/>
              <a:pathLst>
                <a:path extrusionOk="0" h="1462404" w="563879">
                  <a:moveTo>
                    <a:pt x="0" y="93853"/>
                  </a:moveTo>
                  <a:lnTo>
                    <a:pt x="7377" y="57328"/>
                  </a:lnTo>
                  <a:lnTo>
                    <a:pt x="27495" y="27495"/>
                  </a:lnTo>
                  <a:lnTo>
                    <a:pt x="57328" y="7377"/>
                  </a:lnTo>
                  <a:lnTo>
                    <a:pt x="93852" y="0"/>
                  </a:lnTo>
                  <a:lnTo>
                    <a:pt x="469519" y="0"/>
                  </a:lnTo>
                  <a:lnTo>
                    <a:pt x="506116" y="7377"/>
                  </a:lnTo>
                  <a:lnTo>
                    <a:pt x="535987" y="27495"/>
                  </a:lnTo>
                  <a:lnTo>
                    <a:pt x="556119" y="57328"/>
                  </a:lnTo>
                  <a:lnTo>
                    <a:pt x="563499" y="93853"/>
                  </a:lnTo>
                  <a:lnTo>
                    <a:pt x="563499" y="1368044"/>
                  </a:lnTo>
                  <a:lnTo>
                    <a:pt x="556119" y="1404641"/>
                  </a:lnTo>
                  <a:lnTo>
                    <a:pt x="535987" y="1434512"/>
                  </a:lnTo>
                  <a:lnTo>
                    <a:pt x="506116" y="1454644"/>
                  </a:lnTo>
                  <a:lnTo>
                    <a:pt x="469519" y="1462024"/>
                  </a:lnTo>
                  <a:lnTo>
                    <a:pt x="93852" y="1462024"/>
                  </a:lnTo>
                  <a:lnTo>
                    <a:pt x="57328" y="1454644"/>
                  </a:lnTo>
                  <a:lnTo>
                    <a:pt x="27495" y="1434512"/>
                  </a:lnTo>
                  <a:lnTo>
                    <a:pt x="7377" y="1404641"/>
                  </a:lnTo>
                  <a:lnTo>
                    <a:pt x="0" y="1368044"/>
                  </a:lnTo>
                  <a:lnTo>
                    <a:pt x="0" y="93853"/>
                  </a:lnTo>
                  <a:close/>
                </a:path>
              </a:pathLst>
            </a:custGeom>
            <a:noFill/>
            <a:ln cap="flat" cmpd="sng" w="254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6491351" y="3222625"/>
              <a:ext cx="387350" cy="2523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6491351" y="3222625"/>
              <a:ext cx="387350" cy="252729"/>
            </a:xfrm>
            <a:custGeom>
              <a:rect b="b" l="l" r="r" t="t"/>
              <a:pathLst>
                <a:path extrusionOk="0" h="252729" w="387350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7" y="0"/>
                  </a:lnTo>
                  <a:lnTo>
                    <a:pt x="345185" y="0"/>
                  </a:lnTo>
                  <a:lnTo>
                    <a:pt x="361578" y="3300"/>
                  </a:lnTo>
                  <a:lnTo>
                    <a:pt x="374983" y="12303"/>
                  </a:lnTo>
                  <a:lnTo>
                    <a:pt x="384030" y="25663"/>
                  </a:lnTo>
                  <a:lnTo>
                    <a:pt x="387350" y="42037"/>
                  </a:lnTo>
                  <a:lnTo>
                    <a:pt x="387350" y="210312"/>
                  </a:lnTo>
                  <a:lnTo>
                    <a:pt x="384030" y="226685"/>
                  </a:lnTo>
                  <a:lnTo>
                    <a:pt x="374983" y="240045"/>
                  </a:lnTo>
                  <a:lnTo>
                    <a:pt x="361578" y="249048"/>
                  </a:lnTo>
                  <a:lnTo>
                    <a:pt x="345185" y="252349"/>
                  </a:lnTo>
                  <a:lnTo>
                    <a:pt x="42037" y="252349"/>
                  </a:lnTo>
                  <a:lnTo>
                    <a:pt x="25663" y="249048"/>
                  </a:lnTo>
                  <a:lnTo>
                    <a:pt x="12303" y="240045"/>
                  </a:lnTo>
                  <a:lnTo>
                    <a:pt x="3300" y="226685"/>
                  </a:lnTo>
                  <a:lnTo>
                    <a:pt x="0" y="210312"/>
                  </a:lnTo>
                  <a:lnTo>
                    <a:pt x="0" y="4203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491351" y="3568572"/>
              <a:ext cx="387350" cy="254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6491351" y="3568572"/>
              <a:ext cx="387350" cy="254000"/>
            </a:xfrm>
            <a:custGeom>
              <a:rect b="b" l="l" r="r" t="t"/>
              <a:pathLst>
                <a:path extrusionOk="0" h="254000" w="387350">
                  <a:moveTo>
                    <a:pt x="0" y="42418"/>
                  </a:moveTo>
                  <a:lnTo>
                    <a:pt x="3321" y="25931"/>
                  </a:lnTo>
                  <a:lnTo>
                    <a:pt x="12382" y="12445"/>
                  </a:lnTo>
                  <a:lnTo>
                    <a:pt x="25824" y="3341"/>
                  </a:lnTo>
                  <a:lnTo>
                    <a:pt x="42291" y="0"/>
                  </a:lnTo>
                  <a:lnTo>
                    <a:pt x="344931" y="0"/>
                  </a:lnTo>
                  <a:lnTo>
                    <a:pt x="361418" y="3341"/>
                  </a:lnTo>
                  <a:lnTo>
                    <a:pt x="374903" y="12445"/>
                  </a:lnTo>
                  <a:lnTo>
                    <a:pt x="384008" y="25931"/>
                  </a:lnTo>
                  <a:lnTo>
                    <a:pt x="387350" y="42418"/>
                  </a:lnTo>
                  <a:lnTo>
                    <a:pt x="387350" y="211708"/>
                  </a:lnTo>
                  <a:lnTo>
                    <a:pt x="384008" y="228175"/>
                  </a:lnTo>
                  <a:lnTo>
                    <a:pt x="374904" y="241617"/>
                  </a:lnTo>
                  <a:lnTo>
                    <a:pt x="361418" y="250678"/>
                  </a:lnTo>
                  <a:lnTo>
                    <a:pt x="344931" y="254000"/>
                  </a:lnTo>
                  <a:lnTo>
                    <a:pt x="42291" y="254000"/>
                  </a:lnTo>
                  <a:lnTo>
                    <a:pt x="25824" y="250678"/>
                  </a:lnTo>
                  <a:lnTo>
                    <a:pt x="12382" y="241617"/>
                  </a:lnTo>
                  <a:lnTo>
                    <a:pt x="3321" y="228175"/>
                  </a:lnTo>
                  <a:lnTo>
                    <a:pt x="0" y="211708"/>
                  </a:lnTo>
                  <a:lnTo>
                    <a:pt x="0" y="42418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491351" y="3906774"/>
              <a:ext cx="387350" cy="2523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491351" y="3906774"/>
              <a:ext cx="387350" cy="252729"/>
            </a:xfrm>
            <a:custGeom>
              <a:rect b="b" l="l" r="r" t="t"/>
              <a:pathLst>
                <a:path extrusionOk="0" h="252729" w="387350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7" y="0"/>
                  </a:lnTo>
                  <a:lnTo>
                    <a:pt x="345185" y="0"/>
                  </a:lnTo>
                  <a:lnTo>
                    <a:pt x="361578" y="3300"/>
                  </a:lnTo>
                  <a:lnTo>
                    <a:pt x="374983" y="12303"/>
                  </a:lnTo>
                  <a:lnTo>
                    <a:pt x="384030" y="25663"/>
                  </a:lnTo>
                  <a:lnTo>
                    <a:pt x="387350" y="42037"/>
                  </a:lnTo>
                  <a:lnTo>
                    <a:pt x="387350" y="210312"/>
                  </a:lnTo>
                  <a:lnTo>
                    <a:pt x="384030" y="226685"/>
                  </a:lnTo>
                  <a:lnTo>
                    <a:pt x="374983" y="240045"/>
                  </a:lnTo>
                  <a:lnTo>
                    <a:pt x="361578" y="249048"/>
                  </a:lnTo>
                  <a:lnTo>
                    <a:pt x="345185" y="252349"/>
                  </a:lnTo>
                  <a:lnTo>
                    <a:pt x="42037" y="252349"/>
                  </a:lnTo>
                  <a:lnTo>
                    <a:pt x="25663" y="249048"/>
                  </a:lnTo>
                  <a:lnTo>
                    <a:pt x="12303" y="240045"/>
                  </a:lnTo>
                  <a:lnTo>
                    <a:pt x="3300" y="226685"/>
                  </a:lnTo>
                  <a:lnTo>
                    <a:pt x="0" y="210312"/>
                  </a:lnTo>
                  <a:lnTo>
                    <a:pt x="0" y="4203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491351" y="4252849"/>
              <a:ext cx="387350" cy="2540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6491351" y="4252849"/>
              <a:ext cx="387350" cy="254000"/>
            </a:xfrm>
            <a:custGeom>
              <a:rect b="b" l="l" r="r" t="t"/>
              <a:pathLst>
                <a:path extrusionOk="0" h="254000" w="387350">
                  <a:moveTo>
                    <a:pt x="0" y="42291"/>
                  </a:moveTo>
                  <a:lnTo>
                    <a:pt x="3321" y="25824"/>
                  </a:lnTo>
                  <a:lnTo>
                    <a:pt x="12382" y="12382"/>
                  </a:lnTo>
                  <a:lnTo>
                    <a:pt x="25824" y="3321"/>
                  </a:lnTo>
                  <a:lnTo>
                    <a:pt x="42291" y="0"/>
                  </a:lnTo>
                  <a:lnTo>
                    <a:pt x="344931" y="0"/>
                  </a:lnTo>
                  <a:lnTo>
                    <a:pt x="361418" y="3321"/>
                  </a:lnTo>
                  <a:lnTo>
                    <a:pt x="374903" y="12382"/>
                  </a:lnTo>
                  <a:lnTo>
                    <a:pt x="384008" y="25824"/>
                  </a:lnTo>
                  <a:lnTo>
                    <a:pt x="387350" y="42291"/>
                  </a:lnTo>
                  <a:lnTo>
                    <a:pt x="387350" y="211708"/>
                  </a:lnTo>
                  <a:lnTo>
                    <a:pt x="384008" y="228175"/>
                  </a:lnTo>
                  <a:lnTo>
                    <a:pt x="374904" y="241617"/>
                  </a:lnTo>
                  <a:lnTo>
                    <a:pt x="361418" y="250678"/>
                  </a:lnTo>
                  <a:lnTo>
                    <a:pt x="344931" y="254000"/>
                  </a:lnTo>
                  <a:lnTo>
                    <a:pt x="42291" y="254000"/>
                  </a:lnTo>
                  <a:lnTo>
                    <a:pt x="25824" y="250678"/>
                  </a:lnTo>
                  <a:lnTo>
                    <a:pt x="12382" y="241617"/>
                  </a:lnTo>
                  <a:lnTo>
                    <a:pt x="3321" y="228175"/>
                  </a:lnTo>
                  <a:lnTo>
                    <a:pt x="0" y="211708"/>
                  </a:lnTo>
                  <a:lnTo>
                    <a:pt x="0" y="42291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4589526" y="1538224"/>
              <a:ext cx="561975" cy="1098550"/>
            </a:xfrm>
            <a:custGeom>
              <a:rect b="b" l="l" r="r" t="t"/>
              <a:pathLst>
                <a:path extrusionOk="0" h="1098550" w="561975">
                  <a:moveTo>
                    <a:pt x="0" y="93725"/>
                  </a:moveTo>
                  <a:lnTo>
                    <a:pt x="7356" y="57221"/>
                  </a:lnTo>
                  <a:lnTo>
                    <a:pt x="27416" y="27432"/>
                  </a:lnTo>
                  <a:lnTo>
                    <a:pt x="57167" y="7358"/>
                  </a:lnTo>
                  <a:lnTo>
                    <a:pt x="93599" y="0"/>
                  </a:lnTo>
                  <a:lnTo>
                    <a:pt x="468249" y="0"/>
                  </a:lnTo>
                  <a:lnTo>
                    <a:pt x="504699" y="7358"/>
                  </a:lnTo>
                  <a:lnTo>
                    <a:pt x="534495" y="27432"/>
                  </a:lnTo>
                  <a:lnTo>
                    <a:pt x="554599" y="57221"/>
                  </a:lnTo>
                  <a:lnTo>
                    <a:pt x="561975" y="93725"/>
                  </a:lnTo>
                  <a:lnTo>
                    <a:pt x="561975" y="1004824"/>
                  </a:lnTo>
                  <a:lnTo>
                    <a:pt x="554599" y="1041328"/>
                  </a:lnTo>
                  <a:lnTo>
                    <a:pt x="534495" y="1071117"/>
                  </a:lnTo>
                  <a:lnTo>
                    <a:pt x="504699" y="1091191"/>
                  </a:lnTo>
                  <a:lnTo>
                    <a:pt x="468249" y="1098550"/>
                  </a:lnTo>
                  <a:lnTo>
                    <a:pt x="93599" y="1098550"/>
                  </a:lnTo>
                  <a:lnTo>
                    <a:pt x="57167" y="1091191"/>
                  </a:lnTo>
                  <a:lnTo>
                    <a:pt x="27416" y="1071117"/>
                  </a:lnTo>
                  <a:lnTo>
                    <a:pt x="7356" y="1041328"/>
                  </a:lnTo>
                  <a:lnTo>
                    <a:pt x="0" y="1004824"/>
                  </a:lnTo>
                  <a:lnTo>
                    <a:pt x="0" y="93725"/>
                  </a:lnTo>
                  <a:close/>
                </a:path>
              </a:pathLst>
            </a:custGeom>
            <a:noFill/>
            <a:ln cap="flat" cmpd="sng" w="254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4678426" y="1616075"/>
              <a:ext cx="387350" cy="25234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4678426" y="1616075"/>
              <a:ext cx="387350" cy="252729"/>
            </a:xfrm>
            <a:custGeom>
              <a:rect b="b" l="l" r="r" t="t"/>
              <a:pathLst>
                <a:path extrusionOk="0" h="252730" w="387350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7" y="0"/>
                  </a:lnTo>
                  <a:lnTo>
                    <a:pt x="345186" y="0"/>
                  </a:lnTo>
                  <a:lnTo>
                    <a:pt x="361578" y="3300"/>
                  </a:lnTo>
                  <a:lnTo>
                    <a:pt x="374983" y="12303"/>
                  </a:lnTo>
                  <a:lnTo>
                    <a:pt x="384030" y="25663"/>
                  </a:lnTo>
                  <a:lnTo>
                    <a:pt x="387350" y="42037"/>
                  </a:lnTo>
                  <a:lnTo>
                    <a:pt x="387350" y="210312"/>
                  </a:lnTo>
                  <a:lnTo>
                    <a:pt x="384030" y="226685"/>
                  </a:lnTo>
                  <a:lnTo>
                    <a:pt x="374983" y="240045"/>
                  </a:lnTo>
                  <a:lnTo>
                    <a:pt x="361578" y="249048"/>
                  </a:lnTo>
                  <a:lnTo>
                    <a:pt x="345186" y="252349"/>
                  </a:lnTo>
                  <a:lnTo>
                    <a:pt x="42037" y="252349"/>
                  </a:lnTo>
                  <a:lnTo>
                    <a:pt x="25663" y="249048"/>
                  </a:lnTo>
                  <a:lnTo>
                    <a:pt x="12303" y="240045"/>
                  </a:lnTo>
                  <a:lnTo>
                    <a:pt x="3300" y="226685"/>
                  </a:lnTo>
                  <a:lnTo>
                    <a:pt x="0" y="210312"/>
                  </a:lnTo>
                  <a:lnTo>
                    <a:pt x="0" y="4203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4678426" y="1962150"/>
              <a:ext cx="387350" cy="25387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4678426" y="1962150"/>
              <a:ext cx="387350" cy="254000"/>
            </a:xfrm>
            <a:custGeom>
              <a:rect b="b" l="l" r="r" t="t"/>
              <a:pathLst>
                <a:path extrusionOk="0" h="254000" w="387350">
                  <a:moveTo>
                    <a:pt x="0" y="42290"/>
                  </a:moveTo>
                  <a:lnTo>
                    <a:pt x="3321" y="25824"/>
                  </a:lnTo>
                  <a:lnTo>
                    <a:pt x="12382" y="12382"/>
                  </a:lnTo>
                  <a:lnTo>
                    <a:pt x="25824" y="3321"/>
                  </a:lnTo>
                  <a:lnTo>
                    <a:pt x="42290" y="0"/>
                  </a:lnTo>
                  <a:lnTo>
                    <a:pt x="344932" y="0"/>
                  </a:lnTo>
                  <a:lnTo>
                    <a:pt x="361418" y="3321"/>
                  </a:lnTo>
                  <a:lnTo>
                    <a:pt x="374903" y="12382"/>
                  </a:lnTo>
                  <a:lnTo>
                    <a:pt x="384008" y="25824"/>
                  </a:lnTo>
                  <a:lnTo>
                    <a:pt x="387350" y="42290"/>
                  </a:lnTo>
                  <a:lnTo>
                    <a:pt x="387350" y="211582"/>
                  </a:lnTo>
                  <a:lnTo>
                    <a:pt x="384008" y="228048"/>
                  </a:lnTo>
                  <a:lnTo>
                    <a:pt x="374903" y="241490"/>
                  </a:lnTo>
                  <a:lnTo>
                    <a:pt x="361418" y="250551"/>
                  </a:lnTo>
                  <a:lnTo>
                    <a:pt x="344932" y="253873"/>
                  </a:lnTo>
                  <a:lnTo>
                    <a:pt x="42290" y="253873"/>
                  </a:lnTo>
                  <a:lnTo>
                    <a:pt x="25824" y="250551"/>
                  </a:lnTo>
                  <a:lnTo>
                    <a:pt x="12382" y="241490"/>
                  </a:lnTo>
                  <a:lnTo>
                    <a:pt x="3321" y="228048"/>
                  </a:lnTo>
                  <a:lnTo>
                    <a:pt x="0" y="211582"/>
                  </a:lnTo>
                  <a:lnTo>
                    <a:pt x="0" y="42290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4678426" y="2293874"/>
              <a:ext cx="387350" cy="25247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4678426" y="2293874"/>
              <a:ext cx="387350" cy="252729"/>
            </a:xfrm>
            <a:custGeom>
              <a:rect b="b" l="l" r="r" t="t"/>
              <a:pathLst>
                <a:path extrusionOk="0" h="252729" w="387350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7" y="0"/>
                  </a:lnTo>
                  <a:lnTo>
                    <a:pt x="345186" y="0"/>
                  </a:lnTo>
                  <a:lnTo>
                    <a:pt x="361578" y="3300"/>
                  </a:lnTo>
                  <a:lnTo>
                    <a:pt x="374983" y="12303"/>
                  </a:lnTo>
                  <a:lnTo>
                    <a:pt x="384030" y="25663"/>
                  </a:lnTo>
                  <a:lnTo>
                    <a:pt x="387350" y="42037"/>
                  </a:lnTo>
                  <a:lnTo>
                    <a:pt x="387350" y="210312"/>
                  </a:lnTo>
                  <a:lnTo>
                    <a:pt x="384030" y="226704"/>
                  </a:lnTo>
                  <a:lnTo>
                    <a:pt x="374983" y="240109"/>
                  </a:lnTo>
                  <a:lnTo>
                    <a:pt x="361578" y="249156"/>
                  </a:lnTo>
                  <a:lnTo>
                    <a:pt x="345186" y="252475"/>
                  </a:lnTo>
                  <a:lnTo>
                    <a:pt x="42037" y="252475"/>
                  </a:lnTo>
                  <a:lnTo>
                    <a:pt x="25663" y="249156"/>
                  </a:lnTo>
                  <a:lnTo>
                    <a:pt x="12303" y="240109"/>
                  </a:lnTo>
                  <a:lnTo>
                    <a:pt x="3300" y="226704"/>
                  </a:lnTo>
                  <a:lnTo>
                    <a:pt x="0" y="210312"/>
                  </a:lnTo>
                  <a:lnTo>
                    <a:pt x="0" y="4203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402451" y="1544574"/>
              <a:ext cx="563880" cy="1098550"/>
            </a:xfrm>
            <a:custGeom>
              <a:rect b="b" l="l" r="r" t="t"/>
              <a:pathLst>
                <a:path extrusionOk="0" h="1098550" w="563879">
                  <a:moveTo>
                    <a:pt x="0" y="93979"/>
                  </a:moveTo>
                  <a:lnTo>
                    <a:pt x="7377" y="57382"/>
                  </a:lnTo>
                  <a:lnTo>
                    <a:pt x="27495" y="27511"/>
                  </a:lnTo>
                  <a:lnTo>
                    <a:pt x="57328" y="7379"/>
                  </a:lnTo>
                  <a:lnTo>
                    <a:pt x="93852" y="0"/>
                  </a:lnTo>
                  <a:lnTo>
                    <a:pt x="469519" y="0"/>
                  </a:lnTo>
                  <a:lnTo>
                    <a:pt x="506116" y="7379"/>
                  </a:lnTo>
                  <a:lnTo>
                    <a:pt x="535987" y="27511"/>
                  </a:lnTo>
                  <a:lnTo>
                    <a:pt x="556119" y="57382"/>
                  </a:lnTo>
                  <a:lnTo>
                    <a:pt x="563499" y="93979"/>
                  </a:lnTo>
                  <a:lnTo>
                    <a:pt x="563499" y="1004570"/>
                  </a:lnTo>
                  <a:lnTo>
                    <a:pt x="556119" y="1041167"/>
                  </a:lnTo>
                  <a:lnTo>
                    <a:pt x="535987" y="1071038"/>
                  </a:lnTo>
                  <a:lnTo>
                    <a:pt x="506116" y="1091170"/>
                  </a:lnTo>
                  <a:lnTo>
                    <a:pt x="469519" y="1098550"/>
                  </a:lnTo>
                  <a:lnTo>
                    <a:pt x="93852" y="1098550"/>
                  </a:lnTo>
                  <a:lnTo>
                    <a:pt x="57328" y="1091170"/>
                  </a:lnTo>
                  <a:lnTo>
                    <a:pt x="27495" y="1071038"/>
                  </a:lnTo>
                  <a:lnTo>
                    <a:pt x="7377" y="1041167"/>
                  </a:lnTo>
                  <a:lnTo>
                    <a:pt x="0" y="1004570"/>
                  </a:lnTo>
                  <a:lnTo>
                    <a:pt x="0" y="93979"/>
                  </a:lnTo>
                  <a:close/>
                </a:path>
              </a:pathLst>
            </a:custGeom>
            <a:noFill/>
            <a:ln cap="flat" cmpd="sng" w="25375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491351" y="1620774"/>
              <a:ext cx="387350" cy="2540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491351" y="1620774"/>
              <a:ext cx="387350" cy="254000"/>
            </a:xfrm>
            <a:custGeom>
              <a:rect b="b" l="l" r="r" t="t"/>
              <a:pathLst>
                <a:path extrusionOk="0" h="254000" w="387350">
                  <a:moveTo>
                    <a:pt x="0" y="42290"/>
                  </a:moveTo>
                  <a:lnTo>
                    <a:pt x="3321" y="25824"/>
                  </a:lnTo>
                  <a:lnTo>
                    <a:pt x="12382" y="12382"/>
                  </a:lnTo>
                  <a:lnTo>
                    <a:pt x="25824" y="3321"/>
                  </a:lnTo>
                  <a:lnTo>
                    <a:pt x="42291" y="0"/>
                  </a:lnTo>
                  <a:lnTo>
                    <a:pt x="344931" y="0"/>
                  </a:lnTo>
                  <a:lnTo>
                    <a:pt x="361418" y="3321"/>
                  </a:lnTo>
                  <a:lnTo>
                    <a:pt x="374903" y="12382"/>
                  </a:lnTo>
                  <a:lnTo>
                    <a:pt x="384008" y="25824"/>
                  </a:lnTo>
                  <a:lnTo>
                    <a:pt x="387350" y="42290"/>
                  </a:lnTo>
                  <a:lnTo>
                    <a:pt x="387350" y="211709"/>
                  </a:lnTo>
                  <a:lnTo>
                    <a:pt x="384008" y="228175"/>
                  </a:lnTo>
                  <a:lnTo>
                    <a:pt x="374904" y="241617"/>
                  </a:lnTo>
                  <a:lnTo>
                    <a:pt x="361418" y="250678"/>
                  </a:lnTo>
                  <a:lnTo>
                    <a:pt x="344931" y="254000"/>
                  </a:lnTo>
                  <a:lnTo>
                    <a:pt x="42291" y="254000"/>
                  </a:lnTo>
                  <a:lnTo>
                    <a:pt x="25824" y="250678"/>
                  </a:lnTo>
                  <a:lnTo>
                    <a:pt x="12382" y="241617"/>
                  </a:lnTo>
                  <a:lnTo>
                    <a:pt x="3321" y="228175"/>
                  </a:lnTo>
                  <a:lnTo>
                    <a:pt x="0" y="211709"/>
                  </a:lnTo>
                  <a:lnTo>
                    <a:pt x="0" y="4229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491351" y="1968500"/>
              <a:ext cx="387350" cy="253873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491351" y="1968500"/>
              <a:ext cx="387350" cy="254000"/>
            </a:xfrm>
            <a:custGeom>
              <a:rect b="b" l="l" r="r" t="t"/>
              <a:pathLst>
                <a:path extrusionOk="0" h="254000" w="387350">
                  <a:moveTo>
                    <a:pt x="0" y="42290"/>
                  </a:moveTo>
                  <a:lnTo>
                    <a:pt x="3321" y="25824"/>
                  </a:lnTo>
                  <a:lnTo>
                    <a:pt x="12382" y="12382"/>
                  </a:lnTo>
                  <a:lnTo>
                    <a:pt x="25824" y="3321"/>
                  </a:lnTo>
                  <a:lnTo>
                    <a:pt x="42291" y="0"/>
                  </a:lnTo>
                  <a:lnTo>
                    <a:pt x="344931" y="0"/>
                  </a:lnTo>
                  <a:lnTo>
                    <a:pt x="361418" y="3321"/>
                  </a:lnTo>
                  <a:lnTo>
                    <a:pt x="374903" y="12382"/>
                  </a:lnTo>
                  <a:lnTo>
                    <a:pt x="384008" y="25824"/>
                  </a:lnTo>
                  <a:lnTo>
                    <a:pt x="387350" y="42290"/>
                  </a:lnTo>
                  <a:lnTo>
                    <a:pt x="387350" y="211582"/>
                  </a:lnTo>
                  <a:lnTo>
                    <a:pt x="384008" y="228048"/>
                  </a:lnTo>
                  <a:lnTo>
                    <a:pt x="374904" y="241490"/>
                  </a:lnTo>
                  <a:lnTo>
                    <a:pt x="361418" y="250551"/>
                  </a:lnTo>
                  <a:lnTo>
                    <a:pt x="344931" y="253873"/>
                  </a:lnTo>
                  <a:lnTo>
                    <a:pt x="42291" y="253873"/>
                  </a:lnTo>
                  <a:lnTo>
                    <a:pt x="25824" y="250551"/>
                  </a:lnTo>
                  <a:lnTo>
                    <a:pt x="12382" y="241490"/>
                  </a:lnTo>
                  <a:lnTo>
                    <a:pt x="3321" y="228048"/>
                  </a:lnTo>
                  <a:lnTo>
                    <a:pt x="0" y="211582"/>
                  </a:lnTo>
                  <a:lnTo>
                    <a:pt x="0" y="4229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491351" y="2298572"/>
              <a:ext cx="387350" cy="254126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491351" y="2298572"/>
              <a:ext cx="387350" cy="254635"/>
            </a:xfrm>
            <a:custGeom>
              <a:rect b="b" l="l" r="r" t="t"/>
              <a:pathLst>
                <a:path extrusionOk="0" h="254635" w="387350">
                  <a:moveTo>
                    <a:pt x="0" y="42417"/>
                  </a:moveTo>
                  <a:lnTo>
                    <a:pt x="3321" y="25931"/>
                  </a:lnTo>
                  <a:lnTo>
                    <a:pt x="12382" y="12446"/>
                  </a:lnTo>
                  <a:lnTo>
                    <a:pt x="25824" y="3341"/>
                  </a:lnTo>
                  <a:lnTo>
                    <a:pt x="42291" y="0"/>
                  </a:lnTo>
                  <a:lnTo>
                    <a:pt x="344931" y="0"/>
                  </a:lnTo>
                  <a:lnTo>
                    <a:pt x="361418" y="3341"/>
                  </a:lnTo>
                  <a:lnTo>
                    <a:pt x="374903" y="12446"/>
                  </a:lnTo>
                  <a:lnTo>
                    <a:pt x="384008" y="25931"/>
                  </a:lnTo>
                  <a:lnTo>
                    <a:pt x="387350" y="42417"/>
                  </a:lnTo>
                  <a:lnTo>
                    <a:pt x="387350" y="211709"/>
                  </a:lnTo>
                  <a:lnTo>
                    <a:pt x="384008" y="228195"/>
                  </a:lnTo>
                  <a:lnTo>
                    <a:pt x="374904" y="241680"/>
                  </a:lnTo>
                  <a:lnTo>
                    <a:pt x="361418" y="250785"/>
                  </a:lnTo>
                  <a:lnTo>
                    <a:pt x="344931" y="254126"/>
                  </a:lnTo>
                  <a:lnTo>
                    <a:pt x="42291" y="254126"/>
                  </a:lnTo>
                  <a:lnTo>
                    <a:pt x="25824" y="250785"/>
                  </a:lnTo>
                  <a:lnTo>
                    <a:pt x="12382" y="241680"/>
                  </a:lnTo>
                  <a:lnTo>
                    <a:pt x="3321" y="228195"/>
                  </a:lnTo>
                  <a:lnTo>
                    <a:pt x="0" y="211709"/>
                  </a:lnTo>
                  <a:lnTo>
                    <a:pt x="0" y="4241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8083550" y="2447797"/>
              <a:ext cx="563880" cy="1098550"/>
            </a:xfrm>
            <a:custGeom>
              <a:rect b="b" l="l" r="r" t="t"/>
              <a:pathLst>
                <a:path extrusionOk="0" h="1098550" w="563879">
                  <a:moveTo>
                    <a:pt x="0" y="93979"/>
                  </a:moveTo>
                  <a:lnTo>
                    <a:pt x="7379" y="57435"/>
                  </a:lnTo>
                  <a:lnTo>
                    <a:pt x="27511" y="27558"/>
                  </a:lnTo>
                  <a:lnTo>
                    <a:pt x="57382" y="7397"/>
                  </a:lnTo>
                  <a:lnTo>
                    <a:pt x="93979" y="0"/>
                  </a:lnTo>
                  <a:lnTo>
                    <a:pt x="469646" y="0"/>
                  </a:lnTo>
                  <a:lnTo>
                    <a:pt x="506190" y="7397"/>
                  </a:lnTo>
                  <a:lnTo>
                    <a:pt x="536066" y="27558"/>
                  </a:lnTo>
                  <a:lnTo>
                    <a:pt x="556228" y="57435"/>
                  </a:lnTo>
                  <a:lnTo>
                    <a:pt x="563626" y="93979"/>
                  </a:lnTo>
                  <a:lnTo>
                    <a:pt x="563626" y="1004696"/>
                  </a:lnTo>
                  <a:lnTo>
                    <a:pt x="556228" y="1041221"/>
                  </a:lnTo>
                  <a:lnTo>
                    <a:pt x="536067" y="1071054"/>
                  </a:lnTo>
                  <a:lnTo>
                    <a:pt x="506190" y="1091172"/>
                  </a:lnTo>
                  <a:lnTo>
                    <a:pt x="469646" y="1098550"/>
                  </a:lnTo>
                  <a:lnTo>
                    <a:pt x="93979" y="1098550"/>
                  </a:lnTo>
                  <a:lnTo>
                    <a:pt x="57382" y="1091172"/>
                  </a:lnTo>
                  <a:lnTo>
                    <a:pt x="27511" y="1071054"/>
                  </a:lnTo>
                  <a:lnTo>
                    <a:pt x="7379" y="1041221"/>
                  </a:lnTo>
                  <a:lnTo>
                    <a:pt x="0" y="1004696"/>
                  </a:lnTo>
                  <a:lnTo>
                    <a:pt x="0" y="93979"/>
                  </a:lnTo>
                  <a:close/>
                </a:path>
              </a:pathLst>
            </a:custGeom>
            <a:noFill/>
            <a:ln cap="flat" cmpd="sng" w="25375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8172450" y="2525649"/>
              <a:ext cx="387350" cy="25247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8172450" y="2525649"/>
              <a:ext cx="387350" cy="252729"/>
            </a:xfrm>
            <a:custGeom>
              <a:rect b="b" l="l" r="r" t="t"/>
              <a:pathLst>
                <a:path extrusionOk="0" h="252729" w="387350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6" y="0"/>
                  </a:lnTo>
                  <a:lnTo>
                    <a:pt x="345313" y="0"/>
                  </a:lnTo>
                  <a:lnTo>
                    <a:pt x="361686" y="3300"/>
                  </a:lnTo>
                  <a:lnTo>
                    <a:pt x="375046" y="12303"/>
                  </a:lnTo>
                  <a:lnTo>
                    <a:pt x="384049" y="25663"/>
                  </a:lnTo>
                  <a:lnTo>
                    <a:pt x="387350" y="42037"/>
                  </a:lnTo>
                  <a:lnTo>
                    <a:pt x="387350" y="210312"/>
                  </a:lnTo>
                  <a:lnTo>
                    <a:pt x="384049" y="226704"/>
                  </a:lnTo>
                  <a:lnTo>
                    <a:pt x="375046" y="240109"/>
                  </a:lnTo>
                  <a:lnTo>
                    <a:pt x="361686" y="249156"/>
                  </a:lnTo>
                  <a:lnTo>
                    <a:pt x="345313" y="252475"/>
                  </a:lnTo>
                  <a:lnTo>
                    <a:pt x="42036" y="252475"/>
                  </a:lnTo>
                  <a:lnTo>
                    <a:pt x="25663" y="249156"/>
                  </a:lnTo>
                  <a:lnTo>
                    <a:pt x="12303" y="240109"/>
                  </a:lnTo>
                  <a:lnTo>
                    <a:pt x="3300" y="226704"/>
                  </a:lnTo>
                  <a:lnTo>
                    <a:pt x="0" y="210312"/>
                  </a:lnTo>
                  <a:lnTo>
                    <a:pt x="0" y="4203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8172450" y="2873375"/>
              <a:ext cx="387350" cy="2523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8172450" y="2873375"/>
              <a:ext cx="387350" cy="252729"/>
            </a:xfrm>
            <a:custGeom>
              <a:rect b="b" l="l" r="r" t="t"/>
              <a:pathLst>
                <a:path extrusionOk="0" h="252729" w="387350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6" y="0"/>
                  </a:lnTo>
                  <a:lnTo>
                    <a:pt x="345313" y="0"/>
                  </a:lnTo>
                  <a:lnTo>
                    <a:pt x="361686" y="3300"/>
                  </a:lnTo>
                  <a:lnTo>
                    <a:pt x="375046" y="12303"/>
                  </a:lnTo>
                  <a:lnTo>
                    <a:pt x="384049" y="25663"/>
                  </a:lnTo>
                  <a:lnTo>
                    <a:pt x="387350" y="42037"/>
                  </a:lnTo>
                  <a:lnTo>
                    <a:pt x="387350" y="210312"/>
                  </a:lnTo>
                  <a:lnTo>
                    <a:pt x="384049" y="226685"/>
                  </a:lnTo>
                  <a:lnTo>
                    <a:pt x="375046" y="240045"/>
                  </a:lnTo>
                  <a:lnTo>
                    <a:pt x="361686" y="249048"/>
                  </a:lnTo>
                  <a:lnTo>
                    <a:pt x="345313" y="252349"/>
                  </a:lnTo>
                  <a:lnTo>
                    <a:pt x="42036" y="252349"/>
                  </a:lnTo>
                  <a:lnTo>
                    <a:pt x="25663" y="249048"/>
                  </a:lnTo>
                  <a:lnTo>
                    <a:pt x="12303" y="240045"/>
                  </a:lnTo>
                  <a:lnTo>
                    <a:pt x="3300" y="226685"/>
                  </a:lnTo>
                  <a:lnTo>
                    <a:pt x="0" y="210312"/>
                  </a:lnTo>
                  <a:lnTo>
                    <a:pt x="0" y="4203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8172450" y="3203575"/>
              <a:ext cx="387350" cy="252349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8172450" y="3203575"/>
              <a:ext cx="387350" cy="252729"/>
            </a:xfrm>
            <a:custGeom>
              <a:rect b="b" l="l" r="r" t="t"/>
              <a:pathLst>
                <a:path extrusionOk="0" h="252729" w="387350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6" y="0"/>
                  </a:lnTo>
                  <a:lnTo>
                    <a:pt x="345313" y="0"/>
                  </a:lnTo>
                  <a:lnTo>
                    <a:pt x="361686" y="3300"/>
                  </a:lnTo>
                  <a:lnTo>
                    <a:pt x="375046" y="12303"/>
                  </a:lnTo>
                  <a:lnTo>
                    <a:pt x="384049" y="25663"/>
                  </a:lnTo>
                  <a:lnTo>
                    <a:pt x="387350" y="42037"/>
                  </a:lnTo>
                  <a:lnTo>
                    <a:pt x="387350" y="210312"/>
                  </a:lnTo>
                  <a:lnTo>
                    <a:pt x="384049" y="226685"/>
                  </a:lnTo>
                  <a:lnTo>
                    <a:pt x="375046" y="240045"/>
                  </a:lnTo>
                  <a:lnTo>
                    <a:pt x="361686" y="249048"/>
                  </a:lnTo>
                  <a:lnTo>
                    <a:pt x="345313" y="252349"/>
                  </a:lnTo>
                  <a:lnTo>
                    <a:pt x="42036" y="252349"/>
                  </a:lnTo>
                  <a:lnTo>
                    <a:pt x="25663" y="249048"/>
                  </a:lnTo>
                  <a:lnTo>
                    <a:pt x="12303" y="240045"/>
                  </a:lnTo>
                  <a:lnTo>
                    <a:pt x="3300" y="226685"/>
                  </a:lnTo>
                  <a:lnTo>
                    <a:pt x="0" y="210312"/>
                  </a:lnTo>
                  <a:lnTo>
                    <a:pt x="0" y="4203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872985" y="1739900"/>
              <a:ext cx="1300480" cy="912494"/>
            </a:xfrm>
            <a:custGeom>
              <a:rect b="b" l="l" r="r" t="t"/>
              <a:pathLst>
                <a:path extrusionOk="0" h="912495" w="1300479">
                  <a:moveTo>
                    <a:pt x="1232130" y="876122"/>
                  </a:moveTo>
                  <a:lnTo>
                    <a:pt x="1215771" y="899540"/>
                  </a:lnTo>
                  <a:lnTo>
                    <a:pt x="1299972" y="911987"/>
                  </a:lnTo>
                  <a:lnTo>
                    <a:pt x="1284447" y="883412"/>
                  </a:lnTo>
                  <a:lnTo>
                    <a:pt x="1242568" y="883412"/>
                  </a:lnTo>
                  <a:lnTo>
                    <a:pt x="1232130" y="876122"/>
                  </a:lnTo>
                  <a:close/>
                </a:path>
                <a:path extrusionOk="0" h="912495" w="1300479">
                  <a:moveTo>
                    <a:pt x="1243004" y="860556"/>
                  </a:moveTo>
                  <a:lnTo>
                    <a:pt x="1232130" y="876122"/>
                  </a:lnTo>
                  <a:lnTo>
                    <a:pt x="1242568" y="883412"/>
                  </a:lnTo>
                  <a:lnTo>
                    <a:pt x="1253363" y="867790"/>
                  </a:lnTo>
                  <a:lnTo>
                    <a:pt x="1243004" y="860556"/>
                  </a:lnTo>
                  <a:close/>
                </a:path>
                <a:path extrusionOk="0" h="912495" w="1300479">
                  <a:moveTo>
                    <a:pt x="1259332" y="837184"/>
                  </a:moveTo>
                  <a:lnTo>
                    <a:pt x="1243004" y="860556"/>
                  </a:lnTo>
                  <a:lnTo>
                    <a:pt x="1253363" y="867790"/>
                  </a:lnTo>
                  <a:lnTo>
                    <a:pt x="1242568" y="883412"/>
                  </a:lnTo>
                  <a:lnTo>
                    <a:pt x="1284447" y="883412"/>
                  </a:lnTo>
                  <a:lnTo>
                    <a:pt x="1259332" y="837184"/>
                  </a:lnTo>
                  <a:close/>
                </a:path>
                <a:path extrusionOk="0" h="912495" w="1300479">
                  <a:moveTo>
                    <a:pt x="10922" y="0"/>
                  </a:moveTo>
                  <a:lnTo>
                    <a:pt x="0" y="15621"/>
                  </a:lnTo>
                  <a:lnTo>
                    <a:pt x="1232130" y="876122"/>
                  </a:lnTo>
                  <a:lnTo>
                    <a:pt x="1243004" y="860556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872985" y="2087372"/>
              <a:ext cx="1300480" cy="912494"/>
            </a:xfrm>
            <a:custGeom>
              <a:rect b="b" l="l" r="r" t="t"/>
              <a:pathLst>
                <a:path extrusionOk="0" h="912495" w="1300479">
                  <a:moveTo>
                    <a:pt x="1232108" y="876106"/>
                  </a:moveTo>
                  <a:lnTo>
                    <a:pt x="1215771" y="899540"/>
                  </a:lnTo>
                  <a:lnTo>
                    <a:pt x="1299972" y="911987"/>
                  </a:lnTo>
                  <a:lnTo>
                    <a:pt x="1284473" y="883412"/>
                  </a:lnTo>
                  <a:lnTo>
                    <a:pt x="1242568" y="883412"/>
                  </a:lnTo>
                  <a:lnTo>
                    <a:pt x="1232108" y="876106"/>
                  </a:lnTo>
                  <a:close/>
                </a:path>
                <a:path extrusionOk="0" h="912495" w="1300479">
                  <a:moveTo>
                    <a:pt x="1242967" y="860530"/>
                  </a:moveTo>
                  <a:lnTo>
                    <a:pt x="1232108" y="876106"/>
                  </a:lnTo>
                  <a:lnTo>
                    <a:pt x="1242568" y="883412"/>
                  </a:lnTo>
                  <a:lnTo>
                    <a:pt x="1253363" y="867790"/>
                  </a:lnTo>
                  <a:lnTo>
                    <a:pt x="1242967" y="860530"/>
                  </a:lnTo>
                  <a:close/>
                </a:path>
                <a:path extrusionOk="0" h="912495" w="1300479">
                  <a:moveTo>
                    <a:pt x="1259332" y="837057"/>
                  </a:moveTo>
                  <a:lnTo>
                    <a:pt x="1242967" y="860530"/>
                  </a:lnTo>
                  <a:lnTo>
                    <a:pt x="1253363" y="867790"/>
                  </a:lnTo>
                  <a:lnTo>
                    <a:pt x="1242568" y="883412"/>
                  </a:lnTo>
                  <a:lnTo>
                    <a:pt x="1284473" y="883412"/>
                  </a:lnTo>
                  <a:lnTo>
                    <a:pt x="1259332" y="837057"/>
                  </a:lnTo>
                  <a:close/>
                </a:path>
                <a:path extrusionOk="0" h="912495" w="1300479">
                  <a:moveTo>
                    <a:pt x="10922" y="0"/>
                  </a:moveTo>
                  <a:lnTo>
                    <a:pt x="0" y="15621"/>
                  </a:lnTo>
                  <a:lnTo>
                    <a:pt x="1232108" y="876106"/>
                  </a:lnTo>
                  <a:lnTo>
                    <a:pt x="1242967" y="860530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872985" y="2417699"/>
              <a:ext cx="1300480" cy="912494"/>
            </a:xfrm>
            <a:custGeom>
              <a:rect b="b" l="l" r="r" t="t"/>
              <a:pathLst>
                <a:path extrusionOk="0" h="912495" w="1300479">
                  <a:moveTo>
                    <a:pt x="1232108" y="876106"/>
                  </a:moveTo>
                  <a:lnTo>
                    <a:pt x="1215771" y="899541"/>
                  </a:lnTo>
                  <a:lnTo>
                    <a:pt x="1299972" y="911987"/>
                  </a:lnTo>
                  <a:lnTo>
                    <a:pt x="1284473" y="883412"/>
                  </a:lnTo>
                  <a:lnTo>
                    <a:pt x="1242568" y="883412"/>
                  </a:lnTo>
                  <a:lnTo>
                    <a:pt x="1232108" y="876106"/>
                  </a:lnTo>
                  <a:close/>
                </a:path>
                <a:path extrusionOk="0" h="912495" w="1300479">
                  <a:moveTo>
                    <a:pt x="1242967" y="860530"/>
                  </a:moveTo>
                  <a:lnTo>
                    <a:pt x="1232108" y="876106"/>
                  </a:lnTo>
                  <a:lnTo>
                    <a:pt x="1242568" y="883412"/>
                  </a:lnTo>
                  <a:lnTo>
                    <a:pt x="1253363" y="867791"/>
                  </a:lnTo>
                  <a:lnTo>
                    <a:pt x="1242967" y="860530"/>
                  </a:lnTo>
                  <a:close/>
                </a:path>
                <a:path extrusionOk="0" h="912495" w="1300479">
                  <a:moveTo>
                    <a:pt x="1259332" y="837057"/>
                  </a:moveTo>
                  <a:lnTo>
                    <a:pt x="1242967" y="860530"/>
                  </a:lnTo>
                  <a:lnTo>
                    <a:pt x="1253363" y="867791"/>
                  </a:lnTo>
                  <a:lnTo>
                    <a:pt x="1242568" y="883412"/>
                  </a:lnTo>
                  <a:lnTo>
                    <a:pt x="1284473" y="883412"/>
                  </a:lnTo>
                  <a:lnTo>
                    <a:pt x="1259332" y="837057"/>
                  </a:lnTo>
                  <a:close/>
                </a:path>
                <a:path extrusionOk="0" h="912495" w="1300479">
                  <a:moveTo>
                    <a:pt x="10922" y="0"/>
                  </a:moveTo>
                  <a:lnTo>
                    <a:pt x="0" y="15621"/>
                  </a:lnTo>
                  <a:lnTo>
                    <a:pt x="1232108" y="876106"/>
                  </a:lnTo>
                  <a:lnTo>
                    <a:pt x="1242967" y="860530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065140" y="2056765"/>
              <a:ext cx="1426845" cy="76200"/>
            </a:xfrm>
            <a:custGeom>
              <a:rect b="b" l="l" r="r" t="t"/>
              <a:pathLst>
                <a:path extrusionOk="0" h="76200" w="1426845">
                  <a:moveTo>
                    <a:pt x="1350232" y="47572"/>
                  </a:moveTo>
                  <a:lnTo>
                    <a:pt x="1350137" y="76200"/>
                  </a:lnTo>
                  <a:lnTo>
                    <a:pt x="1407766" y="47625"/>
                  </a:lnTo>
                  <a:lnTo>
                    <a:pt x="1362964" y="47625"/>
                  </a:lnTo>
                  <a:lnTo>
                    <a:pt x="1350232" y="47572"/>
                  </a:lnTo>
                  <a:close/>
                </a:path>
                <a:path extrusionOk="0" h="76200" w="1426845">
                  <a:moveTo>
                    <a:pt x="1350295" y="28523"/>
                  </a:moveTo>
                  <a:lnTo>
                    <a:pt x="1350232" y="47572"/>
                  </a:lnTo>
                  <a:lnTo>
                    <a:pt x="1362964" y="47625"/>
                  </a:lnTo>
                  <a:lnTo>
                    <a:pt x="1362964" y="28575"/>
                  </a:lnTo>
                  <a:lnTo>
                    <a:pt x="1350295" y="28523"/>
                  </a:lnTo>
                  <a:close/>
                </a:path>
                <a:path extrusionOk="0" h="76200" w="1426845">
                  <a:moveTo>
                    <a:pt x="1350391" y="0"/>
                  </a:moveTo>
                  <a:lnTo>
                    <a:pt x="1350295" y="28523"/>
                  </a:lnTo>
                  <a:lnTo>
                    <a:pt x="1362964" y="28575"/>
                  </a:lnTo>
                  <a:lnTo>
                    <a:pt x="1362964" y="47625"/>
                  </a:lnTo>
                  <a:lnTo>
                    <a:pt x="1407766" y="47625"/>
                  </a:lnTo>
                  <a:lnTo>
                    <a:pt x="1426464" y="38354"/>
                  </a:lnTo>
                  <a:lnTo>
                    <a:pt x="1350391" y="0"/>
                  </a:lnTo>
                  <a:close/>
                </a:path>
                <a:path extrusionOk="0" h="76200" w="1426845">
                  <a:moveTo>
                    <a:pt x="126" y="22987"/>
                  </a:moveTo>
                  <a:lnTo>
                    <a:pt x="0" y="42037"/>
                  </a:lnTo>
                  <a:lnTo>
                    <a:pt x="1350232" y="47572"/>
                  </a:lnTo>
                  <a:lnTo>
                    <a:pt x="1350295" y="28523"/>
                  </a:lnTo>
                  <a:lnTo>
                    <a:pt x="126" y="229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065140" y="1709293"/>
              <a:ext cx="1426845" cy="76200"/>
            </a:xfrm>
            <a:custGeom>
              <a:rect b="b" l="l" r="r" t="t"/>
              <a:pathLst>
                <a:path extrusionOk="0" h="76200" w="1426845">
                  <a:moveTo>
                    <a:pt x="1350232" y="47573"/>
                  </a:moveTo>
                  <a:lnTo>
                    <a:pt x="1350137" y="76200"/>
                  </a:lnTo>
                  <a:lnTo>
                    <a:pt x="1407766" y="47625"/>
                  </a:lnTo>
                  <a:lnTo>
                    <a:pt x="1362964" y="47625"/>
                  </a:lnTo>
                  <a:lnTo>
                    <a:pt x="1350232" y="47573"/>
                  </a:lnTo>
                  <a:close/>
                </a:path>
                <a:path extrusionOk="0" h="76200" w="1426845">
                  <a:moveTo>
                    <a:pt x="1350295" y="28524"/>
                  </a:moveTo>
                  <a:lnTo>
                    <a:pt x="1350232" y="47573"/>
                  </a:lnTo>
                  <a:lnTo>
                    <a:pt x="1362964" y="47625"/>
                  </a:lnTo>
                  <a:lnTo>
                    <a:pt x="1362964" y="28575"/>
                  </a:lnTo>
                  <a:lnTo>
                    <a:pt x="1350295" y="28524"/>
                  </a:lnTo>
                  <a:close/>
                </a:path>
                <a:path extrusionOk="0" h="76200" w="1426845">
                  <a:moveTo>
                    <a:pt x="1350391" y="0"/>
                  </a:moveTo>
                  <a:lnTo>
                    <a:pt x="1350295" y="28524"/>
                  </a:lnTo>
                  <a:lnTo>
                    <a:pt x="1362964" y="28575"/>
                  </a:lnTo>
                  <a:lnTo>
                    <a:pt x="1362964" y="47625"/>
                  </a:lnTo>
                  <a:lnTo>
                    <a:pt x="1407766" y="47625"/>
                  </a:lnTo>
                  <a:lnTo>
                    <a:pt x="1426464" y="38353"/>
                  </a:lnTo>
                  <a:lnTo>
                    <a:pt x="1350391" y="0"/>
                  </a:lnTo>
                  <a:close/>
                </a:path>
                <a:path extrusionOk="0" h="76200" w="1426845">
                  <a:moveTo>
                    <a:pt x="126" y="23113"/>
                  </a:moveTo>
                  <a:lnTo>
                    <a:pt x="0" y="42163"/>
                  </a:lnTo>
                  <a:lnTo>
                    <a:pt x="1350232" y="47573"/>
                  </a:lnTo>
                  <a:lnTo>
                    <a:pt x="1350295" y="28524"/>
                  </a:lnTo>
                  <a:lnTo>
                    <a:pt x="126" y="23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873875" y="2651887"/>
              <a:ext cx="1299210" cy="704850"/>
            </a:xfrm>
            <a:custGeom>
              <a:rect b="b" l="l" r="r" t="t"/>
              <a:pathLst>
                <a:path extrusionOk="0" h="704850" w="1299209">
                  <a:moveTo>
                    <a:pt x="1227530" y="27756"/>
                  </a:moveTo>
                  <a:lnTo>
                    <a:pt x="0" y="688086"/>
                  </a:lnTo>
                  <a:lnTo>
                    <a:pt x="9017" y="704850"/>
                  </a:lnTo>
                  <a:lnTo>
                    <a:pt x="1236534" y="44527"/>
                  </a:lnTo>
                  <a:lnTo>
                    <a:pt x="1227530" y="27756"/>
                  </a:lnTo>
                  <a:close/>
                </a:path>
                <a:path extrusionOk="0" h="704850" w="1299209">
                  <a:moveTo>
                    <a:pt x="1283813" y="21716"/>
                  </a:moveTo>
                  <a:lnTo>
                    <a:pt x="1238757" y="21716"/>
                  </a:lnTo>
                  <a:lnTo>
                    <a:pt x="1247775" y="38481"/>
                  </a:lnTo>
                  <a:lnTo>
                    <a:pt x="1236534" y="44527"/>
                  </a:lnTo>
                  <a:lnTo>
                    <a:pt x="1250060" y="69723"/>
                  </a:lnTo>
                  <a:lnTo>
                    <a:pt x="1283813" y="21716"/>
                  </a:lnTo>
                  <a:close/>
                </a:path>
                <a:path extrusionOk="0" h="704850" w="1299209">
                  <a:moveTo>
                    <a:pt x="1238757" y="21716"/>
                  </a:moveTo>
                  <a:lnTo>
                    <a:pt x="1227530" y="27756"/>
                  </a:lnTo>
                  <a:lnTo>
                    <a:pt x="1236534" y="44527"/>
                  </a:lnTo>
                  <a:lnTo>
                    <a:pt x="1247775" y="38481"/>
                  </a:lnTo>
                  <a:lnTo>
                    <a:pt x="1238757" y="21716"/>
                  </a:lnTo>
                  <a:close/>
                </a:path>
                <a:path extrusionOk="0" h="704850" w="1299209">
                  <a:moveTo>
                    <a:pt x="1299082" y="0"/>
                  </a:moveTo>
                  <a:lnTo>
                    <a:pt x="1213993" y="2539"/>
                  </a:lnTo>
                  <a:lnTo>
                    <a:pt x="1227530" y="27756"/>
                  </a:lnTo>
                  <a:lnTo>
                    <a:pt x="1238757" y="21716"/>
                  </a:lnTo>
                  <a:lnTo>
                    <a:pt x="1283813" y="21716"/>
                  </a:lnTo>
                  <a:lnTo>
                    <a:pt x="12990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5065140" y="2387091"/>
              <a:ext cx="1426845" cy="76200"/>
            </a:xfrm>
            <a:custGeom>
              <a:rect b="b" l="l" r="r" t="t"/>
              <a:pathLst>
                <a:path extrusionOk="0" h="76200" w="1426845">
                  <a:moveTo>
                    <a:pt x="1350232" y="47572"/>
                  </a:moveTo>
                  <a:lnTo>
                    <a:pt x="1350137" y="76200"/>
                  </a:lnTo>
                  <a:lnTo>
                    <a:pt x="1407766" y="47625"/>
                  </a:lnTo>
                  <a:lnTo>
                    <a:pt x="1362964" y="47625"/>
                  </a:lnTo>
                  <a:lnTo>
                    <a:pt x="1350232" y="47572"/>
                  </a:lnTo>
                  <a:close/>
                </a:path>
                <a:path extrusionOk="0" h="76200" w="1426845">
                  <a:moveTo>
                    <a:pt x="1350295" y="28523"/>
                  </a:moveTo>
                  <a:lnTo>
                    <a:pt x="1350232" y="47572"/>
                  </a:lnTo>
                  <a:lnTo>
                    <a:pt x="1362964" y="47625"/>
                  </a:lnTo>
                  <a:lnTo>
                    <a:pt x="1362964" y="28575"/>
                  </a:lnTo>
                  <a:lnTo>
                    <a:pt x="1350295" y="28523"/>
                  </a:lnTo>
                  <a:close/>
                </a:path>
                <a:path extrusionOk="0" h="76200" w="1426845">
                  <a:moveTo>
                    <a:pt x="1350391" y="0"/>
                  </a:moveTo>
                  <a:lnTo>
                    <a:pt x="1350295" y="28523"/>
                  </a:lnTo>
                  <a:lnTo>
                    <a:pt x="1362964" y="28575"/>
                  </a:lnTo>
                  <a:lnTo>
                    <a:pt x="1362964" y="47625"/>
                  </a:lnTo>
                  <a:lnTo>
                    <a:pt x="1407766" y="47625"/>
                  </a:lnTo>
                  <a:lnTo>
                    <a:pt x="1426464" y="38354"/>
                  </a:lnTo>
                  <a:lnTo>
                    <a:pt x="1350391" y="0"/>
                  </a:lnTo>
                  <a:close/>
                </a:path>
                <a:path extrusionOk="0" h="76200" w="1426845">
                  <a:moveTo>
                    <a:pt x="126" y="22987"/>
                  </a:moveTo>
                  <a:lnTo>
                    <a:pt x="0" y="42037"/>
                  </a:lnTo>
                  <a:lnTo>
                    <a:pt x="1350232" y="47572"/>
                  </a:lnTo>
                  <a:lnTo>
                    <a:pt x="1350295" y="28523"/>
                  </a:lnTo>
                  <a:lnTo>
                    <a:pt x="126" y="229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6871461" y="2651887"/>
              <a:ext cx="1301750" cy="1387475"/>
            </a:xfrm>
            <a:custGeom>
              <a:rect b="b" l="l" r="r" t="t"/>
              <a:pathLst>
                <a:path extrusionOk="0" h="1387475" w="1301750">
                  <a:moveTo>
                    <a:pt x="1242508" y="49150"/>
                  </a:moveTo>
                  <a:lnTo>
                    <a:pt x="0" y="1374139"/>
                  </a:lnTo>
                  <a:lnTo>
                    <a:pt x="13843" y="1387220"/>
                  </a:lnTo>
                  <a:lnTo>
                    <a:pt x="1256349" y="62107"/>
                  </a:lnTo>
                  <a:lnTo>
                    <a:pt x="1242508" y="49150"/>
                  </a:lnTo>
                  <a:close/>
                </a:path>
                <a:path extrusionOk="0" h="1387475" w="1301750">
                  <a:moveTo>
                    <a:pt x="1289650" y="39877"/>
                  </a:moveTo>
                  <a:lnTo>
                    <a:pt x="1251204" y="39877"/>
                  </a:lnTo>
                  <a:lnTo>
                    <a:pt x="1265047" y="52832"/>
                  </a:lnTo>
                  <a:lnTo>
                    <a:pt x="1256349" y="62107"/>
                  </a:lnTo>
                  <a:lnTo>
                    <a:pt x="1277239" y="81661"/>
                  </a:lnTo>
                  <a:lnTo>
                    <a:pt x="1289650" y="39877"/>
                  </a:lnTo>
                  <a:close/>
                </a:path>
                <a:path extrusionOk="0" h="1387475" w="1301750">
                  <a:moveTo>
                    <a:pt x="1251204" y="39877"/>
                  </a:moveTo>
                  <a:lnTo>
                    <a:pt x="1242508" y="49150"/>
                  </a:lnTo>
                  <a:lnTo>
                    <a:pt x="1256349" y="62107"/>
                  </a:lnTo>
                  <a:lnTo>
                    <a:pt x="1265047" y="52832"/>
                  </a:lnTo>
                  <a:lnTo>
                    <a:pt x="1251204" y="39877"/>
                  </a:lnTo>
                  <a:close/>
                </a:path>
                <a:path extrusionOk="0" h="1387475" w="1301750">
                  <a:moveTo>
                    <a:pt x="1301496" y="0"/>
                  </a:moveTo>
                  <a:lnTo>
                    <a:pt x="1221613" y="29590"/>
                  </a:lnTo>
                  <a:lnTo>
                    <a:pt x="1242508" y="49150"/>
                  </a:lnTo>
                  <a:lnTo>
                    <a:pt x="1251204" y="39877"/>
                  </a:lnTo>
                  <a:lnTo>
                    <a:pt x="1289650" y="39877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6875906" y="2982340"/>
              <a:ext cx="1297305" cy="375285"/>
            </a:xfrm>
            <a:custGeom>
              <a:rect b="b" l="l" r="r" t="t"/>
              <a:pathLst>
                <a:path extrusionOk="0" h="375285" w="1297304">
                  <a:moveTo>
                    <a:pt x="1221026" y="27565"/>
                  </a:moveTo>
                  <a:lnTo>
                    <a:pt x="0" y="356742"/>
                  </a:lnTo>
                  <a:lnTo>
                    <a:pt x="4952" y="375157"/>
                  </a:lnTo>
                  <a:lnTo>
                    <a:pt x="1225979" y="45980"/>
                  </a:lnTo>
                  <a:lnTo>
                    <a:pt x="1221026" y="27565"/>
                  </a:lnTo>
                  <a:close/>
                </a:path>
                <a:path extrusionOk="0" h="375285" w="1297304">
                  <a:moveTo>
                    <a:pt x="1288919" y="24256"/>
                  </a:moveTo>
                  <a:lnTo>
                    <a:pt x="1233297" y="24256"/>
                  </a:lnTo>
                  <a:lnTo>
                    <a:pt x="1238250" y="42671"/>
                  </a:lnTo>
                  <a:lnTo>
                    <a:pt x="1225979" y="45980"/>
                  </a:lnTo>
                  <a:lnTo>
                    <a:pt x="1233424" y="73659"/>
                  </a:lnTo>
                  <a:lnTo>
                    <a:pt x="1288919" y="24256"/>
                  </a:lnTo>
                  <a:close/>
                </a:path>
                <a:path extrusionOk="0" h="375285" w="1297304">
                  <a:moveTo>
                    <a:pt x="1233297" y="24256"/>
                  </a:moveTo>
                  <a:lnTo>
                    <a:pt x="1221026" y="27565"/>
                  </a:lnTo>
                  <a:lnTo>
                    <a:pt x="1225979" y="45980"/>
                  </a:lnTo>
                  <a:lnTo>
                    <a:pt x="1238250" y="42671"/>
                  </a:lnTo>
                  <a:lnTo>
                    <a:pt x="1233297" y="24256"/>
                  </a:lnTo>
                  <a:close/>
                </a:path>
                <a:path extrusionOk="0" h="375285" w="1297304">
                  <a:moveTo>
                    <a:pt x="1213612" y="0"/>
                  </a:moveTo>
                  <a:lnTo>
                    <a:pt x="1221026" y="27565"/>
                  </a:lnTo>
                  <a:lnTo>
                    <a:pt x="1233297" y="24256"/>
                  </a:lnTo>
                  <a:lnTo>
                    <a:pt x="1288919" y="24256"/>
                  </a:lnTo>
                  <a:lnTo>
                    <a:pt x="1297051" y="17017"/>
                  </a:lnTo>
                  <a:lnTo>
                    <a:pt x="1213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873875" y="2999358"/>
              <a:ext cx="1299210" cy="704850"/>
            </a:xfrm>
            <a:custGeom>
              <a:rect b="b" l="l" r="r" t="t"/>
              <a:pathLst>
                <a:path extrusionOk="0" h="704850" w="1299209">
                  <a:moveTo>
                    <a:pt x="1227550" y="27744"/>
                  </a:moveTo>
                  <a:lnTo>
                    <a:pt x="0" y="687958"/>
                  </a:lnTo>
                  <a:lnTo>
                    <a:pt x="9017" y="704722"/>
                  </a:lnTo>
                  <a:lnTo>
                    <a:pt x="1236567" y="44508"/>
                  </a:lnTo>
                  <a:lnTo>
                    <a:pt x="1227550" y="27744"/>
                  </a:lnTo>
                  <a:close/>
                </a:path>
                <a:path extrusionOk="0" h="704850" w="1299209">
                  <a:moveTo>
                    <a:pt x="1283785" y="21716"/>
                  </a:moveTo>
                  <a:lnTo>
                    <a:pt x="1238757" y="21716"/>
                  </a:lnTo>
                  <a:lnTo>
                    <a:pt x="1247775" y="38481"/>
                  </a:lnTo>
                  <a:lnTo>
                    <a:pt x="1236567" y="44508"/>
                  </a:lnTo>
                  <a:lnTo>
                    <a:pt x="1250060" y="69595"/>
                  </a:lnTo>
                  <a:lnTo>
                    <a:pt x="1283785" y="21716"/>
                  </a:lnTo>
                  <a:close/>
                </a:path>
                <a:path extrusionOk="0" h="704850" w="1299209">
                  <a:moveTo>
                    <a:pt x="1238757" y="21716"/>
                  </a:moveTo>
                  <a:lnTo>
                    <a:pt x="1227550" y="27744"/>
                  </a:lnTo>
                  <a:lnTo>
                    <a:pt x="1236567" y="44508"/>
                  </a:lnTo>
                  <a:lnTo>
                    <a:pt x="1247775" y="38481"/>
                  </a:lnTo>
                  <a:lnTo>
                    <a:pt x="1238757" y="21716"/>
                  </a:lnTo>
                  <a:close/>
                </a:path>
                <a:path extrusionOk="0" h="704850" w="1299209">
                  <a:moveTo>
                    <a:pt x="1299082" y="0"/>
                  </a:moveTo>
                  <a:lnTo>
                    <a:pt x="1213993" y="2539"/>
                  </a:lnTo>
                  <a:lnTo>
                    <a:pt x="1227550" y="27744"/>
                  </a:lnTo>
                  <a:lnTo>
                    <a:pt x="1238757" y="21716"/>
                  </a:lnTo>
                  <a:lnTo>
                    <a:pt x="1283785" y="21716"/>
                  </a:lnTo>
                  <a:lnTo>
                    <a:pt x="12990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872478" y="2999358"/>
              <a:ext cx="1300480" cy="1040765"/>
            </a:xfrm>
            <a:custGeom>
              <a:rect b="b" l="l" r="r" t="t"/>
              <a:pathLst>
                <a:path extrusionOk="0" h="1040764" w="1300479">
                  <a:moveTo>
                    <a:pt x="1235030" y="40072"/>
                  </a:moveTo>
                  <a:lnTo>
                    <a:pt x="0" y="1025778"/>
                  </a:lnTo>
                  <a:lnTo>
                    <a:pt x="11811" y="1040638"/>
                  </a:lnTo>
                  <a:lnTo>
                    <a:pt x="1246899" y="54885"/>
                  </a:lnTo>
                  <a:lnTo>
                    <a:pt x="1235030" y="40072"/>
                  </a:lnTo>
                  <a:close/>
                </a:path>
                <a:path extrusionOk="0" h="1040764" w="1300479">
                  <a:moveTo>
                    <a:pt x="1285629" y="32131"/>
                  </a:moveTo>
                  <a:lnTo>
                    <a:pt x="1244980" y="32131"/>
                  </a:lnTo>
                  <a:lnTo>
                    <a:pt x="1256792" y="46989"/>
                  </a:lnTo>
                  <a:lnTo>
                    <a:pt x="1246899" y="54885"/>
                  </a:lnTo>
                  <a:lnTo>
                    <a:pt x="1264793" y="77215"/>
                  </a:lnTo>
                  <a:lnTo>
                    <a:pt x="1285629" y="32131"/>
                  </a:lnTo>
                  <a:close/>
                </a:path>
                <a:path extrusionOk="0" h="1040764" w="1300479">
                  <a:moveTo>
                    <a:pt x="1244980" y="32131"/>
                  </a:moveTo>
                  <a:lnTo>
                    <a:pt x="1235030" y="40072"/>
                  </a:lnTo>
                  <a:lnTo>
                    <a:pt x="1246899" y="54885"/>
                  </a:lnTo>
                  <a:lnTo>
                    <a:pt x="1256792" y="46989"/>
                  </a:lnTo>
                  <a:lnTo>
                    <a:pt x="1244980" y="32131"/>
                  </a:lnTo>
                  <a:close/>
                </a:path>
                <a:path extrusionOk="0" h="1040764" w="1300479">
                  <a:moveTo>
                    <a:pt x="1300479" y="0"/>
                  </a:moveTo>
                  <a:lnTo>
                    <a:pt x="1217168" y="17779"/>
                  </a:lnTo>
                  <a:lnTo>
                    <a:pt x="1235030" y="40072"/>
                  </a:lnTo>
                  <a:lnTo>
                    <a:pt x="1244980" y="32131"/>
                  </a:lnTo>
                  <a:lnTo>
                    <a:pt x="1285629" y="32131"/>
                  </a:lnTo>
                  <a:lnTo>
                    <a:pt x="1300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871461" y="2999358"/>
              <a:ext cx="1301750" cy="1387475"/>
            </a:xfrm>
            <a:custGeom>
              <a:rect b="b" l="l" r="r" t="t"/>
              <a:pathLst>
                <a:path extrusionOk="0" h="1387475" w="1301750">
                  <a:moveTo>
                    <a:pt x="1242485" y="49049"/>
                  </a:moveTo>
                  <a:lnTo>
                    <a:pt x="0" y="1374139"/>
                  </a:lnTo>
                  <a:lnTo>
                    <a:pt x="13843" y="1387220"/>
                  </a:lnTo>
                  <a:lnTo>
                    <a:pt x="1256373" y="62081"/>
                  </a:lnTo>
                  <a:lnTo>
                    <a:pt x="1242485" y="49049"/>
                  </a:lnTo>
                  <a:close/>
                </a:path>
                <a:path extrusionOk="0" h="1387475" w="1301750">
                  <a:moveTo>
                    <a:pt x="1289688" y="39750"/>
                  </a:moveTo>
                  <a:lnTo>
                    <a:pt x="1251204" y="39750"/>
                  </a:lnTo>
                  <a:lnTo>
                    <a:pt x="1265047" y="52831"/>
                  </a:lnTo>
                  <a:lnTo>
                    <a:pt x="1256373" y="62081"/>
                  </a:lnTo>
                  <a:lnTo>
                    <a:pt x="1277239" y="81660"/>
                  </a:lnTo>
                  <a:lnTo>
                    <a:pt x="1289688" y="39750"/>
                  </a:lnTo>
                  <a:close/>
                </a:path>
                <a:path extrusionOk="0" h="1387475" w="1301750">
                  <a:moveTo>
                    <a:pt x="1251204" y="39750"/>
                  </a:moveTo>
                  <a:lnTo>
                    <a:pt x="1242485" y="49049"/>
                  </a:lnTo>
                  <a:lnTo>
                    <a:pt x="1256373" y="62081"/>
                  </a:lnTo>
                  <a:lnTo>
                    <a:pt x="1265047" y="52831"/>
                  </a:lnTo>
                  <a:lnTo>
                    <a:pt x="1251204" y="39750"/>
                  </a:lnTo>
                  <a:close/>
                </a:path>
                <a:path extrusionOk="0" h="1387475" w="1301750">
                  <a:moveTo>
                    <a:pt x="1301496" y="0"/>
                  </a:moveTo>
                  <a:lnTo>
                    <a:pt x="1221613" y="29463"/>
                  </a:lnTo>
                  <a:lnTo>
                    <a:pt x="1242485" y="49049"/>
                  </a:lnTo>
                  <a:lnTo>
                    <a:pt x="1251204" y="39750"/>
                  </a:lnTo>
                  <a:lnTo>
                    <a:pt x="1289688" y="39750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872478" y="2651887"/>
              <a:ext cx="1300480" cy="1051560"/>
            </a:xfrm>
            <a:custGeom>
              <a:rect b="b" l="l" r="r" t="t"/>
              <a:pathLst>
                <a:path extrusionOk="0" h="1051560" w="1300479">
                  <a:moveTo>
                    <a:pt x="1235278" y="40437"/>
                  </a:moveTo>
                  <a:lnTo>
                    <a:pt x="0" y="1036447"/>
                  </a:lnTo>
                  <a:lnTo>
                    <a:pt x="11938" y="1051306"/>
                  </a:lnTo>
                  <a:lnTo>
                    <a:pt x="1247189" y="55192"/>
                  </a:lnTo>
                  <a:lnTo>
                    <a:pt x="1235278" y="40437"/>
                  </a:lnTo>
                  <a:close/>
                </a:path>
                <a:path extrusionOk="0" h="1051560" w="1300479">
                  <a:moveTo>
                    <a:pt x="1285663" y="32512"/>
                  </a:moveTo>
                  <a:lnTo>
                    <a:pt x="1245107" y="32512"/>
                  </a:lnTo>
                  <a:lnTo>
                    <a:pt x="1257046" y="47244"/>
                  </a:lnTo>
                  <a:lnTo>
                    <a:pt x="1247189" y="55192"/>
                  </a:lnTo>
                  <a:lnTo>
                    <a:pt x="1265174" y="77470"/>
                  </a:lnTo>
                  <a:lnTo>
                    <a:pt x="1285663" y="32512"/>
                  </a:lnTo>
                  <a:close/>
                </a:path>
                <a:path extrusionOk="0" h="1051560" w="1300479">
                  <a:moveTo>
                    <a:pt x="1245107" y="32512"/>
                  </a:moveTo>
                  <a:lnTo>
                    <a:pt x="1235278" y="40437"/>
                  </a:lnTo>
                  <a:lnTo>
                    <a:pt x="1247189" y="55192"/>
                  </a:lnTo>
                  <a:lnTo>
                    <a:pt x="1257046" y="47244"/>
                  </a:lnTo>
                  <a:lnTo>
                    <a:pt x="1245107" y="32512"/>
                  </a:lnTo>
                  <a:close/>
                </a:path>
                <a:path extrusionOk="0" h="1051560" w="1300479">
                  <a:moveTo>
                    <a:pt x="1300479" y="0"/>
                  </a:moveTo>
                  <a:lnTo>
                    <a:pt x="1217295" y="18161"/>
                  </a:lnTo>
                  <a:lnTo>
                    <a:pt x="1235278" y="40437"/>
                  </a:lnTo>
                  <a:lnTo>
                    <a:pt x="1245107" y="32512"/>
                  </a:lnTo>
                  <a:lnTo>
                    <a:pt x="1285663" y="32512"/>
                  </a:lnTo>
                  <a:lnTo>
                    <a:pt x="1300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5062982" y="2080006"/>
              <a:ext cx="1428750" cy="365125"/>
            </a:xfrm>
            <a:custGeom>
              <a:rect b="b" l="l" r="r" t="t"/>
              <a:pathLst>
                <a:path extrusionOk="0" h="365125" w="1428750">
                  <a:moveTo>
                    <a:pt x="1352261" y="337195"/>
                  </a:moveTo>
                  <a:lnTo>
                    <a:pt x="1345691" y="364997"/>
                  </a:lnTo>
                  <a:lnTo>
                    <a:pt x="1428622" y="345439"/>
                  </a:lnTo>
                  <a:lnTo>
                    <a:pt x="1422234" y="340105"/>
                  </a:lnTo>
                  <a:lnTo>
                    <a:pt x="1364614" y="340105"/>
                  </a:lnTo>
                  <a:lnTo>
                    <a:pt x="1352261" y="337195"/>
                  </a:lnTo>
                  <a:close/>
                </a:path>
                <a:path extrusionOk="0" h="365125" w="1428750">
                  <a:moveTo>
                    <a:pt x="1356646" y="318639"/>
                  </a:moveTo>
                  <a:lnTo>
                    <a:pt x="1352261" y="337195"/>
                  </a:lnTo>
                  <a:lnTo>
                    <a:pt x="1364614" y="340105"/>
                  </a:lnTo>
                  <a:lnTo>
                    <a:pt x="1369059" y="321563"/>
                  </a:lnTo>
                  <a:lnTo>
                    <a:pt x="1356646" y="318639"/>
                  </a:lnTo>
                  <a:close/>
                </a:path>
                <a:path extrusionOk="0" h="365125" w="1428750">
                  <a:moveTo>
                    <a:pt x="1363217" y="290829"/>
                  </a:moveTo>
                  <a:lnTo>
                    <a:pt x="1356646" y="318639"/>
                  </a:lnTo>
                  <a:lnTo>
                    <a:pt x="1369059" y="321563"/>
                  </a:lnTo>
                  <a:lnTo>
                    <a:pt x="1364614" y="340105"/>
                  </a:lnTo>
                  <a:lnTo>
                    <a:pt x="1422234" y="340105"/>
                  </a:lnTo>
                  <a:lnTo>
                    <a:pt x="1363217" y="290829"/>
                  </a:lnTo>
                  <a:close/>
                </a:path>
                <a:path extrusionOk="0" h="365125" w="1428750">
                  <a:moveTo>
                    <a:pt x="4317" y="0"/>
                  </a:moveTo>
                  <a:lnTo>
                    <a:pt x="0" y="18541"/>
                  </a:lnTo>
                  <a:lnTo>
                    <a:pt x="1352261" y="337195"/>
                  </a:lnTo>
                  <a:lnTo>
                    <a:pt x="1356646" y="318639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062982" y="1728343"/>
              <a:ext cx="1428750" cy="370205"/>
            </a:xfrm>
            <a:custGeom>
              <a:rect b="b" l="l" r="r" t="t"/>
              <a:pathLst>
                <a:path extrusionOk="0" h="370205" w="1428750">
                  <a:moveTo>
                    <a:pt x="1352317" y="27836"/>
                  </a:moveTo>
                  <a:lnTo>
                    <a:pt x="0" y="351663"/>
                  </a:lnTo>
                  <a:lnTo>
                    <a:pt x="4444" y="370204"/>
                  </a:lnTo>
                  <a:lnTo>
                    <a:pt x="1356732" y="46385"/>
                  </a:lnTo>
                  <a:lnTo>
                    <a:pt x="1352317" y="27836"/>
                  </a:lnTo>
                  <a:close/>
                </a:path>
                <a:path extrusionOk="0" h="370205" w="1428750">
                  <a:moveTo>
                    <a:pt x="1422110" y="24891"/>
                  </a:moveTo>
                  <a:lnTo>
                    <a:pt x="1364614" y="24891"/>
                  </a:lnTo>
                  <a:lnTo>
                    <a:pt x="1369059" y="43433"/>
                  </a:lnTo>
                  <a:lnTo>
                    <a:pt x="1356732" y="46385"/>
                  </a:lnTo>
                  <a:lnTo>
                    <a:pt x="1363344" y="74167"/>
                  </a:lnTo>
                  <a:lnTo>
                    <a:pt x="1422110" y="24891"/>
                  </a:lnTo>
                  <a:close/>
                </a:path>
                <a:path extrusionOk="0" h="370205" w="1428750">
                  <a:moveTo>
                    <a:pt x="1364614" y="24891"/>
                  </a:moveTo>
                  <a:lnTo>
                    <a:pt x="1352317" y="27836"/>
                  </a:lnTo>
                  <a:lnTo>
                    <a:pt x="1356732" y="46385"/>
                  </a:lnTo>
                  <a:lnTo>
                    <a:pt x="1369059" y="43433"/>
                  </a:lnTo>
                  <a:lnTo>
                    <a:pt x="1364614" y="24891"/>
                  </a:lnTo>
                  <a:close/>
                </a:path>
                <a:path extrusionOk="0" h="370205" w="1428750">
                  <a:moveTo>
                    <a:pt x="1345691" y="0"/>
                  </a:moveTo>
                  <a:lnTo>
                    <a:pt x="1352317" y="27836"/>
                  </a:lnTo>
                  <a:lnTo>
                    <a:pt x="1364614" y="24891"/>
                  </a:lnTo>
                  <a:lnTo>
                    <a:pt x="1422110" y="24891"/>
                  </a:lnTo>
                  <a:lnTo>
                    <a:pt x="1428622" y="19430"/>
                  </a:lnTo>
                  <a:lnTo>
                    <a:pt x="1345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063109" y="2074925"/>
              <a:ext cx="1428750" cy="354330"/>
            </a:xfrm>
            <a:custGeom>
              <a:rect b="b" l="l" r="r" t="t"/>
              <a:pathLst>
                <a:path extrusionOk="0" h="354330" w="1428750">
                  <a:moveTo>
                    <a:pt x="1352145" y="27826"/>
                  </a:moveTo>
                  <a:lnTo>
                    <a:pt x="0" y="335407"/>
                  </a:lnTo>
                  <a:lnTo>
                    <a:pt x="4190" y="353949"/>
                  </a:lnTo>
                  <a:lnTo>
                    <a:pt x="1356359" y="46363"/>
                  </a:lnTo>
                  <a:lnTo>
                    <a:pt x="1352145" y="27826"/>
                  </a:lnTo>
                  <a:close/>
                </a:path>
                <a:path extrusionOk="0" h="354330" w="1428750">
                  <a:moveTo>
                    <a:pt x="1422627" y="25019"/>
                  </a:moveTo>
                  <a:lnTo>
                    <a:pt x="1364488" y="25019"/>
                  </a:lnTo>
                  <a:lnTo>
                    <a:pt x="1368678" y="43561"/>
                  </a:lnTo>
                  <a:lnTo>
                    <a:pt x="1356359" y="46363"/>
                  </a:lnTo>
                  <a:lnTo>
                    <a:pt x="1362710" y="74295"/>
                  </a:lnTo>
                  <a:lnTo>
                    <a:pt x="1422627" y="25019"/>
                  </a:lnTo>
                  <a:close/>
                </a:path>
                <a:path extrusionOk="0" h="354330" w="1428750">
                  <a:moveTo>
                    <a:pt x="1364488" y="25019"/>
                  </a:moveTo>
                  <a:lnTo>
                    <a:pt x="1352145" y="27826"/>
                  </a:lnTo>
                  <a:lnTo>
                    <a:pt x="1356359" y="46363"/>
                  </a:lnTo>
                  <a:lnTo>
                    <a:pt x="1368678" y="43561"/>
                  </a:lnTo>
                  <a:lnTo>
                    <a:pt x="1364488" y="25019"/>
                  </a:lnTo>
                  <a:close/>
                </a:path>
                <a:path extrusionOk="0" h="354330" w="1428750">
                  <a:moveTo>
                    <a:pt x="1345818" y="0"/>
                  </a:moveTo>
                  <a:lnTo>
                    <a:pt x="1352145" y="27826"/>
                  </a:lnTo>
                  <a:lnTo>
                    <a:pt x="1364488" y="25019"/>
                  </a:lnTo>
                  <a:lnTo>
                    <a:pt x="1422627" y="25019"/>
                  </a:lnTo>
                  <a:lnTo>
                    <a:pt x="1428495" y="20193"/>
                  </a:lnTo>
                  <a:lnTo>
                    <a:pt x="13458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5061077" y="1733296"/>
              <a:ext cx="1430655" cy="694055"/>
            </a:xfrm>
            <a:custGeom>
              <a:rect b="b" l="l" r="r" t="t"/>
              <a:pathLst>
                <a:path extrusionOk="0" h="694055" w="1430654">
                  <a:moveTo>
                    <a:pt x="1357668" y="667833"/>
                  </a:moveTo>
                  <a:lnTo>
                    <a:pt x="1345311" y="693547"/>
                  </a:lnTo>
                  <a:lnTo>
                    <a:pt x="1430527" y="692150"/>
                  </a:lnTo>
                  <a:lnTo>
                    <a:pt x="1415952" y="673353"/>
                  </a:lnTo>
                  <a:lnTo>
                    <a:pt x="1369187" y="673353"/>
                  </a:lnTo>
                  <a:lnTo>
                    <a:pt x="1357668" y="667833"/>
                  </a:lnTo>
                  <a:close/>
                </a:path>
                <a:path extrusionOk="0" h="694055" w="1430654">
                  <a:moveTo>
                    <a:pt x="1365960" y="650580"/>
                  </a:moveTo>
                  <a:lnTo>
                    <a:pt x="1357668" y="667833"/>
                  </a:lnTo>
                  <a:lnTo>
                    <a:pt x="1369187" y="673353"/>
                  </a:lnTo>
                  <a:lnTo>
                    <a:pt x="1377442" y="656081"/>
                  </a:lnTo>
                  <a:lnTo>
                    <a:pt x="1365960" y="650580"/>
                  </a:lnTo>
                  <a:close/>
                </a:path>
                <a:path extrusionOk="0" h="694055" w="1430654">
                  <a:moveTo>
                    <a:pt x="1378331" y="624839"/>
                  </a:moveTo>
                  <a:lnTo>
                    <a:pt x="1365960" y="650580"/>
                  </a:lnTo>
                  <a:lnTo>
                    <a:pt x="1377442" y="656081"/>
                  </a:lnTo>
                  <a:lnTo>
                    <a:pt x="1369187" y="673353"/>
                  </a:lnTo>
                  <a:lnTo>
                    <a:pt x="1415952" y="673353"/>
                  </a:lnTo>
                  <a:lnTo>
                    <a:pt x="1378331" y="624839"/>
                  </a:lnTo>
                  <a:close/>
                </a:path>
                <a:path extrusionOk="0" h="694055" w="1430654">
                  <a:moveTo>
                    <a:pt x="8255" y="0"/>
                  </a:moveTo>
                  <a:lnTo>
                    <a:pt x="0" y="17144"/>
                  </a:lnTo>
                  <a:lnTo>
                    <a:pt x="1357668" y="667833"/>
                  </a:lnTo>
                  <a:lnTo>
                    <a:pt x="1365960" y="650580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870827" y="2651887"/>
              <a:ext cx="1302385" cy="1734185"/>
            </a:xfrm>
            <a:custGeom>
              <a:rect b="b" l="l" r="r" t="t"/>
              <a:pathLst>
                <a:path extrusionOk="0" h="1734185" w="1302384">
                  <a:moveTo>
                    <a:pt x="1248923" y="55249"/>
                  </a:moveTo>
                  <a:lnTo>
                    <a:pt x="0" y="1722374"/>
                  </a:lnTo>
                  <a:lnTo>
                    <a:pt x="15240" y="1733804"/>
                  </a:lnTo>
                  <a:lnTo>
                    <a:pt x="1264163" y="66679"/>
                  </a:lnTo>
                  <a:lnTo>
                    <a:pt x="1248923" y="55249"/>
                  </a:lnTo>
                  <a:close/>
                </a:path>
                <a:path extrusionOk="0" h="1734185" w="1302384">
                  <a:moveTo>
                    <a:pt x="1294002" y="45085"/>
                  </a:moveTo>
                  <a:lnTo>
                    <a:pt x="1256538" y="45085"/>
                  </a:lnTo>
                  <a:lnTo>
                    <a:pt x="1271777" y="56514"/>
                  </a:lnTo>
                  <a:lnTo>
                    <a:pt x="1264163" y="66679"/>
                  </a:lnTo>
                  <a:lnTo>
                    <a:pt x="1287018" y="83820"/>
                  </a:lnTo>
                  <a:lnTo>
                    <a:pt x="1294002" y="45085"/>
                  </a:lnTo>
                  <a:close/>
                </a:path>
                <a:path extrusionOk="0" h="1734185" w="1302384">
                  <a:moveTo>
                    <a:pt x="1256538" y="45085"/>
                  </a:moveTo>
                  <a:lnTo>
                    <a:pt x="1248923" y="55249"/>
                  </a:lnTo>
                  <a:lnTo>
                    <a:pt x="1264163" y="66679"/>
                  </a:lnTo>
                  <a:lnTo>
                    <a:pt x="1271777" y="56514"/>
                  </a:lnTo>
                  <a:lnTo>
                    <a:pt x="1256538" y="45085"/>
                  </a:lnTo>
                  <a:close/>
                </a:path>
                <a:path extrusionOk="0" h="1734185" w="1302384">
                  <a:moveTo>
                    <a:pt x="1302130" y="0"/>
                  </a:moveTo>
                  <a:lnTo>
                    <a:pt x="1226057" y="38100"/>
                  </a:lnTo>
                  <a:lnTo>
                    <a:pt x="1248923" y="55249"/>
                  </a:lnTo>
                  <a:lnTo>
                    <a:pt x="1256538" y="45085"/>
                  </a:lnTo>
                  <a:lnTo>
                    <a:pt x="1294002" y="45085"/>
                  </a:lnTo>
                  <a:lnTo>
                    <a:pt x="13021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878319" y="3292602"/>
              <a:ext cx="1294765" cy="76200"/>
            </a:xfrm>
            <a:custGeom>
              <a:rect b="b" l="l" r="r" t="t"/>
              <a:pathLst>
                <a:path extrusionOk="0" h="76200" w="1294765">
                  <a:moveTo>
                    <a:pt x="1276774" y="28448"/>
                  </a:moveTo>
                  <a:lnTo>
                    <a:pt x="1231010" y="28448"/>
                  </a:lnTo>
                  <a:lnTo>
                    <a:pt x="1231391" y="47498"/>
                  </a:lnTo>
                  <a:lnTo>
                    <a:pt x="1218645" y="47682"/>
                  </a:lnTo>
                  <a:lnTo>
                    <a:pt x="1219073" y="76200"/>
                  </a:lnTo>
                  <a:lnTo>
                    <a:pt x="1294637" y="37084"/>
                  </a:lnTo>
                  <a:lnTo>
                    <a:pt x="1276774" y="28448"/>
                  </a:lnTo>
                  <a:close/>
                </a:path>
                <a:path extrusionOk="0" h="76200" w="1294765">
                  <a:moveTo>
                    <a:pt x="1218359" y="28630"/>
                  </a:moveTo>
                  <a:lnTo>
                    <a:pt x="0" y="46228"/>
                  </a:lnTo>
                  <a:lnTo>
                    <a:pt x="253" y="65278"/>
                  </a:lnTo>
                  <a:lnTo>
                    <a:pt x="1218645" y="47682"/>
                  </a:lnTo>
                  <a:lnTo>
                    <a:pt x="1218359" y="28630"/>
                  </a:lnTo>
                  <a:close/>
                </a:path>
                <a:path extrusionOk="0" h="76200" w="1294765">
                  <a:moveTo>
                    <a:pt x="1231010" y="28448"/>
                  </a:moveTo>
                  <a:lnTo>
                    <a:pt x="1218359" y="28630"/>
                  </a:lnTo>
                  <a:lnTo>
                    <a:pt x="1218645" y="47682"/>
                  </a:lnTo>
                  <a:lnTo>
                    <a:pt x="1231391" y="47498"/>
                  </a:lnTo>
                  <a:lnTo>
                    <a:pt x="1231010" y="28448"/>
                  </a:lnTo>
                  <a:close/>
                </a:path>
                <a:path extrusionOk="0" h="76200" w="1294765">
                  <a:moveTo>
                    <a:pt x="1217929" y="0"/>
                  </a:moveTo>
                  <a:lnTo>
                    <a:pt x="1218359" y="28630"/>
                  </a:lnTo>
                  <a:lnTo>
                    <a:pt x="1231010" y="28448"/>
                  </a:lnTo>
                  <a:lnTo>
                    <a:pt x="1276774" y="28448"/>
                  </a:lnTo>
                  <a:lnTo>
                    <a:pt x="12179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875780" y="3313683"/>
              <a:ext cx="1297305" cy="391160"/>
            </a:xfrm>
            <a:custGeom>
              <a:rect b="b" l="l" r="r" t="t"/>
              <a:pathLst>
                <a:path extrusionOk="0" h="391160" w="1297304">
                  <a:moveTo>
                    <a:pt x="1221313" y="27589"/>
                  </a:moveTo>
                  <a:lnTo>
                    <a:pt x="0" y="372871"/>
                  </a:lnTo>
                  <a:lnTo>
                    <a:pt x="5206" y="391159"/>
                  </a:lnTo>
                  <a:lnTo>
                    <a:pt x="1226503" y="45882"/>
                  </a:lnTo>
                  <a:lnTo>
                    <a:pt x="1221313" y="27589"/>
                  </a:lnTo>
                  <a:close/>
                </a:path>
                <a:path extrusionOk="0" h="391160" w="1297304">
                  <a:moveTo>
                    <a:pt x="1288276" y="24129"/>
                  </a:moveTo>
                  <a:lnTo>
                    <a:pt x="1233551" y="24129"/>
                  </a:lnTo>
                  <a:lnTo>
                    <a:pt x="1238758" y="42417"/>
                  </a:lnTo>
                  <a:lnTo>
                    <a:pt x="1226503" y="45882"/>
                  </a:lnTo>
                  <a:lnTo>
                    <a:pt x="1234313" y="73406"/>
                  </a:lnTo>
                  <a:lnTo>
                    <a:pt x="1288276" y="24129"/>
                  </a:lnTo>
                  <a:close/>
                </a:path>
                <a:path extrusionOk="0" h="391160" w="1297304">
                  <a:moveTo>
                    <a:pt x="1233551" y="24129"/>
                  </a:moveTo>
                  <a:lnTo>
                    <a:pt x="1221313" y="27589"/>
                  </a:lnTo>
                  <a:lnTo>
                    <a:pt x="1226503" y="45882"/>
                  </a:lnTo>
                  <a:lnTo>
                    <a:pt x="1238758" y="42417"/>
                  </a:lnTo>
                  <a:lnTo>
                    <a:pt x="1233551" y="24129"/>
                  </a:lnTo>
                  <a:close/>
                </a:path>
                <a:path extrusionOk="0" h="391160" w="1297304">
                  <a:moveTo>
                    <a:pt x="1213485" y="0"/>
                  </a:moveTo>
                  <a:lnTo>
                    <a:pt x="1221313" y="27589"/>
                  </a:lnTo>
                  <a:lnTo>
                    <a:pt x="1233551" y="24129"/>
                  </a:lnTo>
                  <a:lnTo>
                    <a:pt x="1288276" y="24129"/>
                  </a:lnTo>
                  <a:lnTo>
                    <a:pt x="1297177" y="16001"/>
                  </a:lnTo>
                  <a:lnTo>
                    <a:pt x="12134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6873875" y="3329685"/>
              <a:ext cx="1299210" cy="711835"/>
            </a:xfrm>
            <a:custGeom>
              <a:rect b="b" l="l" r="r" t="t"/>
              <a:pathLst>
                <a:path extrusionOk="0" h="711835" w="1299209">
                  <a:moveTo>
                    <a:pt x="1227595" y="27905"/>
                  </a:moveTo>
                  <a:lnTo>
                    <a:pt x="0" y="694563"/>
                  </a:lnTo>
                  <a:lnTo>
                    <a:pt x="9017" y="711326"/>
                  </a:lnTo>
                  <a:lnTo>
                    <a:pt x="1236690" y="44696"/>
                  </a:lnTo>
                  <a:lnTo>
                    <a:pt x="1227595" y="27905"/>
                  </a:lnTo>
                  <a:close/>
                </a:path>
                <a:path extrusionOk="0" h="711835" w="1299209">
                  <a:moveTo>
                    <a:pt x="1283831" y="21843"/>
                  </a:moveTo>
                  <a:lnTo>
                    <a:pt x="1238757" y="21843"/>
                  </a:lnTo>
                  <a:lnTo>
                    <a:pt x="1247902" y="38607"/>
                  </a:lnTo>
                  <a:lnTo>
                    <a:pt x="1236690" y="44696"/>
                  </a:lnTo>
                  <a:lnTo>
                    <a:pt x="1250315" y="69850"/>
                  </a:lnTo>
                  <a:lnTo>
                    <a:pt x="1283831" y="21843"/>
                  </a:lnTo>
                  <a:close/>
                </a:path>
                <a:path extrusionOk="0" h="711835" w="1299209">
                  <a:moveTo>
                    <a:pt x="1238757" y="21843"/>
                  </a:moveTo>
                  <a:lnTo>
                    <a:pt x="1227595" y="27905"/>
                  </a:lnTo>
                  <a:lnTo>
                    <a:pt x="1236690" y="44696"/>
                  </a:lnTo>
                  <a:lnTo>
                    <a:pt x="1247902" y="38607"/>
                  </a:lnTo>
                  <a:lnTo>
                    <a:pt x="1238757" y="21843"/>
                  </a:lnTo>
                  <a:close/>
                </a:path>
                <a:path extrusionOk="0" h="711835" w="1299209">
                  <a:moveTo>
                    <a:pt x="1299082" y="0"/>
                  </a:moveTo>
                  <a:lnTo>
                    <a:pt x="1213993" y="2793"/>
                  </a:lnTo>
                  <a:lnTo>
                    <a:pt x="1227595" y="27905"/>
                  </a:lnTo>
                  <a:lnTo>
                    <a:pt x="1238757" y="21843"/>
                  </a:lnTo>
                  <a:lnTo>
                    <a:pt x="1283831" y="21843"/>
                  </a:lnTo>
                  <a:lnTo>
                    <a:pt x="12990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872351" y="3329685"/>
              <a:ext cx="1301115" cy="1057910"/>
            </a:xfrm>
            <a:custGeom>
              <a:rect b="b" l="l" r="r" t="t"/>
              <a:pathLst>
                <a:path extrusionOk="0" h="1057910" w="1301115">
                  <a:moveTo>
                    <a:pt x="1235436" y="40564"/>
                  </a:moveTo>
                  <a:lnTo>
                    <a:pt x="0" y="1042924"/>
                  </a:lnTo>
                  <a:lnTo>
                    <a:pt x="12065" y="1057783"/>
                  </a:lnTo>
                  <a:lnTo>
                    <a:pt x="1247463" y="55352"/>
                  </a:lnTo>
                  <a:lnTo>
                    <a:pt x="1235436" y="40564"/>
                  </a:lnTo>
                  <a:close/>
                </a:path>
                <a:path extrusionOk="0" h="1057910" w="1301115">
                  <a:moveTo>
                    <a:pt x="1285920" y="32512"/>
                  </a:moveTo>
                  <a:lnTo>
                    <a:pt x="1245362" y="32512"/>
                  </a:lnTo>
                  <a:lnTo>
                    <a:pt x="1257300" y="47370"/>
                  </a:lnTo>
                  <a:lnTo>
                    <a:pt x="1247463" y="55352"/>
                  </a:lnTo>
                  <a:lnTo>
                    <a:pt x="1265554" y="77596"/>
                  </a:lnTo>
                  <a:lnTo>
                    <a:pt x="1285920" y="32512"/>
                  </a:lnTo>
                  <a:close/>
                </a:path>
                <a:path extrusionOk="0" h="1057910" w="1301115">
                  <a:moveTo>
                    <a:pt x="1245362" y="32512"/>
                  </a:moveTo>
                  <a:lnTo>
                    <a:pt x="1235436" y="40564"/>
                  </a:lnTo>
                  <a:lnTo>
                    <a:pt x="1247463" y="55352"/>
                  </a:lnTo>
                  <a:lnTo>
                    <a:pt x="1257300" y="47370"/>
                  </a:lnTo>
                  <a:lnTo>
                    <a:pt x="1245362" y="32512"/>
                  </a:lnTo>
                  <a:close/>
                </a:path>
                <a:path extrusionOk="0" h="1057910" w="1301115">
                  <a:moveTo>
                    <a:pt x="1300606" y="0"/>
                  </a:moveTo>
                  <a:lnTo>
                    <a:pt x="1217422" y="18414"/>
                  </a:lnTo>
                  <a:lnTo>
                    <a:pt x="1235436" y="40564"/>
                  </a:lnTo>
                  <a:lnTo>
                    <a:pt x="1245362" y="32512"/>
                  </a:lnTo>
                  <a:lnTo>
                    <a:pt x="1285920" y="32512"/>
                  </a:lnTo>
                  <a:lnTo>
                    <a:pt x="1300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5"/>
            <p:cNvSpPr txBox="1"/>
            <p:nvPr/>
          </p:nvSpPr>
          <p:spPr>
            <a:xfrm>
              <a:off x="7514081" y="3919093"/>
              <a:ext cx="375920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join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35"/>
            <p:cNvSpPr txBox="1"/>
            <p:nvPr/>
          </p:nvSpPr>
          <p:spPr>
            <a:xfrm>
              <a:off x="5839205" y="4513071"/>
              <a:ext cx="474980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filter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35"/>
            <p:cNvSpPr txBox="1"/>
            <p:nvPr/>
          </p:nvSpPr>
          <p:spPr>
            <a:xfrm>
              <a:off x="5423153" y="2451989"/>
              <a:ext cx="831215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groupBy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5061077" y="1745741"/>
              <a:ext cx="1430655" cy="682625"/>
            </a:xfrm>
            <a:custGeom>
              <a:rect b="b" l="l" r="r" t="t"/>
              <a:pathLst>
                <a:path extrusionOk="0" h="682625" w="1430654">
                  <a:moveTo>
                    <a:pt x="1357514" y="25884"/>
                  </a:moveTo>
                  <a:lnTo>
                    <a:pt x="0" y="665226"/>
                  </a:lnTo>
                  <a:lnTo>
                    <a:pt x="8127" y="682498"/>
                  </a:lnTo>
                  <a:lnTo>
                    <a:pt x="1365606" y="43047"/>
                  </a:lnTo>
                  <a:lnTo>
                    <a:pt x="1357514" y="25884"/>
                  </a:lnTo>
                  <a:close/>
                </a:path>
                <a:path extrusionOk="0" h="682625" w="1430654">
                  <a:moveTo>
                    <a:pt x="1416026" y="20447"/>
                  </a:moveTo>
                  <a:lnTo>
                    <a:pt x="1369060" y="20447"/>
                  </a:lnTo>
                  <a:lnTo>
                    <a:pt x="1377188" y="37592"/>
                  </a:lnTo>
                  <a:lnTo>
                    <a:pt x="1365606" y="43047"/>
                  </a:lnTo>
                  <a:lnTo>
                    <a:pt x="1377823" y="68961"/>
                  </a:lnTo>
                  <a:lnTo>
                    <a:pt x="1416026" y="20447"/>
                  </a:lnTo>
                  <a:close/>
                </a:path>
                <a:path extrusionOk="0" h="682625" w="1430654">
                  <a:moveTo>
                    <a:pt x="1369060" y="20447"/>
                  </a:moveTo>
                  <a:lnTo>
                    <a:pt x="1357514" y="25884"/>
                  </a:lnTo>
                  <a:lnTo>
                    <a:pt x="1365606" y="43047"/>
                  </a:lnTo>
                  <a:lnTo>
                    <a:pt x="1377188" y="37592"/>
                  </a:lnTo>
                  <a:lnTo>
                    <a:pt x="1369060" y="20447"/>
                  </a:lnTo>
                  <a:close/>
                </a:path>
                <a:path extrusionOk="0" h="682625" w="1430654">
                  <a:moveTo>
                    <a:pt x="1345311" y="0"/>
                  </a:moveTo>
                  <a:lnTo>
                    <a:pt x="1357514" y="25884"/>
                  </a:lnTo>
                  <a:lnTo>
                    <a:pt x="1369060" y="20447"/>
                  </a:lnTo>
                  <a:lnTo>
                    <a:pt x="1416026" y="20447"/>
                  </a:lnTo>
                  <a:lnTo>
                    <a:pt x="1430527" y="2032"/>
                  </a:lnTo>
                  <a:lnTo>
                    <a:pt x="1345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5062854" y="1732660"/>
              <a:ext cx="1428750" cy="381635"/>
            </a:xfrm>
            <a:custGeom>
              <a:rect b="b" l="l" r="r" t="t"/>
              <a:pathLst>
                <a:path extrusionOk="0" h="381635" w="1428750">
                  <a:moveTo>
                    <a:pt x="1352543" y="353437"/>
                  </a:moveTo>
                  <a:lnTo>
                    <a:pt x="1345692" y="381126"/>
                  </a:lnTo>
                  <a:lnTo>
                    <a:pt x="1428750" y="362458"/>
                  </a:lnTo>
                  <a:lnTo>
                    <a:pt x="1421751" y="356488"/>
                  </a:lnTo>
                  <a:lnTo>
                    <a:pt x="1364869" y="356488"/>
                  </a:lnTo>
                  <a:lnTo>
                    <a:pt x="1352543" y="353437"/>
                  </a:lnTo>
                  <a:close/>
                </a:path>
                <a:path extrusionOk="0" h="381635" w="1428750">
                  <a:moveTo>
                    <a:pt x="1357129" y="334898"/>
                  </a:moveTo>
                  <a:lnTo>
                    <a:pt x="1352543" y="353437"/>
                  </a:lnTo>
                  <a:lnTo>
                    <a:pt x="1364869" y="356488"/>
                  </a:lnTo>
                  <a:lnTo>
                    <a:pt x="1369441" y="337947"/>
                  </a:lnTo>
                  <a:lnTo>
                    <a:pt x="1357129" y="334898"/>
                  </a:lnTo>
                  <a:close/>
                </a:path>
                <a:path extrusionOk="0" h="381635" w="1428750">
                  <a:moveTo>
                    <a:pt x="1363980" y="307213"/>
                  </a:moveTo>
                  <a:lnTo>
                    <a:pt x="1357129" y="334898"/>
                  </a:lnTo>
                  <a:lnTo>
                    <a:pt x="1369441" y="337947"/>
                  </a:lnTo>
                  <a:lnTo>
                    <a:pt x="1364869" y="356488"/>
                  </a:lnTo>
                  <a:lnTo>
                    <a:pt x="1421751" y="356488"/>
                  </a:lnTo>
                  <a:lnTo>
                    <a:pt x="1363980" y="307213"/>
                  </a:lnTo>
                  <a:close/>
                </a:path>
                <a:path extrusionOk="0" h="381635" w="1428750">
                  <a:moveTo>
                    <a:pt x="4572" y="0"/>
                  </a:moveTo>
                  <a:lnTo>
                    <a:pt x="0" y="18541"/>
                  </a:lnTo>
                  <a:lnTo>
                    <a:pt x="1352543" y="353437"/>
                  </a:lnTo>
                  <a:lnTo>
                    <a:pt x="1357129" y="334898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5"/>
            <p:cNvSpPr txBox="1"/>
            <p:nvPr/>
          </p:nvSpPr>
          <p:spPr>
            <a:xfrm>
              <a:off x="7830057" y="4592320"/>
              <a:ext cx="727075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E7E7E"/>
                  </a:solidFill>
                  <a:latin typeface="Corbel"/>
                  <a:ea typeface="Corbel"/>
                  <a:cs typeface="Corbel"/>
                  <a:sym typeface="Corbel"/>
                </a:rPr>
                <a:t>Stage 3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35"/>
            <p:cNvSpPr txBox="1"/>
            <p:nvPr/>
          </p:nvSpPr>
          <p:spPr>
            <a:xfrm>
              <a:off x="3748278" y="2385314"/>
              <a:ext cx="725805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E7E7E"/>
                  </a:solidFill>
                  <a:latin typeface="Corbel"/>
                  <a:ea typeface="Corbel"/>
                  <a:cs typeface="Corbel"/>
                  <a:sym typeface="Corbel"/>
                </a:rPr>
                <a:t>Stage 1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35"/>
            <p:cNvSpPr txBox="1"/>
            <p:nvPr/>
          </p:nvSpPr>
          <p:spPr>
            <a:xfrm>
              <a:off x="3776598" y="4565218"/>
              <a:ext cx="740410" cy="300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E7E7E"/>
                  </a:solidFill>
                  <a:latin typeface="Corbel"/>
                  <a:ea typeface="Corbel"/>
                  <a:cs typeface="Corbel"/>
                  <a:sym typeface="Corbel"/>
                </a:rPr>
                <a:t>Stage 2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35"/>
            <p:cNvSpPr txBox="1"/>
            <p:nvPr/>
          </p:nvSpPr>
          <p:spPr>
            <a:xfrm>
              <a:off x="4319778" y="1446783"/>
              <a:ext cx="230504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F81BC"/>
                  </a:solidFill>
                  <a:latin typeface="Corbel"/>
                  <a:ea typeface="Corbel"/>
                  <a:cs typeface="Corbel"/>
                  <a:sym typeface="Corbel"/>
                </a:rPr>
                <a:t>A: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35"/>
            <p:cNvSpPr txBox="1"/>
            <p:nvPr/>
          </p:nvSpPr>
          <p:spPr>
            <a:xfrm>
              <a:off x="6110478" y="1397762"/>
              <a:ext cx="222250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F81BC"/>
                  </a:solidFill>
                  <a:latin typeface="Corbel"/>
                  <a:ea typeface="Corbel"/>
                  <a:cs typeface="Corbel"/>
                  <a:sym typeface="Corbel"/>
                </a:rPr>
                <a:t>B: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35"/>
            <p:cNvSpPr txBox="1"/>
            <p:nvPr/>
          </p:nvSpPr>
          <p:spPr>
            <a:xfrm>
              <a:off x="3714750" y="2974466"/>
              <a:ext cx="219710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F81BC"/>
                  </a:solidFill>
                  <a:latin typeface="Corbel"/>
                  <a:ea typeface="Corbel"/>
                  <a:cs typeface="Corbel"/>
                  <a:sym typeface="Corbel"/>
                </a:rPr>
                <a:t>C: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35"/>
            <p:cNvSpPr txBox="1"/>
            <p:nvPr/>
          </p:nvSpPr>
          <p:spPr>
            <a:xfrm>
              <a:off x="4883022" y="2974466"/>
              <a:ext cx="240665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F81BC"/>
                  </a:solidFill>
                  <a:latin typeface="Corbel"/>
                  <a:ea typeface="Corbel"/>
                  <a:cs typeface="Corbel"/>
                  <a:sym typeface="Corbel"/>
                </a:rPr>
                <a:t>D: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35"/>
            <p:cNvSpPr txBox="1"/>
            <p:nvPr/>
          </p:nvSpPr>
          <p:spPr>
            <a:xfrm>
              <a:off x="6139053" y="2964764"/>
              <a:ext cx="212725" cy="300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F81BC"/>
                  </a:solidFill>
                  <a:latin typeface="Corbel"/>
                  <a:ea typeface="Corbel"/>
                  <a:cs typeface="Corbel"/>
                  <a:sym typeface="Corbel"/>
                </a:rPr>
                <a:t>E: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35"/>
            <p:cNvSpPr txBox="1"/>
            <p:nvPr/>
          </p:nvSpPr>
          <p:spPr>
            <a:xfrm>
              <a:off x="7841106" y="2121662"/>
              <a:ext cx="202565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4F81BC"/>
                  </a:solidFill>
                  <a:latin typeface="Corbel"/>
                  <a:ea typeface="Corbel"/>
                  <a:cs typeface="Corbel"/>
                  <a:sym typeface="Corbel"/>
                </a:rPr>
                <a:t>F: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5181600" y="3136900"/>
              <a:ext cx="563880" cy="1462405"/>
            </a:xfrm>
            <a:custGeom>
              <a:rect b="b" l="l" r="r" t="t"/>
              <a:pathLst>
                <a:path extrusionOk="0" h="1462404" w="563879">
                  <a:moveTo>
                    <a:pt x="0" y="93853"/>
                  </a:moveTo>
                  <a:lnTo>
                    <a:pt x="7379" y="57328"/>
                  </a:lnTo>
                  <a:lnTo>
                    <a:pt x="27511" y="27495"/>
                  </a:lnTo>
                  <a:lnTo>
                    <a:pt x="57382" y="7377"/>
                  </a:lnTo>
                  <a:lnTo>
                    <a:pt x="93979" y="0"/>
                  </a:lnTo>
                  <a:lnTo>
                    <a:pt x="469646" y="0"/>
                  </a:lnTo>
                  <a:lnTo>
                    <a:pt x="506190" y="7377"/>
                  </a:lnTo>
                  <a:lnTo>
                    <a:pt x="536067" y="27495"/>
                  </a:lnTo>
                  <a:lnTo>
                    <a:pt x="556228" y="57328"/>
                  </a:lnTo>
                  <a:lnTo>
                    <a:pt x="563626" y="93853"/>
                  </a:lnTo>
                  <a:lnTo>
                    <a:pt x="563626" y="1368044"/>
                  </a:lnTo>
                  <a:lnTo>
                    <a:pt x="556228" y="1404641"/>
                  </a:lnTo>
                  <a:lnTo>
                    <a:pt x="536067" y="1434512"/>
                  </a:lnTo>
                  <a:lnTo>
                    <a:pt x="506190" y="1454644"/>
                  </a:lnTo>
                  <a:lnTo>
                    <a:pt x="469646" y="1462024"/>
                  </a:lnTo>
                  <a:lnTo>
                    <a:pt x="93979" y="1462024"/>
                  </a:lnTo>
                  <a:lnTo>
                    <a:pt x="57382" y="1454644"/>
                  </a:lnTo>
                  <a:lnTo>
                    <a:pt x="27511" y="1434512"/>
                  </a:lnTo>
                  <a:lnTo>
                    <a:pt x="7379" y="1404641"/>
                  </a:lnTo>
                  <a:lnTo>
                    <a:pt x="0" y="1368044"/>
                  </a:lnTo>
                  <a:lnTo>
                    <a:pt x="0" y="93853"/>
                  </a:lnTo>
                  <a:close/>
                </a:path>
              </a:pathLst>
            </a:custGeom>
            <a:noFill/>
            <a:ln cap="flat" cmpd="sng" w="254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5270500" y="3222625"/>
              <a:ext cx="387350" cy="252349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5270500" y="3222625"/>
              <a:ext cx="387350" cy="252729"/>
            </a:xfrm>
            <a:custGeom>
              <a:rect b="b" l="l" r="r" t="t"/>
              <a:pathLst>
                <a:path extrusionOk="0" h="252729" w="387350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7" y="0"/>
                  </a:lnTo>
                  <a:lnTo>
                    <a:pt x="345313" y="0"/>
                  </a:lnTo>
                  <a:lnTo>
                    <a:pt x="361686" y="3300"/>
                  </a:lnTo>
                  <a:lnTo>
                    <a:pt x="375046" y="12303"/>
                  </a:lnTo>
                  <a:lnTo>
                    <a:pt x="384049" y="25663"/>
                  </a:lnTo>
                  <a:lnTo>
                    <a:pt x="387350" y="42037"/>
                  </a:lnTo>
                  <a:lnTo>
                    <a:pt x="387350" y="210312"/>
                  </a:lnTo>
                  <a:lnTo>
                    <a:pt x="384049" y="226685"/>
                  </a:lnTo>
                  <a:lnTo>
                    <a:pt x="375046" y="240045"/>
                  </a:lnTo>
                  <a:lnTo>
                    <a:pt x="361686" y="249048"/>
                  </a:lnTo>
                  <a:lnTo>
                    <a:pt x="345313" y="252349"/>
                  </a:lnTo>
                  <a:lnTo>
                    <a:pt x="42037" y="252349"/>
                  </a:lnTo>
                  <a:lnTo>
                    <a:pt x="25663" y="249048"/>
                  </a:lnTo>
                  <a:lnTo>
                    <a:pt x="12303" y="240045"/>
                  </a:lnTo>
                  <a:lnTo>
                    <a:pt x="3300" y="226685"/>
                  </a:lnTo>
                  <a:lnTo>
                    <a:pt x="0" y="210312"/>
                  </a:lnTo>
                  <a:lnTo>
                    <a:pt x="0" y="4203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5270500" y="3568572"/>
              <a:ext cx="387350" cy="25400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5270500" y="3568572"/>
              <a:ext cx="387350" cy="254000"/>
            </a:xfrm>
            <a:custGeom>
              <a:rect b="b" l="l" r="r" t="t"/>
              <a:pathLst>
                <a:path extrusionOk="0" h="254000" w="387350">
                  <a:moveTo>
                    <a:pt x="0" y="42418"/>
                  </a:moveTo>
                  <a:lnTo>
                    <a:pt x="3321" y="25931"/>
                  </a:lnTo>
                  <a:lnTo>
                    <a:pt x="12382" y="12445"/>
                  </a:lnTo>
                  <a:lnTo>
                    <a:pt x="25824" y="3341"/>
                  </a:lnTo>
                  <a:lnTo>
                    <a:pt x="42290" y="0"/>
                  </a:lnTo>
                  <a:lnTo>
                    <a:pt x="345059" y="0"/>
                  </a:lnTo>
                  <a:lnTo>
                    <a:pt x="361525" y="3341"/>
                  </a:lnTo>
                  <a:lnTo>
                    <a:pt x="374967" y="12445"/>
                  </a:lnTo>
                  <a:lnTo>
                    <a:pt x="384028" y="25931"/>
                  </a:lnTo>
                  <a:lnTo>
                    <a:pt x="387350" y="42418"/>
                  </a:lnTo>
                  <a:lnTo>
                    <a:pt x="387350" y="211708"/>
                  </a:lnTo>
                  <a:lnTo>
                    <a:pt x="384028" y="228175"/>
                  </a:lnTo>
                  <a:lnTo>
                    <a:pt x="374967" y="241617"/>
                  </a:lnTo>
                  <a:lnTo>
                    <a:pt x="361525" y="250678"/>
                  </a:lnTo>
                  <a:lnTo>
                    <a:pt x="345059" y="254000"/>
                  </a:lnTo>
                  <a:lnTo>
                    <a:pt x="42290" y="254000"/>
                  </a:lnTo>
                  <a:lnTo>
                    <a:pt x="25824" y="250678"/>
                  </a:lnTo>
                  <a:lnTo>
                    <a:pt x="12382" y="241617"/>
                  </a:lnTo>
                  <a:lnTo>
                    <a:pt x="3321" y="228175"/>
                  </a:lnTo>
                  <a:lnTo>
                    <a:pt x="0" y="211708"/>
                  </a:lnTo>
                  <a:lnTo>
                    <a:pt x="0" y="4241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5270500" y="3906774"/>
              <a:ext cx="387350" cy="252349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5270500" y="3906774"/>
              <a:ext cx="387350" cy="252729"/>
            </a:xfrm>
            <a:custGeom>
              <a:rect b="b" l="l" r="r" t="t"/>
              <a:pathLst>
                <a:path extrusionOk="0" h="252729" w="387350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7" y="0"/>
                  </a:lnTo>
                  <a:lnTo>
                    <a:pt x="345313" y="0"/>
                  </a:lnTo>
                  <a:lnTo>
                    <a:pt x="361686" y="3300"/>
                  </a:lnTo>
                  <a:lnTo>
                    <a:pt x="375046" y="12303"/>
                  </a:lnTo>
                  <a:lnTo>
                    <a:pt x="384049" y="25663"/>
                  </a:lnTo>
                  <a:lnTo>
                    <a:pt x="387350" y="42037"/>
                  </a:lnTo>
                  <a:lnTo>
                    <a:pt x="387350" y="210312"/>
                  </a:lnTo>
                  <a:lnTo>
                    <a:pt x="384049" y="226685"/>
                  </a:lnTo>
                  <a:lnTo>
                    <a:pt x="375046" y="240045"/>
                  </a:lnTo>
                  <a:lnTo>
                    <a:pt x="361686" y="249048"/>
                  </a:lnTo>
                  <a:lnTo>
                    <a:pt x="345313" y="252349"/>
                  </a:lnTo>
                  <a:lnTo>
                    <a:pt x="42037" y="252349"/>
                  </a:lnTo>
                  <a:lnTo>
                    <a:pt x="25663" y="249048"/>
                  </a:lnTo>
                  <a:lnTo>
                    <a:pt x="12303" y="240045"/>
                  </a:lnTo>
                  <a:lnTo>
                    <a:pt x="3300" y="226685"/>
                  </a:lnTo>
                  <a:lnTo>
                    <a:pt x="0" y="210312"/>
                  </a:lnTo>
                  <a:lnTo>
                    <a:pt x="0" y="42037"/>
                  </a:lnTo>
                  <a:close/>
                </a:path>
              </a:pathLst>
            </a:custGeom>
            <a:noFill/>
            <a:ln cap="flat" cmpd="sng" w="9525">
              <a:solidFill>
                <a:srgbClr val="B6DC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5270500" y="4252849"/>
              <a:ext cx="387350" cy="254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5270500" y="4252849"/>
              <a:ext cx="387350" cy="254000"/>
            </a:xfrm>
            <a:custGeom>
              <a:rect b="b" l="l" r="r" t="t"/>
              <a:pathLst>
                <a:path extrusionOk="0" h="254000" w="387350">
                  <a:moveTo>
                    <a:pt x="0" y="42291"/>
                  </a:moveTo>
                  <a:lnTo>
                    <a:pt x="3321" y="25824"/>
                  </a:lnTo>
                  <a:lnTo>
                    <a:pt x="12382" y="12382"/>
                  </a:lnTo>
                  <a:lnTo>
                    <a:pt x="25824" y="3321"/>
                  </a:lnTo>
                  <a:lnTo>
                    <a:pt x="42290" y="0"/>
                  </a:lnTo>
                  <a:lnTo>
                    <a:pt x="345059" y="0"/>
                  </a:lnTo>
                  <a:lnTo>
                    <a:pt x="361525" y="3321"/>
                  </a:lnTo>
                  <a:lnTo>
                    <a:pt x="374967" y="12382"/>
                  </a:lnTo>
                  <a:lnTo>
                    <a:pt x="384028" y="25824"/>
                  </a:lnTo>
                  <a:lnTo>
                    <a:pt x="387350" y="42291"/>
                  </a:lnTo>
                  <a:lnTo>
                    <a:pt x="387350" y="211708"/>
                  </a:lnTo>
                  <a:lnTo>
                    <a:pt x="384028" y="228175"/>
                  </a:lnTo>
                  <a:lnTo>
                    <a:pt x="374967" y="241617"/>
                  </a:lnTo>
                  <a:lnTo>
                    <a:pt x="361525" y="250678"/>
                  </a:lnTo>
                  <a:lnTo>
                    <a:pt x="345059" y="254000"/>
                  </a:lnTo>
                  <a:lnTo>
                    <a:pt x="42290" y="254000"/>
                  </a:lnTo>
                  <a:lnTo>
                    <a:pt x="25824" y="250678"/>
                  </a:lnTo>
                  <a:lnTo>
                    <a:pt x="12382" y="241617"/>
                  </a:lnTo>
                  <a:lnTo>
                    <a:pt x="3321" y="228175"/>
                  </a:lnTo>
                  <a:lnTo>
                    <a:pt x="0" y="211708"/>
                  </a:lnTo>
                  <a:lnTo>
                    <a:pt x="0" y="4229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5657850" y="3657600"/>
              <a:ext cx="833755" cy="76200"/>
            </a:xfrm>
            <a:custGeom>
              <a:rect b="b" l="l" r="r" t="t"/>
              <a:pathLst>
                <a:path extrusionOk="0" h="76200" w="833754">
                  <a:moveTo>
                    <a:pt x="757554" y="0"/>
                  </a:moveTo>
                  <a:lnTo>
                    <a:pt x="757554" y="76200"/>
                  </a:lnTo>
                  <a:lnTo>
                    <a:pt x="814704" y="47625"/>
                  </a:lnTo>
                  <a:lnTo>
                    <a:pt x="770254" y="47625"/>
                  </a:lnTo>
                  <a:lnTo>
                    <a:pt x="770254" y="28575"/>
                  </a:lnTo>
                  <a:lnTo>
                    <a:pt x="814704" y="28575"/>
                  </a:lnTo>
                  <a:lnTo>
                    <a:pt x="757554" y="0"/>
                  </a:lnTo>
                  <a:close/>
                </a:path>
                <a:path extrusionOk="0" h="76200" w="833754">
                  <a:moveTo>
                    <a:pt x="757554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757554" y="47625"/>
                  </a:lnTo>
                  <a:lnTo>
                    <a:pt x="757554" y="28575"/>
                  </a:lnTo>
                  <a:close/>
                </a:path>
                <a:path extrusionOk="0" h="76200" w="833754">
                  <a:moveTo>
                    <a:pt x="814704" y="28575"/>
                  </a:moveTo>
                  <a:lnTo>
                    <a:pt x="770254" y="28575"/>
                  </a:lnTo>
                  <a:lnTo>
                    <a:pt x="770254" y="47625"/>
                  </a:lnTo>
                  <a:lnTo>
                    <a:pt x="814704" y="47625"/>
                  </a:lnTo>
                  <a:lnTo>
                    <a:pt x="833754" y="38100"/>
                  </a:lnTo>
                  <a:lnTo>
                    <a:pt x="814704" y="28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5657850" y="3310254"/>
              <a:ext cx="833755" cy="76200"/>
            </a:xfrm>
            <a:custGeom>
              <a:rect b="b" l="l" r="r" t="t"/>
              <a:pathLst>
                <a:path extrusionOk="0" h="76200" w="833754">
                  <a:moveTo>
                    <a:pt x="757554" y="0"/>
                  </a:moveTo>
                  <a:lnTo>
                    <a:pt x="757554" y="76200"/>
                  </a:lnTo>
                  <a:lnTo>
                    <a:pt x="814704" y="47625"/>
                  </a:lnTo>
                  <a:lnTo>
                    <a:pt x="770254" y="47625"/>
                  </a:lnTo>
                  <a:lnTo>
                    <a:pt x="770254" y="28575"/>
                  </a:lnTo>
                  <a:lnTo>
                    <a:pt x="814704" y="28575"/>
                  </a:lnTo>
                  <a:lnTo>
                    <a:pt x="757554" y="0"/>
                  </a:lnTo>
                  <a:close/>
                </a:path>
                <a:path extrusionOk="0" h="76200" w="833754">
                  <a:moveTo>
                    <a:pt x="757554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757554" y="47625"/>
                  </a:lnTo>
                  <a:lnTo>
                    <a:pt x="757554" y="28575"/>
                  </a:lnTo>
                  <a:close/>
                </a:path>
                <a:path extrusionOk="0" h="76200" w="833754">
                  <a:moveTo>
                    <a:pt x="814704" y="28575"/>
                  </a:moveTo>
                  <a:lnTo>
                    <a:pt x="770254" y="28575"/>
                  </a:lnTo>
                  <a:lnTo>
                    <a:pt x="770254" y="47625"/>
                  </a:lnTo>
                  <a:lnTo>
                    <a:pt x="814704" y="47625"/>
                  </a:lnTo>
                  <a:lnTo>
                    <a:pt x="833754" y="38100"/>
                  </a:lnTo>
                  <a:lnTo>
                    <a:pt x="814704" y="28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5657850" y="3994531"/>
              <a:ext cx="833755" cy="76200"/>
            </a:xfrm>
            <a:custGeom>
              <a:rect b="b" l="l" r="r" t="t"/>
              <a:pathLst>
                <a:path extrusionOk="0" h="76200" w="833754">
                  <a:moveTo>
                    <a:pt x="757554" y="0"/>
                  </a:moveTo>
                  <a:lnTo>
                    <a:pt x="757554" y="76200"/>
                  </a:lnTo>
                  <a:lnTo>
                    <a:pt x="814704" y="47625"/>
                  </a:lnTo>
                  <a:lnTo>
                    <a:pt x="770254" y="47625"/>
                  </a:lnTo>
                  <a:lnTo>
                    <a:pt x="770254" y="28575"/>
                  </a:lnTo>
                  <a:lnTo>
                    <a:pt x="814704" y="28575"/>
                  </a:lnTo>
                  <a:lnTo>
                    <a:pt x="757554" y="0"/>
                  </a:lnTo>
                  <a:close/>
                </a:path>
                <a:path extrusionOk="0" h="76200" w="833754">
                  <a:moveTo>
                    <a:pt x="757554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757554" y="47625"/>
                  </a:lnTo>
                  <a:lnTo>
                    <a:pt x="757554" y="28575"/>
                  </a:lnTo>
                  <a:close/>
                </a:path>
                <a:path extrusionOk="0" h="76200" w="833754">
                  <a:moveTo>
                    <a:pt x="814704" y="28575"/>
                  </a:moveTo>
                  <a:lnTo>
                    <a:pt x="770254" y="28575"/>
                  </a:lnTo>
                  <a:lnTo>
                    <a:pt x="770254" y="47625"/>
                  </a:lnTo>
                  <a:lnTo>
                    <a:pt x="814704" y="47625"/>
                  </a:lnTo>
                  <a:lnTo>
                    <a:pt x="833754" y="38100"/>
                  </a:lnTo>
                  <a:lnTo>
                    <a:pt x="814704" y="28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5657850" y="4341876"/>
              <a:ext cx="833755" cy="76200"/>
            </a:xfrm>
            <a:custGeom>
              <a:rect b="b" l="l" r="r" t="t"/>
              <a:pathLst>
                <a:path extrusionOk="0" h="76200" w="833754">
                  <a:moveTo>
                    <a:pt x="757554" y="0"/>
                  </a:moveTo>
                  <a:lnTo>
                    <a:pt x="757554" y="76200"/>
                  </a:lnTo>
                  <a:lnTo>
                    <a:pt x="814704" y="47625"/>
                  </a:lnTo>
                  <a:lnTo>
                    <a:pt x="770254" y="47625"/>
                  </a:lnTo>
                  <a:lnTo>
                    <a:pt x="770254" y="28575"/>
                  </a:lnTo>
                  <a:lnTo>
                    <a:pt x="814704" y="28575"/>
                  </a:lnTo>
                  <a:lnTo>
                    <a:pt x="757554" y="0"/>
                  </a:lnTo>
                  <a:close/>
                </a:path>
                <a:path extrusionOk="0" h="76200" w="833754">
                  <a:moveTo>
                    <a:pt x="757554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757554" y="47625"/>
                  </a:lnTo>
                  <a:lnTo>
                    <a:pt x="757554" y="28575"/>
                  </a:lnTo>
                  <a:close/>
                </a:path>
                <a:path extrusionOk="0" h="76200" w="833754">
                  <a:moveTo>
                    <a:pt x="814704" y="28575"/>
                  </a:moveTo>
                  <a:lnTo>
                    <a:pt x="770254" y="28575"/>
                  </a:lnTo>
                  <a:lnTo>
                    <a:pt x="770254" y="47625"/>
                  </a:lnTo>
                  <a:lnTo>
                    <a:pt x="814704" y="47625"/>
                  </a:lnTo>
                  <a:lnTo>
                    <a:pt x="833754" y="38100"/>
                  </a:lnTo>
                  <a:lnTo>
                    <a:pt x="814704" y="28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3979926" y="3136900"/>
              <a:ext cx="561975" cy="1462405"/>
            </a:xfrm>
            <a:custGeom>
              <a:rect b="b" l="l" r="r" t="t"/>
              <a:pathLst>
                <a:path extrusionOk="0" h="1462404" w="561975">
                  <a:moveTo>
                    <a:pt x="0" y="93599"/>
                  </a:moveTo>
                  <a:lnTo>
                    <a:pt x="7356" y="57167"/>
                  </a:lnTo>
                  <a:lnTo>
                    <a:pt x="27416" y="27416"/>
                  </a:lnTo>
                  <a:lnTo>
                    <a:pt x="57167" y="7356"/>
                  </a:lnTo>
                  <a:lnTo>
                    <a:pt x="93599" y="0"/>
                  </a:lnTo>
                  <a:lnTo>
                    <a:pt x="468249" y="0"/>
                  </a:lnTo>
                  <a:lnTo>
                    <a:pt x="504699" y="7356"/>
                  </a:lnTo>
                  <a:lnTo>
                    <a:pt x="534495" y="27416"/>
                  </a:lnTo>
                  <a:lnTo>
                    <a:pt x="554599" y="57167"/>
                  </a:lnTo>
                  <a:lnTo>
                    <a:pt x="561975" y="93599"/>
                  </a:lnTo>
                  <a:lnTo>
                    <a:pt x="561975" y="1368298"/>
                  </a:lnTo>
                  <a:lnTo>
                    <a:pt x="554599" y="1404802"/>
                  </a:lnTo>
                  <a:lnTo>
                    <a:pt x="534495" y="1434592"/>
                  </a:lnTo>
                  <a:lnTo>
                    <a:pt x="504699" y="1454665"/>
                  </a:lnTo>
                  <a:lnTo>
                    <a:pt x="468249" y="1462024"/>
                  </a:lnTo>
                  <a:lnTo>
                    <a:pt x="93599" y="1462024"/>
                  </a:lnTo>
                  <a:lnTo>
                    <a:pt x="57167" y="1454665"/>
                  </a:lnTo>
                  <a:lnTo>
                    <a:pt x="27416" y="1434592"/>
                  </a:lnTo>
                  <a:lnTo>
                    <a:pt x="7356" y="1404802"/>
                  </a:lnTo>
                  <a:lnTo>
                    <a:pt x="0" y="1368298"/>
                  </a:lnTo>
                  <a:lnTo>
                    <a:pt x="0" y="93599"/>
                  </a:lnTo>
                  <a:close/>
                </a:path>
              </a:pathLst>
            </a:custGeom>
            <a:noFill/>
            <a:ln cap="flat" cmpd="sng" w="254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068826" y="3222625"/>
              <a:ext cx="385699" cy="252349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4068826" y="3222625"/>
              <a:ext cx="386080" cy="252729"/>
            </a:xfrm>
            <a:custGeom>
              <a:rect b="b" l="l" r="r" t="t"/>
              <a:pathLst>
                <a:path extrusionOk="0" h="252729" w="386079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7" y="0"/>
                  </a:lnTo>
                  <a:lnTo>
                    <a:pt x="343662" y="0"/>
                  </a:lnTo>
                  <a:lnTo>
                    <a:pt x="360035" y="3300"/>
                  </a:lnTo>
                  <a:lnTo>
                    <a:pt x="373395" y="12303"/>
                  </a:lnTo>
                  <a:lnTo>
                    <a:pt x="382398" y="25663"/>
                  </a:lnTo>
                  <a:lnTo>
                    <a:pt x="385699" y="42037"/>
                  </a:lnTo>
                  <a:lnTo>
                    <a:pt x="385699" y="210312"/>
                  </a:lnTo>
                  <a:lnTo>
                    <a:pt x="382398" y="226685"/>
                  </a:lnTo>
                  <a:lnTo>
                    <a:pt x="373395" y="240045"/>
                  </a:lnTo>
                  <a:lnTo>
                    <a:pt x="360035" y="249048"/>
                  </a:lnTo>
                  <a:lnTo>
                    <a:pt x="343662" y="252349"/>
                  </a:lnTo>
                  <a:lnTo>
                    <a:pt x="42037" y="252349"/>
                  </a:lnTo>
                  <a:lnTo>
                    <a:pt x="25663" y="249048"/>
                  </a:lnTo>
                  <a:lnTo>
                    <a:pt x="12303" y="240045"/>
                  </a:lnTo>
                  <a:lnTo>
                    <a:pt x="3300" y="226685"/>
                  </a:lnTo>
                  <a:lnTo>
                    <a:pt x="0" y="210312"/>
                  </a:lnTo>
                  <a:lnTo>
                    <a:pt x="0" y="4203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4068826" y="3568572"/>
              <a:ext cx="385699" cy="254000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068826" y="3568572"/>
              <a:ext cx="386080" cy="254000"/>
            </a:xfrm>
            <a:custGeom>
              <a:rect b="b" l="l" r="r" t="t"/>
              <a:pathLst>
                <a:path extrusionOk="0" h="254000" w="386079">
                  <a:moveTo>
                    <a:pt x="0" y="42418"/>
                  </a:moveTo>
                  <a:lnTo>
                    <a:pt x="3321" y="25931"/>
                  </a:lnTo>
                  <a:lnTo>
                    <a:pt x="12382" y="12445"/>
                  </a:lnTo>
                  <a:lnTo>
                    <a:pt x="25824" y="3341"/>
                  </a:lnTo>
                  <a:lnTo>
                    <a:pt x="42290" y="0"/>
                  </a:lnTo>
                  <a:lnTo>
                    <a:pt x="343408" y="0"/>
                  </a:lnTo>
                  <a:lnTo>
                    <a:pt x="359874" y="3341"/>
                  </a:lnTo>
                  <a:lnTo>
                    <a:pt x="373316" y="12445"/>
                  </a:lnTo>
                  <a:lnTo>
                    <a:pt x="382377" y="25931"/>
                  </a:lnTo>
                  <a:lnTo>
                    <a:pt x="385699" y="42418"/>
                  </a:lnTo>
                  <a:lnTo>
                    <a:pt x="385699" y="211708"/>
                  </a:lnTo>
                  <a:lnTo>
                    <a:pt x="382377" y="228175"/>
                  </a:lnTo>
                  <a:lnTo>
                    <a:pt x="373316" y="241617"/>
                  </a:lnTo>
                  <a:lnTo>
                    <a:pt x="359874" y="250678"/>
                  </a:lnTo>
                  <a:lnTo>
                    <a:pt x="343408" y="254000"/>
                  </a:lnTo>
                  <a:lnTo>
                    <a:pt x="42290" y="254000"/>
                  </a:lnTo>
                  <a:lnTo>
                    <a:pt x="25824" y="250678"/>
                  </a:lnTo>
                  <a:lnTo>
                    <a:pt x="12382" y="241617"/>
                  </a:lnTo>
                  <a:lnTo>
                    <a:pt x="3321" y="228175"/>
                  </a:lnTo>
                  <a:lnTo>
                    <a:pt x="0" y="211708"/>
                  </a:lnTo>
                  <a:lnTo>
                    <a:pt x="0" y="42418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068826" y="3906774"/>
              <a:ext cx="385699" cy="252349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068826" y="3906774"/>
              <a:ext cx="386080" cy="252729"/>
            </a:xfrm>
            <a:custGeom>
              <a:rect b="b" l="l" r="r" t="t"/>
              <a:pathLst>
                <a:path extrusionOk="0" h="252729" w="386079">
                  <a:moveTo>
                    <a:pt x="0" y="42037"/>
                  </a:moveTo>
                  <a:lnTo>
                    <a:pt x="3300" y="25663"/>
                  </a:lnTo>
                  <a:lnTo>
                    <a:pt x="12303" y="12303"/>
                  </a:lnTo>
                  <a:lnTo>
                    <a:pt x="25663" y="3300"/>
                  </a:lnTo>
                  <a:lnTo>
                    <a:pt x="42037" y="0"/>
                  </a:lnTo>
                  <a:lnTo>
                    <a:pt x="343662" y="0"/>
                  </a:lnTo>
                  <a:lnTo>
                    <a:pt x="360035" y="3300"/>
                  </a:lnTo>
                  <a:lnTo>
                    <a:pt x="373395" y="12303"/>
                  </a:lnTo>
                  <a:lnTo>
                    <a:pt x="382398" y="25663"/>
                  </a:lnTo>
                  <a:lnTo>
                    <a:pt x="385699" y="42037"/>
                  </a:lnTo>
                  <a:lnTo>
                    <a:pt x="385699" y="210312"/>
                  </a:lnTo>
                  <a:lnTo>
                    <a:pt x="382398" y="226685"/>
                  </a:lnTo>
                  <a:lnTo>
                    <a:pt x="373395" y="240045"/>
                  </a:lnTo>
                  <a:lnTo>
                    <a:pt x="360035" y="249048"/>
                  </a:lnTo>
                  <a:lnTo>
                    <a:pt x="343662" y="252349"/>
                  </a:lnTo>
                  <a:lnTo>
                    <a:pt x="42037" y="252349"/>
                  </a:lnTo>
                  <a:lnTo>
                    <a:pt x="25663" y="249048"/>
                  </a:lnTo>
                  <a:lnTo>
                    <a:pt x="12303" y="240045"/>
                  </a:lnTo>
                  <a:lnTo>
                    <a:pt x="3300" y="226685"/>
                  </a:lnTo>
                  <a:lnTo>
                    <a:pt x="0" y="210312"/>
                  </a:lnTo>
                  <a:lnTo>
                    <a:pt x="0" y="42037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068826" y="4252849"/>
              <a:ext cx="385699" cy="254000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068826" y="4252849"/>
              <a:ext cx="386080" cy="254000"/>
            </a:xfrm>
            <a:custGeom>
              <a:rect b="b" l="l" r="r" t="t"/>
              <a:pathLst>
                <a:path extrusionOk="0" h="254000" w="386079">
                  <a:moveTo>
                    <a:pt x="0" y="42291"/>
                  </a:moveTo>
                  <a:lnTo>
                    <a:pt x="3321" y="25824"/>
                  </a:lnTo>
                  <a:lnTo>
                    <a:pt x="12382" y="12382"/>
                  </a:lnTo>
                  <a:lnTo>
                    <a:pt x="25824" y="3321"/>
                  </a:lnTo>
                  <a:lnTo>
                    <a:pt x="42290" y="0"/>
                  </a:lnTo>
                  <a:lnTo>
                    <a:pt x="343408" y="0"/>
                  </a:lnTo>
                  <a:lnTo>
                    <a:pt x="359874" y="3321"/>
                  </a:lnTo>
                  <a:lnTo>
                    <a:pt x="373316" y="12382"/>
                  </a:lnTo>
                  <a:lnTo>
                    <a:pt x="382377" y="25824"/>
                  </a:lnTo>
                  <a:lnTo>
                    <a:pt x="385699" y="42291"/>
                  </a:lnTo>
                  <a:lnTo>
                    <a:pt x="385699" y="211708"/>
                  </a:lnTo>
                  <a:lnTo>
                    <a:pt x="382377" y="228175"/>
                  </a:lnTo>
                  <a:lnTo>
                    <a:pt x="373316" y="241617"/>
                  </a:lnTo>
                  <a:lnTo>
                    <a:pt x="359874" y="250678"/>
                  </a:lnTo>
                  <a:lnTo>
                    <a:pt x="343408" y="254000"/>
                  </a:lnTo>
                  <a:lnTo>
                    <a:pt x="42290" y="254000"/>
                  </a:lnTo>
                  <a:lnTo>
                    <a:pt x="25824" y="250678"/>
                  </a:lnTo>
                  <a:lnTo>
                    <a:pt x="12382" y="241617"/>
                  </a:lnTo>
                  <a:lnTo>
                    <a:pt x="3321" y="228175"/>
                  </a:lnTo>
                  <a:lnTo>
                    <a:pt x="0" y="211708"/>
                  </a:lnTo>
                  <a:lnTo>
                    <a:pt x="0" y="42291"/>
                  </a:lnTo>
                  <a:close/>
                </a:path>
              </a:pathLst>
            </a:custGeom>
            <a:noFill/>
            <a:ln cap="flat" cmpd="sng" w="952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455033" y="3657600"/>
              <a:ext cx="816610" cy="76200"/>
            </a:xfrm>
            <a:custGeom>
              <a:rect b="b" l="l" r="r" t="t"/>
              <a:pathLst>
                <a:path extrusionOk="0" h="76200" w="816610">
                  <a:moveTo>
                    <a:pt x="739901" y="0"/>
                  </a:moveTo>
                  <a:lnTo>
                    <a:pt x="739901" y="76200"/>
                  </a:lnTo>
                  <a:lnTo>
                    <a:pt x="797051" y="47625"/>
                  </a:lnTo>
                  <a:lnTo>
                    <a:pt x="752601" y="47625"/>
                  </a:lnTo>
                  <a:lnTo>
                    <a:pt x="752601" y="28575"/>
                  </a:lnTo>
                  <a:lnTo>
                    <a:pt x="797051" y="28575"/>
                  </a:lnTo>
                  <a:lnTo>
                    <a:pt x="739901" y="0"/>
                  </a:lnTo>
                  <a:close/>
                </a:path>
                <a:path extrusionOk="0" h="76200" w="816610">
                  <a:moveTo>
                    <a:pt x="739901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739901" y="47625"/>
                  </a:lnTo>
                  <a:lnTo>
                    <a:pt x="739901" y="28575"/>
                  </a:lnTo>
                  <a:close/>
                </a:path>
                <a:path extrusionOk="0" h="76200" w="816610">
                  <a:moveTo>
                    <a:pt x="797051" y="28575"/>
                  </a:moveTo>
                  <a:lnTo>
                    <a:pt x="752601" y="28575"/>
                  </a:lnTo>
                  <a:lnTo>
                    <a:pt x="752601" y="47625"/>
                  </a:lnTo>
                  <a:lnTo>
                    <a:pt x="797051" y="47625"/>
                  </a:lnTo>
                  <a:lnTo>
                    <a:pt x="816101" y="38100"/>
                  </a:lnTo>
                  <a:lnTo>
                    <a:pt x="797051" y="28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4455033" y="3310254"/>
              <a:ext cx="816610" cy="76200"/>
            </a:xfrm>
            <a:custGeom>
              <a:rect b="b" l="l" r="r" t="t"/>
              <a:pathLst>
                <a:path extrusionOk="0" h="76200" w="816610">
                  <a:moveTo>
                    <a:pt x="739901" y="0"/>
                  </a:moveTo>
                  <a:lnTo>
                    <a:pt x="739901" y="76200"/>
                  </a:lnTo>
                  <a:lnTo>
                    <a:pt x="797051" y="47625"/>
                  </a:lnTo>
                  <a:lnTo>
                    <a:pt x="752601" y="47625"/>
                  </a:lnTo>
                  <a:lnTo>
                    <a:pt x="752601" y="28575"/>
                  </a:lnTo>
                  <a:lnTo>
                    <a:pt x="797051" y="28575"/>
                  </a:lnTo>
                  <a:lnTo>
                    <a:pt x="739901" y="0"/>
                  </a:lnTo>
                  <a:close/>
                </a:path>
                <a:path extrusionOk="0" h="76200" w="816610">
                  <a:moveTo>
                    <a:pt x="739901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739901" y="47625"/>
                  </a:lnTo>
                  <a:lnTo>
                    <a:pt x="739901" y="28575"/>
                  </a:lnTo>
                  <a:close/>
                </a:path>
                <a:path extrusionOk="0" h="76200" w="816610">
                  <a:moveTo>
                    <a:pt x="797051" y="28575"/>
                  </a:moveTo>
                  <a:lnTo>
                    <a:pt x="752601" y="28575"/>
                  </a:lnTo>
                  <a:lnTo>
                    <a:pt x="752601" y="47625"/>
                  </a:lnTo>
                  <a:lnTo>
                    <a:pt x="797051" y="47625"/>
                  </a:lnTo>
                  <a:lnTo>
                    <a:pt x="816101" y="38100"/>
                  </a:lnTo>
                  <a:lnTo>
                    <a:pt x="797051" y="28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4455033" y="3994531"/>
              <a:ext cx="816610" cy="76200"/>
            </a:xfrm>
            <a:custGeom>
              <a:rect b="b" l="l" r="r" t="t"/>
              <a:pathLst>
                <a:path extrusionOk="0" h="76200" w="816610">
                  <a:moveTo>
                    <a:pt x="739901" y="0"/>
                  </a:moveTo>
                  <a:lnTo>
                    <a:pt x="739901" y="76200"/>
                  </a:lnTo>
                  <a:lnTo>
                    <a:pt x="797051" y="47625"/>
                  </a:lnTo>
                  <a:lnTo>
                    <a:pt x="752601" y="47625"/>
                  </a:lnTo>
                  <a:lnTo>
                    <a:pt x="752601" y="28575"/>
                  </a:lnTo>
                  <a:lnTo>
                    <a:pt x="797051" y="28575"/>
                  </a:lnTo>
                  <a:lnTo>
                    <a:pt x="739901" y="0"/>
                  </a:lnTo>
                  <a:close/>
                </a:path>
                <a:path extrusionOk="0" h="76200" w="816610">
                  <a:moveTo>
                    <a:pt x="739901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739901" y="47625"/>
                  </a:lnTo>
                  <a:lnTo>
                    <a:pt x="739901" y="28575"/>
                  </a:lnTo>
                  <a:close/>
                </a:path>
                <a:path extrusionOk="0" h="76200" w="816610">
                  <a:moveTo>
                    <a:pt x="797051" y="28575"/>
                  </a:moveTo>
                  <a:lnTo>
                    <a:pt x="752601" y="28575"/>
                  </a:lnTo>
                  <a:lnTo>
                    <a:pt x="752601" y="47625"/>
                  </a:lnTo>
                  <a:lnTo>
                    <a:pt x="797051" y="47625"/>
                  </a:lnTo>
                  <a:lnTo>
                    <a:pt x="816101" y="38100"/>
                  </a:lnTo>
                  <a:lnTo>
                    <a:pt x="797051" y="28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4455033" y="4341876"/>
              <a:ext cx="816610" cy="76200"/>
            </a:xfrm>
            <a:custGeom>
              <a:rect b="b" l="l" r="r" t="t"/>
              <a:pathLst>
                <a:path extrusionOk="0" h="76200" w="816610">
                  <a:moveTo>
                    <a:pt x="739901" y="0"/>
                  </a:moveTo>
                  <a:lnTo>
                    <a:pt x="739901" y="76200"/>
                  </a:lnTo>
                  <a:lnTo>
                    <a:pt x="797051" y="47625"/>
                  </a:lnTo>
                  <a:lnTo>
                    <a:pt x="752601" y="47625"/>
                  </a:lnTo>
                  <a:lnTo>
                    <a:pt x="752601" y="28575"/>
                  </a:lnTo>
                  <a:lnTo>
                    <a:pt x="797051" y="28575"/>
                  </a:lnTo>
                  <a:lnTo>
                    <a:pt x="739901" y="0"/>
                  </a:lnTo>
                  <a:close/>
                </a:path>
                <a:path extrusionOk="0" h="76200" w="816610">
                  <a:moveTo>
                    <a:pt x="739901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739901" y="47625"/>
                  </a:lnTo>
                  <a:lnTo>
                    <a:pt x="739901" y="28575"/>
                  </a:lnTo>
                  <a:close/>
                </a:path>
                <a:path extrusionOk="0" h="76200" w="816610">
                  <a:moveTo>
                    <a:pt x="797051" y="28575"/>
                  </a:moveTo>
                  <a:lnTo>
                    <a:pt x="752601" y="28575"/>
                  </a:lnTo>
                  <a:lnTo>
                    <a:pt x="752601" y="47625"/>
                  </a:lnTo>
                  <a:lnTo>
                    <a:pt x="797051" y="47625"/>
                  </a:lnTo>
                  <a:lnTo>
                    <a:pt x="816101" y="38100"/>
                  </a:lnTo>
                  <a:lnTo>
                    <a:pt x="797051" y="28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4667250" y="4509770"/>
              <a:ext cx="447040" cy="299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map</a:t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5486400" y="5562600"/>
              <a:ext cx="387350" cy="2540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Spark Example #3 (Python)</a:t>
            </a:r>
            <a:endParaRPr/>
          </a:p>
        </p:txBody>
      </p:sp>
      <p:sp>
        <p:nvSpPr>
          <p:cNvPr id="370" name="Google Shape;370;p36"/>
          <p:cNvSpPr txBox="1"/>
          <p:nvPr>
            <p:ph idx="1" type="body"/>
          </p:nvPr>
        </p:nvSpPr>
        <p:spPr>
          <a:xfrm>
            <a:off x="3810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# Logistic Regression - iterative machine learning algorithm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# Find best hyperplane that separates two sets of points in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# multi-dimensional feature space.  Applies MapReduce operation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# repeatedly to the same dataset, so it benefits greatly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# from caching the input in 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points = spark.textFile(...).map(parsePoint).cache()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w = numpy.random.ranf(size = D) # current separating plane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for i in range(ITERATIONS):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    gradient = points.map(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        lambda p: (1 / (1 + exp(-p.y*(w.dot(p.x)))) - 1) * p.y * p.x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    ).reduce(lambda a, b: a + b)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    w -= gradient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print "Final separating plane: %s" % w</a:t>
            </a:r>
            <a:endParaRPr/>
          </a:p>
        </p:txBody>
      </p:sp>
      <p:sp>
        <p:nvSpPr>
          <p:cNvPr id="371" name="Google Shape;371;p3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000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3124200" y="6080175"/>
            <a:ext cx="48718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https://spark.apache.org/docs/latest/quick-start.html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Broadcast variables</a:t>
            </a:r>
            <a:endParaRPr/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152400" y="990600"/>
            <a:ext cx="8839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Allow keeping a read-only variable cached on each machine in the cluster, instead of shipping with tasks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to give every node a copy of a large input dataset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use efficient broadcast algorithms to reduce communication costs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Broadcast variable created and used like this: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37"/>
          <p:cNvSpPr txBox="1"/>
          <p:nvPr/>
        </p:nvSpPr>
        <p:spPr>
          <a:xfrm>
            <a:off x="685800" y="4648200"/>
            <a:ext cx="6629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broadcastVar = sc.broadcast([1, 2, 3]) &lt;pyspark.broadcast.Broadcast object at 0x102789f10&gt;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broadcastVar.value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2, 3]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Accumulators</a:t>
            </a:r>
            <a:endParaRPr/>
          </a:p>
        </p:txBody>
      </p:sp>
      <p:sp>
        <p:nvSpPr>
          <p:cNvPr id="386" name="Google Shape;386;p38"/>
          <p:cNvSpPr txBox="1"/>
          <p:nvPr>
            <p:ph idx="1" type="body"/>
          </p:nvPr>
        </p:nvSpPr>
        <p:spPr>
          <a:xfrm>
            <a:off x="152400" y="990600"/>
            <a:ext cx="88392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Variables that are only “added” to through an associative and commutative operation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 be efficiently supported in parallel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be used to implement counters (as in MapReduce) or sums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Spark natively supports accumulators of numeric types, and programmers can add support for new types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 of accumulator used to sum elements in an array:</a:t>
            </a:r>
            <a:endParaRPr/>
          </a:p>
        </p:txBody>
      </p:sp>
      <p:sp>
        <p:nvSpPr>
          <p:cNvPr id="387" name="Google Shape;387;p3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38"/>
          <p:cNvSpPr txBox="1"/>
          <p:nvPr/>
        </p:nvSpPr>
        <p:spPr>
          <a:xfrm>
            <a:off x="685800" y="3810000"/>
            <a:ext cx="7467600" cy="2862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accum = sc.accumulator(0)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accum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Accumulator&lt;id=0, value=0&gt;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sc.parallelize([1, 2, 3, 4]).foreach(lambda x: accum.add(x))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10/09/29 18:41:08 INFO SparkContext: Tasks finished in 0.317106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accum.value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 txBox="1"/>
          <p:nvPr>
            <p:ph type="title"/>
          </p:nvPr>
        </p:nvSpPr>
        <p:spPr>
          <a:xfrm>
            <a:off x="152400" y="152400"/>
            <a:ext cx="8839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Apache Spark: Libraries “on top” of core that come with it</a:t>
            </a:r>
            <a:endParaRPr/>
          </a:p>
        </p:txBody>
      </p:sp>
      <p:sp>
        <p:nvSpPr>
          <p:cNvPr id="394" name="Google Shape;394;p39"/>
          <p:cNvSpPr txBox="1"/>
          <p:nvPr>
            <p:ph idx="1" type="body"/>
          </p:nvPr>
        </p:nvSpPr>
        <p:spPr>
          <a:xfrm>
            <a:off x="228600" y="1752600"/>
            <a:ext cx="883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Spark SQL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–</a:t>
            </a:r>
            <a:r>
              <a:rPr lang="en-US"/>
              <a:t> for structured data processing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Datasets </a:t>
            </a:r>
            <a:r>
              <a:rPr lang="en-US"/>
              <a:t>for distributed data collections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DataFrames</a:t>
            </a:r>
            <a:r>
              <a:rPr lang="en-US"/>
              <a:t> for </a:t>
            </a:r>
            <a:r>
              <a:rPr i="1" lang="en-US"/>
              <a:t>Datasets </a:t>
            </a:r>
            <a:r>
              <a:rPr lang="en-US"/>
              <a:t>organized into named columns (tables!) </a:t>
            </a:r>
            <a:endParaRPr i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Spark Streaming – stream processing of live datastreams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MLlib - machine learning library - DataFrame-based API is now primary API (means no new features for RDDs)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GraphX – graph manipulation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extends Spark RDD with Graph abstraction: a directed multigraph with properties attached to each vertex and edge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SparkR – lightweight frontend to use Spark from R</a:t>
            </a:r>
            <a:endParaRPr/>
          </a:p>
          <a:p>
            <a:pPr indent="-328930" lvl="1" marL="74295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distributed DataFrame operations on large datasets </a:t>
            </a:r>
            <a:endParaRPr/>
          </a:p>
        </p:txBody>
      </p:sp>
      <p:sp>
        <p:nvSpPr>
          <p:cNvPr id="395" name="Google Shape;395;p3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000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>
            <p:ph type="title"/>
          </p:nvPr>
        </p:nvSpPr>
        <p:spPr>
          <a:xfrm>
            <a:off x="152400" y="152400"/>
            <a:ext cx="8839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Gray sort competition: Winner Spark-based (previously Hadoop)</a:t>
            </a:r>
            <a:endParaRPr/>
          </a:p>
        </p:txBody>
      </p:sp>
      <p:graphicFrame>
        <p:nvGraphicFramePr>
          <p:cNvPr id="401" name="Google Shape;401;p40"/>
          <p:cNvGraphicFramePr/>
          <p:nvPr/>
        </p:nvGraphicFramePr>
        <p:xfrm>
          <a:off x="990600" y="17478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{9C1A1096-841F-4AF3-8B5A-3CB7A4FA49E4}</a:tableStyleId>
              </a:tblPr>
              <a:tblGrid>
                <a:gridCol w="1895975"/>
                <a:gridCol w="1934475"/>
                <a:gridCol w="2951350"/>
              </a:tblGrid>
              <a:tr h="62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Hadoop MR</a:t>
                      </a:r>
                      <a:b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Spark</a:t>
                      </a:r>
                      <a:b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 (2014)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8100" marB="38100" marR="38100" marL="38100" anchor="ctr"/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Size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102.5 TB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 TB</a:t>
                      </a:r>
                      <a:endParaRPr/>
                    </a:p>
                  </a:txBody>
                  <a:tcPr marT="38100" marB="38100" marR="38100" marL="38100" anchor="ctr"/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Elapsed Time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72 mins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23 mins</a:t>
                      </a:r>
                      <a:endParaRPr/>
                    </a:p>
                  </a:txBody>
                  <a:tcPr marT="38100" marB="38100" marR="38100" marL="38100" anchor="ctr"/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# Nodes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2100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206</a:t>
                      </a:r>
                      <a:endParaRPr/>
                    </a:p>
                  </a:txBody>
                  <a:tcPr marT="38100" marB="38100" marR="38100" marL="38100" anchor="ctr"/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# Cores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50400 physical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6592 virtualized</a:t>
                      </a:r>
                      <a:endParaRPr/>
                    </a:p>
                  </a:txBody>
                  <a:tcPr marT="38100" marB="38100" marR="38100" marL="38100" anchor="ctr"/>
                </a:tc>
              </a:tr>
              <a:tr h="62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Cluster disk throughput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3150 GB/s</a:t>
                      </a:r>
                      <a:b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(est.)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618 GB/s</a:t>
                      </a:r>
                      <a:endParaRPr/>
                    </a:p>
                  </a:txBody>
                  <a:tcPr marT="38100" marB="38100" marR="38100" marL="38100" anchor="ctr"/>
                </a:tc>
              </a:tr>
              <a:tr h="62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Network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dedicated data center, 10Gbps</a:t>
                      </a:r>
                      <a:endParaRPr/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virtualized (EC2) 10Gbps network</a:t>
                      </a:r>
                      <a:endParaRPr/>
                    </a:p>
                  </a:txBody>
                  <a:tcPr marT="38100" marB="38100" marR="38100" marL="38100" anchor="ctr"/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Sort rate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1.42 TB/min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4.27 TB/min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8100" marB="38100" marR="38100" marL="38100" anchor="ctr"/>
                </a:tc>
              </a:tr>
              <a:tr h="37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Sort rate/node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0.67 GB/min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8100" marB="38100" marR="38100" marL="38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20.7 GB/min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8100" marB="38100" marR="38100" marL="38100" anchor="ctr"/>
                </a:tc>
              </a:tr>
            </a:tbl>
          </a:graphicData>
        </a:graphic>
      </p:graphicFrame>
      <p:sp>
        <p:nvSpPr>
          <p:cNvPr id="402" name="Google Shape;402;p4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000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914400" y="6258678"/>
            <a:ext cx="79538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http://databricks.com/blog/2014/11/05/spark-officially-sets-a-new-record-in-large-scale-sorting.html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0"/>
          <p:cNvSpPr txBox="1"/>
          <p:nvPr/>
        </p:nvSpPr>
        <p:spPr>
          <a:xfrm>
            <a:off x="457200" y="5824538"/>
            <a:ext cx="80978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benchmark, Daytona Gray: sort of 100 TB of data (1 trillion records)</a:t>
            </a:r>
            <a:endParaRPr/>
          </a:p>
        </p:txBody>
      </p:sp>
      <p:sp>
        <p:nvSpPr>
          <p:cNvPr id="405" name="Google Shape;405;p40"/>
          <p:cNvSpPr txBox="1"/>
          <p:nvPr/>
        </p:nvSpPr>
        <p:spPr>
          <a:xfrm>
            <a:off x="7467600" y="2362200"/>
            <a:ext cx="1570038" cy="1477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Spark-based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3x faster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1/10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of nodes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Spark vs. Hadoop MapReduce</a:t>
            </a:r>
            <a:endParaRPr/>
          </a:p>
        </p:txBody>
      </p:sp>
      <p:sp>
        <p:nvSpPr>
          <p:cNvPr id="411" name="Google Shape;411;p4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Performance: Spark normally faster but with caveats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Spark can process data in-memory; Hadoop MapReduce persists back to the disk after a map or reduce action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Spark generally outperforms MapReduce, but it often needs lots of memory to do well; if there are other resource-demanding services or can’t fit in memory, Spark degrades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MapReduce easily runs alongside other services with minor performance differences, &amp; works well with the 1-pass jobs it was designed for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Ease of use: Spark is easier to program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 processing: Spark more general</a:t>
            </a:r>
            <a:endParaRPr/>
          </a:p>
        </p:txBody>
      </p:sp>
      <p:sp>
        <p:nvSpPr>
          <p:cNvPr id="412" name="Google Shape;412;p4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000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3" name="Google Shape;413;p41"/>
          <p:cNvSpPr txBox="1"/>
          <p:nvPr/>
        </p:nvSpPr>
        <p:spPr>
          <a:xfrm>
            <a:off x="2514600" y="6109028"/>
            <a:ext cx="61946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“Spark vs. Hadoop MapReduce” by Saggi Neumann (November 24, 2014)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https://www.xplenty.com/blog/2014/11/apache-spark-vs-hadoop-mapreduce/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Hadoop MapReduce Shortcomings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76200" y="990600"/>
            <a:ext cx="4141200" cy="5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Hard to manage and administer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Batch processing API verbose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Interaction between MapReduce tasks requires data to be written on disk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Large but fragmented ecosystem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No native support for machine learning, SQL, streaming, interactive computing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To handle new workloads engineers developed new systems on top of Hadoop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E.g., Apache Hive, Storm, Impala, Giraph, Drill</a:t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025" y="3418375"/>
            <a:ext cx="4455376" cy="2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475" y="2124275"/>
            <a:ext cx="4730949" cy="7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 txBox="1"/>
          <p:nvPr>
            <p:ph type="title"/>
          </p:nvPr>
        </p:nvSpPr>
        <p:spPr>
          <a:xfrm>
            <a:off x="152400" y="2286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AMPLab’s Berkeley Data Analytics Stack (BDAS)</a:t>
            </a:r>
            <a:endParaRPr/>
          </a:p>
        </p:txBody>
      </p:sp>
      <p:sp>
        <p:nvSpPr>
          <p:cNvPr id="419" name="Google Shape;419;p4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000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42"/>
          <p:cNvSpPr txBox="1"/>
          <p:nvPr/>
        </p:nvSpPr>
        <p:spPr>
          <a:xfrm>
            <a:off x="4574104" y="6096000"/>
            <a:ext cx="34735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https://amplab.cs.berkeley.edu/software/</a:t>
            </a:r>
            <a:endParaRPr/>
          </a:p>
        </p:txBody>
      </p:sp>
      <p:pic>
        <p:nvPicPr>
          <p:cNvPr id="421" name="Google Shape;4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938" y="1577169"/>
            <a:ext cx="7720123" cy="451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For more information</a:t>
            </a:r>
            <a:endParaRPr/>
          </a:p>
        </p:txBody>
      </p:sp>
      <p:sp>
        <p:nvSpPr>
          <p:cNvPr id="428" name="Google Shape;428;p43"/>
          <p:cNvSpPr txBox="1"/>
          <p:nvPr>
            <p:ph idx="1" type="body"/>
          </p:nvPr>
        </p:nvSpPr>
        <p:spPr>
          <a:xfrm>
            <a:off x="152400" y="9906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More Spark examples at </a:t>
            </a:r>
            <a:r>
              <a:rPr lang="en-US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http://spark.apache.org/examples.html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Spark Coursera tutorial in Python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https://www.coursera.org/learn/big-data-essentials/lecture/o6oKt/getting-started-with-spark-python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“Resilient Distributed Datasets: A Fault-Tolerant Abstraction for In-Memory Cluster Computing” by Matei Zaharia et. al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5"/>
              </a:rPr>
              <a:t>http://people.csail.mit.edu/matei/papers/2012/nsdi_spark.pdf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Other Spark papers listed at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6"/>
              </a:rPr>
              <a:t>https://spark.apache.org/research.html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9" name="Google Shape;429;p4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000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28600" y="990600"/>
            <a:ext cx="8644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66395" lvl="0" marL="3429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Open source</a:t>
            </a:r>
            <a:endParaRPr sz="2800"/>
          </a:p>
          <a:p>
            <a:pPr indent="-30289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General p</a:t>
            </a:r>
            <a:r>
              <a:rPr lang="en-US" sz="2800"/>
              <a:t>rocessing engine</a:t>
            </a:r>
            <a:endParaRPr sz="2800"/>
          </a:p>
          <a:p>
            <a:pPr indent="-2571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–"/>
            </a:pPr>
            <a:r>
              <a:rPr lang="en-US" sz="2000"/>
              <a:t>Instead of just Map() and Reduce()</a:t>
            </a:r>
            <a:r>
              <a:rPr lang="en-US" sz="2000"/>
              <a:t>,</a:t>
            </a:r>
            <a:r>
              <a:rPr lang="en-US" sz="2000"/>
              <a:t> define a large set of operations</a:t>
            </a:r>
            <a:endParaRPr sz="2000"/>
          </a:p>
          <a:p>
            <a:pPr indent="-269875" lvl="1" marL="742950" rtl="0" algn="l">
              <a:spcBef>
                <a:spcPts val="400"/>
              </a:spcBef>
              <a:spcAft>
                <a:spcPts val="0"/>
              </a:spcAft>
              <a:buSzPct val="100000"/>
              <a:buChar char="–"/>
            </a:pPr>
            <a:r>
              <a:rPr lang="en-US" sz="2000"/>
              <a:t>Operations can be arbitrarily combined in any order</a:t>
            </a:r>
            <a:endParaRPr sz="2000"/>
          </a:p>
          <a:p>
            <a:pPr indent="-2571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–"/>
            </a:pPr>
            <a:r>
              <a:rPr lang="en-US" sz="2000"/>
              <a:t>Transformations vs actions</a:t>
            </a:r>
            <a:endParaRPr sz="2000"/>
          </a:p>
          <a:p>
            <a:pPr indent="-2571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–"/>
            </a:pPr>
            <a:r>
              <a:rPr lang="en-US" sz="2000"/>
              <a:t>Computation is organized as DAG</a:t>
            </a:r>
            <a:endParaRPr sz="2000"/>
          </a:p>
          <a:p>
            <a:pPr indent="-2571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–"/>
            </a:pPr>
            <a:r>
              <a:rPr lang="en-US" sz="2000"/>
              <a:t>DAGs are decomposed into tasks that can run in parallel</a:t>
            </a:r>
            <a:endParaRPr sz="2000"/>
          </a:p>
          <a:p>
            <a:pPr indent="-25717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–"/>
            </a:pPr>
            <a:r>
              <a:rPr lang="en-US" sz="2000"/>
              <a:t>Scheduler / optimizer on parallel worker</a:t>
            </a:r>
            <a:r>
              <a:rPr lang="en-US" sz="2000"/>
              <a:t>s</a:t>
            </a:r>
            <a:endParaRPr sz="2000"/>
          </a:p>
          <a:p>
            <a:pPr indent="-30289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Supports Java, Scala, and Python</a:t>
            </a:r>
            <a:endParaRPr sz="2800"/>
          </a:p>
          <a:p>
            <a:pPr indent="-366395" lvl="0" marL="3429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Key abstraction: Resilient Distributed Dataset (RDD)</a:t>
            </a:r>
            <a:endParaRPr sz="2800"/>
          </a:p>
          <a:p>
            <a:pPr indent="-309244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Data structures like DataFrames, Datasets built on top of RDD</a:t>
            </a:r>
            <a:endParaRPr sz="2800"/>
          </a:p>
          <a:p>
            <a:pPr indent="-366395" lvl="0" marL="3429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Fault tolerance through RDD lineage</a:t>
            </a:r>
            <a:endParaRPr sz="2800"/>
          </a:p>
          <a:p>
            <a:pPr indent="-366395" lvl="0" marL="3429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In-memory computation</a:t>
            </a:r>
            <a:endParaRPr sz="2800"/>
          </a:p>
          <a:p>
            <a:pPr indent="-309244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All intermediate results are kept in memory instead of disk</a:t>
            </a:r>
            <a:endParaRPr/>
          </a:p>
          <a:p>
            <a:pPr indent="-366395" lvl="0" marL="3429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Persist data on disk or in memory</a:t>
            </a:r>
            <a:endParaRPr sz="2800"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000" u="none" cap="none" strike="noStrike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52400" y="990600"/>
            <a:ext cx="42423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26289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Unified stack</a:t>
            </a:r>
            <a:endParaRPr sz="2800"/>
          </a:p>
          <a:p>
            <a:pPr indent="-269240" lvl="1" marL="742950" rtl="0" algn="l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Different computation models in a single framework</a:t>
            </a:r>
            <a:endParaRPr sz="2800"/>
          </a:p>
          <a:p>
            <a:pPr indent="-2984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71428"/>
              <a:buChar char="•"/>
            </a:pPr>
            <a:r>
              <a:rPr lang="en-US" sz="2800"/>
              <a:t>Spark SQL</a:t>
            </a:r>
            <a:endParaRPr sz="2800"/>
          </a:p>
          <a:p>
            <a:pPr indent="-26924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ANSI SQL compliant</a:t>
            </a:r>
            <a:endParaRPr/>
          </a:p>
          <a:p>
            <a:pPr indent="-23431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Work with structured relational data</a:t>
            </a:r>
            <a:endParaRPr/>
          </a:p>
          <a:p>
            <a:pPr indent="-26289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Spark MLlib</a:t>
            </a:r>
            <a:endParaRPr sz="2800"/>
          </a:p>
          <a:p>
            <a:pPr indent="-269240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Popular ML algorithms</a:t>
            </a:r>
            <a:endParaRPr/>
          </a:p>
          <a:p>
            <a:pPr indent="-234315" lvl="1" marL="742950" rtl="0" algn="l"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Build ML pipelines</a:t>
            </a:r>
            <a:endParaRPr/>
          </a:p>
          <a:p>
            <a:pPr indent="-269240" lvl="1" marL="742950" rtl="0" algn="l">
              <a:spcBef>
                <a:spcPts val="56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Built on top of Spark DataFrame</a:t>
            </a:r>
            <a:endParaRPr/>
          </a:p>
          <a:p>
            <a:pPr indent="-291465" lvl="0" marL="342900" rtl="0" algn="l">
              <a:spcBef>
                <a:spcPts val="5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Spark Streaming</a:t>
            </a:r>
            <a:endParaRPr/>
          </a:p>
          <a:p>
            <a:pPr indent="-234315" lvl="1" marL="742950" rtl="0" algn="l"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Handle continually growing tables</a:t>
            </a:r>
            <a:endParaRPr/>
          </a:p>
          <a:p>
            <a:pPr indent="-234315" lvl="1" marL="742950" rtl="0" algn="l"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Tables are treated as static table</a:t>
            </a:r>
            <a:endParaRPr/>
          </a:p>
          <a:p>
            <a:pPr indent="-291465" lvl="0" marL="342900" rtl="0" algn="l">
              <a:spcBef>
                <a:spcPts val="5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GraphX</a:t>
            </a:r>
            <a:endParaRPr/>
          </a:p>
          <a:p>
            <a:pPr indent="-234315" lvl="1" marL="742950" rtl="0" algn="l"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Manipulate graphs</a:t>
            </a:r>
            <a:endParaRPr/>
          </a:p>
          <a:p>
            <a:pPr indent="-234315" lvl="1" marL="742950" rtl="0" algn="l"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Perform graph-parallel computation</a:t>
            </a:r>
            <a:endParaRPr/>
          </a:p>
          <a:p>
            <a:pPr indent="-291465" lvl="0" marL="342900" rtl="0" algn="l">
              <a:spcBef>
                <a:spcPts val="5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Extensibility</a:t>
            </a:r>
            <a:endParaRPr/>
          </a:p>
          <a:p>
            <a:pPr indent="-234315" lvl="1" marL="742950" rtl="0" algn="l"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Read from a myriad of sources</a:t>
            </a:r>
            <a:endParaRPr/>
          </a:p>
          <a:p>
            <a:pPr indent="-234315" lvl="1" marL="742950" rtl="0" algn="l"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Write to many backends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000" u="none" cap="none" strike="noStrike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357" y="3249250"/>
            <a:ext cx="4204499" cy="32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700" y="1066800"/>
            <a:ext cx="4531825" cy="14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Tahoma"/>
              <a:buNone/>
            </a:pPr>
            <a:r>
              <a:rPr lang="en-US" sz="3759"/>
              <a:t>Resilient Distributed Dataset (RDD)</a:t>
            </a:r>
            <a:endParaRPr sz="3759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52400" y="990600"/>
            <a:ext cx="8839200" cy="5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146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An </a:t>
            </a:r>
            <a:r>
              <a:rPr b="1" lang="en-US" sz="2400"/>
              <a:t>RDD</a:t>
            </a:r>
            <a:r>
              <a:rPr lang="en-US" sz="2400"/>
              <a:t> is a collection of elements:</a:t>
            </a:r>
            <a:endParaRPr sz="2400"/>
          </a:p>
          <a:p>
            <a:pPr indent="-30099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fault-tolerant</a:t>
            </a:r>
            <a:endParaRPr sz="2400"/>
          </a:p>
          <a:p>
            <a:pPr indent="-300990" lvl="1" marL="7429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partitioned across nodes</a:t>
            </a:r>
            <a:endParaRPr sz="2400"/>
          </a:p>
          <a:p>
            <a:pPr indent="-30099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that can be operated on in parallel</a:t>
            </a:r>
            <a:endParaRPr/>
          </a:p>
          <a:p>
            <a:pPr indent="-35814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RDDs represent data or transformations on data</a:t>
            </a:r>
            <a:endParaRPr/>
          </a:p>
          <a:p>
            <a:pPr indent="-355840" lvl="1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16"/>
              <a:t>W</a:t>
            </a:r>
            <a:r>
              <a:rPr lang="en-US" sz="2416"/>
              <a:t>ays to create RDDs</a:t>
            </a:r>
            <a:endParaRPr sz="2416"/>
          </a:p>
          <a:p>
            <a:pPr indent="-244715" lvl="2" marL="6858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16"/>
              <a:t>parallelize</a:t>
            </a:r>
            <a:r>
              <a:rPr lang="en-US" sz="2416"/>
              <a:t> an existing collection in your driver program</a:t>
            </a:r>
            <a:endParaRPr sz="2416"/>
          </a:p>
          <a:p>
            <a:pPr indent="-244715" lvl="2" marL="6858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16"/>
              <a:t>reference</a:t>
            </a:r>
            <a:r>
              <a:rPr lang="en-US" sz="2416"/>
              <a:t> data in an external storage system, e.g., a file-system, HDFS, HBase</a:t>
            </a:r>
            <a:endParaRPr sz="2416"/>
          </a:p>
          <a:p>
            <a:pPr indent="-244715" lvl="2" marL="6858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16"/>
              <a:t>transform</a:t>
            </a:r>
            <a:r>
              <a:rPr lang="en-US" sz="2416"/>
              <a:t> other RDDs</a:t>
            </a:r>
            <a:endParaRPr sz="2816"/>
          </a:p>
          <a:p>
            <a:pPr indent="-331469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Transformations</a:t>
            </a:r>
            <a:endParaRPr sz="2400"/>
          </a:p>
          <a:p>
            <a:pPr indent="-300990" lvl="1" marL="742950" rtl="0" algn="l">
              <a:spcBef>
                <a:spcPts val="444"/>
              </a:spcBef>
              <a:spcAft>
                <a:spcPts val="0"/>
              </a:spcAft>
              <a:buSzPct val="100000"/>
              <a:buChar char="–"/>
            </a:pPr>
            <a:r>
              <a:rPr lang="en-US" sz="2400"/>
              <a:t>Lazy evaluation: nothing computed until an action requires it</a:t>
            </a:r>
            <a:endParaRPr sz="2400"/>
          </a:p>
          <a:p>
            <a:pPr indent="-35814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A</a:t>
            </a:r>
            <a:r>
              <a:rPr lang="en-US" sz="2400"/>
              <a:t>ctions </a:t>
            </a:r>
            <a:endParaRPr sz="2400"/>
          </a:p>
          <a:p>
            <a:pPr indent="-30099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When applied to RDDs force calculations and return values</a:t>
            </a:r>
            <a:endParaRPr/>
          </a:p>
          <a:p>
            <a:pPr indent="-331469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RDDs</a:t>
            </a:r>
            <a:endParaRPr sz="2400"/>
          </a:p>
          <a:p>
            <a:pPr indent="-30099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Best suited for applications that apply the same operation to all elements of a dataset</a:t>
            </a:r>
            <a:endParaRPr/>
          </a:p>
          <a:p>
            <a:pPr indent="-276225" lvl="1" marL="74295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3333"/>
              <a:buChar char="–"/>
            </a:pPr>
            <a:r>
              <a:rPr lang="en-US" sz="2400"/>
              <a:t>Less suitable for applications that make asynchronous fine-grained updates to shared state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028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000" u="none" cap="none" strike="noStrike">
              <a:solidFill>
                <a:srgbClr val="5028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Architecture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152400" y="990600"/>
            <a:ext cx="4853700" cy="550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762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Spark Application</a:t>
            </a:r>
            <a:endParaRPr sz="2800"/>
          </a:p>
          <a:p>
            <a:pPr indent="-282575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What the user writes to describe the computation</a:t>
            </a:r>
            <a:endParaRPr sz="2800"/>
          </a:p>
          <a:p>
            <a:pPr indent="-27622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7500"/>
              <a:buChar char="•"/>
            </a:pPr>
            <a:r>
              <a:rPr lang="en-US"/>
              <a:t>Spark Driver</a:t>
            </a:r>
            <a:endParaRPr/>
          </a:p>
          <a:p>
            <a:pPr indent="-282575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800"/>
              <a:t>Instantiate a SparkSession</a:t>
            </a:r>
            <a:endParaRPr sz="2800"/>
          </a:p>
          <a:p>
            <a:pPr indent="-282575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800"/>
              <a:t>Communicate with cluster manager</a:t>
            </a:r>
            <a:endParaRPr sz="2800"/>
          </a:p>
          <a:p>
            <a:pPr indent="-282575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Request</a:t>
            </a:r>
            <a:r>
              <a:rPr lang="en-US" sz="2800"/>
              <a:t> resources from the </a:t>
            </a:r>
            <a:r>
              <a:rPr lang="en-US"/>
              <a:t>C</a:t>
            </a:r>
            <a:r>
              <a:rPr lang="en-US" sz="2800"/>
              <a:t>luster </a:t>
            </a:r>
            <a:r>
              <a:rPr lang="en-US"/>
              <a:t>M</a:t>
            </a:r>
            <a:r>
              <a:rPr lang="en-US" sz="2800"/>
              <a:t>anage</a:t>
            </a:r>
            <a:r>
              <a:rPr lang="en-US"/>
              <a:t>r</a:t>
            </a:r>
            <a:endParaRPr/>
          </a:p>
          <a:p>
            <a:pPr indent="-282575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Transform operations into DAG computations</a:t>
            </a:r>
            <a:endParaRPr/>
          </a:p>
          <a:p>
            <a:pPr indent="-282575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Distribute execution of tasks across Spark executors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SparkSession</a:t>
            </a:r>
            <a:endParaRPr/>
          </a:p>
          <a:p>
            <a:pPr indent="-282575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Represent the interface to Spark system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Cluster Manager</a:t>
            </a:r>
            <a:endParaRPr/>
          </a:p>
          <a:p>
            <a:pPr indent="-282575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800"/>
              <a:t>Manage and allocate resources</a:t>
            </a:r>
            <a:endParaRPr sz="2800"/>
          </a:p>
          <a:p>
            <a:pPr indent="-282575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S</a:t>
            </a:r>
            <a:r>
              <a:rPr lang="en-US" sz="2800"/>
              <a:t>upport Hadoop, Y</a:t>
            </a:r>
            <a:r>
              <a:rPr lang="en-US"/>
              <a:t>ARN</a:t>
            </a:r>
            <a:r>
              <a:rPr lang="en-US" sz="2800"/>
              <a:t>, Mesos, Kubernetes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Spark executor</a:t>
            </a:r>
            <a:endParaRPr/>
          </a:p>
          <a:p>
            <a:pPr indent="-282575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800"/>
              <a:t>Run a worker node to execute tasks</a:t>
            </a:r>
            <a:endParaRPr sz="2800"/>
          </a:p>
          <a:p>
            <a:pPr indent="-242887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JVM</a:t>
            </a:r>
            <a:endParaRPr/>
          </a:p>
          <a:p>
            <a:pPr indent="-282575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800"/>
              <a:t>Typically one executor per node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075" y="1390270"/>
            <a:ext cx="3985524" cy="22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Concepts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152400" y="990600"/>
            <a:ext cx="8839200" cy="388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Spark Driver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The driver converts the Spark application in one or more Jobs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Spark Job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 parallel computation that runs in response to a Spark action (e.g., `save()`, `collect()`)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Each Job becomes a DAG containing one or more Stages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Spark Stage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Each Job is divided in smaller tasks called Stages that depend on each other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Stages can be performed serially or in parallel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Spark Task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A single unit of work sent to a Spark Executor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Each Stage is comprised of multiple Tasks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Each Task maps to a single core and works on a single partition of data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950" y="4954674"/>
            <a:ext cx="5861950" cy="1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 Modes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152400" y="990600"/>
            <a:ext cx="8839200" cy="47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Spark can run on many different configurations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Local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E.g., run on your laptop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Driver, Cluster Manager, Executor all run i</a:t>
            </a:r>
            <a:r>
              <a:rPr lang="en-US"/>
              <a:t>n a single JVM </a:t>
            </a:r>
            <a:r>
              <a:rPr lang="en-US"/>
              <a:t>on the same node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Standalone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Driver, Cluster Manager, Executor run in different JVMs on different nodes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YARN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Kubernetes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Driver, Cluster Manager, Executor run on different pods (i.e., containers)</a:t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