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6858000" cx="9144000"/>
  <p:notesSz cx="7315200" cy="9601200"/>
  <p:embeddedFontLst>
    <p:embeddedFont>
      <p:font typeface="Tahoma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981F39-6EBA-4151-A21C-DEFE04E0B90B}">
  <a:tblStyle styleId="{DB981F39-6EBA-4151-A21C-DEFE04E0B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Tahoma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Tahoma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367bb8cfc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367bb8cfc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8367bb8cfc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8367bb8cfc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8367bb8cfc_0_1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8367bb8cfc_0_1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:notes"/>
          <p:cNvSpPr txBox="1"/>
          <p:nvPr/>
        </p:nvSpPr>
        <p:spPr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67bb8cfc_0_2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67bb8cfc_0_2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8367bb8cfc_0_2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367bb8cfc_0_2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367bb8cfc_0_2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8367bb8cfc_0_2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52400" y="2654300"/>
            <a:ext cx="8839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None/>
              <a:defRPr sz="4000" cap="small">
                <a:solidFill>
                  <a:srgbClr val="20586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docs.mongodb.com/manual/reference/database-referenc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manual/tutorial/model-embedded-one-to-one-relationships-between-documents/#data-modeling-example-one-to-one" TargetMode="External"/><Relationship Id="rId4" Type="http://schemas.openxmlformats.org/officeDocument/2006/relationships/hyperlink" Target="https://docs.mongodb.com/manual/tutorial/model-embedded-one-to-many-relationships-between-documents/#data-modeling-example-one-to-man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log.nahurst.com/visual-guide-to-nosql-system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abs.google.com/papers/bigtable.html" TargetMode="External"/><Relationship Id="rId4" Type="http://schemas.openxmlformats.org/officeDocument/2006/relationships/hyperlink" Target="http://hypertable.org/" TargetMode="External"/><Relationship Id="rId11" Type="http://schemas.openxmlformats.org/officeDocument/2006/relationships/hyperlink" Target="http://en.wikipedia.org/wiki/Berkeley_DB" TargetMode="External"/><Relationship Id="rId10" Type="http://schemas.openxmlformats.org/officeDocument/2006/relationships/hyperlink" Target="http://memcachedb.org/" TargetMode="External"/><Relationship Id="rId9" Type="http://schemas.openxmlformats.org/officeDocument/2006/relationships/hyperlink" Target="http://code.google.com/p/scalaris/" TargetMode="External"/><Relationship Id="rId5" Type="http://schemas.openxmlformats.org/officeDocument/2006/relationships/hyperlink" Target="http://hadoop.apache.org/hbase/" TargetMode="External"/><Relationship Id="rId6" Type="http://schemas.openxmlformats.org/officeDocument/2006/relationships/hyperlink" Target="http://www.mongodb.org/display/DOCS/Home" TargetMode="External"/><Relationship Id="rId7" Type="http://schemas.openxmlformats.org/officeDocument/2006/relationships/hyperlink" Target="http://code.google.com/p/terrastore/" TargetMode="External"/><Relationship Id="rId8" Type="http://schemas.openxmlformats.org/officeDocument/2006/relationships/hyperlink" Target="http://code.google.com/p/redi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3.amazonaws.com/AllThingsDistributed/sosp/amazon-dynamo-sosp2007.pdf" TargetMode="External"/><Relationship Id="rId4" Type="http://schemas.openxmlformats.org/officeDocument/2006/relationships/hyperlink" Target="http://project-voldemort.com/" TargetMode="External"/><Relationship Id="rId10" Type="http://schemas.openxmlformats.org/officeDocument/2006/relationships/hyperlink" Target="http://riak.basho.com/" TargetMode="External"/><Relationship Id="rId9" Type="http://schemas.openxmlformats.org/officeDocument/2006/relationships/hyperlink" Target="http://aws.amazon.com/simpledb/" TargetMode="External"/><Relationship Id="rId5" Type="http://schemas.openxmlformats.org/officeDocument/2006/relationships/hyperlink" Target="http://1978th.net/" TargetMode="External"/><Relationship Id="rId6" Type="http://schemas.openxmlformats.org/officeDocument/2006/relationships/hyperlink" Target="http://sourceforge.net/projects/kai/" TargetMode="External"/><Relationship Id="rId7" Type="http://schemas.openxmlformats.org/officeDocument/2006/relationships/hyperlink" Target="http://incubator.apache.org/cassandra/" TargetMode="External"/><Relationship Id="rId8" Type="http://schemas.openxmlformats.org/officeDocument/2006/relationships/hyperlink" Target="http://couchdb.apache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://blog.nahurst.com/visual-guide-to-nosql-system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hyperlink" Target="http://www.slideshare.ne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cassandra.apache.org/doc/latest/cql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ighscalability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mailto:fk@phc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fk@phc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fk@phc.com" TargetMode="External"/><Relationship Id="rId4" Type="http://schemas.openxmlformats.org/officeDocument/2006/relationships/hyperlink" Target="mailto:mt@yahoo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fk@phc.com" TargetMode="External"/><Relationship Id="rId4" Type="http://schemas.openxmlformats.org/officeDocument/2006/relationships/hyperlink" Target="mailto:mt@yahoo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mt@yahoo.com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mongodb.org/manual/core/data-modeling-introduction/" TargetMode="External"/><Relationship Id="rId4" Type="http://schemas.openxmlformats.org/officeDocument/2006/relationships/hyperlink" Target="http://docs.mongodb.org/manual/core/data-modeling-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key-value stores</a:t>
            </a:r>
            <a:br>
              <a:rPr b="0" lang="en-US"/>
            </a:br>
            <a:r>
              <a:rPr b="0" lang="en-US"/>
              <a:t>(Apache) Cassandra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/>
              <a:t>(Apache) HBase</a:t>
            </a:r>
            <a:br>
              <a:rPr lang="en-US"/>
            </a:b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52400" y="3374000"/>
            <a:ext cx="88392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with thanks to:</a:t>
            </a:r>
            <a:endParaRPr sz="2630"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Alan Sussman (UMD)</a:t>
            </a:r>
            <a:endParaRPr sz="2630"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Amol Deshpande (UMD)</a:t>
            </a:r>
            <a:br>
              <a:rPr lang="en-US" sz="2630"/>
            </a:br>
            <a:r>
              <a:rPr lang="en-US" sz="2630"/>
              <a:t>Oliver Kennedy (U. Buffalo)</a:t>
            </a:r>
            <a:endParaRPr sz="2630"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Doug Thain (U. Notre Dame)</a:t>
            </a:r>
            <a:endParaRPr sz="26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Normalized Data Models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772400" cy="47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838200" y="1066800"/>
            <a:ext cx="7239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 data models describe relationships using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documents.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81000" y="5791200"/>
            <a:ext cx="281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MongoDB manual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Normalized Data Models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According to MongoDB designers, use normalized data models: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embedding (using references) would result in duplication of data but would not provide sufficient read performance advantages to outweigh the implications of the duplication.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represent more complex many-to-many relationships.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model large hierarchical data sets.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References provides more flexibility than embedding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However, client-side applications must issue follow-up queries to resolve the references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normalized data models can require more round trips to the server.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953000" y="6096000"/>
            <a:ext cx="281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MongoDB manual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Embedded (Denormalized) Data Models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Allow applications to store related pieces of information in the same database record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applications may need to issue fewer queries and updates to complete common operations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embedded data models when: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have “contains” relationships between entities. 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Model One-to-One Relationships with Embedded Documents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have one-to-many relationships between entities. In these relationships the “many” or child documents always appear with or are viewed in the context of the “one” or parent documents. See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Model One-to-Many Relationships with Embedded Documents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Embedding provides better performance for read operations, as well as the ability to request and retrieve related data in a single database operation.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Embedded data models make it possible to update related data in a single atomic write operation.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5334000" y="6172200"/>
            <a:ext cx="281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MongoDB manual</a:t>
            </a:r>
            <a:endParaRPr/>
          </a:p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/>
              <a:t>Key differentiators between NoSQL Stores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Model: Key-value, Wide-column, Document (JSON), Property Graph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Underlying architecture (e.g., Cassandra uses a P2P-style architecture underneath)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Replication scheme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Querying functionality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Cassandra has minimal query language, whereas MongoDB query language is much more functional and support aggregations and map-reduce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Cassandra supports tunable consistency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HBase gives up availability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http://blog.nahurst.com/visual-guide-to-nosql-systems</a:t>
            </a:r>
            <a:r>
              <a:rPr lang="en-US"/>
              <a:t> for other systems and a longer discussion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Key differentiators - CAP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 data model: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Relational</a:t>
            </a:r>
            <a:r>
              <a:rPr lang="en-US"/>
              <a:t> systems are the databases we've been using for a long time. RDBMSs and systems that support ACID properties and joins are considered relational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Key-value</a:t>
            </a:r>
            <a:r>
              <a:rPr lang="en-US"/>
              <a:t> systems basically support get, put, and delete operations based on a primary key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Column-oriented</a:t>
            </a:r>
            <a:r>
              <a:rPr lang="en-US"/>
              <a:t> systems still use tables but have no joins (joins must be handled within your application). They store data by column as opposed to traditional row-oriented databases. This makes aggregations much easier.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Document-oriented</a:t>
            </a:r>
            <a:r>
              <a:rPr lang="en-US"/>
              <a:t> systems store structured "documents" such as JSON or XML but have no joins (joins must be handled within your application). It's very easy to map data from object-oriented software to these systems.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Consistent, Available (CA) Systems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Have trouble with partitions and typically deal with it with replication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 include: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Traditional RDBMSs like PostgreSQL, MySQL, etc. (relational)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Vertica (column-oriented)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Aster Data (relational)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Greenplum (relational)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Consistent, Partition-Tolerant (CP) Systems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Have trouble with availability while keeping data consistent across partitioned nodes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 include: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BigTable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Hypertable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HBase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6"/>
              </a:rPr>
              <a:t>MongoDB</a:t>
            </a:r>
            <a:r>
              <a:rPr lang="en-US"/>
              <a:t> (document-oriented)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7"/>
              </a:rPr>
              <a:t>Terrastore</a:t>
            </a:r>
            <a:r>
              <a:rPr lang="en-US"/>
              <a:t> (document-oriented)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8"/>
              </a:rPr>
              <a:t>Redis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9"/>
              </a:rPr>
              <a:t>Scalaris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10"/>
              </a:rPr>
              <a:t>MemcacheDB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11"/>
              </a:rPr>
              <a:t>Berkeley DB</a:t>
            </a:r>
            <a:r>
              <a:rPr lang="en-US"/>
              <a:t> (key-value)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/>
              <a:t>Available, Partition-Tolerant (AP) Systems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Achieve "eventual consistency" through replication and verification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 include: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Dynamo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Voldemort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Tokyo Cabinet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6"/>
              </a:rPr>
              <a:t>KAI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7"/>
              </a:rPr>
              <a:t>Cassandra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8"/>
              </a:rPr>
              <a:t>CouchDB</a:t>
            </a:r>
            <a:r>
              <a:rPr lang="en-US"/>
              <a:t> (document-oriented)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9"/>
              </a:rPr>
              <a:t>SimpleDB</a:t>
            </a:r>
            <a:r>
              <a:rPr lang="en-US"/>
              <a:t> (document-oriented)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10"/>
              </a:rPr>
              <a:t>Riak</a:t>
            </a:r>
            <a:r>
              <a:rPr lang="en-US"/>
              <a:t> (document-oriented)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Overall CAP picture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14400"/>
            <a:ext cx="6705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3200400" y="6019800"/>
            <a:ext cx="563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Nathan Hurst’s blog -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http://blog.nahurst.com/visual-guide-to-nosql-systems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idx="4294967295"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systems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b="0" lang="en-US"/>
              <a:t>Key-value stores</a:t>
            </a:r>
            <a:br>
              <a:rPr b="0" lang="en-US"/>
            </a:br>
            <a:r>
              <a:rPr lang="en-US">
                <a:solidFill>
                  <a:schemeClr val="accent2"/>
                </a:solidFill>
              </a:rPr>
              <a:t>Cassandra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b="0" lang="en-US"/>
              <a:t>HBase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4294967295"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200"/>
              <a:t>UMD DATA605 - Big Data</a:t>
            </a:r>
            <a:r>
              <a:rPr lang="en-US" sz="4200"/>
              <a:t> </a:t>
            </a:r>
            <a:r>
              <a:rPr b="1" lang="en-US" sz="4200"/>
              <a:t>Systems</a:t>
            </a:r>
            <a:br>
              <a:rPr lang="en-US" sz="4200"/>
            </a:br>
            <a:r>
              <a:rPr lang="en-US" sz="4200">
                <a:solidFill>
                  <a:schemeClr val="accent2"/>
                </a:solidFill>
              </a:rPr>
              <a:t>N</a:t>
            </a:r>
            <a:r>
              <a:rPr lang="en-US" sz="4200">
                <a:solidFill>
                  <a:schemeClr val="accent2"/>
                </a:solidFill>
              </a:rPr>
              <a:t>oSQL key-value stores</a:t>
            </a:r>
            <a:br>
              <a:rPr b="0" lang="en-US" sz="4200"/>
            </a:br>
            <a:r>
              <a:rPr b="0" lang="en-US" sz="4200"/>
              <a:t>Cassandra</a:t>
            </a:r>
            <a:endParaRPr b="0"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200"/>
              <a:t>HBase</a:t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(Apache) Cassandra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Started as a project at Facebook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 published in 2010 ACM SIGOPS OS Review</a:t>
            </a:r>
            <a:endParaRPr/>
          </a:p>
          <a:p>
            <a:pPr indent="-344170" lvl="1" marL="7429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“A distributed storage system for managing very large amounts of structured data spread out across many commodity servers”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Extension of Google BigTable with aspects of Amazon Dynamo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Motivations: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High availability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High Write throughput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Fault tolerance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Supports “eventual consistency” across replicas, with some tunable parameters (e.g., number replicas, number read copies vs. write copies)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Model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Table is a multi-dimensional map indexed by key (row key)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Columns are grouped into Column Families.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 Types of Column Families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Super (nested Column Families)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Column has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Name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Value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Timestamp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Model</a:t>
            </a:r>
            <a:endParaRPr/>
          </a:p>
        </p:txBody>
      </p:sp>
      <p:sp>
        <p:nvSpPr>
          <p:cNvPr id="201" name="Google Shape;201;p28"/>
          <p:cNvSpPr txBox="1"/>
          <p:nvPr>
            <p:ph idx="4294967295" type="body"/>
          </p:nvPr>
        </p:nvSpPr>
        <p:spPr>
          <a:xfrm>
            <a:off x="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28"/>
          <p:cNvGrpSpPr/>
          <p:nvPr/>
        </p:nvGrpSpPr>
        <p:grpSpPr>
          <a:xfrm>
            <a:off x="465898" y="1195870"/>
            <a:ext cx="8229600" cy="4525963"/>
            <a:chOff x="0" y="0"/>
            <a:chExt cx="8229600" cy="452596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8229600" cy="4525963"/>
            </a:xfrm>
            <a:prstGeom prst="roundRect">
              <a:avLst>
                <a:gd fmla="val 85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112677" y="112677"/>
              <a:ext cx="8004246" cy="4300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12650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lang="en-US" sz="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keyspace</a:t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05740" y="1131490"/>
              <a:ext cx="1234440" cy="3168174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243703" y="1169453"/>
              <a:ext cx="1158514" cy="3092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settings</a:t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645920" y="1131490"/>
              <a:ext cx="6377940" cy="3168174"/>
            </a:xfrm>
            <a:prstGeom prst="roundRect">
              <a:avLst>
                <a:gd fmla="val 105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1743352" y="1228922"/>
              <a:ext cx="6183076" cy="2973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17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lang="en-US" sz="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column family</a:t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805368" y="2240351"/>
              <a:ext cx="1275588" cy="1821700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1844597" y="2279580"/>
              <a:ext cx="1197130" cy="1743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settings</a:t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50692" y="2262981"/>
              <a:ext cx="4567428" cy="1810385"/>
            </a:xfrm>
            <a:prstGeom prst="roundRect">
              <a:avLst>
                <a:gd fmla="val 105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3306368" y="2318657"/>
              <a:ext cx="4456076" cy="169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1850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lang="en-US" sz="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column</a:t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364877" y="3077654"/>
              <a:ext cx="1417396" cy="814673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3389931" y="3102708"/>
              <a:ext cx="1367288" cy="76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4822598" y="3077654"/>
              <a:ext cx="1417396" cy="814673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4847652" y="3102708"/>
              <a:ext cx="1367288" cy="76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280319" y="3077654"/>
              <a:ext cx="1417396" cy="814673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6305373" y="3102708"/>
              <a:ext cx="1367288" cy="76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timestamp</a:t>
              </a:r>
              <a:endParaRPr/>
            </a:p>
          </p:txBody>
        </p:sp>
      </p:grpSp>
      <p:sp>
        <p:nvSpPr>
          <p:cNvPr id="219" name="Google Shape;219;p28"/>
          <p:cNvSpPr txBox="1"/>
          <p:nvPr/>
        </p:nvSpPr>
        <p:spPr>
          <a:xfrm>
            <a:off x="457200" y="6019800"/>
            <a:ext cx="8153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Figure taken from Eben Hewitt’s (author of Oreilly’s Cassandra book) slides.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ata Model&#10;&#10;•&#10;&#10;RDBMS vs. Cassandra terminology&#10;&#10; "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"/>
            <a:ext cx="7924800" cy="59498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657600" y="6324600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www.slideshare.net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Oleg Magazov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Queries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Cassandra Query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similar to SQL – data is put into </a:t>
            </a:r>
            <a:r>
              <a:rPr i="1" lang="en-US"/>
              <a:t>tables</a:t>
            </a:r>
            <a:r>
              <a:rPr lang="en-US"/>
              <a:t> that contain </a:t>
            </a:r>
            <a:r>
              <a:rPr i="1" lang="en-US"/>
              <a:t>rows</a:t>
            </a:r>
            <a:r>
              <a:rPr lang="en-US"/>
              <a:t> of </a:t>
            </a:r>
            <a:r>
              <a:rPr i="1" lang="en-US"/>
              <a:t>columns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details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http://cassandra.apache.org/doc/latest/cql/index.html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 difference of Cassandra from RDBMS is performance on very large datasets – comes from column-oriented structure, and scalability (and no transactions)</a:t>
            </a:r>
            <a:endParaRPr/>
          </a:p>
        </p:txBody>
      </p:sp>
      <p:sp>
        <p:nvSpPr>
          <p:cNvPr id="236" name="Google Shape;236;p3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Queries</a:t>
            </a:r>
            <a:endParaRPr/>
          </a:p>
        </p:txBody>
      </p:sp>
      <p:sp>
        <p:nvSpPr>
          <p:cNvPr id="243" name="Google Shape;243;p3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419100" y="1066800"/>
            <a:ext cx="8305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name AS user_name, occupation AS user_occupation FROM users;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time, value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events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event_type = 'myEvent’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time &gt; '2011-02-03’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time &lt;= '2012-01-01’;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COUNT (*) AS user_count FROM users;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Partitioning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data is partitioned across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data is duplicated across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 Membership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nodes are added, deleted to the cluster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Overall, it’s a peer-to-peer (P2P) architecture for distributed data storage</a:t>
            </a:r>
            <a:endParaRPr/>
          </a:p>
        </p:txBody>
      </p:sp>
      <p:sp>
        <p:nvSpPr>
          <p:cNvPr id="252" name="Google Shape;252;p3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Partitioning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Nodes are logically structured in Ring Topology.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Hashed value of key associated with data partition is used to assign it to a node in the ring.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Hashing rounds off after certain value to support ring structure.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Lightly loaded nodes moves position to alleviate highly loaded nodes.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data item is replicated at N (replication factor) nodes.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Different Replication Policies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Rack Unaware – replicate data at N-1 successive nodes after its coordinator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Rack Aware – uses </a:t>
            </a:r>
            <a:r>
              <a:rPr i="1" lang="en-US"/>
              <a:t>Zookeeper</a:t>
            </a:r>
            <a:r>
              <a:rPr lang="en-US"/>
              <a:t> to choose a leader which tells nodes the range they are replicas for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Zookeeper is an open-source (Apache) server that enables highly reliable distributed coordination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maintains configuration information, naming, provides distributed synchronization, and other group services needed by distributed applications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Datacenter Aware – similar to Rack Aware but leader is chosen at Datacenter level instead of Rack level.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5"/>
          <p:cNvGrpSpPr/>
          <p:nvPr/>
        </p:nvGrpSpPr>
        <p:grpSpPr>
          <a:xfrm>
            <a:off x="838200" y="1143000"/>
            <a:ext cx="7229474" cy="4953000"/>
            <a:chOff x="498475" y="1143000"/>
            <a:chExt cx="7721600" cy="5360988"/>
          </a:xfrm>
        </p:grpSpPr>
        <p:grpSp>
          <p:nvGrpSpPr>
            <p:cNvPr id="277" name="Google Shape;277;p35"/>
            <p:cNvGrpSpPr/>
            <p:nvPr/>
          </p:nvGrpSpPr>
          <p:grpSpPr>
            <a:xfrm>
              <a:off x="2322513" y="1143000"/>
              <a:ext cx="4498975" cy="5360988"/>
              <a:chOff x="2438400" y="1219200"/>
              <a:chExt cx="4724400" cy="5718705"/>
            </a:xfrm>
          </p:grpSpPr>
          <p:sp>
            <p:nvSpPr>
              <p:cNvPr id="278" name="Google Shape;278;p35"/>
              <p:cNvSpPr/>
              <p:nvPr/>
            </p:nvSpPr>
            <p:spPr>
              <a:xfrm>
                <a:off x="2438400" y="1676400"/>
                <a:ext cx="4724400" cy="47244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9" name="Google Shape;279;p35"/>
              <p:cNvCxnSpPr/>
              <p:nvPr/>
            </p:nvCxnSpPr>
            <p:spPr>
              <a:xfrm rot="5400000">
                <a:off x="4571008" y="1675407"/>
                <a:ext cx="457201" cy="19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0" name="Google Shape;280;p35"/>
              <p:cNvSpPr txBox="1"/>
              <p:nvPr/>
            </p:nvSpPr>
            <p:spPr>
              <a:xfrm>
                <a:off x="4800600" y="1219200"/>
                <a:ext cx="352425" cy="4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281" name="Google Shape;281;p35"/>
              <p:cNvSpPr txBox="1"/>
              <p:nvPr/>
            </p:nvSpPr>
            <p:spPr>
              <a:xfrm>
                <a:off x="3581992" y="1219200"/>
                <a:ext cx="1218608" cy="4656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 baseline="30000" sz="23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5"/>
              <p:cNvSpPr txBox="1"/>
              <p:nvPr/>
            </p:nvSpPr>
            <p:spPr>
              <a:xfrm>
                <a:off x="4190462" y="6472213"/>
                <a:ext cx="1220276" cy="465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1/2</a:t>
                </a:r>
                <a:endParaRPr baseline="30000" sz="23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83" name="Google Shape;283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185955" y="1443536"/>
                  </a:moveTo>
                  <a:lnTo>
                    <a:pt x="185954" y="1443535"/>
                  </a:lnTo>
                  <a:cubicBezTo>
                    <a:pt x="555266" y="568663"/>
                    <a:pt x="1412572" y="-1"/>
                    <a:pt x="2362200" y="0"/>
                  </a:cubicBezTo>
                  <a:cubicBezTo>
                    <a:pt x="3652030" y="0"/>
                    <a:pt x="4703401" y="1034636"/>
                    <a:pt x="4724095" y="2324300"/>
                  </a:cubicBezTo>
                  <a:lnTo>
                    <a:pt x="2362200" y="2362200"/>
                  </a:lnTo>
                  <a:lnTo>
                    <a:pt x="185955" y="1443536"/>
                  </a:lnTo>
                  <a:close/>
                </a:path>
                <a:path extrusionOk="0" fill="none" h="4724400" w="4724400">
                  <a:moveTo>
                    <a:pt x="185955" y="1443536"/>
                  </a:moveTo>
                  <a:lnTo>
                    <a:pt x="185954" y="1443535"/>
                  </a:lnTo>
                  <a:cubicBezTo>
                    <a:pt x="555266" y="568663"/>
                    <a:pt x="1412572" y="-1"/>
                    <a:pt x="2362200" y="0"/>
                  </a:cubicBezTo>
                  <a:cubicBezTo>
                    <a:pt x="3652030" y="0"/>
                    <a:pt x="4703401" y="1034636"/>
                    <a:pt x="4724095" y="2324300"/>
                  </a:cubicBezTo>
                </a:path>
              </a:pathLst>
            </a:custGeom>
            <a:noFill/>
            <a:ln cap="flat" cmpd="sng" w="1016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4253322" y="946698"/>
                  </a:moveTo>
                  <a:lnTo>
                    <a:pt x="4253322" y="946697"/>
                  </a:lnTo>
                  <a:cubicBezTo>
                    <a:pt x="4551364" y="1344884"/>
                    <a:pt x="4716115" y="1826987"/>
                    <a:pt x="4724095" y="2324299"/>
                  </a:cubicBezTo>
                  <a:lnTo>
                    <a:pt x="2362200" y="2362200"/>
                  </a:lnTo>
                  <a:lnTo>
                    <a:pt x="4253322" y="946698"/>
                  </a:lnTo>
                  <a:close/>
                </a:path>
                <a:path extrusionOk="0" fill="none" h="4724400" w="4724400">
                  <a:moveTo>
                    <a:pt x="4253322" y="946698"/>
                  </a:moveTo>
                  <a:lnTo>
                    <a:pt x="4253322" y="946697"/>
                  </a:lnTo>
                  <a:cubicBezTo>
                    <a:pt x="4551364" y="1344884"/>
                    <a:pt x="4716115" y="1826987"/>
                    <a:pt x="4724095" y="2324299"/>
                  </a:cubicBezTo>
                </a:path>
              </a:pathLst>
            </a:custGeom>
            <a:noFill/>
            <a:ln cap="flat" cmpd="sng" w="1016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165798" y="1492828"/>
                  </a:moveTo>
                  <a:lnTo>
                    <a:pt x="165798" y="1492828"/>
                  </a:lnTo>
                  <a:cubicBezTo>
                    <a:pt x="358517" y="1005937"/>
                    <a:pt x="707555" y="596883"/>
                    <a:pt x="1158056" y="329953"/>
                  </a:cubicBezTo>
                  <a:lnTo>
                    <a:pt x="2362200" y="2362200"/>
                  </a:lnTo>
                  <a:lnTo>
                    <a:pt x="165798" y="1492828"/>
                  </a:lnTo>
                  <a:close/>
                </a:path>
                <a:path extrusionOk="0" fill="none" h="4724400" w="4724400">
                  <a:moveTo>
                    <a:pt x="165798" y="1492828"/>
                  </a:moveTo>
                  <a:lnTo>
                    <a:pt x="165798" y="1492828"/>
                  </a:lnTo>
                  <a:cubicBezTo>
                    <a:pt x="358517" y="1005937"/>
                    <a:pt x="707555" y="596883"/>
                    <a:pt x="1158056" y="329953"/>
                  </a:cubicBezTo>
                </a:path>
              </a:pathLst>
            </a:custGeom>
            <a:noFill/>
            <a:ln cap="flat" cmpd="sng" w="1016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4076434" y="3987436"/>
                  </a:moveTo>
                  <a:lnTo>
                    <a:pt x="4076433" y="3987435"/>
                  </a:lnTo>
                  <a:cubicBezTo>
                    <a:pt x="3630368" y="4457927"/>
                    <a:pt x="3010533" y="4724399"/>
                    <a:pt x="2362200" y="4724400"/>
                  </a:cubicBezTo>
                  <a:cubicBezTo>
                    <a:pt x="1803155" y="4724400"/>
                    <a:pt x="1262228" y="4526127"/>
                    <a:pt x="835610" y="4164840"/>
                  </a:cubicBezTo>
                  <a:lnTo>
                    <a:pt x="2362200" y="2362200"/>
                  </a:lnTo>
                  <a:lnTo>
                    <a:pt x="4076434" y="3987436"/>
                  </a:lnTo>
                  <a:close/>
                </a:path>
                <a:path extrusionOk="0" fill="none" h="4724400" w="4724400">
                  <a:moveTo>
                    <a:pt x="4076434" y="3987436"/>
                  </a:moveTo>
                  <a:lnTo>
                    <a:pt x="4076433" y="3987435"/>
                  </a:lnTo>
                  <a:cubicBezTo>
                    <a:pt x="3630368" y="4457927"/>
                    <a:pt x="3010533" y="4724399"/>
                    <a:pt x="2362200" y="4724400"/>
                  </a:cubicBezTo>
                  <a:cubicBezTo>
                    <a:pt x="1803155" y="4724400"/>
                    <a:pt x="1262228" y="4526127"/>
                    <a:pt x="835610" y="4164840"/>
                  </a:cubicBezTo>
                </a:path>
              </a:pathLst>
            </a:custGeom>
            <a:noFill/>
            <a:ln cap="flat" cmpd="sng" w="10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511986" y="3830769"/>
                  </a:moveTo>
                  <a:lnTo>
                    <a:pt x="511985" y="3830769"/>
                  </a:lnTo>
                  <a:cubicBezTo>
                    <a:pt x="180447" y="3413071"/>
                    <a:pt x="0" y="2895481"/>
                    <a:pt x="0" y="2362200"/>
                  </a:cubicBezTo>
                  <a:cubicBezTo>
                    <a:pt x="-1" y="2206890"/>
                    <a:pt x="15316" y="2051959"/>
                    <a:pt x="45728" y="1899656"/>
                  </a:cubicBezTo>
                  <a:lnTo>
                    <a:pt x="2362200" y="2362200"/>
                  </a:lnTo>
                  <a:lnTo>
                    <a:pt x="511986" y="3830769"/>
                  </a:lnTo>
                  <a:close/>
                </a:path>
                <a:path extrusionOk="0" fill="none" h="4724400" w="4724400">
                  <a:moveTo>
                    <a:pt x="511986" y="3830769"/>
                  </a:moveTo>
                  <a:lnTo>
                    <a:pt x="511985" y="3830769"/>
                  </a:lnTo>
                  <a:cubicBezTo>
                    <a:pt x="180447" y="3413071"/>
                    <a:pt x="0" y="2895481"/>
                    <a:pt x="0" y="2362200"/>
                  </a:cubicBezTo>
                  <a:cubicBezTo>
                    <a:pt x="-1" y="2206890"/>
                    <a:pt x="15316" y="2051959"/>
                    <a:pt x="45728" y="1899656"/>
                  </a:cubicBezTo>
                </a:path>
              </a:pathLst>
            </a:custGeom>
            <a:noFill/>
            <a:ln cap="flat" cmpd="sng" w="1016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4078097" y="3985680"/>
                  </a:moveTo>
                  <a:lnTo>
                    <a:pt x="4078096" y="3985679"/>
                  </a:lnTo>
                  <a:cubicBezTo>
                    <a:pt x="3631936" y="4457238"/>
                    <a:pt x="3011373" y="4724399"/>
                    <a:pt x="2362200" y="4724400"/>
                  </a:cubicBezTo>
                  <a:cubicBezTo>
                    <a:pt x="1057592" y="4724400"/>
                    <a:pt x="0" y="3666807"/>
                    <a:pt x="0" y="2362200"/>
                  </a:cubicBezTo>
                  <a:cubicBezTo>
                    <a:pt x="-1" y="2206890"/>
                    <a:pt x="15316" y="2051959"/>
                    <a:pt x="45727" y="1899656"/>
                  </a:cubicBezTo>
                  <a:lnTo>
                    <a:pt x="2362200" y="2362200"/>
                  </a:lnTo>
                  <a:lnTo>
                    <a:pt x="4078097" y="3985680"/>
                  </a:lnTo>
                  <a:close/>
                </a:path>
                <a:path extrusionOk="0" fill="none" h="4724400" w="4724400">
                  <a:moveTo>
                    <a:pt x="4078097" y="3985680"/>
                  </a:moveTo>
                  <a:lnTo>
                    <a:pt x="4078096" y="3985679"/>
                  </a:lnTo>
                  <a:cubicBezTo>
                    <a:pt x="3631936" y="4457238"/>
                    <a:pt x="3011373" y="4724399"/>
                    <a:pt x="2362200" y="4724400"/>
                  </a:cubicBezTo>
                  <a:cubicBezTo>
                    <a:pt x="1057592" y="4724400"/>
                    <a:pt x="0" y="3666807"/>
                    <a:pt x="0" y="2362200"/>
                  </a:cubicBezTo>
                  <a:cubicBezTo>
                    <a:pt x="-1" y="2206890"/>
                    <a:pt x="15316" y="2051959"/>
                    <a:pt x="45727" y="1899656"/>
                  </a:cubicBezTo>
                </a:path>
              </a:pathLst>
            </a:custGeom>
            <a:noFill/>
            <a:ln cap="flat" cmpd="sng" w="1016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1556659" y="141594"/>
                  </a:moveTo>
                  <a:lnTo>
                    <a:pt x="1556658" y="141593"/>
                  </a:lnTo>
                  <a:cubicBezTo>
                    <a:pt x="1814896" y="47915"/>
                    <a:pt x="2087495" y="-1"/>
                    <a:pt x="2362200" y="0"/>
                  </a:cubicBezTo>
                  <a:cubicBezTo>
                    <a:pt x="3666807" y="0"/>
                    <a:pt x="4724400" y="1057592"/>
                    <a:pt x="4724400" y="2362200"/>
                  </a:cubicBezTo>
                  <a:cubicBezTo>
                    <a:pt x="4724400" y="2788599"/>
                    <a:pt x="4608983" y="3207047"/>
                    <a:pt x="4390394" y="3573155"/>
                  </a:cubicBezTo>
                  <a:lnTo>
                    <a:pt x="2362200" y="2362200"/>
                  </a:lnTo>
                  <a:lnTo>
                    <a:pt x="1556659" y="141594"/>
                  </a:lnTo>
                  <a:close/>
                </a:path>
                <a:path extrusionOk="0" fill="none" h="4724400" w="4724400">
                  <a:moveTo>
                    <a:pt x="1556659" y="141594"/>
                  </a:moveTo>
                  <a:lnTo>
                    <a:pt x="1556658" y="141593"/>
                  </a:lnTo>
                  <a:cubicBezTo>
                    <a:pt x="1814896" y="47915"/>
                    <a:pt x="2087495" y="-1"/>
                    <a:pt x="2362200" y="0"/>
                  </a:cubicBezTo>
                  <a:cubicBezTo>
                    <a:pt x="3666807" y="0"/>
                    <a:pt x="4724400" y="1057592"/>
                    <a:pt x="4724400" y="2362200"/>
                  </a:cubicBezTo>
                  <a:cubicBezTo>
                    <a:pt x="4724400" y="2788599"/>
                    <a:pt x="4608983" y="3207047"/>
                    <a:pt x="4390394" y="3573155"/>
                  </a:cubicBezTo>
                </a:path>
              </a:pathLst>
            </a:custGeom>
            <a:noFill/>
            <a:ln cap="flat" cmpd="sng" w="1016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4689907" y="2764407"/>
                  </a:moveTo>
                  <a:lnTo>
                    <a:pt x="4689906" y="2764406"/>
                  </a:lnTo>
                  <a:cubicBezTo>
                    <a:pt x="4640544" y="3050083"/>
                    <a:pt x="4539016" y="3324232"/>
                    <a:pt x="4390397" y="3573150"/>
                  </a:cubicBezTo>
                  <a:lnTo>
                    <a:pt x="2362200" y="2362200"/>
                  </a:lnTo>
                  <a:lnTo>
                    <a:pt x="4689907" y="2764407"/>
                  </a:lnTo>
                  <a:close/>
                </a:path>
                <a:path extrusionOk="0" fill="none" h="4724400" w="4724400">
                  <a:moveTo>
                    <a:pt x="4689907" y="2764407"/>
                  </a:moveTo>
                  <a:lnTo>
                    <a:pt x="4689906" y="2764406"/>
                  </a:lnTo>
                  <a:cubicBezTo>
                    <a:pt x="4640544" y="3050083"/>
                    <a:pt x="4539016" y="3324232"/>
                    <a:pt x="4390397" y="3573150"/>
                  </a:cubicBezTo>
                </a:path>
              </a:pathLst>
            </a:custGeom>
            <a:noFill/>
            <a:ln cap="flat" cmpd="sng" w="1016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4253322" y="946698"/>
                  </a:moveTo>
                  <a:lnTo>
                    <a:pt x="4253322" y="946697"/>
                  </a:lnTo>
                  <a:cubicBezTo>
                    <a:pt x="4559128" y="1355258"/>
                    <a:pt x="4724400" y="1851867"/>
                    <a:pt x="4724400" y="2362200"/>
                  </a:cubicBezTo>
                  <a:cubicBezTo>
                    <a:pt x="4724400" y="2788599"/>
                    <a:pt x="4608983" y="3207047"/>
                    <a:pt x="4390394" y="3573155"/>
                  </a:cubicBezTo>
                  <a:lnTo>
                    <a:pt x="2362200" y="2362200"/>
                  </a:lnTo>
                  <a:lnTo>
                    <a:pt x="4253322" y="946698"/>
                  </a:lnTo>
                  <a:close/>
                </a:path>
                <a:path extrusionOk="0" fill="none" h="4724400" w="4724400">
                  <a:moveTo>
                    <a:pt x="4253322" y="946698"/>
                  </a:moveTo>
                  <a:lnTo>
                    <a:pt x="4253322" y="946697"/>
                  </a:lnTo>
                  <a:cubicBezTo>
                    <a:pt x="4559128" y="1355258"/>
                    <a:pt x="4724400" y="1851867"/>
                    <a:pt x="4724400" y="2362200"/>
                  </a:cubicBezTo>
                  <a:cubicBezTo>
                    <a:pt x="4724400" y="2788599"/>
                    <a:pt x="4608983" y="3207047"/>
                    <a:pt x="4390394" y="3573155"/>
                  </a:cubicBezTo>
                </a:path>
              </a:pathLst>
            </a:custGeom>
            <a:noFill/>
            <a:ln cap="flat" cmpd="sng" w="1016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509715" y="3827904"/>
                  </a:moveTo>
                  <a:lnTo>
                    <a:pt x="509715" y="3827903"/>
                  </a:lnTo>
                  <a:cubicBezTo>
                    <a:pt x="179601" y="3410677"/>
                    <a:pt x="0" y="2894227"/>
                    <a:pt x="0" y="2362200"/>
                  </a:cubicBezTo>
                  <a:cubicBezTo>
                    <a:pt x="0" y="1057592"/>
                    <a:pt x="1057592" y="0"/>
                    <a:pt x="2362200" y="0"/>
                  </a:cubicBezTo>
                  <a:cubicBezTo>
                    <a:pt x="2953503" y="-1"/>
                    <a:pt x="3523304" y="221764"/>
                    <a:pt x="3959038" y="621483"/>
                  </a:cubicBezTo>
                  <a:lnTo>
                    <a:pt x="2362200" y="2362200"/>
                  </a:lnTo>
                  <a:lnTo>
                    <a:pt x="509715" y="3827904"/>
                  </a:lnTo>
                  <a:close/>
                </a:path>
                <a:path extrusionOk="0" fill="none" h="4724400" w="4724400">
                  <a:moveTo>
                    <a:pt x="509715" y="3827904"/>
                  </a:moveTo>
                  <a:lnTo>
                    <a:pt x="509715" y="3827903"/>
                  </a:lnTo>
                  <a:cubicBezTo>
                    <a:pt x="179601" y="3410677"/>
                    <a:pt x="0" y="2894227"/>
                    <a:pt x="0" y="2362200"/>
                  </a:cubicBezTo>
                  <a:cubicBezTo>
                    <a:pt x="0" y="1057592"/>
                    <a:pt x="1057592" y="0"/>
                    <a:pt x="2362200" y="0"/>
                  </a:cubicBezTo>
                  <a:cubicBezTo>
                    <a:pt x="2953503" y="-1"/>
                    <a:pt x="3523304" y="221764"/>
                    <a:pt x="3959038" y="621483"/>
                  </a:cubicBezTo>
                </a:path>
              </a:pathLst>
            </a:custGeom>
            <a:noFill/>
            <a:ln cap="flat" cmpd="sng" w="1016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1560495" y="140206"/>
                  </a:moveTo>
                  <a:lnTo>
                    <a:pt x="1560494" y="140205"/>
                  </a:lnTo>
                  <a:cubicBezTo>
                    <a:pt x="1817605" y="47439"/>
                    <a:pt x="2088865" y="-1"/>
                    <a:pt x="2362200" y="0"/>
                  </a:cubicBezTo>
                  <a:cubicBezTo>
                    <a:pt x="2953503" y="0"/>
                    <a:pt x="3523305" y="221764"/>
                    <a:pt x="3959039" y="621484"/>
                  </a:cubicBezTo>
                  <a:lnTo>
                    <a:pt x="2362200" y="2362200"/>
                  </a:lnTo>
                  <a:lnTo>
                    <a:pt x="1560495" y="140206"/>
                  </a:lnTo>
                  <a:close/>
                </a:path>
                <a:path extrusionOk="0" fill="none" h="4724400" w="4724400">
                  <a:moveTo>
                    <a:pt x="1560495" y="140206"/>
                  </a:moveTo>
                  <a:lnTo>
                    <a:pt x="1560494" y="140205"/>
                  </a:lnTo>
                  <a:cubicBezTo>
                    <a:pt x="1817605" y="47439"/>
                    <a:pt x="2088865" y="-1"/>
                    <a:pt x="2362200" y="0"/>
                  </a:cubicBezTo>
                  <a:cubicBezTo>
                    <a:pt x="2953503" y="0"/>
                    <a:pt x="3523305" y="221764"/>
                    <a:pt x="3959039" y="621484"/>
                  </a:cubicBezTo>
                </a:path>
              </a:pathLst>
            </a:custGeom>
            <a:noFill/>
            <a:ln cap="flat" cmpd="sng" w="1016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322513" y="1571625"/>
              <a:ext cx="4498975" cy="4429125"/>
            </a:xfrm>
            <a:custGeom>
              <a:rect b="b" l="l" r="r" t="t"/>
              <a:pathLst>
                <a:path extrusionOk="0" h="4724400" w="4724400">
                  <a:moveTo>
                    <a:pt x="207060" y="1395061"/>
                  </a:moveTo>
                  <a:lnTo>
                    <a:pt x="207059" y="1395060"/>
                  </a:lnTo>
                  <a:cubicBezTo>
                    <a:pt x="588000" y="546184"/>
                    <a:pt x="1431765" y="-1"/>
                    <a:pt x="2362200" y="0"/>
                  </a:cubicBezTo>
                  <a:cubicBezTo>
                    <a:pt x="2953503" y="0"/>
                    <a:pt x="3523305" y="221764"/>
                    <a:pt x="3959039" y="621484"/>
                  </a:cubicBezTo>
                  <a:lnTo>
                    <a:pt x="2362200" y="2362200"/>
                  </a:lnTo>
                  <a:lnTo>
                    <a:pt x="207060" y="1395061"/>
                  </a:lnTo>
                  <a:close/>
                </a:path>
                <a:path extrusionOk="0" fill="none" h="4724400" w="4724400">
                  <a:moveTo>
                    <a:pt x="207060" y="1395061"/>
                  </a:moveTo>
                  <a:lnTo>
                    <a:pt x="207059" y="1395060"/>
                  </a:lnTo>
                  <a:cubicBezTo>
                    <a:pt x="588000" y="546184"/>
                    <a:pt x="1431765" y="-1"/>
                    <a:pt x="2362200" y="0"/>
                  </a:cubicBezTo>
                  <a:cubicBezTo>
                    <a:pt x="2953503" y="0"/>
                    <a:pt x="3523305" y="221764"/>
                    <a:pt x="3959039" y="621484"/>
                  </a:cubicBezTo>
                </a:path>
              </a:pathLst>
            </a:custGeom>
            <a:noFill/>
            <a:ln cap="flat" cmpd="sng" w="1016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" name="Google Shape;295;p35"/>
            <p:cNvGrpSpPr/>
            <p:nvPr/>
          </p:nvGrpSpPr>
          <p:grpSpPr>
            <a:xfrm>
              <a:off x="6530975" y="3714750"/>
              <a:ext cx="508000" cy="500063"/>
              <a:chOff x="1371600" y="5181600"/>
              <a:chExt cx="533400" cy="533400"/>
            </a:xfrm>
          </p:grpSpPr>
          <p:sp>
            <p:nvSpPr>
              <p:cNvPr id="296" name="Google Shape;296;p35"/>
              <p:cNvSpPr/>
              <p:nvPr/>
            </p:nvSpPr>
            <p:spPr>
              <a:xfrm>
                <a:off x="1371600" y="5181600"/>
                <a:ext cx="533400" cy="533400"/>
              </a:xfrm>
              <a:prstGeom prst="ellipse">
                <a:avLst/>
              </a:prstGeom>
              <a:solidFill>
                <a:srgbClr val="00B0F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35"/>
              <p:cNvSpPr txBox="1"/>
              <p:nvPr/>
            </p:nvSpPr>
            <p:spPr>
              <a:xfrm>
                <a:off x="1371600" y="5181600"/>
                <a:ext cx="5334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  <p:grpSp>
          <p:nvGrpSpPr>
            <p:cNvPr id="298" name="Google Shape;298;p35"/>
            <p:cNvGrpSpPr/>
            <p:nvPr/>
          </p:nvGrpSpPr>
          <p:grpSpPr>
            <a:xfrm>
              <a:off x="3338513" y="1500188"/>
              <a:ext cx="508000" cy="500062"/>
              <a:chOff x="1371600" y="5181600"/>
              <a:chExt cx="533400" cy="533400"/>
            </a:xfrm>
          </p:grpSpPr>
          <p:sp>
            <p:nvSpPr>
              <p:cNvPr id="299" name="Google Shape;299;p35"/>
              <p:cNvSpPr/>
              <p:nvPr/>
            </p:nvSpPr>
            <p:spPr>
              <a:xfrm>
                <a:off x="1371600" y="51816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0" name="Google Shape;300;p35"/>
              <p:cNvSpPr txBox="1"/>
              <p:nvPr/>
            </p:nvSpPr>
            <p:spPr>
              <a:xfrm>
                <a:off x="1371600" y="5181600"/>
                <a:ext cx="5334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/>
              </a:p>
            </p:txBody>
          </p:sp>
        </p:grpSp>
        <p:grpSp>
          <p:nvGrpSpPr>
            <p:cNvPr id="301" name="Google Shape;301;p35"/>
            <p:cNvGrpSpPr/>
            <p:nvPr/>
          </p:nvGrpSpPr>
          <p:grpSpPr>
            <a:xfrm>
              <a:off x="2684463" y="5072063"/>
              <a:ext cx="508000" cy="500062"/>
              <a:chOff x="838200" y="6019800"/>
              <a:chExt cx="533400" cy="533400"/>
            </a:xfrm>
          </p:grpSpPr>
          <p:sp>
            <p:nvSpPr>
              <p:cNvPr id="302" name="Google Shape;302;p35"/>
              <p:cNvSpPr/>
              <p:nvPr/>
            </p:nvSpPr>
            <p:spPr>
              <a:xfrm>
                <a:off x="838200" y="6019800"/>
                <a:ext cx="533400" cy="533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35"/>
              <p:cNvSpPr txBox="1"/>
              <p:nvPr/>
            </p:nvSpPr>
            <p:spPr>
              <a:xfrm>
                <a:off x="838200" y="6019800"/>
                <a:ext cx="5334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/>
              </a:p>
            </p:txBody>
          </p:sp>
        </p:grpSp>
        <p:grpSp>
          <p:nvGrpSpPr>
            <p:cNvPr id="304" name="Google Shape;304;p35"/>
            <p:cNvGrpSpPr/>
            <p:nvPr/>
          </p:nvGrpSpPr>
          <p:grpSpPr>
            <a:xfrm>
              <a:off x="2176463" y="2857500"/>
              <a:ext cx="508000" cy="500063"/>
              <a:chOff x="914400" y="5105400"/>
              <a:chExt cx="533400" cy="533400"/>
            </a:xfrm>
          </p:grpSpPr>
          <p:sp>
            <p:nvSpPr>
              <p:cNvPr id="305" name="Google Shape;305;p35"/>
              <p:cNvSpPr/>
              <p:nvPr/>
            </p:nvSpPr>
            <p:spPr>
              <a:xfrm>
                <a:off x="914400" y="510540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p35"/>
              <p:cNvSpPr txBox="1"/>
              <p:nvPr/>
            </p:nvSpPr>
            <p:spPr>
              <a:xfrm>
                <a:off x="914400" y="5105400"/>
                <a:ext cx="5334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/>
              </a:p>
            </p:txBody>
          </p:sp>
        </p:grpSp>
        <p:grpSp>
          <p:nvGrpSpPr>
            <p:cNvPr id="307" name="Google Shape;307;p35"/>
            <p:cNvGrpSpPr/>
            <p:nvPr/>
          </p:nvGrpSpPr>
          <p:grpSpPr>
            <a:xfrm>
              <a:off x="6096000" y="4857750"/>
              <a:ext cx="508000" cy="500063"/>
              <a:chOff x="457200" y="2895600"/>
              <a:chExt cx="533400" cy="533400"/>
            </a:xfrm>
          </p:grpSpPr>
          <p:sp>
            <p:nvSpPr>
              <p:cNvPr id="308" name="Google Shape;308;p35"/>
              <p:cNvSpPr/>
              <p:nvPr/>
            </p:nvSpPr>
            <p:spPr>
              <a:xfrm>
                <a:off x="457200" y="2895600"/>
                <a:ext cx="533400" cy="533400"/>
              </a:xfrm>
              <a:prstGeom prst="ellipse">
                <a:avLst/>
              </a:prstGeom>
              <a:solidFill>
                <a:srgbClr val="0070C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" name="Google Shape;309;p35"/>
              <p:cNvSpPr txBox="1"/>
              <p:nvPr/>
            </p:nvSpPr>
            <p:spPr>
              <a:xfrm>
                <a:off x="457200" y="2895600"/>
                <a:ext cx="5334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</p:grpSp>
        <p:grpSp>
          <p:nvGrpSpPr>
            <p:cNvPr id="310" name="Google Shape;310;p35"/>
            <p:cNvGrpSpPr/>
            <p:nvPr/>
          </p:nvGrpSpPr>
          <p:grpSpPr>
            <a:xfrm>
              <a:off x="6022975" y="2071688"/>
              <a:ext cx="508000" cy="500062"/>
              <a:chOff x="762000" y="4114800"/>
              <a:chExt cx="533400" cy="533400"/>
            </a:xfrm>
          </p:grpSpPr>
          <p:sp>
            <p:nvSpPr>
              <p:cNvPr id="311" name="Google Shape;311;p35"/>
              <p:cNvSpPr/>
              <p:nvPr/>
            </p:nvSpPr>
            <p:spPr>
              <a:xfrm>
                <a:off x="762000" y="4114800"/>
                <a:ext cx="533400" cy="533400"/>
              </a:xfrm>
              <a:prstGeom prst="ellipse">
                <a:avLst/>
              </a:prstGeom>
              <a:solidFill>
                <a:srgbClr val="C0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3225" lIns="86475" spcFirstLastPara="1" rIns="86475" wrap="square" tIns="432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35"/>
              <p:cNvSpPr txBox="1"/>
              <p:nvPr/>
            </p:nvSpPr>
            <p:spPr>
              <a:xfrm>
                <a:off x="762000" y="4114800"/>
                <a:ext cx="5334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3225" lIns="86475" spcFirstLastPara="1" rIns="86475" wrap="square" tIns="432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60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</p:grpSp>
        <p:sp>
          <p:nvSpPr>
            <p:cNvPr id="313" name="Google Shape;313;p35"/>
            <p:cNvSpPr/>
            <p:nvPr/>
          </p:nvSpPr>
          <p:spPr>
            <a:xfrm>
              <a:off x="2116138" y="3322638"/>
              <a:ext cx="125412" cy="592137"/>
            </a:xfrm>
            <a:custGeom>
              <a:rect b="b" l="l" r="r" t="t"/>
              <a:pathLst>
                <a:path extrusionOk="0" h="631178" w="132169">
                  <a:moveTo>
                    <a:pt x="132169" y="631178"/>
                  </a:moveTo>
                  <a:cubicBezTo>
                    <a:pt x="68781" y="530027"/>
                    <a:pt x="5394" y="428877"/>
                    <a:pt x="2697" y="323681"/>
                  </a:cubicBezTo>
                  <a:cubicBezTo>
                    <a:pt x="0" y="218485"/>
                    <a:pt x="57992" y="109242"/>
                    <a:pt x="115985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5"/>
            <p:cNvSpPr txBox="1"/>
            <p:nvPr/>
          </p:nvSpPr>
          <p:spPr>
            <a:xfrm>
              <a:off x="7475538" y="2214563"/>
              <a:ext cx="744537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225" lIns="86475" spcFirstLastPara="1" rIns="86475" wrap="square" tIns="432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N=3</a:t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487988" y="1563688"/>
              <a:ext cx="1909762" cy="3402012"/>
            </a:xfrm>
            <a:custGeom>
              <a:rect b="b" l="l" r="r" t="t"/>
              <a:pathLst>
                <a:path extrusionOk="0" h="3627437" w="2005012">
                  <a:moveTo>
                    <a:pt x="0" y="122237"/>
                  </a:moveTo>
                  <a:cubicBezTo>
                    <a:pt x="354806" y="61118"/>
                    <a:pt x="709613" y="0"/>
                    <a:pt x="971550" y="65087"/>
                  </a:cubicBezTo>
                  <a:cubicBezTo>
                    <a:pt x="1233487" y="130174"/>
                    <a:pt x="1404938" y="301625"/>
                    <a:pt x="1571625" y="512762"/>
                  </a:cubicBezTo>
                  <a:cubicBezTo>
                    <a:pt x="1738313" y="723900"/>
                    <a:pt x="1938338" y="960437"/>
                    <a:pt x="1971675" y="1331912"/>
                  </a:cubicBezTo>
                  <a:cubicBezTo>
                    <a:pt x="2005012" y="1703387"/>
                    <a:pt x="1897062" y="2359025"/>
                    <a:pt x="1771650" y="2741612"/>
                  </a:cubicBezTo>
                  <a:cubicBezTo>
                    <a:pt x="1646238" y="3124199"/>
                    <a:pt x="1432719" y="3375818"/>
                    <a:pt x="1219200" y="362743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487988" y="1644650"/>
              <a:ext cx="1603375" cy="2043113"/>
            </a:xfrm>
            <a:custGeom>
              <a:rect b="b" l="l" r="r" t="t"/>
              <a:pathLst>
                <a:path extrusionOk="0" h="2179637" w="1682750">
                  <a:moveTo>
                    <a:pt x="0" y="36512"/>
                  </a:moveTo>
                  <a:cubicBezTo>
                    <a:pt x="232569" y="18256"/>
                    <a:pt x="465138" y="0"/>
                    <a:pt x="657225" y="55562"/>
                  </a:cubicBezTo>
                  <a:cubicBezTo>
                    <a:pt x="849312" y="111124"/>
                    <a:pt x="1011238" y="228600"/>
                    <a:pt x="1152525" y="369887"/>
                  </a:cubicBezTo>
                  <a:cubicBezTo>
                    <a:pt x="1293812" y="511174"/>
                    <a:pt x="1417638" y="723900"/>
                    <a:pt x="1504950" y="903287"/>
                  </a:cubicBezTo>
                  <a:cubicBezTo>
                    <a:pt x="1592262" y="1082674"/>
                    <a:pt x="1670050" y="1233487"/>
                    <a:pt x="1676400" y="1446212"/>
                  </a:cubicBezTo>
                  <a:cubicBezTo>
                    <a:pt x="1682750" y="1658937"/>
                    <a:pt x="1612900" y="1919287"/>
                    <a:pt x="1543050" y="217963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5478463" y="1679575"/>
              <a:ext cx="727075" cy="357188"/>
            </a:xfrm>
            <a:custGeom>
              <a:rect b="b" l="l" r="r" t="t"/>
              <a:pathLst>
                <a:path extrusionOk="0" h="381000" w="762000">
                  <a:moveTo>
                    <a:pt x="0" y="0"/>
                  </a:moveTo>
                  <a:cubicBezTo>
                    <a:pt x="142081" y="794"/>
                    <a:pt x="284163" y="1588"/>
                    <a:pt x="390525" y="28575"/>
                  </a:cubicBezTo>
                  <a:cubicBezTo>
                    <a:pt x="496888" y="55563"/>
                    <a:pt x="576263" y="103188"/>
                    <a:pt x="638175" y="161925"/>
                  </a:cubicBezTo>
                  <a:cubicBezTo>
                    <a:pt x="700087" y="220662"/>
                    <a:pt x="731043" y="300831"/>
                    <a:pt x="762000" y="381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79538" y="3714750"/>
              <a:ext cx="1233487" cy="285750"/>
            </a:xfrm>
            <a:custGeom>
              <a:rect b="b" l="l" r="r" t="t"/>
              <a:pathLst>
                <a:path extrusionOk="0" h="304800" w="1295400">
                  <a:moveTo>
                    <a:pt x="978371" y="283443"/>
                  </a:moveTo>
                  <a:lnTo>
                    <a:pt x="978370" y="283442"/>
                  </a:lnTo>
                  <a:cubicBezTo>
                    <a:pt x="878302" y="297422"/>
                    <a:pt x="764076" y="304799"/>
                    <a:pt x="647700" y="304800"/>
                  </a:cubicBezTo>
                  <a:cubicBezTo>
                    <a:pt x="487585" y="304800"/>
                    <a:pt x="333145" y="290845"/>
                    <a:pt x="214183" y="265629"/>
                  </a:cubicBezTo>
                  <a:lnTo>
                    <a:pt x="647700" y="152400"/>
                  </a:lnTo>
                  <a:lnTo>
                    <a:pt x="978371" y="283443"/>
                  </a:lnTo>
                  <a:close/>
                </a:path>
                <a:path extrusionOk="0" fill="none" h="304800" w="1295400">
                  <a:moveTo>
                    <a:pt x="978371" y="283443"/>
                  </a:moveTo>
                  <a:lnTo>
                    <a:pt x="978370" y="283442"/>
                  </a:lnTo>
                  <a:cubicBezTo>
                    <a:pt x="878302" y="297422"/>
                    <a:pt x="764076" y="304799"/>
                    <a:pt x="647700" y="304800"/>
                  </a:cubicBezTo>
                  <a:cubicBezTo>
                    <a:pt x="487585" y="304800"/>
                    <a:pt x="333145" y="290845"/>
                    <a:pt x="214183" y="26562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 txBox="1"/>
            <p:nvPr/>
          </p:nvSpPr>
          <p:spPr>
            <a:xfrm>
              <a:off x="498475" y="3714750"/>
              <a:ext cx="1169988" cy="433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225" lIns="86475" spcFirstLastPara="1" rIns="86475" wrap="square" tIns="432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h(key2)</a:t>
              </a:r>
              <a:endParaRPr/>
            </a:p>
          </p:txBody>
        </p:sp>
      </p:grpSp>
      <p:grpSp>
        <p:nvGrpSpPr>
          <p:cNvPr id="320" name="Google Shape;320;p35"/>
          <p:cNvGrpSpPr/>
          <p:nvPr/>
        </p:nvGrpSpPr>
        <p:grpSpPr>
          <a:xfrm>
            <a:off x="5370513" y="1000125"/>
            <a:ext cx="2041525" cy="1357313"/>
            <a:chOff x="5638800" y="1066800"/>
            <a:chExt cx="2143134" cy="1447800"/>
          </a:xfrm>
        </p:grpSpPr>
        <p:sp>
          <p:nvSpPr>
            <p:cNvPr id="321" name="Google Shape;321;p35"/>
            <p:cNvSpPr/>
            <p:nvPr/>
          </p:nvSpPr>
          <p:spPr>
            <a:xfrm>
              <a:off x="5638800" y="1295400"/>
              <a:ext cx="1981208" cy="1219200"/>
            </a:xfrm>
            <a:custGeom>
              <a:rect b="b" l="l" r="r" t="t"/>
              <a:pathLst>
                <a:path extrusionOk="0" h="1219200" w="1981208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  <a:lnTo>
                    <a:pt x="990604" y="609600"/>
                  </a:lnTo>
                  <a:lnTo>
                    <a:pt x="14891" y="504299"/>
                  </a:lnTo>
                  <a:close/>
                </a:path>
                <a:path extrusionOk="0" fill="none" h="1219200" w="1981208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3225" lIns="86475" spcFirstLastPara="1" rIns="86475" wrap="square" tIns="4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5"/>
            <p:cNvSpPr txBox="1"/>
            <p:nvPr/>
          </p:nvSpPr>
          <p:spPr>
            <a:xfrm>
              <a:off x="6553204" y="1066800"/>
              <a:ext cx="122873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225" lIns="86475" spcFirstLastPara="1" rIns="86475" wrap="square" tIns="432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h(key1)</a:t>
              </a:r>
              <a:endParaRPr/>
            </a:p>
          </p:txBody>
        </p:sp>
      </p:grpSp>
      <p:sp>
        <p:nvSpPr>
          <p:cNvPr id="323" name="Google Shape;323;p35"/>
          <p:cNvSpPr txBox="1"/>
          <p:nvPr/>
        </p:nvSpPr>
        <p:spPr>
          <a:xfrm>
            <a:off x="457200" y="6172200"/>
            <a:ext cx="8153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Figure taken from  Avinash Lakshman and Prashant Malik (authors of the Cassandra paper) slides.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Partitioning and Replication</a:t>
            </a:r>
            <a:endParaRPr/>
          </a:p>
        </p:txBody>
      </p:sp>
      <p:sp>
        <p:nvSpPr>
          <p:cNvPr id="325" name="Google Shape;325;p3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NoSQL Stores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Geared toward the use case of large-scale web applications that need real-time access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With a few ms latencies (e.g., Facebook == 4ms for reads)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solve problems with using relational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Too slow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Don't need ACID properties, or at least full-blown transactions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Too expensive (monetary cost)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Gossip Protocols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Network Communication protocols inspired for real life rumour spreading.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Periodic, Pairwise, inter-node communication.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Low frequency communication ensures low cost.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Random selection of peers.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– Node A wish to search for pattern in data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Round 1 – Node A searches locally and then gossips with node B.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Round 2 – Node A,B gossip with C and D.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Round 3 – Nodes A,B,C and D gossips with 4 other nodes ……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Round by round doubling makes protocol very robust and efficient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34" name="Google Shape;334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Gossip Protocols</a:t>
            </a:r>
            <a:endParaRPr/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Variety of Gossip Protocols exists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Dissemination protocol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 Dissemination: multicast events via gossip - high latency might cause network problems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Background data dissemination: continuous gossip about information regarding participating nodes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Anti-entropy protocol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to repair replicated data by comparing and reconciling differences. This type of protocol is used in Cassandra to repair data across replicas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42" name="Google Shape;342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Cluster Management</a:t>
            </a:r>
            <a:endParaRPr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Scuttleback (a Gossip protocol) to manage nodes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gossip for node membership and to transmit system control state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Node Fail state is given by variable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φ </a:t>
            </a:r>
            <a:r>
              <a:rPr lang="en-US"/>
              <a:t>which tells how likely a node might fail (suspicion level) instead of simple binary value (up/down).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type of system is known as Accrual Failure Detector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reflect network and load conditions at the monitored nodes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Accrual Failure Detector 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22" r="-2442" t="-12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57" name="Google Shape;357;p3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Bootstrapping and Scaling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ways to add new node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New node gets assigned a random token which gives its position in the ring. It gossips its location to rest of the ring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New node reads its config file to contact its initial contact points.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New nodes are added manually by administrator via CLI or Web interface provided by Cassandra.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Scaling in Cassandra is designed to be easy.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Lightly loaded nodes can move in the ring to alleviate heavily loaded nodes.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Local Persistence</a:t>
            </a:r>
            <a:endParaRPr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Relies on local file system for data persistence.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Write operations happens in 2 steps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Write to commit log in local disk of the node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Update in-memory data structure.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Why 2 steps or any preference to order of execution?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 operation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Looks up in-memory data structure first before looking up files on disk.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Uses Bloom Filter (summarization of keys in file store in memory) to avoid looking up files that do not contain the key. </a:t>
            </a:r>
            <a:endParaRPr/>
          </a:p>
        </p:txBody>
      </p:sp>
      <p:sp>
        <p:nvSpPr>
          <p:cNvPr id="373" name="Google Shape;373;p4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/>
          <p:nvPr/>
        </p:nvSpPr>
        <p:spPr>
          <a:xfrm>
            <a:off x="1447800" y="2438400"/>
            <a:ext cx="5410200" cy="914400"/>
          </a:xfrm>
          <a:prstGeom prst="cloud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3200400" y="207645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381" name="Google Shape;381;p42"/>
          <p:cNvCxnSpPr/>
          <p:nvPr/>
        </p:nvCxnSpPr>
        <p:spPr>
          <a:xfrm>
            <a:off x="3962400" y="3170238"/>
            <a:ext cx="0" cy="6397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42"/>
          <p:cNvSpPr txBox="1"/>
          <p:nvPr/>
        </p:nvSpPr>
        <p:spPr>
          <a:xfrm>
            <a:off x="2133600" y="3367088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Closest replica</a:t>
            </a:r>
            <a:endParaRPr/>
          </a:p>
        </p:txBody>
      </p:sp>
      <p:sp>
        <p:nvSpPr>
          <p:cNvPr id="383" name="Google Shape;383;p42"/>
          <p:cNvSpPr txBox="1"/>
          <p:nvPr/>
        </p:nvSpPr>
        <p:spPr>
          <a:xfrm>
            <a:off x="2590800" y="2676525"/>
            <a:ext cx="38862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Cassandra Cluster</a:t>
            </a:r>
            <a:endParaRPr/>
          </a:p>
        </p:txBody>
      </p:sp>
      <p:sp>
        <p:nvSpPr>
          <p:cNvPr id="384" name="Google Shape;384;p42"/>
          <p:cNvSpPr txBox="1"/>
          <p:nvPr/>
        </p:nvSpPr>
        <p:spPr>
          <a:xfrm>
            <a:off x="3200400" y="3814763"/>
            <a:ext cx="2057400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 A</a:t>
            </a:r>
            <a:endParaRPr/>
          </a:p>
        </p:txBody>
      </p:sp>
      <p:sp>
        <p:nvSpPr>
          <p:cNvPr id="385" name="Google Shape;385;p42"/>
          <p:cNvSpPr txBox="1"/>
          <p:nvPr/>
        </p:nvSpPr>
        <p:spPr>
          <a:xfrm>
            <a:off x="4267200" y="2057400"/>
            <a:ext cx="1828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2133600" y="5491163"/>
            <a:ext cx="1828800" cy="3762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 B</a:t>
            </a:r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4724400" y="5491163"/>
            <a:ext cx="1828800" cy="3762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 C</a:t>
            </a:r>
            <a:endParaRPr/>
          </a:p>
        </p:txBody>
      </p:sp>
      <p:cxnSp>
        <p:nvCxnSpPr>
          <p:cNvPr id="388" name="Google Shape;388;p42"/>
          <p:cNvCxnSpPr/>
          <p:nvPr/>
        </p:nvCxnSpPr>
        <p:spPr>
          <a:xfrm flipH="1">
            <a:off x="3352800" y="4195763"/>
            <a:ext cx="381000" cy="129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4724400" y="4195763"/>
            <a:ext cx="533400" cy="129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2"/>
          <p:cNvSpPr txBox="1"/>
          <p:nvPr/>
        </p:nvSpPr>
        <p:spPr>
          <a:xfrm>
            <a:off x="3505200" y="459105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Digest Query</a:t>
            </a: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1143000" y="480536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Digest Response</a:t>
            </a:r>
            <a:endParaRPr/>
          </a:p>
        </p:txBody>
      </p:sp>
      <p:cxnSp>
        <p:nvCxnSpPr>
          <p:cNvPr id="392" name="Google Shape;392;p42"/>
          <p:cNvCxnSpPr/>
          <p:nvPr/>
        </p:nvCxnSpPr>
        <p:spPr>
          <a:xfrm>
            <a:off x="3962400" y="1681163"/>
            <a:ext cx="0" cy="9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2"/>
          <p:cNvCxnSpPr/>
          <p:nvPr/>
        </p:nvCxnSpPr>
        <p:spPr>
          <a:xfrm>
            <a:off x="4343400" y="1681163"/>
            <a:ext cx="0" cy="9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4" name="Google Shape;394;p42"/>
          <p:cNvCxnSpPr/>
          <p:nvPr/>
        </p:nvCxnSpPr>
        <p:spPr>
          <a:xfrm flipH="1">
            <a:off x="2971800" y="4191000"/>
            <a:ext cx="381000" cy="129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5" name="Google Shape;395;p42"/>
          <p:cNvCxnSpPr/>
          <p:nvPr/>
        </p:nvCxnSpPr>
        <p:spPr>
          <a:xfrm>
            <a:off x="5105400" y="4191000"/>
            <a:ext cx="533400" cy="129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6" name="Google Shape;396;p42"/>
          <p:cNvSpPr txBox="1"/>
          <p:nvPr/>
        </p:nvSpPr>
        <p:spPr>
          <a:xfrm>
            <a:off x="5410200" y="48006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Digest Response</a:t>
            </a:r>
            <a:endParaRPr/>
          </a:p>
        </p:txBody>
      </p:sp>
      <p:cxnSp>
        <p:nvCxnSpPr>
          <p:cNvPr id="397" name="Google Shape;397;p42"/>
          <p:cNvCxnSpPr/>
          <p:nvPr/>
        </p:nvCxnSpPr>
        <p:spPr>
          <a:xfrm>
            <a:off x="4343400" y="3170238"/>
            <a:ext cx="0" cy="6397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8" name="Google Shape;398;p42"/>
          <p:cNvSpPr txBox="1"/>
          <p:nvPr/>
        </p:nvSpPr>
        <p:spPr>
          <a:xfrm>
            <a:off x="3962400" y="3367088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399" name="Google Shape;399;p42"/>
          <p:cNvSpPr txBox="1"/>
          <p:nvPr/>
        </p:nvSpPr>
        <p:spPr>
          <a:xfrm>
            <a:off x="3124200" y="1300163"/>
            <a:ext cx="2057400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 rot="10800000">
            <a:off x="2286000" y="3810000"/>
            <a:ext cx="838200" cy="1600200"/>
          </a:xfrm>
          <a:prstGeom prst="leftUpArrow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2"/>
          <p:cNvSpPr/>
          <p:nvPr/>
        </p:nvSpPr>
        <p:spPr>
          <a:xfrm rot="-5400000">
            <a:off x="4953000" y="4191000"/>
            <a:ext cx="1600200" cy="838200"/>
          </a:xfrm>
          <a:prstGeom prst="leftUpArrow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6705600" y="3200400"/>
            <a:ext cx="1905000" cy="914400"/>
          </a:xfrm>
          <a:prstGeom prst="wedgeRoundRectCallout">
            <a:avLst>
              <a:gd fmla="val -270833" name="adj1"/>
              <a:gd fmla="val 151532" name="adj2"/>
              <a:gd fmla="val 16667" name="adj3"/>
            </a:avLst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6705600" y="3200400"/>
            <a:ext cx="1905000" cy="914400"/>
          </a:xfrm>
          <a:prstGeom prst="wedgeRoundRectCallout">
            <a:avLst>
              <a:gd fmla="val -88833" name="adj1"/>
              <a:gd fmla="val 120282" name="adj2"/>
              <a:gd fmla="val 16667" name="adj3"/>
            </a:avLst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repair if digests differ</a:t>
            </a:r>
            <a:endParaRPr/>
          </a:p>
        </p:txBody>
      </p:sp>
      <p:sp>
        <p:nvSpPr>
          <p:cNvPr id="404" name="Google Shape;404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Read Operation</a:t>
            </a:r>
            <a:endParaRPr/>
          </a:p>
        </p:txBody>
      </p:sp>
      <p:sp>
        <p:nvSpPr>
          <p:cNvPr id="405" name="Google Shape;405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533400" y="6096000"/>
            <a:ext cx="8153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1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taken from  Avinash Lakshman and Prashant Malik (authors of the Cassandra paper) slides.</a:t>
            </a:r>
            <a:endParaRPr b="1" i="0" sz="1400" u="none" cap="none" strike="noStrike">
              <a:solidFill>
                <a:srgbClr val="333C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Facebook Inbox Search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Cassandra developed to address this problem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50+TB of user messages data in 150 node cluster on which Cassandra is tested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Search user index of all messages in 2 ways.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Term search: search by a keyword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Interactions search: search by a user id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4" name="Google Shape;414;p43"/>
          <p:cNvGraphicFramePr/>
          <p:nvPr/>
        </p:nvGraphicFramePr>
        <p:xfrm>
          <a:off x="2133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{DB981F39-6EBA-4151-A21C-DEFE04E0B90B}</a:tableStyleId>
              </a:tblPr>
              <a:tblGrid>
                <a:gridCol w="1252400"/>
                <a:gridCol w="1853975"/>
                <a:gridCol w="1260825"/>
              </a:tblGrid>
              <a:tr h="3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Latency Stat</a:t>
                      </a:r>
                      <a:endParaRPr sz="1600"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Search Interactions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Term Search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Min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7.69</a:t>
                      </a:r>
                      <a:r>
                        <a:rPr lang="en-US" sz="1600"/>
                        <a:t> ms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7.78 ms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Median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15.69 ms</a:t>
                      </a:r>
                      <a:endParaRPr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18.27 ms</a:t>
                      </a:r>
                      <a:endParaRPr sz="1600"/>
                    </a:p>
                  </a:txBody>
                  <a:tcPr marT="45700" marB="45700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Max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26.13 ms</a:t>
                      </a:r>
                      <a:endParaRPr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44.41 ms</a:t>
                      </a:r>
                      <a:endParaRPr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Comparison with MySQL</a:t>
            </a:r>
            <a:endParaRPr/>
          </a:p>
        </p:txBody>
      </p:sp>
      <p:sp>
        <p:nvSpPr>
          <p:cNvPr id="420" name="Google Shape;420;p4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MySQL &gt; 50 GB Data </a:t>
            </a:r>
            <a:br>
              <a:rPr lang="en-US"/>
            </a:br>
            <a:r>
              <a:rPr lang="en-US"/>
              <a:t>Writes Average : ~300 ms</a:t>
            </a:r>
            <a:br>
              <a:rPr lang="en-US"/>
            </a:br>
            <a:r>
              <a:rPr lang="en-US"/>
              <a:t>Reads Average : ~350 ms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Cassandra &gt; 50 GB Data</a:t>
            </a:r>
            <a:br>
              <a:rPr lang="en-US"/>
            </a:br>
            <a:r>
              <a:rPr lang="en-US"/>
              <a:t>Writes Average : 0.12 ms</a:t>
            </a:r>
            <a:br>
              <a:rPr lang="en-US"/>
            </a:br>
            <a:r>
              <a:rPr lang="en-US"/>
              <a:t>Reads Average : 15 ms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Stats provided by Cassandra paper authors using Facebook data</a:t>
            </a:r>
            <a:endParaRPr/>
          </a:p>
        </p:txBody>
      </p:sp>
      <p:sp>
        <p:nvSpPr>
          <p:cNvPr id="421" name="Google Shape;421;p4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22" name="Google Shape;422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Comparison using YCSB</a:t>
            </a:r>
            <a:endParaRPr/>
          </a:p>
        </p:txBody>
      </p:sp>
      <p:sp>
        <p:nvSpPr>
          <p:cNvPr id="428" name="Google Shape;428;p4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Following results taken from ‘Benchmarking Cloud Serving Systems with YCSB’ by Cooper et. al</a:t>
            </a:r>
            <a:endParaRPr/>
          </a:p>
          <a:p>
            <a:pPr indent="-344170" lvl="1" marL="7429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YCSB is Yahoo Cloud Server Benchmarking framework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Comparison between Cassandra, HBase, PNUTS, and MySQL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Cassandra and HBase have higher read latencies on a read heavy workload than PNUTS and MySQL, and lower update latencies on a write heavy workload.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PNUTS and Cassandra scaled well as the number of servers and workload increased proportionally.</a:t>
            </a:r>
            <a:endParaRPr/>
          </a:p>
        </p:txBody>
      </p:sp>
      <p:sp>
        <p:nvSpPr>
          <p:cNvPr id="429" name="Google Shape;429;p4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Some Interesting Stats</a:t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Interesting numbers from a few years ago </a:t>
            </a:r>
            <a:br>
              <a:rPr lang="en-US"/>
            </a:b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http://highscalability.com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Twitter: 177M tweets sent on 3/1/2011 (nothing special about the date), 572,000 accounts added on 3/12/2011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Dropbox: 1M files saved every 15 mins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Stackoverflow: 560M page views per month (Redis for caching)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Wordnik: 10 million API Requests a Day on MongoDB and Scala – dictionary and language resource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Mollom: Killing Over 373 Million Spams at 100 Requests Per Second (Cassandra)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Facebook's New Real-time Messaging System: HBase to Store 135+ Billion Messages a Month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Interestingly: decided to move away from Cassandra because not happy with the eventual consistency model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Reddit: 270 Million Page Views a Month in May 2010 (Memcached)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Comparison using YCSB</a:t>
            </a:r>
            <a:endParaRPr/>
          </a:p>
        </p:txBody>
      </p:sp>
      <p:sp>
        <p:nvSpPr>
          <p:cNvPr id="436" name="Google Shape;436;p46"/>
          <p:cNvSpPr txBox="1"/>
          <p:nvPr>
            <p:ph idx="1" type="body"/>
          </p:nvPr>
        </p:nvSpPr>
        <p:spPr>
          <a:xfrm>
            <a:off x="152400" y="990600"/>
            <a:ext cx="8839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Cassandra, HBase and PNUTS were able to grow elastically while the workload was executing.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PNUTS and Cassandra scaled well as the number of servers and workload increased proportionally.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Hbase’s performance was more erratic as the system scaled.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37" name="Google Shape;437;p4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38" name="Google Shape;438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352800"/>
            <a:ext cx="8348663" cy="302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47"/>
          <p:cNvSpPr txBox="1"/>
          <p:nvPr>
            <p:ph idx="4294967295"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systems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b="0" lang="en-US"/>
              <a:t>Key-value stores</a:t>
            </a:r>
            <a:br>
              <a:rPr b="0" lang="en-US"/>
            </a:br>
            <a:r>
              <a:rPr b="0" lang="en-US"/>
              <a:t>Cassandra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HBase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(Apache) HBase</a:t>
            </a:r>
            <a:endParaRPr/>
          </a:p>
        </p:txBody>
      </p:sp>
      <p:sp>
        <p:nvSpPr>
          <p:cNvPr id="452" name="Google Shape;452;p4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DataBase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A distributed, scalable, big data store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large tables on clusters of commodity hardware</a:t>
            </a:r>
            <a:endParaRPr/>
          </a:p>
          <a:p>
            <a:pPr indent="-3492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Uses Hadoop and HDFS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Modeled on Google BigTable</a:t>
            </a:r>
            <a:endParaRPr/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From HDFS to HBase</a:t>
            </a:r>
            <a:endParaRPr/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HDFS provides a filesystem consisting of arbitrarily large files that can only be written once and should be read sequentially, end-to-end.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This works fine for sequential OLAP queries</a:t>
            </a:r>
            <a:endParaRPr/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OLAP = On-Line Analytical Processing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OLTP workloads want to read and write individual cells in a large table</a:t>
            </a:r>
            <a:endParaRPr/>
          </a:p>
          <a:p>
            <a:pPr indent="-277177" lvl="1" marL="742950" rtl="0" algn="l">
              <a:spcBef>
                <a:spcPts val="592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OLTP = On-Line Transactional Processing</a:t>
            </a:r>
            <a:endParaRPr/>
          </a:p>
          <a:p>
            <a:pPr indent="-35941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E.g., update inventory and price as orders come in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HBase implements OLTP interactions on top of HDFS by using additional storage and memory to organize the tables and writing them back to HDFS as needed</a:t>
            </a:r>
            <a:endParaRPr/>
          </a:p>
        </p:txBody>
      </p:sp>
      <p:sp>
        <p:nvSpPr>
          <p:cNvPr id="460" name="Google Shape;460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HBase Data Model</a:t>
            </a:r>
            <a:endParaRPr/>
          </a:p>
        </p:txBody>
      </p:sp>
      <p:sp>
        <p:nvSpPr>
          <p:cNvPr id="466" name="Google Shape;466;p5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b="1" lang="en-US">
                <a:solidFill>
                  <a:schemeClr val="accent3"/>
                </a:solidFill>
              </a:rPr>
              <a:t>database</a:t>
            </a:r>
            <a:r>
              <a:rPr lang="en-US"/>
              <a:t> consists of multiple </a:t>
            </a:r>
            <a:r>
              <a:rPr b="1" lang="en-US">
                <a:solidFill>
                  <a:schemeClr val="accent2"/>
                </a:solidFill>
              </a:rPr>
              <a:t>tables</a:t>
            </a:r>
            <a:endParaRPr b="1"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</a:t>
            </a:r>
            <a:r>
              <a:rPr b="1" lang="en-US">
                <a:solidFill>
                  <a:schemeClr val="accent2"/>
                </a:solidFill>
              </a:rPr>
              <a:t>table</a:t>
            </a:r>
            <a:r>
              <a:rPr lang="en-US"/>
              <a:t> consists of multiple </a:t>
            </a:r>
            <a:r>
              <a:rPr b="1" lang="en-US"/>
              <a:t>rows</a:t>
            </a:r>
            <a:r>
              <a:rPr lang="en-US"/>
              <a:t>, sorted by row key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row contains a row key and one or more column families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column family is defined when the table is created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Column families can contain multiple columns (family:column)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cell is uniquely identified by</a:t>
            </a:r>
            <a:endParaRPr/>
          </a:p>
          <a:p>
            <a:pPr indent="0" lvl="0" marL="74295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(table, row, family:column)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cell contains an uninterpreted array of bytes and a timestamp</a:t>
            </a:r>
            <a:endParaRPr/>
          </a:p>
        </p:txBody>
      </p:sp>
      <p:sp>
        <p:nvSpPr>
          <p:cNvPr id="467" name="Google Shape;467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HBase data model in Python</a:t>
            </a:r>
            <a:endParaRPr/>
          </a:p>
        </p:txBody>
      </p:sp>
      <p:sp>
        <p:nvSpPr>
          <p:cNvPr id="474" name="Google Shape;474;p5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hbase_table = {           # Table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'row1': {               # Row key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  'cf1:col1': 'value1', # Column family, column, and value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  'cf1:col2': 'value2',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  'cf2:col1': 'value3'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'row2': {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  … # More row data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72">
                <a:latin typeface="Consolas"/>
                <a:ea typeface="Consolas"/>
                <a:cs typeface="Consolas"/>
                <a:sym typeface="Consolas"/>
              </a:rPr>
              <a:t>queried_value = hbase_table['row1']['cf1:col1']   # 'value1'</a:t>
            </a:r>
            <a:endParaRPr sz="18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in Tabular Form</a:t>
            </a:r>
            <a:endParaRPr/>
          </a:p>
        </p:txBody>
      </p:sp>
      <p:graphicFrame>
        <p:nvGraphicFramePr>
          <p:cNvPr id="481" name="Google Shape;481;p52"/>
          <p:cNvGraphicFramePr/>
          <p:nvPr/>
        </p:nvGraphicFramePr>
        <p:xfrm>
          <a:off x="741087" y="2245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{DB981F39-6EBA-4151-A21C-DEFE04E0B90B}</a:tableStyleId>
              </a:tblPr>
              <a:tblGrid>
                <a:gridCol w="1104825"/>
                <a:gridCol w="1104825"/>
                <a:gridCol w="1104825"/>
                <a:gridCol w="928850"/>
                <a:gridCol w="1280850"/>
                <a:gridCol w="946350"/>
                <a:gridCol w="1263325"/>
              </a:tblGrid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Name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Office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Key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First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Last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Phone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Email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Phone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Email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Florian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Krepsbach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florian@</a:t>
                      </a:r>
                      <a:br>
                        <a:rPr lang="en-US" sz="1400"/>
                      </a:br>
                      <a:r>
                        <a:rPr lang="en-US" sz="1400"/>
                        <a:t>wobegon.org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666-1212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fk@phc.com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Marilyn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Tollerud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666-1213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</a:tr>
              <a:tr h="4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Pastor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Inqvist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inqvist@</a:t>
                      </a:r>
                      <a:br>
                        <a:rPr lang="en-US" sz="1400"/>
                      </a:br>
                      <a:r>
                        <a:rPr lang="en-US" sz="1400"/>
                        <a:t>wels.org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482" name="Google Shape;482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in Tabular Form</a:t>
            </a:r>
            <a:endParaRPr/>
          </a:p>
        </p:txBody>
      </p:sp>
      <p:graphicFrame>
        <p:nvGraphicFramePr>
          <p:cNvPr id="488" name="Google Shape;488;p53"/>
          <p:cNvGraphicFramePr/>
          <p:nvPr/>
        </p:nvGraphicFramePr>
        <p:xfrm>
          <a:off x="360275" y="1102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{DB981F39-6EBA-4151-A21C-DEFE04E0B90B}</a:tableStyleId>
              </a:tblPr>
              <a:tblGrid>
                <a:gridCol w="936350"/>
                <a:gridCol w="936350"/>
                <a:gridCol w="778425"/>
                <a:gridCol w="1094275"/>
                <a:gridCol w="787175"/>
                <a:gridCol w="1185300"/>
                <a:gridCol w="702250"/>
                <a:gridCol w="1051025"/>
                <a:gridCol w="1090275"/>
              </a:tblGrid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34300" marB="34300" marR="68575" marL="685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Home</a:t>
                      </a:r>
                      <a:endParaRPr sz="1200"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Office</a:t>
                      </a:r>
                      <a:endParaRPr sz="1200"/>
                    </a:p>
                  </a:txBody>
                  <a:tcPr marT="34300" marB="3430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Social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4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Key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First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Last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Phone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Email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Phone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Email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FacebookID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101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Florian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Garfield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Krepsbach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555-1212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florian@</a:t>
                      </a:r>
                      <a:br>
                        <a:rPr lang="en-US" sz="1200"/>
                      </a:br>
                      <a:r>
                        <a:rPr lang="en-US" sz="1200"/>
                        <a:t>wobegon.org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666-1212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fk@phc.com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102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Marilyn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Tollerud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555-1213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666-1213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4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103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Pastor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Inqvist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555-1214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inqvist@</a:t>
                      </a:r>
                      <a:br>
                        <a:rPr lang="en-US" sz="1200"/>
                      </a:br>
                      <a:r>
                        <a:rPr lang="en-US" sz="1200"/>
                        <a:t>wels.org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89" name="Google Shape;489;p53"/>
          <p:cNvSpPr txBox="1"/>
          <p:nvPr/>
        </p:nvSpPr>
        <p:spPr>
          <a:xfrm>
            <a:off x="1811866" y="3896782"/>
            <a:ext cx="179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columns can be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at runtime</a:t>
            </a:r>
            <a:endParaRPr/>
          </a:p>
        </p:txBody>
      </p:sp>
      <p:sp>
        <p:nvSpPr>
          <p:cNvPr id="490" name="Google Shape;490;p53"/>
          <p:cNvSpPr txBox="1"/>
          <p:nvPr/>
        </p:nvSpPr>
        <p:spPr>
          <a:xfrm>
            <a:off x="6938433" y="3816349"/>
            <a:ext cx="19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families cannot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added at runtime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53"/>
          <p:cNvSpPr txBox="1"/>
          <p:nvPr>
            <p:ph type="title"/>
          </p:nvPr>
        </p:nvSpPr>
        <p:spPr>
          <a:xfrm>
            <a:off x="628650" y="511969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/>
              <a:t>Don’t be fooled by the picture:</a:t>
            </a:r>
            <a:br>
              <a:rPr b="0" lang="en-US"/>
            </a:br>
            <a:r>
              <a:rPr b="0" lang="en-US"/>
              <a:t>HBase is really a sparse table</a:t>
            </a:r>
            <a:endParaRPr b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533400" y="762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Nested Data Representation</a:t>
            </a:r>
            <a:endParaRPr/>
          </a:p>
        </p:txBody>
      </p:sp>
      <p:sp>
        <p:nvSpPr>
          <p:cNvPr id="498" name="Google Shape;498;p54"/>
          <p:cNvSpPr txBox="1"/>
          <p:nvPr/>
        </p:nvSpPr>
        <p:spPr>
          <a:xfrm>
            <a:off x="533400" y="1600200"/>
            <a:ext cx="829586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People ( Name, Home, Office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101: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Timestamp: T403;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Name: {First=“Florian”, Middle=“Garfield”, Last=“Krepsbach”},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Home: {Phone=“555-1212”, Email=“florian@wobegon.org”},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Office: {Phone=“666-1212”, Email=“fk@phc.com”}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102: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Timestamp: T593;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Name: { First=“Marilyn”, Last=“Tollerud”},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Home: { Phone=“555-1213”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Office: { Phone=“666-1213”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>
            <p:ph type="title"/>
          </p:nvPr>
        </p:nvSpPr>
        <p:spPr>
          <a:xfrm>
            <a:off x="533400" y="762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Nested Data Representation</a:t>
            </a:r>
            <a:endParaRPr/>
          </a:p>
        </p:txBody>
      </p:sp>
      <p:sp>
        <p:nvSpPr>
          <p:cNvPr id="505" name="Google Shape;505;p55"/>
          <p:cNvSpPr txBox="1"/>
          <p:nvPr/>
        </p:nvSpPr>
        <p:spPr>
          <a:xfrm>
            <a:off x="668866" y="1907114"/>
            <a:ext cx="853951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101: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Timestamp: T403;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Name: {First=“Florian”, Middle=“Garfield”, Last=“Krepsbach”},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Home: {Phone=“555-1212”, Email=“florian@wobegon.org”},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Office: {Phone=“666-1212”, Email=“fk@phc.com”}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People:101:Name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People:101:Name: {First=“Florian”, Middle=“Garfield”, Last=“Krepsbach”}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People:101:Name:First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People:101:Name:First=“Florian”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52400" y="0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/>
              <a:t>Key Challenge 1: Guaranteeing consistency in a distributed environment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52400" y="16764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replication for availability, performance, and fault-tolerance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update them simultaneously?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2-Phase Commit</a:t>
            </a:r>
            <a:r>
              <a:rPr lang="en-US"/>
              <a:t>: Original proposal for doing this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Can't handle </a:t>
            </a:r>
            <a:r>
              <a:rPr i="1" lang="en-US"/>
              <a:t>master</a:t>
            </a:r>
            <a:r>
              <a:rPr lang="en-US"/>
              <a:t> failure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Paxos</a:t>
            </a:r>
            <a:r>
              <a:rPr lang="en-US"/>
              <a:t>: More widely used today</a:t>
            </a:r>
            <a:endParaRPr/>
          </a:p>
          <a:p>
            <a:pPr indent="-35941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doesn't require a master so more fault tolerant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Either of them is too expensive in general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systems use </a:t>
            </a:r>
            <a:r>
              <a:rPr i="1" lang="en-US"/>
              <a:t>relaxed/loose</a:t>
            </a:r>
            <a:r>
              <a:rPr lang="en-US"/>
              <a:t> consistency models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Fundamental Operations</a:t>
            </a:r>
            <a:endParaRPr/>
          </a:p>
        </p:txBody>
      </p:sp>
      <p:sp>
        <p:nvSpPr>
          <p:cNvPr id="512" name="Google Shape;512;p5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table, families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 table, rowid, family:column,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 table, rowid, whole-row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GET table, rowid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SCAN table </a:t>
            </a:r>
            <a:r>
              <a:rPr i="1" lang="en-US"/>
              <a:t>(WITH filters)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DROP table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3" name="Google Shape;513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Consistency Model</a:t>
            </a:r>
            <a:endParaRPr/>
          </a:p>
        </p:txBody>
      </p:sp>
      <p:sp>
        <p:nvSpPr>
          <p:cNvPr id="519" name="Google Shape;519;p5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Atomicity: Entire rows are updated atomically or not at all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Consistency: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GET is guaranteed to return a complete row that existed at some point in the table’s history.  (Check the timestamp to be sure!) 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SCAN must include all data written prior to the scan, and may include updates since it started.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Isolation: Not guaranteed outside a single row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Durability: All successful writes have been made durable on disk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20" name="Google Shape;520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The Implementation</a:t>
            </a:r>
            <a:endParaRPr/>
          </a:p>
        </p:txBody>
      </p:sp>
      <p:sp>
        <p:nvSpPr>
          <p:cNvPr id="526" name="Google Shape;526;p5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Here is the idea in several steps: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1: Put an entire table in one file</a:t>
            </a:r>
            <a:endParaRPr/>
          </a:p>
          <a:p>
            <a:pPr indent="-27876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It doesn’t work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2: Log + one file</a:t>
            </a:r>
            <a:endParaRPr/>
          </a:p>
          <a:p>
            <a:pPr indent="-27876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Better, but doesn’t scale to large data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3: Log + one file per column family</a:t>
            </a:r>
            <a:endParaRPr/>
          </a:p>
          <a:p>
            <a:pPr indent="-27876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Getting better!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4: Partition table into regions by key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 in mind that “one file” means one </a:t>
            </a:r>
            <a:r>
              <a:rPr b="1" lang="en-US"/>
              <a:t>gigantic</a:t>
            </a:r>
            <a:r>
              <a:rPr lang="en-US"/>
              <a:t> file stored in HDFS</a:t>
            </a:r>
            <a:endParaRPr/>
          </a:p>
          <a:p>
            <a:pPr indent="-35941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We don’t have to worry about the details of how the file is split into blocks</a:t>
            </a:r>
            <a:endParaRPr/>
          </a:p>
        </p:txBody>
      </p:sp>
      <p:sp>
        <p:nvSpPr>
          <p:cNvPr id="527" name="Google Shape;527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Idea 1: Put the Table in a Single File</a:t>
            </a:r>
            <a:endParaRPr/>
          </a:p>
        </p:txBody>
      </p:sp>
      <p:sp>
        <p:nvSpPr>
          <p:cNvPr id="533" name="Google Shape;533;p59"/>
          <p:cNvSpPr txBox="1"/>
          <p:nvPr>
            <p:ph idx="1" type="body"/>
          </p:nvPr>
        </p:nvSpPr>
        <p:spPr>
          <a:xfrm>
            <a:off x="628650" y="3200400"/>
            <a:ext cx="78867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/>
              <a:t>How do we do the following operations?</a:t>
            </a:r>
            <a:endParaRPr/>
          </a:p>
          <a:p>
            <a:pPr indent="-285750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CREATE</a:t>
            </a:r>
            <a:endParaRPr/>
          </a:p>
          <a:p>
            <a:pPr indent="-285750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DELETE</a:t>
            </a:r>
            <a:endParaRPr/>
          </a:p>
          <a:p>
            <a:pPr indent="-285750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SCAN</a:t>
            </a:r>
            <a:endParaRPr/>
          </a:p>
          <a:p>
            <a:pPr indent="-285750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GET </a:t>
            </a:r>
            <a:endParaRPr/>
          </a:p>
          <a:p>
            <a:pPr indent="-285750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PUT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534" name="Google Shape;534;p59"/>
          <p:cNvGrpSpPr/>
          <p:nvPr/>
        </p:nvGrpSpPr>
        <p:grpSpPr>
          <a:xfrm>
            <a:off x="628650" y="1563236"/>
            <a:ext cx="6765000" cy="1530689"/>
            <a:chOff x="628650" y="1926061"/>
            <a:chExt cx="6765000" cy="1530689"/>
          </a:xfrm>
        </p:grpSpPr>
        <p:sp>
          <p:nvSpPr>
            <p:cNvPr id="535" name="Google Shape;535;p59"/>
            <p:cNvSpPr/>
            <p:nvPr/>
          </p:nvSpPr>
          <p:spPr>
            <a:xfrm>
              <a:off x="628650" y="2203050"/>
              <a:ext cx="6765000" cy="12537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101: {Timestamp: T403; Name: {First=“Florian”, Middle=“Garfield”, Last=“Krepsbach”},Home: {Phone=“555-1212”, Email=“florian@wobegon.org”},Office: {Phone=“666-1212”, Email=“</a:t>
              </a:r>
              <a:r>
                <a:rPr lang="en-US" sz="135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fk@phc.com</a:t>
              </a:r>
              <a:r>
                <a:rPr lang="en-US"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”}},</a:t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102: {Timestamp: T593;Name: { First=“Marilyn”, Last=“Tollerud”},Home: { Phone=“555-1213” },Office: { Phone=“666-1213” }}, . . .</a:t>
              </a:r>
              <a:endParaRPr/>
            </a:p>
          </p:txBody>
        </p:sp>
        <p:sp>
          <p:nvSpPr>
            <p:cNvPr id="536" name="Google Shape;536;p59"/>
            <p:cNvSpPr txBox="1"/>
            <p:nvPr/>
          </p:nvSpPr>
          <p:spPr>
            <a:xfrm>
              <a:off x="628650" y="1926061"/>
              <a:ext cx="1165704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“People”</a:t>
              </a:r>
              <a:endParaRPr/>
            </a:p>
          </p:txBody>
        </p:sp>
      </p:grpSp>
      <p:sp>
        <p:nvSpPr>
          <p:cNvPr id="537" name="Google Shape;537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501650" y="129573"/>
            <a:ext cx="8108950" cy="1221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Variable-Length Data is </a:t>
            </a:r>
            <a:r>
              <a:rPr b="1" lang="en-US"/>
              <a:t>Fundamentally</a:t>
            </a:r>
            <a:r>
              <a:rPr lang="en-US"/>
              <a:t> Hard!</a:t>
            </a:r>
            <a:endParaRPr/>
          </a:p>
        </p:txBody>
      </p:sp>
      <p:sp>
        <p:nvSpPr>
          <p:cNvPr id="543" name="Google Shape;543;p60"/>
          <p:cNvSpPr/>
          <p:nvPr/>
        </p:nvSpPr>
        <p:spPr>
          <a:xfrm>
            <a:off x="517089" y="5564038"/>
            <a:ext cx="632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 reading on the topic: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http://www.joelonsoftware.com/articles/fog0000000319.html</a:t>
            </a:r>
            <a:endParaRPr/>
          </a:p>
        </p:txBody>
      </p:sp>
      <p:sp>
        <p:nvSpPr>
          <p:cNvPr id="544" name="Google Shape;544;p60"/>
          <p:cNvSpPr/>
          <p:nvPr/>
        </p:nvSpPr>
        <p:spPr>
          <a:xfrm>
            <a:off x="778933" y="2464800"/>
            <a:ext cx="4368800" cy="964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	FirstName	LastName	Phone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	Florian		Krepsbach	          </a:t>
            </a:r>
            <a:r>
              <a:rPr b="1" lang="en-US" sz="13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555-3434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	Marilyn 		Tollerud		555-1213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103	Pastor		Ingvist		555-1214</a:t>
            </a:r>
            <a:endParaRPr/>
          </a:p>
        </p:txBody>
      </p:sp>
      <p:sp>
        <p:nvSpPr>
          <p:cNvPr id="545" name="Google Shape;545;p60"/>
          <p:cNvSpPr/>
          <p:nvPr/>
        </p:nvSpPr>
        <p:spPr>
          <a:xfrm>
            <a:off x="778925" y="4186650"/>
            <a:ext cx="6765000" cy="1221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{Phone=“666-1212”, Email=“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fk@phc.com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”}},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102: {Timestamp: T593;Name: { First=“Marilyn”, Last=“Tollerud”},Home: { Phone=“555-1213” },Office: { Phone=“666-1213” }}, . . .</a:t>
            </a:r>
            <a:endParaRPr/>
          </a:p>
        </p:txBody>
      </p:sp>
      <p:sp>
        <p:nvSpPr>
          <p:cNvPr id="546" name="Google Shape;546;p60"/>
          <p:cNvSpPr txBox="1"/>
          <p:nvPr/>
        </p:nvSpPr>
        <p:spPr>
          <a:xfrm>
            <a:off x="770464" y="1901950"/>
            <a:ext cx="778623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Table: People( ID: Integer, FirstName: CHAR[20], LastName: Char[20], Phone: CHAR[8]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People SET Phone=“555-3434” WHERE ID=403;</a:t>
            </a:r>
            <a:endParaRPr/>
          </a:p>
        </p:txBody>
      </p:sp>
      <p:sp>
        <p:nvSpPr>
          <p:cNvPr id="547" name="Google Shape;547;p60"/>
          <p:cNvSpPr txBox="1"/>
          <p:nvPr/>
        </p:nvSpPr>
        <p:spPr>
          <a:xfrm>
            <a:off x="770464" y="3673591"/>
            <a:ext cx="39421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HBase Table People( ID, Name, Home, Office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People, 403, Home:Phone, 555-3434</a:t>
            </a:r>
            <a:endParaRPr/>
          </a:p>
        </p:txBody>
      </p:sp>
      <p:sp>
        <p:nvSpPr>
          <p:cNvPr id="548" name="Google Shape;548;p60"/>
          <p:cNvSpPr txBox="1"/>
          <p:nvPr/>
        </p:nvSpPr>
        <p:spPr>
          <a:xfrm>
            <a:off x="5300133" y="2458741"/>
            <a:ext cx="3310467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row is exactly 52 bytes long.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move to the next row, just fseek(file,+52);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to Row 401, fseek(file,401*52);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Overwrite the data in place.</a:t>
            </a:r>
            <a:endParaRPr/>
          </a:p>
        </p:txBody>
      </p:sp>
      <p:sp>
        <p:nvSpPr>
          <p:cNvPr id="549" name="Google Shape;549;p60"/>
          <p:cNvSpPr txBox="1"/>
          <p:nvPr/>
        </p:nvSpPr>
        <p:spPr>
          <a:xfrm>
            <a:off x="8101739" y="4146766"/>
            <a:ext cx="244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50" name="Google Shape;550;p6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Idea 2: One Table + Transaction Log</a:t>
            </a:r>
            <a:endParaRPr/>
          </a:p>
        </p:txBody>
      </p:sp>
      <p:sp>
        <p:nvSpPr>
          <p:cNvPr id="556" name="Google Shape;556;p61"/>
          <p:cNvSpPr/>
          <p:nvPr/>
        </p:nvSpPr>
        <p:spPr>
          <a:xfrm>
            <a:off x="732450" y="2334724"/>
            <a:ext cx="6718500" cy="99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{Phone=“666-1212”, Email=“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fk@phc.com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”}},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102: {Timestamp: T593;Name: { First=“Marilyn”, Last=“Tollerud”},Home: { Phone=“555-1213” },Office: { Phone=“666-1213” }}, . . .</a:t>
            </a:r>
            <a:endParaRPr/>
          </a:p>
        </p:txBody>
      </p:sp>
      <p:sp>
        <p:nvSpPr>
          <p:cNvPr id="557" name="Google Shape;557;p61"/>
          <p:cNvSpPr txBox="1"/>
          <p:nvPr/>
        </p:nvSpPr>
        <p:spPr>
          <a:xfrm>
            <a:off x="723969" y="2034645"/>
            <a:ext cx="151836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for People</a:t>
            </a:r>
            <a:endParaRPr/>
          </a:p>
        </p:txBody>
      </p:sp>
      <p:sp>
        <p:nvSpPr>
          <p:cNvPr id="558" name="Google Shape;558;p61"/>
          <p:cNvSpPr/>
          <p:nvPr/>
        </p:nvSpPr>
        <p:spPr>
          <a:xfrm>
            <a:off x="732439" y="3824372"/>
            <a:ext cx="3400925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101:Office:Phone = “555-3434”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102:Home:Email = </a:t>
            </a:r>
            <a:r>
              <a:rPr lang="en-US" sz="135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mt@yahoo.com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559" name="Google Shape;559;p61"/>
          <p:cNvSpPr txBox="1"/>
          <p:nvPr/>
        </p:nvSpPr>
        <p:spPr>
          <a:xfrm>
            <a:off x="721615" y="3527674"/>
            <a:ext cx="29611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 for Table People:</a:t>
            </a:r>
            <a:endParaRPr/>
          </a:p>
        </p:txBody>
      </p:sp>
      <p:sp>
        <p:nvSpPr>
          <p:cNvPr id="560" name="Google Shape;560;p61"/>
          <p:cNvSpPr/>
          <p:nvPr/>
        </p:nvSpPr>
        <p:spPr>
          <a:xfrm rot="10800000">
            <a:off x="720668" y="4937179"/>
            <a:ext cx="371960" cy="43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1185622" y="4913935"/>
            <a:ext cx="3778599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are applied only to the log file,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resulting record is cached in memory.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must consult both memory and disk.</a:t>
            </a:r>
            <a:endParaRPr/>
          </a:p>
        </p:txBody>
      </p:sp>
      <p:sp>
        <p:nvSpPr>
          <p:cNvPr id="562" name="Google Shape;562;p61"/>
          <p:cNvSpPr/>
          <p:nvPr/>
        </p:nvSpPr>
        <p:spPr>
          <a:xfrm>
            <a:off x="4451888" y="3824372"/>
            <a:ext cx="3052286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4440265" y="3527674"/>
            <a:ext cx="285526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Cache for Table People:</a:t>
            </a:r>
            <a:endParaRPr/>
          </a:p>
        </p:txBody>
      </p:sp>
      <p:sp>
        <p:nvSpPr>
          <p:cNvPr id="564" name="Google Shape;564;p61"/>
          <p:cNvSpPr/>
          <p:nvPr/>
        </p:nvSpPr>
        <p:spPr>
          <a:xfrm>
            <a:off x="4765730" y="4057356"/>
            <a:ext cx="732139" cy="466376"/>
          </a:xfrm>
          <a:prstGeom prst="rect">
            <a:avLst/>
          </a:prstGeom>
          <a:solidFill>
            <a:srgbClr val="24406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565" name="Google Shape;565;p61"/>
          <p:cNvSpPr/>
          <p:nvPr/>
        </p:nvSpPr>
        <p:spPr>
          <a:xfrm>
            <a:off x="5672385" y="4068980"/>
            <a:ext cx="732139" cy="466376"/>
          </a:xfrm>
          <a:prstGeom prst="rect">
            <a:avLst/>
          </a:prstGeom>
          <a:solidFill>
            <a:srgbClr val="24406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</a:t>
            </a:r>
            <a:endParaRPr/>
          </a:p>
        </p:txBody>
      </p:sp>
      <p:sp>
        <p:nvSpPr>
          <p:cNvPr id="566" name="Google Shape;566;p61"/>
          <p:cNvSpPr/>
          <p:nvPr/>
        </p:nvSpPr>
        <p:spPr>
          <a:xfrm rot="10800000">
            <a:off x="4945819" y="4902637"/>
            <a:ext cx="371960" cy="43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4510008" y="5410789"/>
            <a:ext cx="14607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People:101</a:t>
            </a:r>
            <a:endParaRPr/>
          </a:p>
        </p:txBody>
      </p:sp>
      <p:sp>
        <p:nvSpPr>
          <p:cNvPr id="568" name="Google Shape;568;p61"/>
          <p:cNvSpPr txBox="1"/>
          <p:nvPr/>
        </p:nvSpPr>
        <p:spPr>
          <a:xfrm>
            <a:off x="6404524" y="5426263"/>
            <a:ext cx="14607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People:103</a:t>
            </a:r>
            <a:endParaRPr/>
          </a:p>
        </p:txBody>
      </p:sp>
      <p:sp>
        <p:nvSpPr>
          <p:cNvPr id="569" name="Google Shape;569;p61"/>
          <p:cNvSpPr/>
          <p:nvPr/>
        </p:nvSpPr>
        <p:spPr>
          <a:xfrm rot="10800000">
            <a:off x="6842104" y="3557537"/>
            <a:ext cx="371960" cy="1751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1"/>
          <p:cNvSpPr txBox="1"/>
          <p:nvPr/>
        </p:nvSpPr>
        <p:spPr>
          <a:xfrm>
            <a:off x="308206" y="5584926"/>
            <a:ext cx="353988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People:101:Office:Phone = “555-3434”</a:t>
            </a:r>
            <a:endParaRPr/>
          </a:p>
        </p:txBody>
      </p:sp>
      <p:sp>
        <p:nvSpPr>
          <p:cNvPr id="571" name="Google Shape;571;p6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/>
          <p:nvPr>
            <p:ph type="title"/>
          </p:nvPr>
        </p:nvSpPr>
        <p:spPr>
          <a:xfrm>
            <a:off x="533400" y="243009"/>
            <a:ext cx="7886700" cy="1149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Idea 2 Requires Periodic Log Compression</a:t>
            </a:r>
            <a:endParaRPr/>
          </a:p>
        </p:txBody>
      </p:sp>
      <p:sp>
        <p:nvSpPr>
          <p:cNvPr id="577" name="Google Shape;577;p62"/>
          <p:cNvSpPr/>
          <p:nvPr/>
        </p:nvSpPr>
        <p:spPr>
          <a:xfrm>
            <a:off x="732450" y="2094375"/>
            <a:ext cx="6718500" cy="1049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{Phone=“666-1212”, Email=“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fk@phc.com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”}},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102: {Timestamp: T593;Name: { First=“Marilyn”, Last=“Tollerud”},Home: { Phone=“555-1213” },Office: { Phone=“666-1213” }}, . . .</a:t>
            </a:r>
            <a:endParaRPr/>
          </a:p>
        </p:txBody>
      </p:sp>
      <p:sp>
        <p:nvSpPr>
          <p:cNvPr id="578" name="Google Shape;578;p62"/>
          <p:cNvSpPr txBox="1"/>
          <p:nvPr/>
        </p:nvSpPr>
        <p:spPr>
          <a:xfrm>
            <a:off x="723969" y="1755678"/>
            <a:ext cx="270138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for People on Disk: (Old)</a:t>
            </a:r>
            <a:endParaRPr/>
          </a:p>
        </p:txBody>
      </p:sp>
      <p:sp>
        <p:nvSpPr>
          <p:cNvPr id="579" name="Google Shape;579;p62"/>
          <p:cNvSpPr/>
          <p:nvPr/>
        </p:nvSpPr>
        <p:spPr>
          <a:xfrm>
            <a:off x="732439" y="3580279"/>
            <a:ext cx="3400925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101:Office:Phone = “555-3434”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102:Home:Email = </a:t>
            </a:r>
            <a:r>
              <a:rPr lang="en-US" sz="135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mt@yahoo.com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580" name="Google Shape;580;p62"/>
          <p:cNvSpPr txBox="1"/>
          <p:nvPr/>
        </p:nvSpPr>
        <p:spPr>
          <a:xfrm>
            <a:off x="721615" y="3202213"/>
            <a:ext cx="29611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 for Table People:</a:t>
            </a:r>
            <a:endParaRPr/>
          </a:p>
        </p:txBody>
      </p:sp>
      <p:sp>
        <p:nvSpPr>
          <p:cNvPr id="581" name="Google Shape;581;p62"/>
          <p:cNvSpPr/>
          <p:nvPr/>
        </p:nvSpPr>
        <p:spPr>
          <a:xfrm>
            <a:off x="740900" y="4933825"/>
            <a:ext cx="6718500" cy="1049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</a:t>
            </a:r>
            <a:r>
              <a:rPr b="1" lang="en-US" sz="13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555-3434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 Email=“fk@phc.com”}},102: {Timestamp: T593;Name: { First=“Marilyn”, Last=“Tollerud”},Home: { Phone=“555-1213”, </a:t>
            </a:r>
            <a:r>
              <a:rPr b="1" lang="en-US" sz="13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Email=“my@yahoo.com”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}, . . .</a:t>
            </a:r>
            <a:endParaRPr/>
          </a:p>
        </p:txBody>
      </p:sp>
      <p:sp>
        <p:nvSpPr>
          <p:cNvPr id="582" name="Google Shape;582;p62"/>
          <p:cNvSpPr txBox="1"/>
          <p:nvPr/>
        </p:nvSpPr>
        <p:spPr>
          <a:xfrm>
            <a:off x="732439" y="4595129"/>
            <a:ext cx="276870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for People on Disk: (New)</a:t>
            </a:r>
            <a:endParaRPr/>
          </a:p>
        </p:txBody>
      </p:sp>
      <p:sp>
        <p:nvSpPr>
          <p:cNvPr id="583" name="Google Shape;583;p62"/>
          <p:cNvSpPr/>
          <p:nvPr/>
        </p:nvSpPr>
        <p:spPr>
          <a:xfrm>
            <a:off x="5114440" y="3202214"/>
            <a:ext cx="1115879" cy="14792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2"/>
          <p:cNvSpPr txBox="1"/>
          <p:nvPr/>
        </p:nvSpPr>
        <p:spPr>
          <a:xfrm>
            <a:off x="6579031" y="3295905"/>
            <a:ext cx="2324746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out a new copy of the table, with all of the changes applied.  Delete the log and memory cache, and start over.</a:t>
            </a:r>
            <a:endParaRPr/>
          </a:p>
        </p:txBody>
      </p:sp>
      <p:sp>
        <p:nvSpPr>
          <p:cNvPr id="585" name="Google Shape;585;p6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>
            <p:ph type="title"/>
          </p:nvPr>
        </p:nvSpPr>
        <p:spPr>
          <a:xfrm>
            <a:off x="609600" y="254486"/>
            <a:ext cx="7886700" cy="97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Idea 3: Partition by Column Family</a:t>
            </a:r>
            <a:endParaRPr/>
          </a:p>
        </p:txBody>
      </p:sp>
      <p:sp>
        <p:nvSpPr>
          <p:cNvPr id="591" name="Google Shape;591;p63"/>
          <p:cNvSpPr/>
          <p:nvPr/>
        </p:nvSpPr>
        <p:spPr>
          <a:xfrm>
            <a:off x="744062" y="2094377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723969" y="1755678"/>
            <a:ext cx="285526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Tablets for People on Disk: (Old)</a:t>
            </a:r>
            <a:endParaRPr/>
          </a:p>
        </p:txBody>
      </p:sp>
      <p:sp>
        <p:nvSpPr>
          <p:cNvPr id="593" name="Google Shape;593;p63"/>
          <p:cNvSpPr/>
          <p:nvPr/>
        </p:nvSpPr>
        <p:spPr>
          <a:xfrm>
            <a:off x="732439" y="3498913"/>
            <a:ext cx="3400925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101:Office:Phone = “555-3434”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102:Home:Email = </a:t>
            </a:r>
            <a:r>
              <a:rPr lang="en-US" sz="135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mt@yahoo.com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721615" y="3178965"/>
            <a:ext cx="29611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 for Table People:</a:t>
            </a:r>
            <a:endParaRPr/>
          </a:p>
        </p:txBody>
      </p:sp>
      <p:sp>
        <p:nvSpPr>
          <p:cNvPr id="595" name="Google Shape;595;p63"/>
          <p:cNvSpPr txBox="1"/>
          <p:nvPr/>
        </p:nvSpPr>
        <p:spPr>
          <a:xfrm>
            <a:off x="732439" y="4595129"/>
            <a:ext cx="292259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Tablets for People on Disk: (New)</a:t>
            </a:r>
            <a:endParaRPr/>
          </a:p>
        </p:txBody>
      </p:sp>
      <p:sp>
        <p:nvSpPr>
          <p:cNvPr id="596" name="Google Shape;596;p63"/>
          <p:cNvSpPr/>
          <p:nvPr/>
        </p:nvSpPr>
        <p:spPr>
          <a:xfrm>
            <a:off x="5114440" y="3202214"/>
            <a:ext cx="1115879" cy="14792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3"/>
          <p:cNvSpPr txBox="1"/>
          <p:nvPr/>
        </p:nvSpPr>
        <p:spPr>
          <a:xfrm>
            <a:off x="6579031" y="3295905"/>
            <a:ext cx="2324746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out a new copy of the tablet, with all of the changes applied.  Delete the log and memory cache, and start over.</a:t>
            </a:r>
            <a:endParaRPr/>
          </a:p>
        </p:txBody>
      </p:sp>
      <p:sp>
        <p:nvSpPr>
          <p:cNvPr id="598" name="Google Shape;598;p63"/>
          <p:cNvSpPr/>
          <p:nvPr/>
        </p:nvSpPr>
        <p:spPr>
          <a:xfrm>
            <a:off x="3227046" y="2094377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sp>
        <p:nvSpPr>
          <p:cNvPr id="599" name="Google Shape;599;p63"/>
          <p:cNvSpPr/>
          <p:nvPr/>
        </p:nvSpPr>
        <p:spPr>
          <a:xfrm>
            <a:off x="5886943" y="2094377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Office</a:t>
            </a:r>
            <a:endParaRPr/>
          </a:p>
        </p:txBody>
      </p:sp>
      <p:sp>
        <p:nvSpPr>
          <p:cNvPr id="600" name="Google Shape;600;p63"/>
          <p:cNvSpPr/>
          <p:nvPr/>
        </p:nvSpPr>
        <p:spPr>
          <a:xfrm>
            <a:off x="3215423" y="4893950"/>
            <a:ext cx="2057256" cy="956328"/>
          </a:xfrm>
          <a:prstGeom prst="rect">
            <a:avLst/>
          </a:prstGeom>
          <a:solidFill>
            <a:srgbClr val="CCC0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                 (Changed)</a:t>
            </a:r>
            <a:endParaRPr/>
          </a:p>
        </p:txBody>
      </p:sp>
      <p:sp>
        <p:nvSpPr>
          <p:cNvPr id="601" name="Google Shape;601;p63"/>
          <p:cNvSpPr/>
          <p:nvPr/>
        </p:nvSpPr>
        <p:spPr>
          <a:xfrm>
            <a:off x="5875319" y="4893950"/>
            <a:ext cx="2057256" cy="956328"/>
          </a:xfrm>
          <a:prstGeom prst="rect">
            <a:avLst/>
          </a:prstGeom>
          <a:solidFill>
            <a:srgbClr val="CCC0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                  (Changed)</a:t>
            </a:r>
            <a:endParaRPr/>
          </a:p>
        </p:txBody>
      </p:sp>
      <p:sp>
        <p:nvSpPr>
          <p:cNvPr id="602" name="Google Shape;602;p63"/>
          <p:cNvSpPr/>
          <p:nvPr/>
        </p:nvSpPr>
        <p:spPr>
          <a:xfrm>
            <a:off x="744062" y="4893950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603" name="Google Shape;603;p6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4"/>
          <p:cNvSpPr/>
          <p:nvPr/>
        </p:nvSpPr>
        <p:spPr>
          <a:xfrm>
            <a:off x="5149311" y="2465201"/>
            <a:ext cx="3568486" cy="307641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4"/>
          <p:cNvSpPr txBox="1"/>
          <p:nvPr>
            <p:ph type="title"/>
          </p:nvPr>
        </p:nvSpPr>
        <p:spPr>
          <a:xfrm>
            <a:off x="559024" y="2522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Idea 4: Split Into Regions</a:t>
            </a:r>
            <a:endParaRPr/>
          </a:p>
        </p:txBody>
      </p:sp>
      <p:sp>
        <p:nvSpPr>
          <p:cNvPr id="610" name="Google Shape;610;p64"/>
          <p:cNvSpPr/>
          <p:nvPr/>
        </p:nvSpPr>
        <p:spPr>
          <a:xfrm>
            <a:off x="2743204" y="2696871"/>
            <a:ext cx="1906289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1: Keys 100-200</a:t>
            </a:r>
            <a:endParaRPr/>
          </a:p>
        </p:txBody>
      </p:sp>
      <p:sp>
        <p:nvSpPr>
          <p:cNvPr id="611" name="Google Shape;611;p64"/>
          <p:cNvSpPr/>
          <p:nvPr/>
        </p:nvSpPr>
        <p:spPr>
          <a:xfrm>
            <a:off x="2743203" y="3358393"/>
            <a:ext cx="1906290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2: Keys 100-200</a:t>
            </a:r>
            <a:endParaRPr/>
          </a:p>
        </p:txBody>
      </p:sp>
      <p:sp>
        <p:nvSpPr>
          <p:cNvPr id="612" name="Google Shape;612;p64"/>
          <p:cNvSpPr/>
          <p:nvPr/>
        </p:nvSpPr>
        <p:spPr>
          <a:xfrm>
            <a:off x="2743203" y="4009303"/>
            <a:ext cx="1906290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3: Keys 100-200</a:t>
            </a:r>
            <a:endParaRPr/>
          </a:p>
        </p:txBody>
      </p:sp>
      <p:sp>
        <p:nvSpPr>
          <p:cNvPr id="613" name="Google Shape;613;p64"/>
          <p:cNvSpPr/>
          <p:nvPr/>
        </p:nvSpPr>
        <p:spPr>
          <a:xfrm>
            <a:off x="2743202" y="4660213"/>
            <a:ext cx="1906291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4: Keys 100-200</a:t>
            </a:r>
            <a:endParaRPr/>
          </a:p>
        </p:txBody>
      </p:sp>
      <p:sp>
        <p:nvSpPr>
          <p:cNvPr id="614" name="Google Shape;614;p64"/>
          <p:cNvSpPr/>
          <p:nvPr/>
        </p:nvSpPr>
        <p:spPr>
          <a:xfrm>
            <a:off x="1627324" y="2531067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615" name="Google Shape;615;p64"/>
          <p:cNvSpPr/>
          <p:nvPr/>
        </p:nvSpPr>
        <p:spPr>
          <a:xfrm>
            <a:off x="277031" y="3497861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616" name="Google Shape;616;p64"/>
          <p:cNvSpPr/>
          <p:nvPr/>
        </p:nvSpPr>
        <p:spPr>
          <a:xfrm>
            <a:off x="1625387" y="3238179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617" name="Google Shape;617;p64"/>
          <p:cNvSpPr/>
          <p:nvPr/>
        </p:nvSpPr>
        <p:spPr>
          <a:xfrm>
            <a:off x="1637010" y="3923979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618" name="Google Shape;618;p64"/>
          <p:cNvSpPr/>
          <p:nvPr/>
        </p:nvSpPr>
        <p:spPr>
          <a:xfrm>
            <a:off x="1623449" y="4549723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619" name="Google Shape;619;p64"/>
          <p:cNvSpPr/>
          <p:nvPr/>
        </p:nvSpPr>
        <p:spPr>
          <a:xfrm>
            <a:off x="5359994" y="4086712"/>
            <a:ext cx="1280544" cy="6149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Log</a:t>
            </a:r>
            <a:endParaRPr/>
          </a:p>
        </p:txBody>
      </p:sp>
      <p:sp>
        <p:nvSpPr>
          <p:cNvPr id="620" name="Google Shape;620;p64"/>
          <p:cNvSpPr/>
          <p:nvPr/>
        </p:nvSpPr>
        <p:spPr>
          <a:xfrm>
            <a:off x="5359995" y="3143397"/>
            <a:ext cx="1280544" cy="6149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Cache</a:t>
            </a:r>
            <a:endParaRPr/>
          </a:p>
        </p:txBody>
      </p:sp>
      <p:sp>
        <p:nvSpPr>
          <p:cNvPr id="621" name="Google Shape;621;p64"/>
          <p:cNvSpPr/>
          <p:nvPr/>
        </p:nvSpPr>
        <p:spPr>
          <a:xfrm>
            <a:off x="6909344" y="2789860"/>
            <a:ext cx="739072" cy="6615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/>
          </a:p>
        </p:txBody>
      </p:sp>
      <p:sp>
        <p:nvSpPr>
          <p:cNvPr id="622" name="Google Shape;622;p64"/>
          <p:cNvSpPr/>
          <p:nvPr/>
        </p:nvSpPr>
        <p:spPr>
          <a:xfrm>
            <a:off x="6909343" y="3651337"/>
            <a:ext cx="739072" cy="6615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/>
          </a:p>
        </p:txBody>
      </p:sp>
      <p:sp>
        <p:nvSpPr>
          <p:cNvPr id="623" name="Google Shape;623;p64"/>
          <p:cNvSpPr/>
          <p:nvPr/>
        </p:nvSpPr>
        <p:spPr>
          <a:xfrm>
            <a:off x="6909342" y="4516176"/>
            <a:ext cx="739072" cy="6615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/>
          </a:p>
        </p:txBody>
      </p:sp>
      <p:sp>
        <p:nvSpPr>
          <p:cNvPr id="624" name="Google Shape;624;p64"/>
          <p:cNvSpPr/>
          <p:nvPr/>
        </p:nvSpPr>
        <p:spPr>
          <a:xfrm>
            <a:off x="896725" y="1324177"/>
            <a:ext cx="966947" cy="88783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cxnSp>
        <p:nvCxnSpPr>
          <p:cNvPr id="625" name="Google Shape;625;p64"/>
          <p:cNvCxnSpPr/>
          <p:nvPr/>
        </p:nvCxnSpPr>
        <p:spPr>
          <a:xfrm flipH="1" rot="10800000">
            <a:off x="4649493" y="2457598"/>
            <a:ext cx="908105" cy="23927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64"/>
          <p:cNvCxnSpPr/>
          <p:nvPr/>
        </p:nvCxnSpPr>
        <p:spPr>
          <a:xfrm>
            <a:off x="4649493" y="3238179"/>
            <a:ext cx="499819" cy="18650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7" name="Google Shape;627;p64"/>
          <p:cNvSpPr txBox="1"/>
          <p:nvPr/>
        </p:nvSpPr>
        <p:spPr>
          <a:xfrm>
            <a:off x="5705575" y="2082584"/>
            <a:ext cx="272222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(Detail of One Region Server)</a:t>
            </a:r>
            <a:endParaRPr/>
          </a:p>
        </p:txBody>
      </p:sp>
      <p:cxnSp>
        <p:nvCxnSpPr>
          <p:cNvPr id="628" name="Google Shape;628;p64"/>
          <p:cNvCxnSpPr>
            <a:stCxn id="624" idx="4"/>
            <a:endCxn id="615" idx="0"/>
          </p:cNvCxnSpPr>
          <p:nvPr/>
        </p:nvCxnSpPr>
        <p:spPr>
          <a:xfrm flipH="1">
            <a:off x="701299" y="2212012"/>
            <a:ext cx="678900" cy="12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9" name="Google Shape;629;p64"/>
          <p:cNvCxnSpPr>
            <a:stCxn id="624" idx="4"/>
            <a:endCxn id="614" idx="1"/>
          </p:cNvCxnSpPr>
          <p:nvPr/>
        </p:nvCxnSpPr>
        <p:spPr>
          <a:xfrm>
            <a:off x="1380199" y="2212012"/>
            <a:ext cx="371400" cy="4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0" name="Google Shape;630;p64"/>
          <p:cNvSpPr txBox="1"/>
          <p:nvPr/>
        </p:nvSpPr>
        <p:spPr>
          <a:xfrm>
            <a:off x="7660010" y="2895335"/>
            <a:ext cx="120417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 Name</a:t>
            </a:r>
            <a:endParaRPr/>
          </a:p>
        </p:txBody>
      </p:sp>
      <p:sp>
        <p:nvSpPr>
          <p:cNvPr id="631" name="Google Shape;631;p64"/>
          <p:cNvSpPr txBox="1"/>
          <p:nvPr/>
        </p:nvSpPr>
        <p:spPr>
          <a:xfrm>
            <a:off x="7681321" y="3730309"/>
            <a:ext cx="120417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 Home</a:t>
            </a:r>
            <a:endParaRPr/>
          </a:p>
        </p:txBody>
      </p:sp>
      <p:sp>
        <p:nvSpPr>
          <p:cNvPr id="632" name="Google Shape;632;p64"/>
          <p:cNvSpPr txBox="1"/>
          <p:nvPr/>
        </p:nvSpPr>
        <p:spPr>
          <a:xfrm>
            <a:off x="7691007" y="4611777"/>
            <a:ext cx="119141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 Office</a:t>
            </a:r>
            <a:endParaRPr/>
          </a:p>
        </p:txBody>
      </p:sp>
      <p:sp>
        <p:nvSpPr>
          <p:cNvPr id="633" name="Google Shape;633;p64"/>
          <p:cNvSpPr txBox="1"/>
          <p:nvPr/>
        </p:nvSpPr>
        <p:spPr>
          <a:xfrm>
            <a:off x="140332" y="2206067"/>
            <a:ext cx="10406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are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servers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table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People?</a:t>
            </a:r>
            <a:endParaRPr/>
          </a:p>
        </p:txBody>
      </p:sp>
      <p:sp>
        <p:nvSpPr>
          <p:cNvPr id="634" name="Google Shape;634;p64"/>
          <p:cNvSpPr txBox="1"/>
          <p:nvPr/>
        </p:nvSpPr>
        <p:spPr>
          <a:xfrm>
            <a:off x="1661104" y="2041398"/>
            <a:ext cx="112723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data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tables</a:t>
            </a:r>
            <a:endParaRPr/>
          </a:p>
        </p:txBody>
      </p:sp>
      <p:sp>
        <p:nvSpPr>
          <p:cNvPr id="635" name="Google Shape;635;p6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65"/>
          <p:cNvGrpSpPr/>
          <p:nvPr/>
        </p:nvGrpSpPr>
        <p:grpSpPr>
          <a:xfrm>
            <a:off x="685800" y="609600"/>
            <a:ext cx="7772399" cy="5181600"/>
            <a:chOff x="816189" y="1341572"/>
            <a:chExt cx="6618398" cy="4037309"/>
          </a:xfrm>
        </p:grpSpPr>
        <p:sp>
          <p:nvSpPr>
            <p:cNvPr id="641" name="Google Shape;641;p65"/>
            <p:cNvSpPr/>
            <p:nvPr/>
          </p:nvSpPr>
          <p:spPr>
            <a:xfrm>
              <a:off x="1976033" y="1726648"/>
              <a:ext cx="1464590" cy="123449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5"/>
            <p:cNvSpPr/>
            <p:nvPr/>
          </p:nvSpPr>
          <p:spPr>
            <a:xfrm>
              <a:off x="3810645" y="1726648"/>
              <a:ext cx="1464590" cy="123449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5"/>
            <p:cNvSpPr/>
            <p:nvPr/>
          </p:nvSpPr>
          <p:spPr>
            <a:xfrm>
              <a:off x="5668504" y="1726648"/>
              <a:ext cx="1464590" cy="123449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5"/>
            <p:cNvSpPr/>
            <p:nvPr/>
          </p:nvSpPr>
          <p:spPr>
            <a:xfrm>
              <a:off x="5683350" y="3327545"/>
              <a:ext cx="1464590" cy="7831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5"/>
            <p:cNvSpPr/>
            <p:nvPr/>
          </p:nvSpPr>
          <p:spPr>
            <a:xfrm>
              <a:off x="3810645" y="3293914"/>
              <a:ext cx="1464590" cy="7831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5"/>
            <p:cNvSpPr/>
            <p:nvPr/>
          </p:nvSpPr>
          <p:spPr>
            <a:xfrm>
              <a:off x="1976033" y="3293914"/>
              <a:ext cx="1464590" cy="7831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5"/>
            <p:cNvSpPr/>
            <p:nvPr/>
          </p:nvSpPr>
          <p:spPr>
            <a:xfrm>
              <a:off x="1976033" y="4409793"/>
              <a:ext cx="1464590" cy="96908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5"/>
            <p:cNvSpPr/>
            <p:nvPr/>
          </p:nvSpPr>
          <p:spPr>
            <a:xfrm>
              <a:off x="3810645" y="4409793"/>
              <a:ext cx="1464590" cy="96908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5"/>
            <p:cNvSpPr/>
            <p:nvPr/>
          </p:nvSpPr>
          <p:spPr>
            <a:xfrm>
              <a:off x="5645257" y="4409793"/>
              <a:ext cx="1464590" cy="96908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5"/>
            <p:cNvSpPr txBox="1"/>
            <p:nvPr/>
          </p:nvSpPr>
          <p:spPr>
            <a:xfrm>
              <a:off x="1883042" y="1357070"/>
              <a:ext cx="1848583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 Family Name</a:t>
              </a:r>
              <a:endParaRPr/>
            </a:p>
          </p:txBody>
        </p:sp>
        <p:sp>
          <p:nvSpPr>
            <p:cNvPr id="651" name="Google Shape;651;p65"/>
            <p:cNvSpPr txBox="1"/>
            <p:nvPr/>
          </p:nvSpPr>
          <p:spPr>
            <a:xfrm>
              <a:off x="3729277" y="1355133"/>
              <a:ext cx="1848583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 Family Home</a:t>
              </a:r>
              <a:endParaRPr/>
            </a:p>
          </p:txBody>
        </p:sp>
        <p:sp>
          <p:nvSpPr>
            <p:cNvPr id="652" name="Google Shape;652;p65"/>
            <p:cNvSpPr txBox="1"/>
            <p:nvPr/>
          </p:nvSpPr>
          <p:spPr>
            <a:xfrm>
              <a:off x="5598763" y="1341572"/>
              <a:ext cx="1835824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 Family Office</a:t>
              </a:r>
              <a:endParaRPr/>
            </a:p>
          </p:txBody>
        </p:sp>
        <p:sp>
          <p:nvSpPr>
            <p:cNvPr id="653" name="Google Shape;653;p65"/>
            <p:cNvSpPr txBox="1"/>
            <p:nvPr/>
          </p:nvSpPr>
          <p:spPr>
            <a:xfrm>
              <a:off x="818126" y="2124032"/>
              <a:ext cx="12522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Keys 101-200</a:t>
              </a:r>
              <a:endParaRPr/>
            </a:p>
          </p:txBody>
        </p:sp>
        <p:sp>
          <p:nvSpPr>
            <p:cNvPr id="654" name="Google Shape;654;p65"/>
            <p:cNvSpPr txBox="1"/>
            <p:nvPr/>
          </p:nvSpPr>
          <p:spPr>
            <a:xfrm>
              <a:off x="816189" y="3435577"/>
              <a:ext cx="12522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Keys 201-300</a:t>
              </a:r>
              <a:endParaRPr/>
            </a:p>
          </p:txBody>
        </p:sp>
        <p:sp>
          <p:nvSpPr>
            <p:cNvPr id="655" name="Google Shape;655;p65"/>
            <p:cNvSpPr txBox="1"/>
            <p:nvPr/>
          </p:nvSpPr>
          <p:spPr>
            <a:xfrm>
              <a:off x="837499" y="4630885"/>
              <a:ext cx="12522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Keys 301-400</a:t>
              </a:r>
              <a:endParaRPr/>
            </a:p>
          </p:txBody>
        </p:sp>
        <p:sp>
          <p:nvSpPr>
            <p:cNvPr id="656" name="Google Shape;656;p65"/>
            <p:cNvSpPr txBox="1"/>
            <p:nvPr/>
          </p:nvSpPr>
          <p:spPr>
            <a:xfrm>
              <a:off x="1769374" y="3389983"/>
              <a:ext cx="5509648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 People</a:t>
              </a:r>
              <a:endParaRPr/>
            </a:p>
          </p:txBody>
        </p:sp>
      </p:grpSp>
      <p:sp>
        <p:nvSpPr>
          <p:cNvPr id="657" name="Google Shape;657;p6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52400" y="1524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Key Challenge 1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52400" y="10668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Eventual consistency</a:t>
            </a:r>
            <a:r>
              <a:rPr lang="en-US"/>
              <a:t> was popularized by Amazon DynamoDB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Guarantees provided only on the eventual outcome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Cannot provide guarantees about what different clients will see, in which order they will see updates etc.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Quorums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Let </a:t>
            </a:r>
            <a:r>
              <a:rPr i="1" lang="en-US"/>
              <a:t>N</a:t>
            </a:r>
            <a:r>
              <a:rPr lang="en-US"/>
              <a:t> be the total number of replicas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writing, we make sure to write to </a:t>
            </a:r>
            <a:r>
              <a:rPr i="1" lang="en-US"/>
              <a:t>W</a:t>
            </a:r>
            <a:r>
              <a:rPr lang="en-US"/>
              <a:t> replicas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reading, we read from </a:t>
            </a:r>
            <a:r>
              <a:rPr i="1" lang="en-US"/>
              <a:t>R</a:t>
            </a:r>
            <a:r>
              <a:rPr lang="en-US"/>
              <a:t> replicas and pick the latest (using timestamps, or </a:t>
            </a:r>
            <a:r>
              <a:rPr i="1" lang="en-US"/>
              <a:t>vector clocks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</a:t>
            </a:r>
            <a:r>
              <a:rPr i="1" lang="en-US"/>
              <a:t>W + R &gt; N</a:t>
            </a:r>
            <a:r>
              <a:rPr lang="en-US"/>
              <a:t> and </a:t>
            </a:r>
            <a:r>
              <a:rPr i="1" lang="en-US"/>
              <a:t>W + W &gt; N</a:t>
            </a:r>
            <a:r>
              <a:rPr lang="en-US"/>
              <a:t>, we have a fully consistent system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the system wouldn't be available if there is a network partition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other values of </a:t>
            </a:r>
            <a:r>
              <a:rPr i="1" lang="en-US"/>
              <a:t>W</a:t>
            </a:r>
            <a:r>
              <a:rPr lang="en-US"/>
              <a:t> and </a:t>
            </a:r>
            <a:r>
              <a:rPr i="1" lang="en-US"/>
              <a:t>R</a:t>
            </a:r>
            <a:r>
              <a:rPr lang="en-US"/>
              <a:t>, we end up with looser guarantees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6"/>
          <p:cNvSpPr txBox="1"/>
          <p:nvPr>
            <p:ph type="title"/>
          </p:nvPr>
        </p:nvSpPr>
        <p:spPr>
          <a:xfrm>
            <a:off x="628650" y="31652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The consistency model is tightly coupled to the scalability of the implementation!</a:t>
            </a:r>
            <a:endParaRPr/>
          </a:p>
        </p:txBody>
      </p:sp>
      <p:sp>
        <p:nvSpPr>
          <p:cNvPr id="663" name="Google Shape;663;p6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Consistency Model</a:t>
            </a:r>
            <a:endParaRPr/>
          </a:p>
        </p:txBody>
      </p:sp>
      <p:sp>
        <p:nvSpPr>
          <p:cNvPr id="669" name="Google Shape;669;p6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Atomicity: Entire rows are updated atomically or not at all.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Consistency: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GET is guaranteed to return a complete row that existed at some point in the table’s history.  (Check the timestamp to be sure!)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SCAN must include all data written prior to the scan, and may include updates since it started.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Isolation: Not guaranteed outside a single row.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Durability: All successful writes have been made durable on disk.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70" name="Google Shape;670;p6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52400" y="1524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Key Challenge 1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CAP</a:t>
            </a:r>
            <a:r>
              <a:rPr lang="en-US"/>
              <a:t> theorem: can have two of: consistency, availability, and tolerance to network partitions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Originally a conjecture (Eric Brewer), but made formal later (Gilbert, Lynch, 2002)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Theorem: </a:t>
            </a:r>
            <a:r>
              <a:rPr i="1" lang="en-US"/>
              <a:t>It is impossible in the asynchronous network model to implement a read/write data object that guarantees the following properties: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Availability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Atomic consistency in all fair executions (including those in which messages are lost)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other words, if there is a network partition, we can: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Go down (sacrifice availability), or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Allow inconsistency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52400" y="1524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Key Challenge 2: Performance and Scale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52400" y="14478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give up something if you want to really scale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Give up Consistency (as discussed earlier)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Give up Joins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NoSQL stores don't allow joins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Instead require data to be denormalized and duplicated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Only allow very restricted transactions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NoSQL stores will only allow one object transactions (e.g., one document, or one key)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Denormalization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discuss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MongoDB notes</a:t>
            </a:r>
            <a:r>
              <a:rPr lang="en-US"/>
              <a:t>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http://docs.mongodb.org/manual/core/data-modeling-introduction/</a:t>
            </a:r>
            <a:r>
              <a:rPr lang="en-US"/>
              <a:t>) on this topic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Denormalization can be used to avoid joins, but usually at the cost of duplication, which opens up the potential for anomalies when the duplicated information is not kept in sync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