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96b33b51ce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g196b33b51ce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g196b33b51ce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63470fb93_0_15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863470fb93_0_15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63470fb93_0_16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863470fb93_0_1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63470fb93_0_16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863470fb93_0_16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63470fb93_0_17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863470fb93_0_17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6b33b51ce_1_3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96b33b51ce_1_3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63470fb93_0_18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863470fb93_0_18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63470fb93_0_13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63470fb93_0_13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863470fb93_0_13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63470fb93_0_1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863470fb93_0_1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696c1e765_0_9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8696c1e765_0_9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696c1e765_0_10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8696c1e765_0_10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b6b83e4a0_0_16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8b6b83e4a0_0_16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b6b83e4a0_0_16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8b6b83e4a0_0_16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9d7334549_0_4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89d7334549_0_4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6b83e4a0_0_9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8b6b83e4a0_0_9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b6b83e4a0_0_8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8b6b83e4a0_0_8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6b83e4a0_0_11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8b6b83e4a0_0_1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b6cf8090f_0_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1cb6cf8090f_0_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63470fb93_0_9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863470fb93_0_9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6b33b51ce_1_1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96b33b51ce_1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63470fb93_0_13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863470fb93_0_1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63470fb93_0_14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863470fb93_0_1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63470fb93_0_21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863470fb93_0_2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6b33b51ce_1_2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6b33b51ce_1_2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96b33b51ce_1_2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© UMD DATA605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freecodecamp.org/a-beginner-friendly-introduction-to-containers-vms-and-docker-79a9e3e119b" TargetMode="External"/><Relationship Id="rId4" Type="http://schemas.openxmlformats.org/officeDocument/2006/relationships/hyperlink" Target="https://docs.docker.com/get-started/" TargetMode="External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gpsaggese/umd_data605/blob/main/tutorials/tutorial_docker/tutorial_docker.m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nigelpoulton/counter-app" TargetMode="External"/><Relationship Id="rId4" Type="http://schemas.openxmlformats.org/officeDocument/2006/relationships/hyperlink" Target="https://github.com/gpsaggese/umd_data605/tree/main/tutorials/tutorial_docker_compose" TargetMode="External"/><Relationship Id="rId5" Type="http://schemas.openxmlformats.org/officeDocument/2006/relationships/hyperlink" Target="https://github.com/gpsaggese/umd_data605/tree/main/tutorials/tutorial_docker_compo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152400" y="2768076"/>
            <a:ext cx="88392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</a:t>
            </a:r>
            <a:r>
              <a:rPr b="1" lang="en-US"/>
              <a:t>s</a:t>
            </a:r>
            <a:br>
              <a:rPr lang="en-US"/>
            </a:br>
            <a:r>
              <a:rPr lang="en-US"/>
              <a:t>DevOps with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52400" y="990600"/>
            <a:ext cx="5637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Docker run-time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runc</a:t>
            </a:r>
            <a:r>
              <a:rPr lang="en-US"/>
              <a:t>: start and stop containers</a:t>
            </a:r>
            <a:endParaRPr/>
          </a:p>
          <a:p>
            <a:pPr indent="-242887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containerd</a:t>
            </a:r>
            <a:r>
              <a:rPr lang="en-US"/>
              <a:t>:</a:t>
            </a:r>
            <a:endParaRPr/>
          </a:p>
          <a:p>
            <a:pPr indent="-18573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Pull images</a:t>
            </a:r>
            <a:endParaRPr/>
          </a:p>
          <a:p>
            <a:pPr indent="-18573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 volumes, network interfaces</a:t>
            </a:r>
            <a:endParaRPr/>
          </a:p>
          <a:p>
            <a:pPr indent="-30003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Docker engine</a:t>
            </a:r>
            <a:endParaRPr/>
          </a:p>
          <a:p>
            <a:pPr indent="-242887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dockerd</a:t>
            </a:r>
            <a:r>
              <a:rPr lang="en-US"/>
              <a:t>:</a:t>
            </a:r>
            <a:endParaRPr/>
          </a:p>
          <a:p>
            <a:pPr indent="-18573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Expose remote API</a:t>
            </a:r>
            <a:endParaRPr/>
          </a:p>
          <a:p>
            <a:pPr indent="-18573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Manage images, volumes, networks</a:t>
            </a:r>
            <a:endParaRPr/>
          </a:p>
          <a:p>
            <a:pPr indent="-30003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Docker orchestration</a:t>
            </a:r>
            <a:endParaRPr/>
          </a:p>
          <a:p>
            <a:pPr indent="-242887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docker swarm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Manage clusters of nodes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Replaced by Kubernetes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Open Container Initiative (OCI)</a:t>
            </a:r>
            <a:endParaRPr/>
          </a:p>
          <a:p>
            <a:pPr indent="-242887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Standardize low-level components of container infrastructure</a:t>
            </a:r>
            <a:endParaRPr sz="2800"/>
          </a:p>
          <a:p>
            <a:pPr indent="-242887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E.g., image format, run-time API</a:t>
            </a:r>
            <a:endParaRPr sz="2800"/>
          </a:p>
          <a:p>
            <a:pPr indent="-242887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“Death” of Docker</a:t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Architecture</a:t>
            </a:r>
            <a:endParaRPr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25" y="1083225"/>
            <a:ext cx="3264250" cy="30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97" y="933047"/>
            <a:ext cx="3902075" cy="1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76200" y="1006025"/>
            <a:ext cx="5123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Server-client architecture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24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Docker client</a:t>
            </a:r>
            <a:endParaRPr b="1">
              <a:solidFill>
                <a:schemeClr val="accent2"/>
              </a:solidFill>
            </a:endParaRPr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Command line interface</a:t>
            </a:r>
            <a:endParaRPr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Communicate with the server through IPC socket (e.g., </a:t>
            </a:r>
            <a:r>
              <a:rPr b="1" lang="en-US" sz="2350">
                <a:latin typeface="Consolas"/>
                <a:ea typeface="Consolas"/>
                <a:cs typeface="Consolas"/>
                <a:sym typeface="Consolas"/>
              </a:rPr>
              <a:t>/var/run/docker.sock)</a:t>
            </a:r>
            <a:r>
              <a:rPr lang="en-US"/>
              <a:t> or IP port</a:t>
            </a:r>
            <a:endParaRPr/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Docker engine</a:t>
            </a:r>
            <a:endParaRPr b="1">
              <a:solidFill>
                <a:schemeClr val="accent3"/>
              </a:solidFill>
            </a:endParaRPr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and manage containers</a:t>
            </a:r>
            <a:endParaRPr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Modular and built from several OCI-compliant sub-systems</a:t>
            </a:r>
            <a:endParaRPr/>
          </a:p>
          <a:p>
            <a:pPr indent="-2870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-US"/>
              <a:t>E.g., Docker daemon, </a:t>
            </a:r>
            <a:r>
              <a:rPr b="1" lang="en-US" sz="2650">
                <a:latin typeface="Consolas"/>
                <a:ea typeface="Consolas"/>
                <a:cs typeface="Consolas"/>
                <a:sym typeface="Consolas"/>
              </a:rPr>
              <a:t>containerd</a:t>
            </a:r>
            <a:r>
              <a:rPr lang="en-US" sz="2300"/>
              <a:t>, </a:t>
            </a:r>
            <a:r>
              <a:rPr b="1" lang="en-US" sz="2650">
                <a:latin typeface="Consolas"/>
                <a:ea typeface="Consolas"/>
                <a:cs typeface="Consolas"/>
                <a:sym typeface="Consolas"/>
              </a:rPr>
              <a:t>runc</a:t>
            </a:r>
            <a:r>
              <a:rPr lang="en-US" sz="2300"/>
              <a:t>,</a:t>
            </a:r>
            <a:r>
              <a:rPr lang="en-US"/>
              <a:t> plug-ins for networking and storage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Docker: Server-Client</a:t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300" y="3443000"/>
            <a:ext cx="3195300" cy="2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52400" y="990600"/>
            <a:ext cx="42267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819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Devs</a:t>
            </a:r>
            <a:endParaRPr b="1">
              <a:solidFill>
                <a:schemeClr val="accent2"/>
              </a:solidFill>
            </a:endParaRPr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Implement the app (e.g., Python, virtual env)</a:t>
            </a:r>
            <a:endParaRPr/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Containerize the app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Create Dockerfile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 the instruction on how to build an image</a:t>
            </a:r>
            <a:endParaRPr/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Build image</a:t>
            </a:r>
            <a:endParaRPr/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Run the app as a container</a:t>
            </a:r>
            <a:endParaRPr/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Test “locally”</a:t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152400" y="1601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Devops = Devs + Ops</a:t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025" y="4785450"/>
            <a:ext cx="3717151" cy="19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688650" y="888100"/>
            <a:ext cx="42267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>
                <a:solidFill>
                  <a:schemeClr val="accent1"/>
                </a:solidFill>
              </a:rPr>
              <a:t>Ops</a:t>
            </a:r>
            <a:endParaRPr b="1">
              <a:solidFill>
                <a:schemeClr val="accent1"/>
              </a:solidFill>
            </a:endParaRPr>
          </a:p>
          <a:p>
            <a:pPr indent="-30003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Download images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 filesystem, application, app dependencies</a:t>
            </a:r>
            <a:endParaRPr/>
          </a:p>
          <a:p>
            <a:pPr indent="-30003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Start containers</a:t>
            </a:r>
            <a:endParaRPr/>
          </a:p>
          <a:p>
            <a:pPr indent="-30003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Destroy container</a:t>
            </a:r>
            <a:endParaRPr/>
          </a:p>
          <a:p>
            <a:pPr indent="-30003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In case of issues, it’s easy to repro the problem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Here is the log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command line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Deploy on a test system and debug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23125" y="952950"/>
            <a:ext cx="6083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Docker Containers</a:t>
            </a:r>
            <a:endParaRPr b="1">
              <a:solidFill>
                <a:schemeClr val="accent2"/>
              </a:solidFill>
            </a:endParaRPr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</a:t>
            </a:r>
            <a:r>
              <a:rPr lang="en-US"/>
              <a:t>ightweight, stand-alone, executable software package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Includes everything needed to run</a:t>
            </a:r>
            <a:endParaRPr/>
          </a:p>
          <a:p>
            <a:pPr indent="-211455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E.g., code, runtime / system libraries, settings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Run-time objects</a:t>
            </a:r>
            <a:endParaRPr/>
          </a:p>
          <a:p>
            <a:pPr indent="-211455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vs Docker images are built-time objects</a:t>
            </a:r>
            <a:endParaRPr/>
          </a:p>
          <a:p>
            <a:pPr indent="-3124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Docker</a:t>
            </a:r>
            <a:r>
              <a:rPr b="1" lang="en-US">
                <a:solidFill>
                  <a:schemeClr val="accent3"/>
                </a:solidFill>
              </a:rPr>
              <a:t> repos</a:t>
            </a:r>
            <a:endParaRPr b="1">
              <a:solidFill>
                <a:schemeClr val="accent3"/>
              </a:solidFill>
            </a:endParaRPr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Store Docker images</a:t>
            </a:r>
            <a:endParaRPr/>
          </a:p>
          <a:p>
            <a:pPr indent="-184467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6521"/>
              <a:buFont typeface="Consolas"/>
              <a:buChar char="•"/>
            </a:pPr>
            <a:r>
              <a:rPr b="1" lang="en-US" sz="2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&lt;registry&gt;/&lt;repo&gt;:&lt;tag&gt;</a:t>
            </a:r>
            <a:endParaRPr b="1"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4467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6521"/>
              <a:buFont typeface="Consolas"/>
              <a:buChar char="•"/>
            </a:pPr>
            <a:r>
              <a:rPr b="1" lang="en-US" sz="2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alpine:latest</a:t>
            </a:r>
            <a:endParaRPr b="1" sz="1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1455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E.g., DockerHub, AWS ECR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Some repos are vetted by Docker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Unofficial repos shouldn’t be trusted</a:t>
            </a:r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Containers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850" y="4301501"/>
            <a:ext cx="3216750" cy="20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52400" y="990600"/>
            <a:ext cx="88392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Unit of deployment</a:t>
            </a:r>
            <a:endParaRPr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Contain everything needed by an application to run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Application code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Application dependencies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Minimal OS support</a:t>
            </a:r>
            <a:endParaRPr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Can build images from Dockerfiles</a:t>
            </a:r>
            <a:endParaRPr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Can pull pre-built </a:t>
            </a:r>
            <a:r>
              <a:rPr lang="en-US"/>
              <a:t>image s </a:t>
            </a:r>
            <a:r>
              <a:rPr lang="en-US"/>
              <a:t>from registry</a:t>
            </a:r>
            <a:endParaRPr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Multiple layers stacked on top of each other</a:t>
            </a:r>
            <a:endParaRPr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Typically few 100s MBs</a:t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Image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52400" y="990600"/>
            <a:ext cx="55917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3622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docker image is a configuration file that lists the layers and some metadata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It is composed of read-only layers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Each layer comprising of many files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Each layer is independent from each other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622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Docker driver</a:t>
            </a:r>
            <a:endParaRPr b="1">
              <a:solidFill>
                <a:schemeClr val="accent2"/>
              </a:solidFill>
            </a:endParaRPr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Stacks these layers representing them as a unified filesystem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Files from the top layers can obscure the files from the bottom layers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Implements a copy-on-write behavior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622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Layer hash</a:t>
            </a:r>
            <a:endParaRPr b="1">
              <a:solidFill>
                <a:schemeClr val="accent3"/>
              </a:solidFill>
            </a:endParaRPr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Each layer has an hash based on its content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Layers are pulled and pushed compressed the hash of a compressed layer is different</a:t>
            </a:r>
            <a:endParaRPr/>
          </a:p>
          <a:p>
            <a:pPr indent="-210819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-US"/>
              <a:t>A "distribution hash" is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>
                <a:solidFill>
                  <a:schemeClr val="accent1"/>
                </a:solidFill>
              </a:rPr>
              <a:t>Image hash</a:t>
            </a:r>
            <a:endParaRPr b="1">
              <a:solidFill>
                <a:schemeClr val="accent1"/>
              </a:solidFill>
            </a:endParaRPr>
          </a:p>
          <a:p>
            <a:pPr indent="-26796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Each image has an hash</a:t>
            </a:r>
            <a:endParaRPr/>
          </a:p>
          <a:p>
            <a:pPr indent="-26796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The hash is function of the config file and of the layers</a:t>
            </a:r>
            <a:endParaRPr/>
          </a:p>
          <a:p>
            <a:pPr indent="-26796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When an image changes, a new hash is generated</a:t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Image Layers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50" y="4597700"/>
            <a:ext cx="3399450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944" y="773101"/>
            <a:ext cx="2904256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299" y="2979674"/>
            <a:ext cx="2649900" cy="13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Docker: Container Data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52400" y="990600"/>
            <a:ext cx="8839200" cy="48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56250"/>
              <a:buChar char="-"/>
            </a:pPr>
            <a:r>
              <a:rPr b="1" lang="en-US">
                <a:solidFill>
                  <a:schemeClr val="accent2"/>
                </a:solidFill>
              </a:rPr>
              <a:t>Container storage is e</a:t>
            </a:r>
            <a:r>
              <a:rPr b="1" lang="en-US">
                <a:solidFill>
                  <a:schemeClr val="accent2"/>
                </a:solidFill>
              </a:rPr>
              <a:t>phemeral</a:t>
            </a:r>
            <a:endParaRPr b="1">
              <a:solidFill>
                <a:schemeClr val="accent2"/>
              </a:solidFill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Data inside of containers is persisted as long as the container is not killed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If you stop or pause a container data is not lost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Containers are designed to be immutable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It's not good practice to write “persistent” data into containers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56250"/>
              <a:buChar char="-"/>
            </a:pPr>
            <a:r>
              <a:rPr b="1" lang="en-US">
                <a:solidFill>
                  <a:schemeClr val="accent3"/>
                </a:solidFill>
              </a:rPr>
              <a:t>Bind-mount</a:t>
            </a:r>
            <a:endParaRPr b="1">
              <a:solidFill>
                <a:schemeClr val="accent3"/>
              </a:solidFill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Bind-mounting a local dir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 local dir is mounted to a dir inside a container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250"/>
              <a:buChar char="-"/>
            </a:pPr>
            <a:r>
              <a:rPr b="1" lang="en-US">
                <a:solidFill>
                  <a:schemeClr val="accent1"/>
                </a:solidFill>
              </a:rPr>
              <a:t>Docker volumes</a:t>
            </a:r>
            <a:endParaRPr b="1">
              <a:solidFill>
                <a:schemeClr val="accent1"/>
              </a:solidFill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to store the content of a Postgres DB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Docker provides volumes that exist separately from the container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State is permanent across container invocations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Can be shared across containers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52400" y="990600"/>
            <a:ext cx="8839200" cy="5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Develop</a:t>
            </a:r>
            <a:r>
              <a:rPr lang="en-US"/>
              <a:t> your application code using the needed dependencies</a:t>
            </a:r>
            <a:endParaRPr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Install dependencies</a:t>
            </a:r>
            <a:endParaRPr/>
          </a:p>
          <a:p>
            <a:pPr indent="-220027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Directly inside a container</a:t>
            </a:r>
            <a:endParaRPr/>
          </a:p>
          <a:p>
            <a:pPr indent="-220027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Inside a virtual env</a:t>
            </a: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Create a Dockerfile describing:</a:t>
            </a:r>
            <a:endParaRPr/>
          </a:p>
          <a:p>
            <a:pPr indent="-3594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your app</a:t>
            </a:r>
            <a:endParaRPr/>
          </a:p>
          <a:p>
            <a:pPr indent="-3594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its dependencies</a:t>
            </a:r>
            <a:endParaRPr/>
          </a:p>
          <a:p>
            <a:pPr indent="-3594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how to run it</a:t>
            </a: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Build image with `</a:t>
            </a:r>
            <a:r>
              <a:rPr b="1" lang="en-US" sz="29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docker image build</a:t>
            </a:r>
            <a:r>
              <a:rPr lang="en-US"/>
              <a:t>`</a:t>
            </a: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(Optional) Push image to a Docker image registry</a:t>
            </a: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Run container from image</a:t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Containerizing an App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Dockerfile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Describe how to create a container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Build context</a:t>
            </a:r>
            <a:endParaRPr b="1"/>
          </a:p>
          <a:p>
            <a:pPr indent="-361950" lvl="1" marL="74295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nsolas"/>
              <a:buChar char="–"/>
            </a:pPr>
            <a:r>
              <a:rPr lang="en-US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lang="en-US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docker build -t web:latest .</a:t>
            </a:r>
            <a:endParaRPr b="1" sz="2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Sent to Docker engine to build the application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Directory containing the application and its dependencies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Typically the Dockerfile is in the root directory of the build context</a:t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Building a Container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54750" y="990600"/>
            <a:ext cx="86370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python:3.8-slim-buster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LABEL maintainer="gsaggese@umd.edu"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WORKDIR /app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COPY requirements.txt requirements.txt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RUN pip3 install -r requirements.txt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COPY . .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CMD ["python3"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"-m", "flask", "run", "--host=0.0.0.0"]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Dockerfile Example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52400" y="990600"/>
            <a:ext cx="5877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368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Concepts in the slides</a:t>
            </a:r>
            <a:endParaRPr/>
          </a:p>
          <a:p>
            <a:pPr indent="-2368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Tutorial: tutorial_docker, tutorial_docker_compose</a:t>
            </a:r>
            <a:endParaRPr/>
          </a:p>
          <a:p>
            <a:pPr indent="-2368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We will use Docker during the project</a:t>
            </a:r>
            <a:endParaRPr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Web resources</a:t>
            </a:r>
            <a:endParaRPr/>
          </a:p>
          <a:p>
            <a:pPr indent="-30484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471" u="sng">
                <a:solidFill>
                  <a:schemeClr val="hlink"/>
                </a:solidFill>
                <a:hlinkClick r:id="rId3"/>
              </a:rPr>
              <a:t>A Beginner-Friendly Introduction to Containers, VMs and Docker</a:t>
            </a:r>
            <a:endParaRPr sz="2471"/>
          </a:p>
          <a:p>
            <a:pPr indent="-30484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471" u="sng">
                <a:solidFill>
                  <a:schemeClr val="hlink"/>
                </a:solidFill>
                <a:hlinkClick r:id="rId4"/>
              </a:rPr>
              <a:t>Official Docker Getting Started Tutorial</a:t>
            </a:r>
            <a:endParaRPr sz="2071"/>
          </a:p>
          <a:p>
            <a:pPr indent="-2368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Mastery: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Poulton, Docker Deep Dive: Zero to Docker in a single book, 2020</a:t>
            </a:r>
            <a:endParaRPr/>
          </a:p>
          <a:p>
            <a:pPr indent="-26860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Google SRE book TODO</a:t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- Resources</a:t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295" y="3233526"/>
            <a:ext cx="2502551" cy="30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tutorial_docker.md</a:t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Tutorial</a:t>
            </a:r>
            <a:endParaRPr/>
          </a:p>
        </p:txBody>
      </p:sp>
      <p:sp>
        <p:nvSpPr>
          <p:cNvPr id="181" name="Google Shape;181;p23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60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</a:t>
            </a:r>
            <a:r>
              <a:rPr lang="en-US"/>
              <a:t>eploy and manage multi-container applications running on a single node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Describe the app in a single declarative configuration YAML file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Instead of scripts with long Docker commands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Compose talks to Docker API to achieve what you requested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you need a client app and Postgres DB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microservices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Web front-end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Ordering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Back-end DB</a:t>
            </a:r>
            <a:endParaRPr/>
          </a:p>
          <a:p>
            <a:pPr indent="-3171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In 2020 Docker Compose has become an open standard for “code-to-cloud” process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To run on multiple hosts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Docker Stacks / Swarm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Kubernetes</a:t>
            </a:r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</a:t>
            </a:r>
            <a:endParaRPr/>
          </a:p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77875" y="914400"/>
            <a:ext cx="7833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&gt; docker compose --help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Usage:  docker compose [OPTIONS] COMMAND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Options: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    --env-file string            Specify an alternate environment file.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-f, --file stringArray           Compose configuration files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-p, --project-name string        Project name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Commands: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build       Build or rebuild services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convert     Converts the compose file to platform's canonical format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cp          Copy files/folders between a service container and the local filesystem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create      Creates containers for a service.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down        Stop and remove containers, networks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events      Receive real time events from containers.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exec        Execute a command in a running container.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images      List images used by the created containers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kill        Force stop service containers.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logs        View output from containers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ls          List running compose projects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pause       Pause services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port        Print the public port for a port binding.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ps          List containers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pull        Pull service images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push        Push service images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restart     Restart containers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rm          Removes stopped service containers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run         Run a one-off command on a service.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start       Start services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stop        Stop services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top         Display the running processes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unpause     Unpause services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up          Create and start containers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240">
                <a:latin typeface="Consolas"/>
                <a:ea typeface="Consolas"/>
                <a:cs typeface="Consolas"/>
                <a:sym typeface="Consolas"/>
              </a:rPr>
              <a:t>  version     Show the Docker Compose version information</a:t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4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Compose: Commands</a:t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52400" y="990600"/>
            <a:ext cx="544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default name for a Compose file is `docker-compose.yml`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You can specify `-f` for custom filenames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>
                <a:solidFill>
                  <a:schemeClr val="accent2"/>
                </a:solidFill>
              </a:rPr>
              <a:t>Top-level keys</a:t>
            </a:r>
            <a:r>
              <a:rPr lang="en-US"/>
              <a:t> are: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`version`: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Mandatory first line to specify API version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Ideally always use the latest version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Typically 3 or higher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`services`: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Define the different microservices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`networks`: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Creates new networks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By default it creates a `bridge` network to connect multiple containers on the same Docker host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`volumes`: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Creates new volumes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>
                <a:solidFill>
                  <a:schemeClr val="accent3"/>
                </a:solidFill>
              </a:rPr>
              <a:t>Key in services</a:t>
            </a:r>
            <a:r>
              <a:rPr lang="en-US"/>
              <a:t> describe a different “service” in terms of container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solidFill>
                  <a:schemeClr val="accent1"/>
                </a:solidFill>
              </a:rPr>
              <a:t>Inner keys</a:t>
            </a:r>
            <a:r>
              <a:rPr lang="en-US"/>
              <a:t> specify the params of Docker run command</a:t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Compose: Tutorial Example</a:t>
            </a:r>
            <a:endParaRPr/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5871075" y="990600"/>
            <a:ext cx="304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 "3.8"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services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web-fe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 python app.py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ports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target: 5000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published: 5000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networks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counter-net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volumes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type: volume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source: counter-vol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target: /code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redis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image: "redis:alpine"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networks: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counter-net: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networks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counter-net: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volumes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counter-vol: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 taken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https://github.com/nigelpoulton/counter-app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tutorial_docker_compos</a:t>
            </a:r>
            <a:r>
              <a:rPr lang="en-US" u="sng">
                <a:solidFill>
                  <a:schemeClr val="hlink"/>
                </a:solidFill>
                <a:hlinkClick r:id="rId5"/>
              </a:rPr>
              <a:t>e</a:t>
            </a:r>
            <a:endParaRPr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Consolas"/>
              <a:buChar char="•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cd tutorials/tutorial_docker_compose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Consolas"/>
              <a:buChar char="•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vi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tutorial_docker_compose.md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Compose: Tutorial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52400" y="990600"/>
            <a:ext cx="8066400" cy="4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800"/>
              <a:t>For (almost all) Internet companies, the application </a:t>
            </a:r>
            <a:r>
              <a:rPr b="1" lang="en-US" sz="2800"/>
              <a:t>is</a:t>
            </a:r>
            <a:r>
              <a:rPr lang="en-US" sz="2800"/>
              <a:t> the business</a:t>
            </a:r>
            <a:endParaRPr sz="2800"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 sz="2400"/>
              <a:t>If the application breaks, the business stops working</a:t>
            </a:r>
            <a:endParaRPr sz="2400"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 sz="2400"/>
              <a:t>E.g., Amazon, Google, Facebook, on-line banks, travel sites (e.g., Expedia)</a:t>
            </a:r>
            <a:endParaRPr b="1">
              <a:solidFill>
                <a:schemeClr val="accent2"/>
              </a:solidFill>
            </a:endParaRPr>
          </a:p>
          <a:p>
            <a:pPr indent="-24542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>
                <a:solidFill>
                  <a:schemeClr val="accent2"/>
                </a:solidFill>
              </a:rPr>
              <a:t>Problem</a:t>
            </a:r>
            <a:r>
              <a:rPr lang="en-US"/>
              <a:t>:</a:t>
            </a:r>
            <a:endParaRPr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How to release / manage / deploy / monitor applications?</a:t>
            </a:r>
            <a:endParaRPr/>
          </a:p>
          <a:p>
            <a:pPr indent="-33432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>
                <a:solidFill>
                  <a:schemeClr val="accent3"/>
                </a:solidFill>
              </a:rPr>
              <a:t>Solutions</a:t>
            </a:r>
            <a:r>
              <a:rPr lang="en-US"/>
              <a:t>:</a:t>
            </a:r>
            <a:endParaRPr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Before 2000s: “bare-metal era”</a:t>
            </a:r>
            <a:endParaRPr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2000s-2010s: “virtual machine era”</a:t>
            </a:r>
            <a:endParaRPr/>
          </a:p>
          <a:p>
            <a:pPr indent="-27717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&gt; ~2013: “container era”</a:t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 Deployment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6200" y="990600"/>
            <a:ext cx="566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71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DevOps</a:t>
            </a:r>
            <a:r>
              <a:rPr lang="en-US"/>
              <a:t> = set of practices that combines software development (dev) and IT operations (ops)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>
                <a:solidFill>
                  <a:schemeClr val="accent1"/>
                </a:solidFill>
              </a:rPr>
              <a:t>Container technology revolutionized DevOps</a:t>
            </a:r>
            <a:endParaRPr b="1">
              <a:solidFill>
                <a:schemeClr val="accent1"/>
              </a:solidFill>
            </a:endParaRPr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Enable true independence between applications and IT ops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Teams create applications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Teams deploy and manage applications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Create a model for better collaboration (fewer conflicts) and innovation</a:t>
            </a:r>
            <a:endParaRPr/>
          </a:p>
          <a:p>
            <a:pPr indent="-202882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IT: “It doesn’t work!”</a:t>
            </a:r>
            <a:endParaRPr/>
          </a:p>
          <a:p>
            <a:pPr indent="-202882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Devs: “What? It works for me”</a:t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DevOps</a:t>
            </a:r>
            <a:endParaRPr/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150" y="3610338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&lt; 2000s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“Run on the bare metal”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Running one or few applications on each server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b="1" lang="en-US">
                <a:solidFill>
                  <a:schemeClr val="accent2"/>
                </a:solidFill>
              </a:rPr>
              <a:t>Pros</a:t>
            </a:r>
            <a:r>
              <a:rPr lang="en-US"/>
              <a:t>:</a:t>
            </a:r>
            <a:endParaRPr/>
          </a:p>
          <a:p>
            <a:pPr indent="-30861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–"/>
            </a:pPr>
            <a:r>
              <a:rPr lang="en-US" sz="3200"/>
              <a:t>No virtualization overhead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b="1" lang="en-US">
                <a:solidFill>
                  <a:schemeClr val="accent3"/>
                </a:solidFill>
              </a:rPr>
              <a:t>Cons</a:t>
            </a:r>
            <a:r>
              <a:rPr lang="en-US"/>
              <a:t>:</a:t>
            </a:r>
            <a:endParaRPr sz="3200"/>
          </a:p>
          <a:p>
            <a:pPr indent="-30861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–"/>
            </a:pPr>
            <a:r>
              <a:rPr lang="en-US" sz="3200"/>
              <a:t>Not safe / not secure</a:t>
            </a:r>
            <a:endParaRPr sz="3200"/>
          </a:p>
          <a:p>
            <a:pPr indent="-30861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–"/>
            </a:pPr>
            <a:r>
              <a:rPr lang="en-US" sz="3200"/>
              <a:t>Expensive</a:t>
            </a:r>
            <a:endParaRPr sz="3200"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IT would buy a new server for each application</a:t>
            </a:r>
            <a:endParaRPr/>
          </a:p>
          <a:p>
            <a:pPr indent="-30861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–"/>
            </a:pPr>
            <a:r>
              <a:rPr lang="en-US" sz="3200"/>
              <a:t>Difficult to spec out the machine -&gt; buy “big and fast servers”</a:t>
            </a:r>
            <a:endParaRPr sz="3200"/>
          </a:p>
          <a:p>
            <a:pPr indent="-30861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 sz="3200"/>
              <a:t>Overpowered servers operating at 5-10% of capacity</a:t>
            </a:r>
            <a:endParaRPr sz="3200"/>
          </a:p>
          <a:p>
            <a:pPr indent="-302874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4411"/>
              <a:buChar char="•"/>
            </a:pPr>
            <a:r>
              <a:rPr lang="en-US" sz="3070"/>
              <a:t>Tons of money in the 2000 DotCom boom was spent on machines (Sun Servers) and networks (Cisco)</a:t>
            </a:r>
            <a:endParaRPr sz="3070"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Before Virtualization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52400" y="990600"/>
            <a:ext cx="88392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Circa 2000-2010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Virtual machine technology = run multiple copies of OSes on the same hardware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6250"/>
              <a:buChar char="●"/>
            </a:pPr>
            <a:r>
              <a:rPr b="1" lang="en-US">
                <a:solidFill>
                  <a:schemeClr val="accent2"/>
                </a:solidFill>
              </a:rPr>
              <a:t>Pros:</a:t>
            </a:r>
            <a:endParaRPr b="1">
              <a:solidFill>
                <a:schemeClr val="accent2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VM ran safely and securely multiple applications on a single server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IT could run apps on existing servers with spare capacity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56250"/>
              <a:buChar char="●"/>
            </a:pPr>
            <a:r>
              <a:rPr b="1" lang="en-US">
                <a:solidFill>
                  <a:schemeClr val="accent3"/>
                </a:solidFill>
              </a:rPr>
              <a:t>Cons:</a:t>
            </a:r>
            <a:endParaRPr b="1">
              <a:solidFill>
                <a:schemeClr val="accent3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Every VM requires an OS (waste of CPU, RAM, and disk)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Monitor and patch each OS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Buy an OS license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VMs are slow to boot</a:t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Machine Era</a:t>
            </a:r>
            <a:endParaRPr/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52400" y="990600"/>
            <a:ext cx="66864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Circa 2013: Docker becomes ubiquitous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Pros:</a:t>
            </a:r>
            <a:endParaRPr b="1">
              <a:solidFill>
                <a:schemeClr val="accent2"/>
              </a:solidFill>
            </a:endParaRPr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Containers don’t require full-blown OS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All containers run on a single host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Reduce OS licencing cost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Reduce overhead of OS patching and maintenance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Containers are fast and portable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Cons:</a:t>
            </a:r>
            <a:endParaRPr b="1">
              <a:solidFill>
                <a:schemeClr val="accent3"/>
              </a:solidFill>
            </a:endParaRPr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CPU overhead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Toolchain to learn / use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Docker</a:t>
            </a:r>
            <a:endParaRPr/>
          </a:p>
          <a:p>
            <a:pPr indent="-25145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Didn’t invent containers</a:t>
            </a:r>
            <a:endParaRPr/>
          </a:p>
          <a:p>
            <a:pPr indent="-25145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Made containers simple and mainstream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Linux supported containers for some time</a:t>
            </a:r>
            <a:endParaRPr/>
          </a:p>
          <a:p>
            <a:pPr indent="-25145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Kernel namespaces</a:t>
            </a:r>
            <a:endParaRPr/>
          </a:p>
          <a:p>
            <a:pPr indent="-25145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Control groups</a:t>
            </a:r>
            <a:endParaRPr/>
          </a:p>
          <a:p>
            <a:pPr indent="-25145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Union filesystems</a:t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Containers Era</a:t>
            </a:r>
            <a:endParaRPr/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889" y="4145250"/>
            <a:ext cx="1046925" cy="7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349" y="5429699"/>
            <a:ext cx="2244000" cy="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52400" y="990600"/>
            <a:ext cx="8839200" cy="5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Containers run in an OS which runs on a </a:t>
            </a:r>
            <a:r>
              <a:rPr b="1" lang="en-US">
                <a:solidFill>
                  <a:schemeClr val="accent2"/>
                </a:solidFill>
              </a:rPr>
              <a:t>host</a:t>
            </a:r>
            <a:endParaRPr b="1">
              <a:solidFill>
                <a:schemeClr val="accent2"/>
              </a:solidFill>
            </a:endParaRPr>
          </a:p>
          <a:p>
            <a:pPr indent="-3746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–"/>
            </a:pPr>
            <a:r>
              <a:rPr b="1" lang="en-US">
                <a:solidFill>
                  <a:schemeClr val="accent3"/>
                </a:solidFill>
              </a:rPr>
              <a:t>Where is the host</a:t>
            </a:r>
            <a:endParaRPr b="1">
              <a:solidFill>
                <a:schemeClr val="accent3"/>
              </a:solidFill>
            </a:endParaRPr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Local (your laptop)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 premise (your own computers in a rack)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Cloud instance (e.g., EC2)</a:t>
            </a:r>
            <a:endParaRPr/>
          </a:p>
          <a:p>
            <a:pPr indent="-3746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–"/>
            </a:pPr>
            <a:r>
              <a:rPr b="1" lang="en-US">
                <a:solidFill>
                  <a:schemeClr val="dk2"/>
                </a:solidFill>
              </a:rPr>
              <a:t>What is the host</a:t>
            </a:r>
            <a:endParaRPr b="1">
              <a:solidFill>
                <a:schemeClr val="dk2"/>
              </a:solidFill>
            </a:endParaRPr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Bare-metal server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 a virtual machine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 a virtual machine running a virtual machine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b="1" lang="en-US">
                <a:solidFill>
                  <a:schemeClr val="accent4"/>
                </a:solidFill>
              </a:rPr>
              <a:t>Serverless computing</a:t>
            </a:r>
            <a:endParaRPr b="1">
              <a:solidFill>
                <a:schemeClr val="accent4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 long your application runs somewhere, y</a:t>
            </a:r>
            <a:r>
              <a:rPr lang="en-US"/>
              <a:t>ou don’t care “how” or “where”</a:t>
            </a:r>
            <a:endParaRPr/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Serverless Computing</a:t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vs Container Virtualization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52400" y="990600"/>
            <a:ext cx="57789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Hypervisor boots and performs HW virtualization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Carves out physical hardware resources into VMs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Resources (CPUs, RAM, storage) are allocated to a VM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“Virtual machine tax”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To run 3 apps, need 3 VMs and 3 OSes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VM requires time to start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Consume CPU, RAM, storage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Need a license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Need admins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Containers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Docker performs OS virtualization</a:t>
            </a:r>
            <a:endParaRPr/>
          </a:p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25" y="914400"/>
            <a:ext cx="2845050" cy="30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00" y="4232200"/>
            <a:ext cx="2652900" cy="245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