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</p:sldIdLst>
  <p:sldSz cy="6858000" cx="9144000"/>
  <p:notesSz cx="7315200" cy="9601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3587" y="0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cd22245766_0_0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" name="Google Shape;30;g1cd22245766_0_0:notes"/>
          <p:cNvSpPr txBox="1"/>
          <p:nvPr>
            <p:ph idx="1" type="body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g1cd22245766_0_0:notes"/>
          <p:cNvSpPr txBox="1"/>
          <p:nvPr>
            <p:ph idx="12" type="sldNum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8cc80dbd0c_0_14:notes"/>
          <p:cNvSpPr txBox="1"/>
          <p:nvPr>
            <p:ph idx="1" type="body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g18cc80dbd0c_0_14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cf4293a54d_0_14:notes"/>
          <p:cNvSpPr txBox="1"/>
          <p:nvPr>
            <p:ph idx="1" type="body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1cf4293a54d_0_14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cf4293a54d_0_28:notes"/>
          <p:cNvSpPr txBox="1"/>
          <p:nvPr>
            <p:ph idx="1" type="body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1cf4293a54d_0_28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cf4293a54d_0_49:notes"/>
          <p:cNvSpPr txBox="1"/>
          <p:nvPr>
            <p:ph idx="1" type="body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1cf4293a54d_0_49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cf4293a54d_0_38:notes"/>
          <p:cNvSpPr txBox="1"/>
          <p:nvPr>
            <p:ph idx="1" type="body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1cf4293a54d_0_38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7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47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8cc80dbd0c_0_35:notes"/>
          <p:cNvSpPr txBox="1"/>
          <p:nvPr>
            <p:ph idx="1" type="body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18cc80dbd0c_0_35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d0de7d1945_0_0:notes"/>
          <p:cNvSpPr txBox="1"/>
          <p:nvPr>
            <p:ph idx="1" type="body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1d0de7d1945_0_0:notes"/>
          <p:cNvSpPr/>
          <p:nvPr>
            <p:ph idx="2" type="sldImg"/>
          </p:nvPr>
        </p:nvSpPr>
        <p:spPr>
          <a:xfrm>
            <a:off x="1219200" y="720090"/>
            <a:ext cx="4876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8b68508ba3_0_0:notes"/>
          <p:cNvSpPr txBox="1"/>
          <p:nvPr>
            <p:ph idx="1" type="body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18b68508ba3_0_0:notes"/>
          <p:cNvSpPr/>
          <p:nvPr>
            <p:ph idx="2" type="sldImg"/>
          </p:nvPr>
        </p:nvSpPr>
        <p:spPr>
          <a:xfrm>
            <a:off x="1219200" y="720090"/>
            <a:ext cx="4876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8cc80dbd0c_0_43:notes"/>
          <p:cNvSpPr txBox="1"/>
          <p:nvPr>
            <p:ph idx="1" type="body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g18cc80dbd0c_0_43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185912b214c_0_23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" name="Google Shape;38;g185912b214c_0_23:notes"/>
          <p:cNvSpPr txBox="1"/>
          <p:nvPr>
            <p:ph idx="1" type="body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g185912b214c_0_23:notes"/>
          <p:cNvSpPr txBox="1"/>
          <p:nvPr>
            <p:ph idx="12" type="sldNum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8cc80dbd0c_0_50:notes"/>
          <p:cNvSpPr txBox="1"/>
          <p:nvPr>
            <p:ph idx="1" type="body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g18cc80dbd0c_0_50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8cc80dbd0c_0_66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8cc80dbd0c_0_66:notes"/>
          <p:cNvSpPr txBox="1"/>
          <p:nvPr>
            <p:ph idx="1" type="body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g18cc80dbd0c_0_66:notes"/>
          <p:cNvSpPr txBox="1"/>
          <p:nvPr>
            <p:ph idx="12" type="sldNum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8cc80dbd0c_0_73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8cc80dbd0c_0_73:notes"/>
          <p:cNvSpPr txBox="1"/>
          <p:nvPr>
            <p:ph idx="1" type="body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g18cc80dbd0c_0_73:notes"/>
          <p:cNvSpPr txBox="1"/>
          <p:nvPr>
            <p:ph idx="12" type="sldNum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8cc80dbd0c_0_80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8cc80dbd0c_0_80:notes"/>
          <p:cNvSpPr txBox="1"/>
          <p:nvPr>
            <p:ph idx="1" type="body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g18cc80dbd0c_0_80:notes"/>
          <p:cNvSpPr txBox="1"/>
          <p:nvPr>
            <p:ph idx="12" type="sldNum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8cc80dbd0c_0_93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8cc80dbd0c_0_93:notes"/>
          <p:cNvSpPr txBox="1"/>
          <p:nvPr>
            <p:ph idx="1" type="body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g18cc80dbd0c_0_93:notes"/>
          <p:cNvSpPr txBox="1"/>
          <p:nvPr>
            <p:ph idx="12" type="sldNum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8cc80dbd0c_0_102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8cc80dbd0c_0_102:notes"/>
          <p:cNvSpPr txBox="1"/>
          <p:nvPr>
            <p:ph idx="1" type="body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g18cc80dbd0c_0_102:notes"/>
          <p:cNvSpPr txBox="1"/>
          <p:nvPr>
            <p:ph idx="12" type="sldNum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8cc80dbd0c_0_111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8cc80dbd0c_0_111:notes"/>
          <p:cNvSpPr txBox="1"/>
          <p:nvPr>
            <p:ph idx="1" type="body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g18cc80dbd0c_0_111:notes"/>
          <p:cNvSpPr txBox="1"/>
          <p:nvPr>
            <p:ph idx="12" type="sldNum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8cc80dbd0c_0_118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18cc80dbd0c_0_118:notes"/>
          <p:cNvSpPr txBox="1"/>
          <p:nvPr>
            <p:ph idx="1" type="body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g18cc80dbd0c_0_118:notes"/>
          <p:cNvSpPr txBox="1"/>
          <p:nvPr>
            <p:ph idx="12" type="sldNum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8cc80dbd0c_0_125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8cc80dbd0c_0_125:notes"/>
          <p:cNvSpPr txBox="1"/>
          <p:nvPr>
            <p:ph idx="1" type="body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g18cc80dbd0c_0_125:notes"/>
          <p:cNvSpPr txBox="1"/>
          <p:nvPr>
            <p:ph idx="12" type="sldNum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d0de7d1945_0_34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4" name="Google Shape;294;g1d0de7d1945_0_34:notes"/>
          <p:cNvSpPr txBox="1"/>
          <p:nvPr>
            <p:ph idx="1" type="body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g1d0de7d1945_0_34:notes"/>
          <p:cNvSpPr txBox="1"/>
          <p:nvPr>
            <p:ph idx="12" type="sldNum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2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4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8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48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0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50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1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5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2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5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3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5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4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5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5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5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6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5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7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57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8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58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3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Chap 2</a:t>
            </a:r>
            <a:endParaRPr/>
          </a:p>
        </p:txBody>
      </p:sp>
      <p:sp>
        <p:nvSpPr>
          <p:cNvPr id="52" name="Google Shape;52;p4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9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59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60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60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61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6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62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6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63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6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64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6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185912b214c_0_28:notes"/>
          <p:cNvSpPr txBox="1"/>
          <p:nvPr>
            <p:ph idx="1" type="body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g185912b214c_0_28:notes"/>
          <p:cNvSpPr/>
          <p:nvPr>
            <p:ph idx="2" type="sldImg"/>
          </p:nvPr>
        </p:nvSpPr>
        <p:spPr>
          <a:xfrm>
            <a:off x="1219200" y="720090"/>
            <a:ext cx="4876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185912b214c_0_34:notes"/>
          <p:cNvSpPr txBox="1"/>
          <p:nvPr>
            <p:ph idx="1" type="body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g185912b214c_0_34:notes"/>
          <p:cNvSpPr/>
          <p:nvPr>
            <p:ph idx="2" type="sldImg"/>
          </p:nvPr>
        </p:nvSpPr>
        <p:spPr>
          <a:xfrm>
            <a:off x="1219200" y="720090"/>
            <a:ext cx="4876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8cc80dbd0c_0_0:notes"/>
          <p:cNvSpPr txBox="1"/>
          <p:nvPr>
            <p:ph idx="1" type="body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Chap 2</a:t>
            </a:r>
            <a:endParaRPr/>
          </a:p>
        </p:txBody>
      </p:sp>
      <p:sp>
        <p:nvSpPr>
          <p:cNvPr id="64" name="Google Shape;64;g18cc80dbd0c_0_0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4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Schema diagram (schema + primary-key and foreign-key relation)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Each box is a relation with the name on top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attributes are listed inside the box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Primary-key are underlined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Foreign-key relations are represented by arrows from (referencing to referenced relation)</a:t>
            </a:r>
            <a:endParaRPr/>
          </a:p>
        </p:txBody>
      </p:sp>
      <p:sp>
        <p:nvSpPr>
          <p:cNvPr id="75" name="Google Shape;75;p4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5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4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6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4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d0de7d1945_0_18:notes"/>
          <p:cNvSpPr txBox="1"/>
          <p:nvPr>
            <p:ph idx="1" type="body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g1d0de7d1945_0_18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" y="152401"/>
            <a:ext cx="8839200" cy="3448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" y="3733800"/>
            <a:ext cx="88392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00B0F0"/>
              </a:buClr>
              <a:buSzPts val="3200"/>
              <a:buNone/>
              <a:defRPr>
                <a:solidFill>
                  <a:srgbClr val="00B0F0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42</a:t>
            </a:r>
            <a:endParaRPr/>
          </a:p>
        </p:txBody>
      </p:sp>
      <p:sp>
        <p:nvSpPr>
          <p:cNvPr id="14" name="Google Shape;14;p1"/>
          <p:cNvSpPr/>
          <p:nvPr/>
        </p:nvSpPr>
        <p:spPr>
          <a:xfrm>
            <a:off x="0" y="0"/>
            <a:ext cx="9144000" cy="6858000"/>
          </a:xfrm>
          <a:prstGeom prst="frame">
            <a:avLst>
              <a:gd fmla="val 834" name="adj1"/>
            </a:avLst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gsaggese@umd.edu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4.png"/><Relationship Id="rId6" Type="http://schemas.openxmlformats.org/officeDocument/2006/relationships/image" Target="../media/image12.png"/><Relationship Id="rId7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19.png"/><Relationship Id="rId5" Type="http://schemas.openxmlformats.org/officeDocument/2006/relationships/image" Target="../media/image24.png"/><Relationship Id="rId6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19.png"/><Relationship Id="rId5" Type="http://schemas.openxmlformats.org/officeDocument/2006/relationships/image" Target="../media/image25.png"/><Relationship Id="rId6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3.png"/><Relationship Id="rId4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github.com/gpsaggese/umd_data605/tree/main/tutorials/tutorial_jupyter" TargetMode="External"/><Relationship Id="rId4" Type="http://schemas.openxmlformats.org/officeDocument/2006/relationships/hyperlink" Target="https://github.com/gpsaggese/umd_data605/blob/main/tutorials/tutorial_jupyter/tutorial_jupyter.md" TargetMode="External"/><Relationship Id="rId5" Type="http://schemas.openxmlformats.org/officeDocument/2006/relationships/hyperlink" Target="https://github.com/gpsaggese/umd_data605/blob/main/tutorials/tutorial_jupyter/tutorial_jupyter.ipynb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github.com/gpsaggese/umd_data605/tree/main/tutorials/tutorial_postgres" TargetMode="External"/><Relationship Id="rId4" Type="http://schemas.openxmlformats.org/officeDocument/2006/relationships/hyperlink" Target="https://github.com/gpsaggese/umd_data605/blob/main/tutorials/tutorial_postgres/README.md" TargetMode="External"/><Relationship Id="rId5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0.png"/><Relationship Id="rId4" Type="http://schemas.openxmlformats.org/officeDocument/2006/relationships/image" Target="../media/image2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en.wikipedia.org/wiki/Class_diagram" TargetMode="External"/><Relationship Id="rId4" Type="http://schemas.openxmlformats.org/officeDocument/2006/relationships/image" Target="../media/image11.png"/><Relationship Id="rId5" Type="http://schemas.openxmlformats.org/officeDocument/2006/relationships/image" Target="../media/image10.png"/><Relationship Id="rId6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ctrTitle"/>
          </p:nvPr>
        </p:nvSpPr>
        <p:spPr>
          <a:xfrm>
            <a:off x="152400" y="152400"/>
            <a:ext cx="8839200" cy="333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n-US"/>
              <a:t>UMD DATA605 - Big Data Systems</a:t>
            </a:r>
            <a:br>
              <a:rPr lang="en-US"/>
            </a:br>
            <a:r>
              <a:rPr lang="en-US"/>
              <a:t>Relational DBs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SQL Intro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SQL tutorial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Relational DB internals</a:t>
            </a:r>
            <a:endParaRPr/>
          </a:p>
        </p:txBody>
      </p:sp>
      <p:sp>
        <p:nvSpPr>
          <p:cNvPr id="34" name="Google Shape;34;p5"/>
          <p:cNvSpPr txBox="1"/>
          <p:nvPr>
            <p:ph idx="1" type="subTitle"/>
          </p:nvPr>
        </p:nvSpPr>
        <p:spPr>
          <a:xfrm>
            <a:off x="152400" y="3733800"/>
            <a:ext cx="8839200" cy="27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ct val="100000"/>
              <a:buNone/>
            </a:pPr>
            <a:r>
              <a:rPr lang="en-US"/>
              <a:t> Dr. GP Saggese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rgbClr val="00B0F0"/>
              </a:buClr>
              <a:buSzPct val="1000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gsaggese@umd.edu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rgbClr val="00B0F0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rgbClr val="00B0F0"/>
              </a:buClr>
              <a:buSzPct val="100000"/>
              <a:buNone/>
            </a:pPr>
            <a:r>
              <a:rPr lang="en-US"/>
              <a:t>with thanks to Prof.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rgbClr val="00B0F0"/>
              </a:buClr>
              <a:buSzPct val="100000"/>
              <a:buNone/>
            </a:pPr>
            <a:r>
              <a:rPr lang="en-US"/>
              <a:t>Alan Sussman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rgbClr val="00B0F0"/>
              </a:buClr>
              <a:buSzPct val="100000"/>
              <a:buNone/>
            </a:pPr>
            <a:r>
              <a:rPr lang="en-US"/>
              <a:t>Amol Deshpande</a:t>
            </a:r>
            <a:endParaRPr/>
          </a:p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7010400" y="6492875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Foreign</a:t>
            </a:r>
            <a:r>
              <a:rPr lang="en-US"/>
              <a:t> Key</a:t>
            </a:r>
            <a:endParaRPr/>
          </a:p>
        </p:txBody>
      </p:sp>
      <p:sp>
        <p:nvSpPr>
          <p:cNvPr id="115" name="Google Shape;115;p14"/>
          <p:cNvSpPr txBox="1"/>
          <p:nvPr>
            <p:ph idx="1" type="body"/>
          </p:nvPr>
        </p:nvSpPr>
        <p:spPr>
          <a:xfrm>
            <a:off x="76200" y="838200"/>
            <a:ext cx="51720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>
                <a:solidFill>
                  <a:schemeClr val="accent2"/>
                </a:solidFill>
              </a:rPr>
              <a:t>Foreign key</a:t>
            </a:r>
            <a:r>
              <a:rPr lang="en-US"/>
              <a:t>: p</a:t>
            </a:r>
            <a:r>
              <a:rPr lang="en-US"/>
              <a:t>rimary key of a relation that appears in another relation </a:t>
            </a:r>
            <a:endParaRPr/>
          </a:p>
          <a:p>
            <a:pPr indent="-285750" lvl="1" marL="742950" rtl="0" algn="l"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E.g., {ID} from </a:t>
            </a:r>
            <a:r>
              <a:rPr i="1" lang="en-US"/>
              <a:t>student</a:t>
            </a:r>
            <a:r>
              <a:rPr lang="en-US"/>
              <a:t> appears in </a:t>
            </a:r>
            <a:r>
              <a:rPr i="1" lang="en-US"/>
              <a:t>takes, advisor</a:t>
            </a:r>
            <a:endParaRPr/>
          </a:p>
          <a:p>
            <a:pPr indent="-282575" lvl="1" marL="742950" rtl="0" algn="l">
              <a:spcBef>
                <a:spcPts val="350"/>
              </a:spcBef>
              <a:spcAft>
                <a:spcPts val="0"/>
              </a:spcAft>
              <a:buSzPct val="100000"/>
              <a:buChar char="–"/>
            </a:pPr>
            <a:r>
              <a:rPr i="1" lang="en-US"/>
              <a:t>takes</a:t>
            </a:r>
            <a:r>
              <a:rPr lang="en-US"/>
              <a:t> is the “referencing relation” (with the foreign key)</a:t>
            </a:r>
            <a:endParaRPr i="1"/>
          </a:p>
          <a:p>
            <a:pPr indent="-285750" lvl="1" marL="742950" rtl="0" algn="l"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i="1" lang="en-US"/>
              <a:t>student</a:t>
            </a:r>
            <a:r>
              <a:rPr lang="en-US"/>
              <a:t> called “referenced relation” (with the primary key)</a:t>
            </a:r>
            <a:endParaRPr/>
          </a:p>
          <a:p>
            <a:pPr indent="-285750" lvl="1" marL="742950" rtl="0" algn="l"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Typically shown by an arrow from referencing to referenced relation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>
                <a:solidFill>
                  <a:schemeClr val="accent3"/>
                </a:solidFill>
              </a:rPr>
              <a:t>Foreign key constraint</a:t>
            </a:r>
            <a:r>
              <a:rPr lang="en-US"/>
              <a:t>: the tuple corresponding to that primary key must exist, e.g.,</a:t>
            </a:r>
            <a:endParaRPr/>
          </a:p>
          <a:p>
            <a:pPr indent="-266700" lvl="1" marL="74295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85714"/>
              <a:buChar char="–"/>
            </a:pPr>
            <a:r>
              <a:rPr lang="en-US"/>
              <a:t>Tuple: </a:t>
            </a:r>
            <a:r>
              <a:rPr lang="en-US" sz="2320">
                <a:latin typeface="Consolas"/>
                <a:ea typeface="Consolas"/>
                <a:cs typeface="Consolas"/>
                <a:sym typeface="Consolas"/>
              </a:rPr>
              <a:t>('student101', ‘DATA605’)</a:t>
            </a:r>
            <a:r>
              <a:rPr lang="en-US"/>
              <a:t> in </a:t>
            </a:r>
            <a:r>
              <a:rPr i="1" lang="en-US"/>
              <a:t>takes</a:t>
            </a:r>
            <a:endParaRPr/>
          </a:p>
          <a:p>
            <a:pPr indent="-266700" lvl="1" marL="74295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ct val="85714"/>
              <a:buChar char="–"/>
            </a:pPr>
            <a:r>
              <a:rPr lang="en-US"/>
              <a:t>But no tuple corresponding to </a:t>
            </a:r>
            <a:r>
              <a:rPr lang="en-US" sz="2320">
                <a:latin typeface="Consolas"/>
                <a:ea typeface="Consolas"/>
                <a:cs typeface="Consolas"/>
                <a:sym typeface="Consolas"/>
              </a:rPr>
              <a:t>'student101'</a:t>
            </a:r>
            <a:r>
              <a:rPr lang="en-US"/>
              <a:t> in </a:t>
            </a:r>
            <a:r>
              <a:rPr i="1" lang="en-US"/>
              <a:t>student</a:t>
            </a:r>
            <a:endParaRPr/>
          </a:p>
          <a:p>
            <a:pPr indent="-285750" lvl="1" marL="742950" rtl="0" algn="l"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Aka referential integrity constraint</a:t>
            </a:r>
            <a:endParaRPr/>
          </a:p>
        </p:txBody>
      </p:sp>
      <p:sp>
        <p:nvSpPr>
          <p:cNvPr id="116" name="Google Shape;116;p14"/>
          <p:cNvSpPr txBox="1"/>
          <p:nvPr>
            <p:ph idx="11" type="ftr"/>
          </p:nvPr>
        </p:nvSpPr>
        <p:spPr>
          <a:xfrm>
            <a:off x="0" y="6492875"/>
            <a:ext cx="335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UMD DATA605</a:t>
            </a:r>
            <a:endParaRPr/>
          </a:p>
        </p:txBody>
      </p:sp>
      <p:sp>
        <p:nvSpPr>
          <p:cNvPr id="117" name="Google Shape;117;p14"/>
          <p:cNvSpPr txBox="1"/>
          <p:nvPr>
            <p:ph idx="12" type="sldNum"/>
          </p:nvPr>
        </p:nvSpPr>
        <p:spPr>
          <a:xfrm>
            <a:off x="7010400" y="64928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8" name="Google Shape;11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1900" y="1898500"/>
            <a:ext cx="3810900" cy="112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5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Relational Algebra</a:t>
            </a:r>
            <a:endParaRPr/>
          </a:p>
        </p:txBody>
      </p:sp>
      <p:sp>
        <p:nvSpPr>
          <p:cNvPr id="124" name="Google Shape;124;p15"/>
          <p:cNvSpPr txBox="1"/>
          <p:nvPr>
            <p:ph idx="1" type="body"/>
          </p:nvPr>
        </p:nvSpPr>
        <p:spPr>
          <a:xfrm>
            <a:off x="152400" y="838200"/>
            <a:ext cx="5959200" cy="58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-287337" lvl="0" marL="3429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ct val="56250"/>
              <a:buChar char="•"/>
            </a:pPr>
            <a:r>
              <a:rPr b="1" lang="en-US"/>
              <a:t>Relation</a:t>
            </a:r>
            <a:r>
              <a:rPr lang="en-US"/>
              <a:t>: set of tuples (without replication)</a:t>
            </a:r>
            <a:endParaRPr/>
          </a:p>
          <a:p>
            <a:pPr indent="-287337" lvl="0" marL="342900" rtl="0" algn="l">
              <a:spcBef>
                <a:spcPts val="400"/>
              </a:spcBef>
              <a:spcAft>
                <a:spcPts val="0"/>
              </a:spcAft>
              <a:buSzPct val="56250"/>
              <a:buChar char="•"/>
            </a:pPr>
            <a:r>
              <a:rPr b="1" lang="en-US"/>
              <a:t>Relational algebra</a:t>
            </a:r>
            <a:r>
              <a:rPr lang="en-US"/>
              <a:t>: set operations that take one or more relations as input and produce a new relation, e.g.,</a:t>
            </a:r>
            <a:endParaRPr/>
          </a:p>
          <a:p>
            <a:pPr indent="-242887" lvl="1" marL="742950" rtl="0" algn="l">
              <a:spcBef>
                <a:spcPts val="40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unary relation: select, project, rename</a:t>
            </a:r>
            <a:endParaRPr/>
          </a:p>
          <a:p>
            <a:pPr indent="-242887" lvl="1" marL="742950" rtl="0" algn="l">
              <a:spcBef>
                <a:spcPts val="40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binary relation: union, Cartesian product, set difference</a:t>
            </a:r>
            <a:endParaRPr/>
          </a:p>
          <a:p>
            <a:pPr indent="-300037" lvl="0" marL="342900" rtl="0" algn="l">
              <a:spcBef>
                <a:spcPts val="400"/>
              </a:spcBef>
              <a:spcAft>
                <a:spcPts val="0"/>
              </a:spcAft>
              <a:buSzPct val="56250"/>
              <a:buChar char="•"/>
            </a:pPr>
            <a:r>
              <a:rPr b="1" lang="en-US"/>
              <a:t>Selection</a:t>
            </a:r>
            <a:r>
              <a:rPr lang="en-US"/>
              <a:t>: select tuples that satisfy a given predicate</a:t>
            </a:r>
            <a:endParaRPr/>
          </a:p>
          <a:p>
            <a:pPr indent="-242887" lvl="1" marL="742950" rtl="0" algn="l">
              <a:spcBef>
                <a:spcPts val="40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E.g., select tuples of </a:t>
            </a:r>
            <a:r>
              <a:rPr i="1" lang="en-US"/>
              <a:t>instructor</a:t>
            </a:r>
            <a:r>
              <a:rPr lang="en-US"/>
              <a:t> where `dept_name = “Physics”</a:t>
            </a:r>
            <a:endParaRPr/>
          </a:p>
          <a:p>
            <a:pPr indent="-300037" lvl="0" marL="342900" rtl="0" algn="l">
              <a:spcBef>
                <a:spcPts val="400"/>
              </a:spcBef>
              <a:spcAft>
                <a:spcPts val="0"/>
              </a:spcAft>
              <a:buSzPct val="56250"/>
              <a:buChar char="•"/>
            </a:pPr>
            <a:r>
              <a:rPr b="1" lang="en-US"/>
              <a:t>Projection</a:t>
            </a:r>
            <a:r>
              <a:rPr lang="en-US"/>
              <a:t>: return tuples with a subset of attributes</a:t>
            </a:r>
            <a:endParaRPr/>
          </a:p>
          <a:p>
            <a:pPr indent="-242887" lvl="1" marL="742950" rtl="0" algn="l">
              <a:spcBef>
                <a:spcPts val="40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E.g., project tuples of </a:t>
            </a:r>
            <a:r>
              <a:rPr i="1" lang="en-US"/>
              <a:t>instructor</a:t>
            </a:r>
            <a:r>
              <a:rPr lang="en-US"/>
              <a:t> with only (name, salary)</a:t>
            </a:r>
            <a:endParaRPr/>
          </a:p>
          <a:p>
            <a:pPr indent="-300037" lvl="0" marL="342900" rtl="0" algn="l">
              <a:spcBef>
                <a:spcPts val="400"/>
              </a:spcBef>
              <a:spcAft>
                <a:spcPts val="0"/>
              </a:spcAft>
              <a:buSzPct val="56250"/>
              <a:buChar char="•"/>
            </a:pPr>
            <a:r>
              <a:rPr b="1" lang="en-US"/>
              <a:t>Set operations</a:t>
            </a:r>
            <a:r>
              <a:rPr lang="en-US"/>
              <a:t>: union, intersection, set_difference of relations</a:t>
            </a:r>
            <a:endParaRPr/>
          </a:p>
          <a:p>
            <a:pPr indent="-242887" lvl="1" marL="742950" rtl="0" algn="l">
              <a:spcBef>
                <a:spcPts val="40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Need to be compatible (i.e., have the same attributes and names)</a:t>
            </a:r>
            <a:endParaRPr/>
          </a:p>
        </p:txBody>
      </p:sp>
      <p:sp>
        <p:nvSpPr>
          <p:cNvPr id="125" name="Google Shape;125;p15"/>
          <p:cNvSpPr txBox="1"/>
          <p:nvPr>
            <p:ph idx="11" type="ftr"/>
          </p:nvPr>
        </p:nvSpPr>
        <p:spPr>
          <a:xfrm>
            <a:off x="0" y="6492875"/>
            <a:ext cx="335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UMD DATA605</a:t>
            </a:r>
            <a:endParaRPr/>
          </a:p>
        </p:txBody>
      </p:sp>
      <p:sp>
        <p:nvSpPr>
          <p:cNvPr id="126" name="Google Shape;126;p15"/>
          <p:cNvSpPr txBox="1"/>
          <p:nvPr>
            <p:ph idx="12" type="sldNum"/>
          </p:nvPr>
        </p:nvSpPr>
        <p:spPr>
          <a:xfrm>
            <a:off x="7010400" y="64928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7" name="Google Shape;12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7550" y="762000"/>
            <a:ext cx="2395450" cy="204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50750" y="2924325"/>
            <a:ext cx="2488450" cy="59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48050" y="3514375"/>
            <a:ext cx="2355000" cy="24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93299" y="3939075"/>
            <a:ext cx="2162476" cy="254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03559" y="6492875"/>
            <a:ext cx="1947091" cy="24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Relational Algebra</a:t>
            </a:r>
            <a:endParaRPr/>
          </a:p>
        </p:txBody>
      </p:sp>
      <p:sp>
        <p:nvSpPr>
          <p:cNvPr id="137" name="Google Shape;137;p16"/>
          <p:cNvSpPr txBox="1"/>
          <p:nvPr>
            <p:ph idx="1" type="body"/>
          </p:nvPr>
        </p:nvSpPr>
        <p:spPr>
          <a:xfrm>
            <a:off x="152400" y="838200"/>
            <a:ext cx="8752500" cy="20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-300037" lvl="0" marL="342900" rtl="0" algn="l">
              <a:spcBef>
                <a:spcPts val="400"/>
              </a:spcBef>
              <a:spcAft>
                <a:spcPts val="0"/>
              </a:spcAft>
              <a:buSzPct val="56250"/>
              <a:buChar char="•"/>
            </a:pPr>
            <a:r>
              <a:rPr b="1" lang="en-US"/>
              <a:t>Cartesian product</a:t>
            </a:r>
            <a:r>
              <a:rPr lang="en-US"/>
              <a:t>: combine information from two relations</a:t>
            </a:r>
            <a:endParaRPr/>
          </a:p>
          <a:p>
            <a:pPr indent="-242887" lvl="1" marL="742950" rtl="0" algn="l">
              <a:spcBef>
                <a:spcPts val="40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E.g., `</a:t>
            </a:r>
            <a:r>
              <a:rPr i="1" lang="en-US"/>
              <a:t>instructor</a:t>
            </a:r>
            <a:r>
              <a:rPr lang="en-US"/>
              <a:t>` x `</a:t>
            </a:r>
            <a:r>
              <a:rPr i="1" lang="en-US"/>
              <a:t>teaches</a:t>
            </a:r>
            <a:r>
              <a:rPr lang="en-US"/>
              <a:t>`</a:t>
            </a:r>
            <a:endParaRPr/>
          </a:p>
          <a:p>
            <a:pPr indent="-242887" lvl="1" marL="742950" rtl="0" algn="l">
              <a:spcBef>
                <a:spcPts val="40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`</a:t>
            </a:r>
            <a:r>
              <a:rPr i="1" lang="en-US"/>
              <a:t>instructor</a:t>
            </a:r>
            <a:r>
              <a:rPr lang="en-US"/>
              <a:t> = (ID, name, dept_name)` and `</a:t>
            </a:r>
            <a:r>
              <a:rPr i="1" lang="en-US"/>
              <a:t>teaches</a:t>
            </a:r>
            <a:r>
              <a:rPr lang="en-US"/>
              <a:t> = (ID, course_id, sec_id, semester, year)`</a:t>
            </a:r>
            <a:endParaRPr/>
          </a:p>
          <a:p>
            <a:pPr indent="-242887" lvl="1" marL="742950" rtl="0" algn="l">
              <a:spcBef>
                <a:spcPts val="40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Gives `(instructor.ID, instructor.name, instructor.dept_name, teaches.ID, ...)`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6"/>
          <p:cNvSpPr txBox="1"/>
          <p:nvPr>
            <p:ph idx="11" type="ftr"/>
          </p:nvPr>
        </p:nvSpPr>
        <p:spPr>
          <a:xfrm>
            <a:off x="0" y="6492875"/>
            <a:ext cx="335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UMD DATA605</a:t>
            </a:r>
            <a:endParaRPr/>
          </a:p>
        </p:txBody>
      </p:sp>
      <p:sp>
        <p:nvSpPr>
          <p:cNvPr id="139" name="Google Shape;139;p16"/>
          <p:cNvSpPr txBox="1"/>
          <p:nvPr>
            <p:ph idx="12" type="sldNum"/>
          </p:nvPr>
        </p:nvSpPr>
        <p:spPr>
          <a:xfrm>
            <a:off x="7010400" y="64928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0" name="Google Shape;14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300" y="2638149"/>
            <a:ext cx="2276875" cy="194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2675" y="2686375"/>
            <a:ext cx="2379651" cy="233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99524" y="2523525"/>
            <a:ext cx="3639674" cy="401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23400" y="6570438"/>
            <a:ext cx="1459750" cy="20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7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Relational Algebra</a:t>
            </a:r>
            <a:endParaRPr/>
          </a:p>
        </p:txBody>
      </p:sp>
      <p:sp>
        <p:nvSpPr>
          <p:cNvPr id="149" name="Google Shape;149;p17"/>
          <p:cNvSpPr txBox="1"/>
          <p:nvPr>
            <p:ph idx="1" type="body"/>
          </p:nvPr>
        </p:nvSpPr>
        <p:spPr>
          <a:xfrm>
            <a:off x="152400" y="838200"/>
            <a:ext cx="8752500" cy="11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308610" lvl="0" marL="342900" rtl="0" algn="l">
              <a:spcBef>
                <a:spcPts val="400"/>
              </a:spcBef>
              <a:spcAft>
                <a:spcPts val="0"/>
              </a:spcAft>
              <a:buSzPct val="56250"/>
              <a:buChar char="•"/>
            </a:pPr>
            <a:r>
              <a:rPr b="1" lang="en-US"/>
              <a:t>Join</a:t>
            </a:r>
            <a:r>
              <a:rPr lang="en-US"/>
              <a:t>: Cartesian-product and then a selection based on equality between two fields</a:t>
            </a:r>
            <a:endParaRPr/>
          </a:p>
          <a:p>
            <a:pPr indent="-251459" lvl="1" marL="742950" rtl="0" algn="l">
              <a:spcBef>
                <a:spcPts val="40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E.g., instructor.ID = teaches.ID</a:t>
            </a:r>
            <a:endParaRPr/>
          </a:p>
        </p:txBody>
      </p:sp>
      <p:sp>
        <p:nvSpPr>
          <p:cNvPr id="150" name="Google Shape;150;p17"/>
          <p:cNvSpPr txBox="1"/>
          <p:nvPr>
            <p:ph idx="11" type="ftr"/>
          </p:nvPr>
        </p:nvSpPr>
        <p:spPr>
          <a:xfrm>
            <a:off x="0" y="6492875"/>
            <a:ext cx="335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UMD DATA605</a:t>
            </a:r>
            <a:endParaRPr/>
          </a:p>
        </p:txBody>
      </p:sp>
      <p:sp>
        <p:nvSpPr>
          <p:cNvPr id="151" name="Google Shape;151;p17"/>
          <p:cNvSpPr txBox="1"/>
          <p:nvPr>
            <p:ph idx="12" type="sldNum"/>
          </p:nvPr>
        </p:nvSpPr>
        <p:spPr>
          <a:xfrm>
            <a:off x="7010400" y="64928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2" name="Google Shape;15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300" y="2638149"/>
            <a:ext cx="2276875" cy="194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2675" y="2686375"/>
            <a:ext cx="2379651" cy="233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64726" y="2630700"/>
            <a:ext cx="3826874" cy="21001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30573" y="4804275"/>
            <a:ext cx="3259178" cy="20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Relational Algebra</a:t>
            </a:r>
            <a:endParaRPr/>
          </a:p>
        </p:txBody>
      </p:sp>
      <p:sp>
        <p:nvSpPr>
          <p:cNvPr id="161" name="Google Shape;161;p18"/>
          <p:cNvSpPr txBox="1"/>
          <p:nvPr>
            <p:ph idx="1" type="body"/>
          </p:nvPr>
        </p:nvSpPr>
        <p:spPr>
          <a:xfrm>
            <a:off x="152400" y="914400"/>
            <a:ext cx="4300200" cy="45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10000"/>
          </a:bodyPr>
          <a:lstStyle/>
          <a:p>
            <a:pPr indent="-308610" lvl="0" marL="342900" rtl="0" algn="l">
              <a:spcBef>
                <a:spcPts val="400"/>
              </a:spcBef>
              <a:spcAft>
                <a:spcPts val="0"/>
              </a:spcAft>
              <a:buSzPct val="56250"/>
              <a:buChar char="•"/>
            </a:pPr>
            <a:r>
              <a:rPr b="1" lang="en-US"/>
              <a:t>Query</a:t>
            </a:r>
            <a:r>
              <a:rPr lang="en-US"/>
              <a:t>: combination of relational algebra operations</a:t>
            </a:r>
            <a:endParaRPr/>
          </a:p>
          <a:p>
            <a:pPr indent="-308610" lvl="0" marL="342900" rtl="0" algn="l">
              <a:spcBef>
                <a:spcPts val="400"/>
              </a:spcBef>
              <a:spcAft>
                <a:spcPts val="0"/>
              </a:spcAft>
              <a:buSzPct val="56250"/>
              <a:buChar char="•"/>
            </a:pPr>
            <a:r>
              <a:rPr b="1" lang="en-US"/>
              <a:t>Assignment</a:t>
            </a:r>
            <a:r>
              <a:rPr lang="en-US"/>
              <a:t>: assign parts of relational algebra to temporary relation variables</a:t>
            </a:r>
            <a:endParaRPr/>
          </a:p>
          <a:p>
            <a:pPr indent="-251459" lvl="1" marL="742950" rtl="0" algn="l">
              <a:spcBef>
                <a:spcPts val="40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A query can be written as a sequential program</a:t>
            </a:r>
            <a:endParaRPr/>
          </a:p>
          <a:p>
            <a:pPr indent="-308610" lvl="0" marL="342900" rtl="0" algn="l">
              <a:spcBef>
                <a:spcPts val="400"/>
              </a:spcBef>
              <a:spcAft>
                <a:spcPts val="0"/>
              </a:spcAft>
              <a:buSzPct val="56250"/>
              <a:buChar char="•"/>
            </a:pPr>
            <a:r>
              <a:rPr b="1" lang="en-US"/>
              <a:t>Equivalent queries</a:t>
            </a:r>
            <a:r>
              <a:rPr lang="en-US"/>
              <a:t>: two queries that give the same result on any DB instance</a:t>
            </a:r>
            <a:endParaRPr/>
          </a:p>
          <a:p>
            <a:pPr indent="-251459" lvl="1" marL="742950" rtl="0" algn="l">
              <a:spcBef>
                <a:spcPts val="40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Some formulation can be more efficient than others</a:t>
            </a:r>
            <a:endParaRPr/>
          </a:p>
        </p:txBody>
      </p:sp>
      <p:sp>
        <p:nvSpPr>
          <p:cNvPr id="162" name="Google Shape;162;p18"/>
          <p:cNvSpPr txBox="1"/>
          <p:nvPr>
            <p:ph idx="11" type="ftr"/>
          </p:nvPr>
        </p:nvSpPr>
        <p:spPr>
          <a:xfrm>
            <a:off x="0" y="6492875"/>
            <a:ext cx="335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UMD DATA605</a:t>
            </a:r>
            <a:endParaRPr/>
          </a:p>
        </p:txBody>
      </p:sp>
      <p:sp>
        <p:nvSpPr>
          <p:cNvPr id="163" name="Google Shape;163;p18"/>
          <p:cNvSpPr txBox="1"/>
          <p:nvPr>
            <p:ph idx="12" type="sldNum"/>
          </p:nvPr>
        </p:nvSpPr>
        <p:spPr>
          <a:xfrm>
            <a:off x="7010400" y="64928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4" name="Google Shape;16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6600" y="2489775"/>
            <a:ext cx="4666549" cy="59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7241" y="1129000"/>
            <a:ext cx="4210059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-US"/>
              <a:t>SQL Overview</a:t>
            </a:r>
            <a:endParaRPr b="1"/>
          </a:p>
        </p:txBody>
      </p:sp>
      <p:sp>
        <p:nvSpPr>
          <p:cNvPr id="171" name="Google Shape;171;p19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</a:t>
            </a:r>
            <a:r>
              <a:rPr lang="en-US"/>
              <a:t>UMD DATA605</a:t>
            </a:r>
            <a:endParaRPr/>
          </a:p>
        </p:txBody>
      </p:sp>
      <p:sp>
        <p:nvSpPr>
          <p:cNvPr id="172" name="Google Shape;172;p19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3" name="Google Shape;173;p19"/>
          <p:cNvSpPr txBox="1"/>
          <p:nvPr>
            <p:ph idx="1" type="body"/>
          </p:nvPr>
        </p:nvSpPr>
        <p:spPr>
          <a:xfrm>
            <a:off x="152400" y="990600"/>
            <a:ext cx="8839200" cy="54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-300037" lvl="0" marL="457200" rtl="0" algn="l">
              <a:spcBef>
                <a:spcPts val="400"/>
              </a:spcBef>
              <a:spcAft>
                <a:spcPts val="0"/>
              </a:spcAft>
              <a:buSzPct val="56250"/>
              <a:buChar char="•"/>
            </a:pPr>
            <a:r>
              <a:rPr b="1" lang="en-US"/>
              <a:t>Relational Algebra</a:t>
            </a:r>
            <a:r>
              <a:rPr lang="en-US"/>
              <a:t>: mathematical description of a language to manipulate Relations (aka Tables)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56250"/>
              <a:buChar char="•"/>
            </a:pPr>
            <a:r>
              <a:rPr b="1" lang="en-US"/>
              <a:t>SQL</a:t>
            </a:r>
            <a:endParaRPr b="1"/>
          </a:p>
          <a:p>
            <a:pPr indent="-300037" lvl="1" marL="914400" rtl="0" algn="l"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Programming l</a:t>
            </a:r>
            <a:r>
              <a:rPr lang="en-US"/>
              <a:t>anguage to describe and transform data in a Relational DB</a:t>
            </a:r>
            <a:endParaRPr/>
          </a:p>
          <a:p>
            <a:pPr indent="-300037" lvl="1" marL="914400" rtl="0" algn="l"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Originally called Sequel</a:t>
            </a:r>
            <a:endParaRPr/>
          </a:p>
          <a:p>
            <a:pPr indent="-300037" lvl="1" marL="914400" rtl="0" algn="l"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Name was changed to Structured Query Language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56250"/>
              <a:buChar char="•"/>
            </a:pPr>
            <a:r>
              <a:rPr lang="en-US"/>
              <a:t>Data definition language (DDL)</a:t>
            </a:r>
            <a:endParaRPr/>
          </a:p>
          <a:p>
            <a:pPr indent="-300037" lvl="1" marL="914400" rtl="0" algn="l"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Define schema of the data (e.g., tables, attributes, indices)</a:t>
            </a:r>
            <a:endParaRPr/>
          </a:p>
          <a:p>
            <a:pPr indent="-300037" lvl="1" marL="914400" rtl="0" algn="l"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Specify integrity constraints (e.g., primary key, foreign key, not null)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56250"/>
              <a:buChar char="•"/>
            </a:pPr>
            <a:r>
              <a:rPr lang="en-US"/>
              <a:t>Data modification language (DML)</a:t>
            </a:r>
            <a:endParaRPr/>
          </a:p>
          <a:p>
            <a:pPr indent="-300037" lvl="1" marL="914400" rtl="0" algn="l"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Modify the data in tables</a:t>
            </a:r>
            <a:endParaRPr/>
          </a:p>
          <a:p>
            <a:pPr indent="-300037" lvl="1" marL="914400" rtl="0" algn="l"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Insert</a:t>
            </a:r>
            <a:endParaRPr/>
          </a:p>
          <a:p>
            <a:pPr indent="-300037" lvl="1" marL="914400" rtl="0" algn="l"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Update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56250"/>
              <a:buChar char="•"/>
            </a:pPr>
            <a:r>
              <a:rPr lang="en-US"/>
              <a:t>Query data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56250"/>
              <a:buChar char="•"/>
            </a:pPr>
            <a:r>
              <a:rPr lang="en-US"/>
              <a:t>Authorization</a:t>
            </a:r>
            <a:endParaRPr/>
          </a:p>
          <a:p>
            <a:pPr indent="-300037" lvl="1" marL="914400" rtl="0" algn="l"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S</a:t>
            </a:r>
            <a:r>
              <a:rPr lang="en-US"/>
              <a:t>pecify security constraints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56250"/>
              <a:buChar char="•"/>
            </a:pPr>
            <a:r>
              <a:rPr lang="en-US"/>
              <a:t>Define views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56250"/>
              <a:buChar char="•"/>
            </a:pPr>
            <a:r>
              <a:rPr lang="en-US"/>
              <a:t>Control transactions</a:t>
            </a:r>
            <a:endParaRPr/>
          </a:p>
          <a:p>
            <a:pPr indent="-300037" lvl="1" marL="914400" rtl="0" algn="l"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E.g., specify beginning and end, control isolation level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-US"/>
              <a:t>SQL Overview</a:t>
            </a:r>
            <a:endParaRPr b="1"/>
          </a:p>
        </p:txBody>
      </p:sp>
      <p:sp>
        <p:nvSpPr>
          <p:cNvPr id="179" name="Google Shape;179;p20"/>
          <p:cNvSpPr txBox="1"/>
          <p:nvPr>
            <p:ph idx="11" type="ftr"/>
          </p:nvPr>
        </p:nvSpPr>
        <p:spPr>
          <a:xfrm>
            <a:off x="0" y="6492875"/>
            <a:ext cx="335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UMD DATA605</a:t>
            </a:r>
            <a:endParaRPr/>
          </a:p>
        </p:txBody>
      </p:sp>
      <p:sp>
        <p:nvSpPr>
          <p:cNvPr id="180" name="Google Shape;180;p20"/>
          <p:cNvSpPr txBox="1"/>
          <p:nvPr>
            <p:ph idx="12" type="sldNum"/>
          </p:nvPr>
        </p:nvSpPr>
        <p:spPr>
          <a:xfrm>
            <a:off x="7010400" y="64928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1" name="Google Shape;181;p20"/>
          <p:cNvSpPr txBox="1"/>
          <p:nvPr/>
        </p:nvSpPr>
        <p:spPr>
          <a:xfrm>
            <a:off x="381000" y="1447800"/>
            <a:ext cx="81534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2" name="Google Shape;182;p20"/>
          <p:cNvSpPr txBox="1"/>
          <p:nvPr>
            <p:ph idx="1" type="body"/>
          </p:nvPr>
        </p:nvSpPr>
        <p:spPr>
          <a:xfrm>
            <a:off x="152400" y="990600"/>
            <a:ext cx="8839200" cy="5324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description language</a:t>
            </a:r>
            <a:endParaRPr b="1" sz="1900">
              <a:solidFill>
                <a:schemeClr val="hlink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1900">
              <a:solidFill>
                <a:schemeClr val="hlink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1900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</a:rPr>
              <a:t>CREATE TABLE &lt;name&gt; ( &lt;field&gt; &lt;domain&gt;, ... ) </a:t>
            </a:r>
            <a:br>
              <a:rPr b="1" lang="en-US" sz="1900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1" sz="1900">
              <a:solidFill>
                <a:schemeClr val="hlink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Data modification language</a:t>
            </a:r>
            <a:br>
              <a:rPr b="1" lang="en-US" sz="1900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1" sz="1900">
              <a:solidFill>
                <a:schemeClr val="hlink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1900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</a:rPr>
              <a:t>INSERT INTO &lt;name&gt; (&lt;field names&gt;) VALUES (&lt;field values&gt;) </a:t>
            </a:r>
            <a:br>
              <a:rPr b="1" lang="en-US" sz="1900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1" lang="en-US" sz="1900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-US" sz="1900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</a:rPr>
              <a:t>DELETE FROM &lt;name&gt; WHERE &lt;condition&gt; </a:t>
            </a:r>
            <a:br>
              <a:rPr b="1" lang="en-US" sz="1900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1" lang="en-US" sz="1900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-US" sz="1900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</a:rPr>
              <a:t>UPDATE &lt;name&gt; SET &lt;field name&gt; = &lt;value&gt; WHERE &lt;condition&gt; </a:t>
            </a:r>
            <a:br>
              <a:rPr b="1" lang="en-US" sz="1900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1" sz="1900">
              <a:solidFill>
                <a:schemeClr val="hlink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Query language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1900">
              <a:solidFill>
                <a:schemeClr val="hlink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1900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</a:rPr>
              <a:t>SELECT &lt;fields&gt; FROM &lt;name&gt; WHERE &lt;condition&gt;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Jupyter Notebook</a:t>
            </a:r>
            <a:r>
              <a:rPr lang="en-US"/>
              <a:t> Tutorial</a:t>
            </a:r>
            <a:endParaRPr/>
          </a:p>
        </p:txBody>
      </p:sp>
      <p:sp>
        <p:nvSpPr>
          <p:cNvPr id="188" name="Google Shape;188;p21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Jupyter utorial dir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u="sng">
                <a:solidFill>
                  <a:schemeClr val="hlink"/>
                </a:solidFill>
                <a:hlinkClick r:id="rId4"/>
              </a:rPr>
              <a:t>Readme</a:t>
            </a:r>
            <a:endParaRPr/>
          </a:p>
          <a:p>
            <a:pPr indent="-3429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u="sng">
                <a:solidFill>
                  <a:schemeClr val="hlink"/>
                </a:solidFill>
                <a:hlinkClick r:id="rId5"/>
              </a:rPr>
              <a:t>Notebook to execute / study</a:t>
            </a:r>
            <a:endParaRPr/>
          </a:p>
        </p:txBody>
      </p:sp>
      <p:sp>
        <p:nvSpPr>
          <p:cNvPr id="189" name="Google Shape;189;p21"/>
          <p:cNvSpPr txBox="1"/>
          <p:nvPr>
            <p:ph idx="12" type="sldNum"/>
          </p:nvPr>
        </p:nvSpPr>
        <p:spPr>
          <a:xfrm>
            <a:off x="7010400" y="64928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0" name="Google Shape;190;p21"/>
          <p:cNvSpPr txBox="1"/>
          <p:nvPr>
            <p:ph idx="11" type="ftr"/>
          </p:nvPr>
        </p:nvSpPr>
        <p:spPr>
          <a:xfrm>
            <a:off x="0" y="6492875"/>
            <a:ext cx="335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UMD DATA605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2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SQL Tutorial</a:t>
            </a:r>
            <a:endParaRPr/>
          </a:p>
        </p:txBody>
      </p:sp>
      <p:sp>
        <p:nvSpPr>
          <p:cNvPr id="196" name="Google Shape;196;p22"/>
          <p:cNvSpPr txBox="1"/>
          <p:nvPr>
            <p:ph idx="1" type="body"/>
          </p:nvPr>
        </p:nvSpPr>
        <p:spPr>
          <a:xfrm>
            <a:off x="152400" y="990600"/>
            <a:ext cx="4920900" cy="53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10000"/>
          </a:bodyPr>
          <a:lstStyle/>
          <a:p>
            <a:pPr indent="-28194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SQL tutorial dir</a:t>
            </a:r>
            <a:endParaRPr/>
          </a:p>
          <a:p>
            <a:pPr indent="-28194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u="sng">
                <a:solidFill>
                  <a:schemeClr val="hlink"/>
                </a:solidFill>
                <a:hlinkClick r:id="rId4"/>
              </a:rPr>
              <a:t>Readme</a:t>
            </a:r>
            <a:endParaRPr b="1"/>
          </a:p>
          <a:p>
            <a:pPr indent="-251459" lvl="1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Explains how to run the tutorial</a:t>
            </a:r>
            <a:endParaRPr/>
          </a:p>
          <a:p>
            <a:pPr indent="-30861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56250"/>
              <a:buChar char="•"/>
            </a:pPr>
            <a:r>
              <a:rPr lang="en-US"/>
              <a:t>Three notebooks in tutorial_university</a:t>
            </a:r>
            <a:endParaRPr/>
          </a:p>
          <a:p>
            <a:pPr indent="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861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56250"/>
              <a:buChar char="•"/>
            </a:pPr>
            <a:r>
              <a:rPr b="1" lang="en-US"/>
              <a:t>How to learn from a tutorial</a:t>
            </a:r>
            <a:endParaRPr b="1"/>
          </a:p>
          <a:p>
            <a:pPr indent="-251459" lvl="1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Reset the notebook</a:t>
            </a:r>
            <a:endParaRPr/>
          </a:p>
          <a:p>
            <a:pPr indent="-251459" lvl="1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Execute each cell one at the time</a:t>
            </a:r>
            <a:endParaRPr/>
          </a:p>
          <a:p>
            <a:pPr indent="-251459" lvl="1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Understand what each cell does</a:t>
            </a:r>
            <a:endParaRPr/>
          </a:p>
          <a:p>
            <a:pPr indent="-251459" lvl="1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Look at the output</a:t>
            </a:r>
            <a:endParaRPr/>
          </a:p>
          <a:p>
            <a:pPr indent="-251459" lvl="1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Change the code</a:t>
            </a:r>
            <a:endParaRPr/>
          </a:p>
          <a:p>
            <a:pPr indent="-251459" lvl="1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Play with it</a:t>
            </a:r>
            <a:endParaRPr/>
          </a:p>
          <a:p>
            <a:pPr indent="-251459" lvl="1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Build your mental model</a:t>
            </a:r>
            <a:endParaRPr/>
          </a:p>
          <a:p>
            <a:pPr indent="-251459" lvl="1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Ideally create a new file and retype (!) everything</a:t>
            </a:r>
            <a:endParaRPr/>
          </a:p>
        </p:txBody>
      </p:sp>
      <p:sp>
        <p:nvSpPr>
          <p:cNvPr id="197" name="Google Shape;197;p22"/>
          <p:cNvSpPr txBox="1"/>
          <p:nvPr>
            <p:ph idx="12" type="sldNum"/>
          </p:nvPr>
        </p:nvSpPr>
        <p:spPr>
          <a:xfrm>
            <a:off x="7010400" y="64928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8" name="Google Shape;198;p22"/>
          <p:cNvSpPr txBox="1"/>
          <p:nvPr>
            <p:ph idx="11" type="ftr"/>
          </p:nvPr>
        </p:nvSpPr>
        <p:spPr>
          <a:xfrm>
            <a:off x="0" y="6492875"/>
            <a:ext cx="335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UMD DATA605</a:t>
            </a:r>
            <a:endParaRPr/>
          </a:p>
        </p:txBody>
      </p:sp>
      <p:pic>
        <p:nvPicPr>
          <p:cNvPr id="199" name="Google Shape;199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05575" y="1623325"/>
            <a:ext cx="3862750" cy="166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3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-US"/>
              <a:t>Create </a:t>
            </a:r>
            <a:r>
              <a:rPr lang="en-US"/>
              <a:t>T</a:t>
            </a:r>
            <a:r>
              <a:rPr b="1" lang="en-US"/>
              <a:t>able</a:t>
            </a:r>
            <a:endParaRPr b="1"/>
          </a:p>
        </p:txBody>
      </p:sp>
      <p:sp>
        <p:nvSpPr>
          <p:cNvPr id="205" name="Google Shape;205;p23"/>
          <p:cNvSpPr txBox="1"/>
          <p:nvPr>
            <p:ph idx="11" type="ftr"/>
          </p:nvPr>
        </p:nvSpPr>
        <p:spPr>
          <a:xfrm>
            <a:off x="0" y="6492875"/>
            <a:ext cx="335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UMD DATA605</a:t>
            </a:r>
            <a:endParaRPr/>
          </a:p>
        </p:txBody>
      </p:sp>
      <p:sp>
        <p:nvSpPr>
          <p:cNvPr id="206" name="Google Shape;206;p23"/>
          <p:cNvSpPr txBox="1"/>
          <p:nvPr>
            <p:ph idx="12" type="sldNum"/>
          </p:nvPr>
        </p:nvSpPr>
        <p:spPr>
          <a:xfrm>
            <a:off x="7010400" y="64928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7" name="Google Shape;207;p23"/>
          <p:cNvSpPr txBox="1"/>
          <p:nvPr>
            <p:ph idx="1" type="body"/>
          </p:nvPr>
        </p:nvSpPr>
        <p:spPr>
          <a:xfrm>
            <a:off x="0" y="914400"/>
            <a:ext cx="8839200" cy="58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7500" lnSpcReduction="10000"/>
          </a:bodyPr>
          <a:lstStyle/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3449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</a:rPr>
              <a:t>CREATE TABLE r</a:t>
            </a:r>
            <a:endParaRPr b="1" sz="3449">
              <a:solidFill>
                <a:schemeClr val="hlink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3449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</a:rPr>
              <a:t>(A_1 D_1,</a:t>
            </a:r>
            <a:endParaRPr b="1" sz="3449">
              <a:solidFill>
                <a:schemeClr val="hlink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3449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</a:rPr>
              <a:t>A_2 D_2,</a:t>
            </a:r>
            <a:endParaRPr b="1" sz="3449">
              <a:solidFill>
                <a:schemeClr val="hlink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3449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b="1" sz="3449">
              <a:solidFill>
                <a:schemeClr val="hlink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3449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</a:rPr>
              <a:t>A_n D_n,</a:t>
            </a:r>
            <a:endParaRPr b="1" sz="3449">
              <a:solidFill>
                <a:schemeClr val="hlink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3449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</a:rPr>
              <a:t>IntegrityConstraint_1,</a:t>
            </a:r>
            <a:endParaRPr b="1" sz="3449">
              <a:solidFill>
                <a:schemeClr val="hlink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3449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</a:rPr>
              <a:t>IntegrityConstraint_n);</a:t>
            </a:r>
            <a:endParaRPr sz="4749"/>
          </a:p>
          <a:p>
            <a:pPr indent="-282892" lvl="0" marL="457200" rtl="0" algn="l">
              <a:lnSpc>
                <a:spcPct val="115000"/>
              </a:lnSpc>
              <a:spcBef>
                <a:spcPts val="544"/>
              </a:spcBef>
              <a:spcAft>
                <a:spcPts val="0"/>
              </a:spcAft>
              <a:buSzPct val="56250"/>
              <a:buChar char="-"/>
            </a:pPr>
            <a:r>
              <a:rPr lang="en-US"/>
              <a:t>where:</a:t>
            </a:r>
            <a:endParaRPr/>
          </a:p>
          <a:p>
            <a:pPr indent="-28289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-"/>
            </a:pPr>
            <a:r>
              <a:rPr lang="en-US"/>
              <a:t>r is name of </a:t>
            </a:r>
            <a:r>
              <a:rPr i="1" lang="en-US"/>
              <a:t>table</a:t>
            </a:r>
            <a:r>
              <a:rPr lang="en-US"/>
              <a:t> (aka </a:t>
            </a:r>
            <a:r>
              <a:rPr i="1" lang="en-US"/>
              <a:t>relation)</a:t>
            </a:r>
            <a:endParaRPr i="1"/>
          </a:p>
          <a:p>
            <a:pPr indent="-28289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-"/>
            </a:pPr>
            <a:r>
              <a:rPr lang="en-US"/>
              <a:t>A_i name of </a:t>
            </a:r>
            <a:r>
              <a:rPr i="1" lang="en-US"/>
              <a:t>attribute</a:t>
            </a:r>
            <a:r>
              <a:rPr lang="en-US"/>
              <a:t> (aka </a:t>
            </a:r>
            <a:r>
              <a:rPr i="1" lang="en-US"/>
              <a:t>field</a:t>
            </a:r>
            <a:r>
              <a:rPr lang="en-US"/>
              <a:t>, </a:t>
            </a:r>
            <a:r>
              <a:rPr i="1" lang="en-US"/>
              <a:t>column</a:t>
            </a:r>
            <a:r>
              <a:rPr lang="en-US"/>
              <a:t>)</a:t>
            </a:r>
            <a:endParaRPr/>
          </a:p>
          <a:p>
            <a:pPr indent="-28289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-"/>
            </a:pPr>
            <a:r>
              <a:rPr lang="en-US"/>
              <a:t>D_i domain of attribute A_i</a:t>
            </a:r>
            <a:endParaRPr/>
          </a:p>
          <a:p>
            <a:pPr indent="-28289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56250"/>
              <a:buChar char="-"/>
            </a:pPr>
            <a:r>
              <a:rPr lang="en-US"/>
              <a:t>Constraints:</a:t>
            </a:r>
            <a:endParaRPr/>
          </a:p>
          <a:p>
            <a:pPr indent="-28289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-"/>
            </a:pPr>
            <a:r>
              <a:rPr lang="en-US"/>
              <a:t>Primary key</a:t>
            </a:r>
            <a:endParaRPr/>
          </a:p>
          <a:p>
            <a:pPr indent="-282892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-"/>
            </a:pPr>
            <a:r>
              <a:rPr lang="en-US" sz="2800"/>
              <a:t>Need to be all non-null and unique</a:t>
            </a:r>
            <a:endParaRPr/>
          </a:p>
          <a:p>
            <a:pPr indent="-282892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52187"/>
              <a:buChar char="-"/>
            </a:pPr>
            <a:r>
              <a:rPr b="1" lang="en-US" sz="3449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</a:rPr>
              <a:t>PRIMARY KEY (A_j1, A_j2, ..., A_jn)</a:t>
            </a:r>
            <a:endParaRPr/>
          </a:p>
          <a:p>
            <a:pPr indent="-28289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-"/>
            </a:pPr>
            <a:r>
              <a:rPr lang="en-US"/>
              <a:t>Foreign key</a:t>
            </a:r>
            <a:endParaRPr/>
          </a:p>
          <a:p>
            <a:pPr indent="-282892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-"/>
            </a:pPr>
            <a:r>
              <a:rPr lang="en-US" sz="2800"/>
              <a:t>Values of attributes for any tuple in current relation must correspond to values of the primary key attributes of some tuple in relation s</a:t>
            </a:r>
            <a:endParaRPr/>
          </a:p>
          <a:p>
            <a:pPr indent="-282892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52187"/>
              <a:buChar char="-"/>
            </a:pPr>
            <a:r>
              <a:rPr b="1" lang="en-US" sz="3449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</a:rPr>
              <a:t>FOREIGN KEY (A_k1, A_k2, ..., A_kn) REFERENCES s</a:t>
            </a:r>
            <a:endParaRPr/>
          </a:p>
          <a:p>
            <a:pPr indent="-28289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-"/>
            </a:pPr>
            <a:r>
              <a:rPr lang="en-US"/>
              <a:t>Not null</a:t>
            </a:r>
            <a:endParaRPr/>
          </a:p>
          <a:p>
            <a:pPr indent="-282892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-"/>
            </a:pPr>
            <a:r>
              <a:rPr lang="en-US" sz="2800"/>
              <a:t>Specify that null value is not allowed for that attribute</a:t>
            </a:r>
            <a:endParaRPr/>
          </a:p>
          <a:p>
            <a:pPr indent="-282892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52187"/>
              <a:buChar char="-"/>
            </a:pPr>
            <a:r>
              <a:rPr b="1" lang="en-US" sz="3449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</a:rPr>
              <a:t>A_i D_i NOT NULL</a:t>
            </a:r>
            <a:endParaRPr/>
          </a:p>
          <a:p>
            <a:pPr indent="-28289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-"/>
            </a:pPr>
            <a:r>
              <a:rPr lang="en-US"/>
              <a:t>SQL will prevent changes to the DB that violate any integrity constraint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ctrTitle"/>
          </p:nvPr>
        </p:nvSpPr>
        <p:spPr>
          <a:xfrm>
            <a:off x="152400" y="153025"/>
            <a:ext cx="8839200" cy="45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-US"/>
              <a:t>UMD DATA605 - Big Data Systems</a:t>
            </a:r>
            <a:br>
              <a:rPr lang="en-US"/>
            </a:br>
            <a:r>
              <a:rPr b="1" lang="en-US">
                <a:solidFill>
                  <a:schemeClr val="accent2"/>
                </a:solidFill>
              </a:rPr>
              <a:t>R</a:t>
            </a:r>
            <a:r>
              <a:rPr b="1" lang="en-US">
                <a:solidFill>
                  <a:schemeClr val="accent2"/>
                </a:solidFill>
              </a:rPr>
              <a:t>elational DBs</a:t>
            </a:r>
            <a:endParaRPr b="1">
              <a:solidFill>
                <a:schemeClr val="accen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SQL Intro</a:t>
            </a:r>
            <a:endParaRPr b="1">
              <a:solidFill>
                <a:schemeClr val="accen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SQL tutorial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Relational DB internals</a:t>
            </a:r>
            <a:br>
              <a:rPr lang="en-US"/>
            </a:b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Silbershatz: Chap 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-US">
                <a:solidFill>
                  <a:schemeClr val="accent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4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-US"/>
              <a:t>Select</a:t>
            </a:r>
            <a:endParaRPr b="1"/>
          </a:p>
        </p:txBody>
      </p:sp>
      <p:sp>
        <p:nvSpPr>
          <p:cNvPr id="213" name="Google Shape;213;p24"/>
          <p:cNvSpPr txBox="1"/>
          <p:nvPr>
            <p:ph idx="11" type="ftr"/>
          </p:nvPr>
        </p:nvSpPr>
        <p:spPr>
          <a:xfrm>
            <a:off x="0" y="6492875"/>
            <a:ext cx="335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UMD DATA605</a:t>
            </a:r>
            <a:endParaRPr/>
          </a:p>
        </p:txBody>
      </p:sp>
      <p:sp>
        <p:nvSpPr>
          <p:cNvPr id="214" name="Google Shape;214;p24"/>
          <p:cNvSpPr txBox="1"/>
          <p:nvPr>
            <p:ph idx="12" type="sldNum"/>
          </p:nvPr>
        </p:nvSpPr>
        <p:spPr>
          <a:xfrm>
            <a:off x="7010400" y="64928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5" name="Google Shape;215;p24"/>
          <p:cNvSpPr txBox="1"/>
          <p:nvPr>
            <p:ph idx="1" type="body"/>
          </p:nvPr>
        </p:nvSpPr>
        <p:spPr>
          <a:xfrm>
            <a:off x="152400" y="990600"/>
            <a:ext cx="8839200" cy="55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10000"/>
          </a:bodyPr>
          <a:lstStyle/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449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</a:rPr>
              <a:t>SELECT A_1, A_2, ..., A_n</a:t>
            </a:r>
            <a:endParaRPr b="1" sz="3449">
              <a:solidFill>
                <a:schemeClr val="hlink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449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</a:rPr>
              <a:t>FROM r_1, r_2, ..., r_m</a:t>
            </a:r>
            <a:endParaRPr b="1" sz="3449">
              <a:solidFill>
                <a:schemeClr val="hlink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449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</a:rPr>
              <a:t>WHERE P;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291465" lvl="0" marL="457200" rtl="0" algn="l">
              <a:lnSpc>
                <a:spcPct val="115000"/>
              </a:lnSpc>
              <a:spcBef>
                <a:spcPts val="544"/>
              </a:spcBef>
              <a:spcAft>
                <a:spcPts val="0"/>
              </a:spcAft>
              <a:buSzPct val="56250"/>
              <a:buChar char="-"/>
            </a:pPr>
            <a:r>
              <a:rPr lang="en-US"/>
              <a:t>SELECT: select the attributes to list (i.e., projection)</a:t>
            </a:r>
            <a:endParaRPr/>
          </a:p>
          <a:p>
            <a:pPr indent="-29146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56250"/>
              <a:buChar char="-"/>
            </a:pPr>
            <a:r>
              <a:rPr lang="en-US"/>
              <a:t>FROM: list of tables to be accessed</a:t>
            </a:r>
            <a:endParaRPr/>
          </a:p>
          <a:p>
            <a:pPr indent="-291465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-"/>
            </a:pPr>
            <a:r>
              <a:rPr lang="en-US"/>
              <a:t>D</a:t>
            </a:r>
            <a:r>
              <a:rPr lang="en-US"/>
              <a:t>efine a Cartesian product of the tables</a:t>
            </a:r>
            <a:endParaRPr/>
          </a:p>
          <a:p>
            <a:pPr indent="-291465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-"/>
            </a:pPr>
            <a:r>
              <a:rPr lang="en-US"/>
              <a:t>The query is going to be optimized to avoid to enumerate tuples that will be eliminated</a:t>
            </a:r>
            <a:endParaRPr/>
          </a:p>
          <a:p>
            <a:pPr indent="-29146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56250"/>
              <a:buChar char="-"/>
            </a:pPr>
            <a:r>
              <a:rPr lang="en-US"/>
              <a:t>WHERE: predicate involving attributes of the relations in the FROM clause (i.e., selection)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544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1465" lvl="0" marL="457200" rtl="0" algn="l">
              <a:lnSpc>
                <a:spcPct val="115000"/>
              </a:lnSpc>
              <a:spcBef>
                <a:spcPts val="544"/>
              </a:spcBef>
              <a:spcAft>
                <a:spcPts val="0"/>
              </a:spcAft>
              <a:buSzPct val="56250"/>
              <a:buChar char="-"/>
            </a:pPr>
            <a:r>
              <a:rPr lang="en-US"/>
              <a:t>In SELECT or WHERE clauses, might need to use the table names as prefix to qualify the attribute name</a:t>
            </a:r>
            <a:endParaRPr/>
          </a:p>
          <a:p>
            <a:pPr indent="-29146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-"/>
            </a:pPr>
            <a:r>
              <a:rPr lang="en-US"/>
              <a:t>E.g., instructor.ID vs teaches.ID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544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1465" lvl="0" marL="457200" rtl="0" algn="l">
              <a:lnSpc>
                <a:spcPct val="115000"/>
              </a:lnSpc>
              <a:spcBef>
                <a:spcPts val="544"/>
              </a:spcBef>
              <a:spcAft>
                <a:spcPts val="0"/>
              </a:spcAft>
              <a:buSzPct val="56250"/>
              <a:buChar char="-"/>
            </a:pPr>
            <a:r>
              <a:rPr lang="en-US"/>
              <a:t>A SELECT statement can be expressed in terms of relational algebra</a:t>
            </a:r>
            <a:endParaRPr/>
          </a:p>
          <a:p>
            <a:pPr indent="-29146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-"/>
            </a:pPr>
            <a:r>
              <a:rPr lang="en-US"/>
              <a:t>Cartesian product -&gt; selection -&gt; projection</a:t>
            </a:r>
            <a:endParaRPr/>
          </a:p>
          <a:p>
            <a:pPr indent="-29146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-"/>
            </a:pPr>
            <a:r>
              <a:rPr lang="en-US"/>
              <a:t>Difference: SQL allows duplicated values, relational algebra works with mathematical sets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5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Null values</a:t>
            </a:r>
            <a:endParaRPr/>
          </a:p>
        </p:txBody>
      </p:sp>
      <p:sp>
        <p:nvSpPr>
          <p:cNvPr id="222" name="Google Shape;222;p25"/>
          <p:cNvSpPr txBox="1"/>
          <p:nvPr>
            <p:ph idx="1" type="body"/>
          </p:nvPr>
        </p:nvSpPr>
        <p:spPr>
          <a:xfrm>
            <a:off x="152400" y="990600"/>
            <a:ext cx="8839200" cy="4750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25755" lvl="0" marL="45720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ct val="56250"/>
              <a:buChar char="-"/>
            </a:pPr>
            <a:r>
              <a:rPr lang="en-US"/>
              <a:t>An arithmetic operation with NULL yields NULL</a:t>
            </a:r>
            <a:endParaRPr/>
          </a:p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56250"/>
              <a:buChar char="-"/>
            </a:pPr>
            <a:r>
              <a:rPr lang="en-US"/>
              <a:t>Comparison with NULL</a:t>
            </a:r>
            <a:endParaRPr/>
          </a:p>
          <a:p>
            <a:pPr indent="-32575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-"/>
            </a:pPr>
            <a:r>
              <a:rPr lang="en-US"/>
              <a:t>1 &lt; NULL?</a:t>
            </a:r>
            <a:endParaRPr/>
          </a:p>
          <a:p>
            <a:pPr indent="-32575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-"/>
            </a:pPr>
            <a:r>
              <a:rPr lang="en-US"/>
              <a:t>What about NOT(1 &lt; NULL)?</a:t>
            </a:r>
            <a:endParaRPr/>
          </a:p>
          <a:p>
            <a:pPr indent="-32575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-"/>
            </a:pPr>
            <a:r>
              <a:rPr lang="en-US"/>
              <a:t>SQL yields UNKNOWN when comparing with NULL value</a:t>
            </a:r>
            <a:endParaRPr/>
          </a:p>
          <a:p>
            <a:pPr indent="-32575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-"/>
            </a:pPr>
            <a:r>
              <a:rPr lang="en-US"/>
              <a:t>There are 3 logical values: True, False, Unknown</a:t>
            </a:r>
            <a:endParaRPr/>
          </a:p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56250"/>
              <a:buChar char="-"/>
            </a:pPr>
            <a:r>
              <a:rPr lang="en-US"/>
              <a:t>Boolean operators</a:t>
            </a:r>
            <a:endParaRPr/>
          </a:p>
          <a:p>
            <a:pPr indent="-32575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-"/>
            </a:pPr>
            <a:r>
              <a:rPr lang="en-US"/>
              <a:t>Can be extended according to common sense, e.g.,</a:t>
            </a:r>
            <a:endParaRPr/>
          </a:p>
          <a:p>
            <a:pPr indent="-32575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-"/>
            </a:pPr>
            <a:r>
              <a:rPr lang="en-US"/>
              <a:t>True AND Unknown = Unknown</a:t>
            </a:r>
            <a:endParaRPr/>
          </a:p>
          <a:p>
            <a:pPr indent="-32575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-"/>
            </a:pPr>
            <a:r>
              <a:rPr lang="en-US"/>
              <a:t>False AND Unknown = False</a:t>
            </a:r>
            <a:endParaRPr/>
          </a:p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56250"/>
              <a:buChar char="-"/>
            </a:pPr>
            <a:r>
              <a:rPr lang="en-US"/>
              <a:t>In a WHERE clause, if the result is Unknown it’s not included</a:t>
            </a:r>
            <a:endParaRPr/>
          </a:p>
        </p:txBody>
      </p:sp>
      <p:sp>
        <p:nvSpPr>
          <p:cNvPr id="223" name="Google Shape;223;p25"/>
          <p:cNvSpPr txBox="1"/>
          <p:nvPr>
            <p:ph idx="12" type="sldNum"/>
          </p:nvPr>
        </p:nvSpPr>
        <p:spPr>
          <a:xfrm>
            <a:off x="7010400" y="6492875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4" name="Google Shape;224;p25"/>
          <p:cNvSpPr txBox="1"/>
          <p:nvPr>
            <p:ph idx="11" type="ftr"/>
          </p:nvPr>
        </p:nvSpPr>
        <p:spPr>
          <a:xfrm>
            <a:off x="0" y="6492875"/>
            <a:ext cx="335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UMD DATA605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6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Group by Query</a:t>
            </a:r>
            <a:endParaRPr/>
          </a:p>
        </p:txBody>
      </p:sp>
      <p:sp>
        <p:nvSpPr>
          <p:cNvPr id="231" name="Google Shape;231;p26"/>
          <p:cNvSpPr txBox="1"/>
          <p:nvPr>
            <p:ph idx="1" type="body"/>
          </p:nvPr>
        </p:nvSpPr>
        <p:spPr>
          <a:xfrm>
            <a:off x="152400" y="990600"/>
            <a:ext cx="6283200" cy="5257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-291465" lvl="0" marL="45720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ct val="56250"/>
              <a:buChar char="•"/>
            </a:pPr>
            <a:r>
              <a:rPr lang="en-US"/>
              <a:t>The attributes in GROUP BY are used to form groups</a:t>
            </a:r>
            <a:endParaRPr/>
          </a:p>
          <a:p>
            <a:pPr indent="-29146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Tuples with the same value on all </a:t>
            </a:r>
            <a:r>
              <a:rPr lang="en-US"/>
              <a:t>attributes</a:t>
            </a:r>
            <a:r>
              <a:rPr lang="en-US"/>
              <a:t> are placed in one group</a:t>
            </a:r>
            <a:endParaRPr/>
          </a:p>
          <a:p>
            <a:pPr indent="-29146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56250"/>
              <a:buChar char="•"/>
            </a:pPr>
            <a:r>
              <a:rPr lang="en-US"/>
              <a:t>Any attribute that is not in the GROUP BY can appear in the SELECT clause only as argument of aggregate function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449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</a:rPr>
              <a:t>SELECT dept_name, AVG(salary)</a:t>
            </a:r>
            <a:endParaRPr b="1" sz="3449">
              <a:solidFill>
                <a:schemeClr val="hlink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449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</a:rPr>
              <a:t>    FROM instructor</a:t>
            </a:r>
            <a:endParaRPr b="1" sz="3449">
              <a:solidFill>
                <a:schemeClr val="hlink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449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</a:rPr>
              <a:t>    GROUP BY dept_name;</a:t>
            </a:r>
            <a:endParaRPr b="1" sz="3449">
              <a:solidFill>
                <a:schemeClr val="hlink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449">
              <a:solidFill>
                <a:schemeClr val="hlink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449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</a:rPr>
              <a:t>-- Error.</a:t>
            </a:r>
            <a:endParaRPr b="1" sz="3449">
              <a:solidFill>
                <a:schemeClr val="hlink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449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</a:rPr>
              <a:t>SELECT dept_name, salary</a:t>
            </a:r>
            <a:endParaRPr b="1" sz="3449">
              <a:solidFill>
                <a:schemeClr val="hlink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449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</a:rPr>
              <a:t>    FROM instructor</a:t>
            </a:r>
            <a:endParaRPr b="1" sz="3449">
              <a:solidFill>
                <a:schemeClr val="hlink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449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</a:rPr>
              <a:t>    GROUP BY dept_name;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1465" lvl="0" marL="45720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ct val="56250"/>
              <a:buChar char="-"/>
            </a:pPr>
            <a:r>
              <a:rPr lang="en-US"/>
              <a:t>salary is not in GROUP BY so it must be in an aggregate function</a:t>
            </a:r>
            <a:endParaRPr/>
          </a:p>
        </p:txBody>
      </p:sp>
      <p:sp>
        <p:nvSpPr>
          <p:cNvPr id="232" name="Google Shape;232;p26"/>
          <p:cNvSpPr txBox="1"/>
          <p:nvPr>
            <p:ph idx="12" type="sldNum"/>
          </p:nvPr>
        </p:nvSpPr>
        <p:spPr>
          <a:xfrm>
            <a:off x="7010400" y="6492875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33" name="Google Shape;23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7850" y="1036995"/>
            <a:ext cx="2133600" cy="18047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81400" y="3257046"/>
            <a:ext cx="1823750" cy="170745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6"/>
          <p:cNvSpPr txBox="1"/>
          <p:nvPr>
            <p:ph idx="11" type="ftr"/>
          </p:nvPr>
        </p:nvSpPr>
        <p:spPr>
          <a:xfrm>
            <a:off x="0" y="6492875"/>
            <a:ext cx="335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UMD DATA605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7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Having</a:t>
            </a:r>
            <a:endParaRPr/>
          </a:p>
        </p:txBody>
      </p:sp>
      <p:sp>
        <p:nvSpPr>
          <p:cNvPr id="242" name="Google Shape;242;p27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62500" lnSpcReduction="10000"/>
          </a:bodyPr>
          <a:lstStyle/>
          <a:p>
            <a:pPr indent="-300037" lvl="0" marL="457200" rtl="0" algn="l">
              <a:spcBef>
                <a:spcPts val="360"/>
              </a:spcBef>
              <a:spcAft>
                <a:spcPts val="0"/>
              </a:spcAft>
              <a:buSzPct val="56250"/>
              <a:buChar char="•"/>
            </a:pPr>
            <a:r>
              <a:rPr lang="en-US"/>
              <a:t>State a condition that applies to groups instead of tuples (like WHERE)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56250"/>
              <a:buChar char="•"/>
            </a:pPr>
            <a:r>
              <a:rPr lang="en-US"/>
              <a:t>Any attribute in the HAVING clause must </a:t>
            </a:r>
            <a:r>
              <a:rPr lang="en-US"/>
              <a:t>appear</a:t>
            </a:r>
            <a:r>
              <a:rPr lang="en-US"/>
              <a:t> in the GROUP BY clause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56250"/>
              <a:buChar char="•"/>
            </a:pPr>
            <a:r>
              <a:rPr lang="en-US"/>
              <a:t>E.g., find departments with avg salary of instructors &gt; $42k</a:t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129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</a:rPr>
              <a:t>SELECT dept_name, AVG(salary) AS avg_salary</a:t>
            </a:r>
            <a:endParaRPr b="1" sz="3129">
              <a:solidFill>
                <a:schemeClr val="hlink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129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</a:rPr>
              <a:t>    FROM instructor </a:t>
            </a:r>
            <a:endParaRPr b="1" sz="3129">
              <a:solidFill>
                <a:schemeClr val="hlink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129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</a:rPr>
              <a:t>    GROUP BY dept_name</a:t>
            </a:r>
            <a:endParaRPr b="1" sz="3129">
              <a:solidFill>
                <a:schemeClr val="hlink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129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</a:rPr>
              <a:t>    HAVING AVG(salary) &gt; 42000;</a:t>
            </a:r>
            <a:endParaRPr sz="288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0037" lvl="0" marL="457200" rtl="0" algn="l">
              <a:spcBef>
                <a:spcPts val="360"/>
              </a:spcBef>
              <a:spcAft>
                <a:spcPts val="0"/>
              </a:spcAft>
              <a:buSzPct val="56250"/>
              <a:buChar char="•"/>
            </a:pPr>
            <a:r>
              <a:rPr lang="en-US"/>
              <a:t>How does it work</a:t>
            </a:r>
            <a:endParaRPr/>
          </a:p>
          <a:p>
            <a:pPr indent="-300037" lvl="1" marL="914400" rtl="0" algn="l"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FROM is evaluated to create a relation</a:t>
            </a:r>
            <a:endParaRPr/>
          </a:p>
          <a:p>
            <a:pPr indent="-300037" lvl="1" marL="914400" rtl="0" algn="l"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(optional) WHERE is used to filter</a:t>
            </a:r>
            <a:endParaRPr/>
          </a:p>
          <a:p>
            <a:pPr indent="-300037" lvl="1" marL="914400" rtl="0" algn="l"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GROUP BY collects tuples into groups</a:t>
            </a:r>
            <a:endParaRPr/>
          </a:p>
          <a:p>
            <a:pPr indent="-300037" lvl="1" marL="914400" rtl="0" algn="l"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(optional) HAVING is applied to each group and groups are filtered</a:t>
            </a:r>
            <a:endParaRPr/>
          </a:p>
          <a:p>
            <a:pPr indent="-300037" lvl="1" marL="914400" rtl="0" algn="l"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SELECT generates tuples of the results, applying aggregate functions to get a single result for each group</a:t>
            </a:r>
            <a:endParaRPr/>
          </a:p>
        </p:txBody>
      </p:sp>
      <p:sp>
        <p:nvSpPr>
          <p:cNvPr id="243" name="Google Shape;243;p27"/>
          <p:cNvSpPr txBox="1"/>
          <p:nvPr>
            <p:ph idx="12" type="sldNum"/>
          </p:nvPr>
        </p:nvSpPr>
        <p:spPr>
          <a:xfrm>
            <a:off x="7010400" y="6492875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4" name="Google Shape;244;p27"/>
          <p:cNvSpPr txBox="1"/>
          <p:nvPr>
            <p:ph idx="11" type="ftr"/>
          </p:nvPr>
        </p:nvSpPr>
        <p:spPr>
          <a:xfrm>
            <a:off x="0" y="6492875"/>
            <a:ext cx="335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UMD DATA605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8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Nested subqueries</a:t>
            </a:r>
            <a:endParaRPr/>
          </a:p>
        </p:txBody>
      </p:sp>
      <p:sp>
        <p:nvSpPr>
          <p:cNvPr id="251" name="Google Shape;251;p28"/>
          <p:cNvSpPr txBox="1"/>
          <p:nvPr>
            <p:ph idx="1" type="body"/>
          </p:nvPr>
        </p:nvSpPr>
        <p:spPr>
          <a:xfrm>
            <a:off x="76200" y="990600"/>
            <a:ext cx="6021000" cy="5257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25755" lvl="0" marL="457200" rtl="0" algn="l">
              <a:spcBef>
                <a:spcPts val="360"/>
              </a:spcBef>
              <a:spcAft>
                <a:spcPts val="0"/>
              </a:spcAft>
              <a:buSzPct val="56250"/>
              <a:buChar char="-"/>
            </a:pPr>
            <a:r>
              <a:rPr lang="en-US"/>
              <a:t>SQL allows to use the result of a query in another query</a:t>
            </a:r>
            <a:endParaRPr/>
          </a:p>
          <a:p>
            <a:pPr indent="-306090" lvl="1" marL="914400" rtl="0" algn="l">
              <a:spcBef>
                <a:spcPts val="0"/>
              </a:spcBef>
              <a:spcAft>
                <a:spcPts val="0"/>
              </a:spcAft>
              <a:buSzPct val="58943"/>
              <a:buChar char="-"/>
            </a:pPr>
            <a:r>
              <a:rPr lang="en-US" sz="2435"/>
              <a:t>E.g., one can use a subquery returning only one attribute (aka scalar subquery) in any place a value is used</a:t>
            </a:r>
            <a:endParaRPr sz="2435"/>
          </a:p>
          <a:p>
            <a:pPr indent="-306090" lvl="1" marL="914400" rtl="0" algn="l">
              <a:spcBef>
                <a:spcPts val="0"/>
              </a:spcBef>
              <a:spcAft>
                <a:spcPts val="0"/>
              </a:spcAft>
              <a:buSzPct val="58943"/>
              <a:buChar char="-"/>
            </a:pPr>
            <a:r>
              <a:rPr lang="en-US" sz="2435"/>
              <a:t>E.g., use the result of a query for set membership in the WHERE clause</a:t>
            </a:r>
            <a:endParaRPr sz="2435"/>
          </a:p>
          <a:p>
            <a:pPr indent="-306090" lvl="1" marL="914400" rtl="0" algn="l">
              <a:spcBef>
                <a:spcPts val="0"/>
              </a:spcBef>
              <a:spcAft>
                <a:spcPts val="0"/>
              </a:spcAft>
              <a:buSzPct val="58943"/>
              <a:buChar char="-"/>
            </a:pPr>
            <a:r>
              <a:rPr lang="en-US" sz="2435"/>
              <a:t>E.g., use the result of a query in a FROM clause</a:t>
            </a:r>
            <a:endParaRPr sz="2435"/>
          </a:p>
          <a:p>
            <a:pPr indent="0" lvl="0" marL="9144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43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</a:rPr>
              <a:t>SELECT tmp.dept_name, tmp.avg_salary</a:t>
            </a:r>
            <a:endParaRPr b="1" sz="2343">
              <a:solidFill>
                <a:schemeClr val="hlink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43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</a:rPr>
              <a:t>FROM (SELECT dept_name, AVG(salary) AS avg_salary</a:t>
            </a:r>
            <a:endParaRPr b="1" sz="2343">
              <a:solidFill>
                <a:schemeClr val="hlink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43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</a:rPr>
              <a:t>      FROM instructor</a:t>
            </a:r>
            <a:endParaRPr b="1" sz="2343">
              <a:solidFill>
                <a:schemeClr val="hlink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43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</a:rPr>
              <a:t>      GROUP BY dept_name) AS tmp</a:t>
            </a:r>
            <a:endParaRPr b="1" sz="2343">
              <a:solidFill>
                <a:schemeClr val="hlink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43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</a:rPr>
              <a:t>WHERE avg_salary &gt; 42000</a:t>
            </a:r>
            <a:endParaRPr sz="2896"/>
          </a:p>
        </p:txBody>
      </p:sp>
      <p:sp>
        <p:nvSpPr>
          <p:cNvPr id="252" name="Google Shape;252;p28"/>
          <p:cNvSpPr txBox="1"/>
          <p:nvPr>
            <p:ph idx="12" type="sldNum"/>
          </p:nvPr>
        </p:nvSpPr>
        <p:spPr>
          <a:xfrm>
            <a:off x="7010400" y="6492875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53" name="Google Shape;25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4413" y="4031888"/>
            <a:ext cx="2562225" cy="2276475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28"/>
          <p:cNvSpPr txBox="1"/>
          <p:nvPr>
            <p:ph idx="11" type="ftr"/>
          </p:nvPr>
        </p:nvSpPr>
        <p:spPr>
          <a:xfrm>
            <a:off x="0" y="6492875"/>
            <a:ext cx="335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UMD DATA605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9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With</a:t>
            </a:r>
            <a:endParaRPr/>
          </a:p>
        </p:txBody>
      </p:sp>
      <p:sp>
        <p:nvSpPr>
          <p:cNvPr id="261" name="Google Shape;261;p29"/>
          <p:cNvSpPr txBox="1"/>
          <p:nvPr>
            <p:ph idx="1" type="body"/>
          </p:nvPr>
        </p:nvSpPr>
        <p:spPr>
          <a:xfrm>
            <a:off x="152400" y="990600"/>
            <a:ext cx="7394400" cy="5257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85000"/>
          </a:bodyPr>
          <a:lstStyle/>
          <a:p>
            <a:pPr indent="-325755" lvl="0" marL="457200" rtl="0" algn="l">
              <a:spcBef>
                <a:spcPts val="360"/>
              </a:spcBef>
              <a:spcAft>
                <a:spcPts val="0"/>
              </a:spcAft>
              <a:buSzPct val="56250"/>
              <a:buChar char="-"/>
            </a:pPr>
            <a:r>
              <a:rPr lang="en-US"/>
              <a:t>WITH clause allows to define a </a:t>
            </a:r>
            <a:r>
              <a:rPr lang="en-US"/>
              <a:t>temporary</a:t>
            </a:r>
            <a:r>
              <a:rPr lang="en-US"/>
              <a:t> relation containing the results of a subquery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56250"/>
              <a:buChar char="-"/>
            </a:pPr>
            <a:r>
              <a:rPr lang="en-US"/>
              <a:t>It can be equivalent to a nested subqueries, but clearer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56250"/>
              <a:buChar char="-"/>
            </a:pPr>
            <a:r>
              <a:rPr lang="en-US"/>
              <a:t>Find department with the maximum budget.</a:t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43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</a:rPr>
              <a:t>WITH max_budget(value) as (</a:t>
            </a:r>
            <a:endParaRPr b="1" sz="2343">
              <a:solidFill>
                <a:schemeClr val="hlink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43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</a:rPr>
              <a:t>    SELECT MAX(budget) FROM department)</a:t>
            </a:r>
            <a:endParaRPr b="1" sz="2343">
              <a:solidFill>
                <a:schemeClr val="hlink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43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</a:rPr>
              <a:t>    SELECT department.dept_name, budget</a:t>
            </a:r>
            <a:endParaRPr b="1" sz="2343">
              <a:solidFill>
                <a:schemeClr val="hlink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43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</a:rPr>
              <a:t>        FROM department, max_budget</a:t>
            </a:r>
            <a:endParaRPr b="1" sz="2343">
              <a:solidFill>
                <a:schemeClr val="hlink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43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</a:rPr>
              <a:t>        WHERE department.budget =</a:t>
            </a:r>
            <a:r>
              <a:rPr b="1" lang="en-US" sz="2343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2343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</a:rPr>
              <a:t>max_budget.value</a:t>
            </a:r>
            <a:endParaRPr/>
          </a:p>
        </p:txBody>
      </p:sp>
      <p:sp>
        <p:nvSpPr>
          <p:cNvPr id="262" name="Google Shape;262;p29"/>
          <p:cNvSpPr txBox="1"/>
          <p:nvPr>
            <p:ph idx="12" type="sldNum"/>
          </p:nvPr>
        </p:nvSpPr>
        <p:spPr>
          <a:xfrm>
            <a:off x="7010400" y="6492875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63" name="Google Shape;26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5500" y="4245313"/>
            <a:ext cx="1924050" cy="752475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29"/>
          <p:cNvSpPr txBox="1"/>
          <p:nvPr>
            <p:ph idx="11" type="ftr"/>
          </p:nvPr>
        </p:nvSpPr>
        <p:spPr>
          <a:xfrm>
            <a:off x="0" y="6492875"/>
            <a:ext cx="335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UMD DATA605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0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Delete</a:t>
            </a:r>
            <a:endParaRPr/>
          </a:p>
        </p:txBody>
      </p:sp>
      <p:sp>
        <p:nvSpPr>
          <p:cNvPr id="271" name="Google Shape;271;p30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One can delete tuples using a query returning entire rows of a table</a:t>
            </a:r>
            <a:endParaRPr/>
          </a:p>
          <a:p>
            <a:pPr indent="45720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 sz="2343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</a:rPr>
              <a:t>DELETE FROM r WHERE p</a:t>
            </a:r>
            <a:endParaRPr/>
          </a:p>
          <a:p>
            <a:pPr indent="45720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where:</a:t>
            </a:r>
            <a:endParaRPr/>
          </a:p>
          <a:p>
            <a:pPr indent="-342900" lvl="0" marL="914400" rtl="0" algn="l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r is a relation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P is a predicate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Remove all tuples (but not the table)</a:t>
            </a:r>
            <a:endParaRPr/>
          </a:p>
          <a:p>
            <a:pPr indent="45720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 sz="2343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</a:rPr>
              <a:t>DELETE FROM instructor</a:t>
            </a:r>
            <a:endParaRPr/>
          </a:p>
        </p:txBody>
      </p:sp>
      <p:sp>
        <p:nvSpPr>
          <p:cNvPr id="272" name="Google Shape;272;p30"/>
          <p:cNvSpPr txBox="1"/>
          <p:nvPr>
            <p:ph idx="12" type="sldNum"/>
          </p:nvPr>
        </p:nvSpPr>
        <p:spPr>
          <a:xfrm>
            <a:off x="7010400" y="6492875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3" name="Google Shape;273;p30"/>
          <p:cNvSpPr txBox="1"/>
          <p:nvPr>
            <p:ph idx="11" type="ftr"/>
          </p:nvPr>
        </p:nvSpPr>
        <p:spPr>
          <a:xfrm>
            <a:off x="0" y="6492875"/>
            <a:ext cx="335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UMD DATA605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1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Insert</a:t>
            </a:r>
            <a:endParaRPr/>
          </a:p>
        </p:txBody>
      </p:sp>
      <p:sp>
        <p:nvSpPr>
          <p:cNvPr id="280" name="Google Shape;280;p31"/>
          <p:cNvSpPr txBox="1"/>
          <p:nvPr>
            <p:ph idx="1" type="body"/>
          </p:nvPr>
        </p:nvSpPr>
        <p:spPr>
          <a:xfrm>
            <a:off x="152400" y="990600"/>
            <a:ext cx="8839200" cy="560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To insert data into a relation we can specify tuples to insert</a:t>
            </a:r>
            <a:endParaRPr/>
          </a:p>
          <a:p>
            <a:pPr indent="-300037" lvl="0" marL="45720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ct val="56250"/>
              <a:buChar char="-"/>
            </a:pPr>
            <a:r>
              <a:rPr lang="en-US"/>
              <a:t>Tuples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 sz="2343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</a:rPr>
              <a:t>INSERT INTO course VALUES (‘DATA-605’, ‘Big data systems’, ‘Comp. Sci.’, 4)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 sz="2343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</a:rPr>
              <a:t>INSERT INTO course(course_id, title, dept_name, credits) VALUES (‘DATA-605’, ‘Big data systems’, ‘Comp. Sci.’, 4)</a:t>
            </a:r>
            <a:endParaRPr/>
          </a:p>
          <a:p>
            <a:pPr indent="-300037" lvl="0" marL="45720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ct val="56250"/>
              <a:buChar char="-"/>
            </a:pPr>
            <a:r>
              <a:rPr lang="en-US"/>
              <a:t>Query whose results is a set of tuples</a:t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 sz="2343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</a:rPr>
              <a:t>INSERT INTO instructor (</a:t>
            </a:r>
            <a:endParaRPr b="1" sz="2343">
              <a:solidFill>
                <a:schemeClr val="hlink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 sz="2343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</a:rPr>
              <a:t>SELECT ID, name, dept_name, 18000</a:t>
            </a:r>
            <a:endParaRPr b="1" sz="2343">
              <a:solidFill>
                <a:schemeClr val="hlink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 sz="2343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</a:rPr>
              <a:t>FROM student</a:t>
            </a:r>
            <a:endParaRPr b="1" sz="2343">
              <a:solidFill>
                <a:schemeClr val="hlink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 sz="2343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</a:rPr>
              <a:t>WHERE dept_name = ‘Music’ AND tot_cred &gt; 144)</a:t>
            </a:r>
            <a:endParaRPr/>
          </a:p>
          <a:p>
            <a:pPr indent="-300037" lvl="0" marL="45720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ct val="56250"/>
              <a:buChar char="-"/>
            </a:pPr>
            <a:r>
              <a:rPr lang="en-US"/>
              <a:t>Nested</a:t>
            </a:r>
            <a:r>
              <a:rPr lang="en-US" sz="3200"/>
              <a:t> quer</a:t>
            </a:r>
            <a:r>
              <a:rPr lang="en-US"/>
              <a:t>ies</a:t>
            </a:r>
            <a:r>
              <a:rPr lang="en-US" sz="3200"/>
              <a:t> </a:t>
            </a:r>
            <a:r>
              <a:rPr lang="en-US"/>
              <a:t>are</a:t>
            </a:r>
            <a:r>
              <a:rPr lang="en-US" sz="3200"/>
              <a:t> evaluated and then inserted </a:t>
            </a:r>
            <a:r>
              <a:rPr lang="en-US"/>
              <a:t>so this doesn’t create infinite workload</a:t>
            </a:r>
            <a:r>
              <a:rPr lang="en-US" sz="3200"/>
              <a:t> </a:t>
            </a:r>
            <a:endParaRPr/>
          </a:p>
          <a:p>
            <a:pPr indent="457200" lvl="0" marL="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 sz="2343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</a:rPr>
              <a:t>INSERT INTO student (SELECT * FROM student)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0037" lvl="0" marL="45720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ct val="56250"/>
              <a:buChar char="-"/>
            </a:pPr>
            <a:r>
              <a:rPr lang="en-US"/>
              <a:t>Many DB have bulk loader utilities to insert a large set of tuples into a relation, reading from formatted text files</a:t>
            </a:r>
            <a:endParaRPr/>
          </a:p>
          <a:p>
            <a:pPr indent="-300037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56250"/>
              <a:buChar char="-"/>
            </a:pPr>
            <a:r>
              <a:rPr lang="en-US"/>
              <a:t>This is much faster than INSERT statements</a:t>
            </a:r>
            <a:endParaRPr/>
          </a:p>
        </p:txBody>
      </p:sp>
      <p:sp>
        <p:nvSpPr>
          <p:cNvPr id="281" name="Google Shape;281;p31"/>
          <p:cNvSpPr txBox="1"/>
          <p:nvPr>
            <p:ph idx="12" type="sldNum"/>
          </p:nvPr>
        </p:nvSpPr>
        <p:spPr>
          <a:xfrm>
            <a:off x="7010400" y="6492875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2" name="Google Shape;282;p31"/>
          <p:cNvSpPr txBox="1"/>
          <p:nvPr>
            <p:ph idx="11" type="ftr"/>
          </p:nvPr>
        </p:nvSpPr>
        <p:spPr>
          <a:xfrm>
            <a:off x="0" y="6492875"/>
            <a:ext cx="335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UMD DATA605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2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Update</a:t>
            </a:r>
            <a:endParaRPr/>
          </a:p>
        </p:txBody>
      </p:sp>
      <p:sp>
        <p:nvSpPr>
          <p:cNvPr id="289" name="Google Shape;289;p32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25755" lvl="0" marL="457200" rtl="0" algn="l">
              <a:spcBef>
                <a:spcPts val="360"/>
              </a:spcBef>
              <a:spcAft>
                <a:spcPts val="0"/>
              </a:spcAft>
              <a:buSzPct val="56250"/>
              <a:buChar char="-"/>
            </a:pPr>
            <a:r>
              <a:rPr lang="en-US"/>
              <a:t>SQL can change a value in a tuple without changing all the other values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64285"/>
              <a:buChar char="-"/>
            </a:pPr>
            <a:r>
              <a:rPr lang="en-US" sz="2800"/>
              <a:t>E.g., increase salary of all instructors by 5%</a:t>
            </a:r>
            <a:endParaRPr sz="2800"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 sz="2343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</a:rPr>
              <a:t>UPDATE instructor</a:t>
            </a:r>
            <a:endParaRPr b="1" sz="2343">
              <a:solidFill>
                <a:schemeClr val="hlink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 sz="2343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</a:rPr>
              <a:t>SET salary = salary * 1.05</a:t>
            </a:r>
            <a:endParaRPr/>
          </a:p>
          <a:p>
            <a:pPr indent="-325755" lvl="0" marL="457200" rtl="0" algn="l">
              <a:spcBef>
                <a:spcPts val="360"/>
              </a:spcBef>
              <a:spcAft>
                <a:spcPts val="0"/>
              </a:spcAft>
              <a:buSzPct val="56250"/>
              <a:buChar char="-"/>
            </a:pPr>
            <a:r>
              <a:rPr lang="en-US"/>
              <a:t>E.g., conditionally</a:t>
            </a:r>
            <a:endParaRPr/>
          </a:p>
          <a:p>
            <a:pPr indent="45720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 sz="2343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</a:rPr>
              <a:t>UPDATE instructor</a:t>
            </a:r>
            <a:endParaRPr b="1" sz="2343">
              <a:solidFill>
                <a:schemeClr val="hlink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 sz="2343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</a:rPr>
              <a:t>SET salary = salary * 1.05</a:t>
            </a:r>
            <a:endParaRPr b="1" sz="2343">
              <a:solidFill>
                <a:schemeClr val="hlink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 sz="2343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</a:rPr>
              <a:t>WHERE salary &lt; 70000</a:t>
            </a:r>
            <a:endParaRPr/>
          </a:p>
          <a:p>
            <a:pPr indent="-325755" lvl="0" marL="457200" rtl="0" algn="l">
              <a:spcBef>
                <a:spcPts val="360"/>
              </a:spcBef>
              <a:spcAft>
                <a:spcPts val="0"/>
              </a:spcAft>
              <a:buSzPct val="56250"/>
              <a:buChar char="-"/>
            </a:pPr>
            <a:r>
              <a:rPr lang="en-US"/>
              <a:t>Nesting is allowed</a:t>
            </a:r>
            <a:endParaRPr/>
          </a:p>
          <a:p>
            <a:pPr indent="45720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 sz="2343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</a:rPr>
              <a:t>UPDATE instructor</a:t>
            </a:r>
            <a:endParaRPr sz="2800"/>
          </a:p>
          <a:p>
            <a:pPr indent="457200" lvl="0" marL="457200" marR="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 sz="2343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</a:rPr>
              <a:t>SET salary = salary * 1.05</a:t>
            </a:r>
            <a:endParaRPr b="1" sz="2343">
              <a:solidFill>
                <a:schemeClr val="hlink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marR="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 sz="2343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</a:rPr>
              <a:t>WHERE salary &lt; (SELECT AVG(salary) FROM instructor)</a:t>
            </a:r>
            <a:endParaRPr/>
          </a:p>
        </p:txBody>
      </p:sp>
      <p:sp>
        <p:nvSpPr>
          <p:cNvPr id="290" name="Google Shape;290;p32"/>
          <p:cNvSpPr txBox="1"/>
          <p:nvPr>
            <p:ph idx="12" type="sldNum"/>
          </p:nvPr>
        </p:nvSpPr>
        <p:spPr>
          <a:xfrm>
            <a:off x="7010400" y="6492875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1" name="Google Shape;291;p32"/>
          <p:cNvSpPr txBox="1"/>
          <p:nvPr>
            <p:ph idx="11" type="ftr"/>
          </p:nvPr>
        </p:nvSpPr>
        <p:spPr>
          <a:xfrm>
            <a:off x="0" y="6492875"/>
            <a:ext cx="335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UMD DATA605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3"/>
          <p:cNvSpPr txBox="1"/>
          <p:nvPr>
            <p:ph type="ctrTitle"/>
          </p:nvPr>
        </p:nvSpPr>
        <p:spPr>
          <a:xfrm>
            <a:off x="152400" y="153025"/>
            <a:ext cx="8839200" cy="45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n-US"/>
              <a:t>UMD DATA605 - Big Data Systems</a:t>
            </a:r>
            <a:br>
              <a:rPr lang="en-US"/>
            </a:br>
            <a:r>
              <a:rPr b="1" lang="en-US">
                <a:solidFill>
                  <a:schemeClr val="accent2"/>
                </a:solidFill>
              </a:rPr>
              <a:t>Movie Database Example (Optional)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n-US">
                <a:solidFill>
                  <a:schemeClr val="accent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Relational Model: Overview</a:t>
            </a:r>
            <a:endParaRPr/>
          </a:p>
        </p:txBody>
      </p:sp>
      <p:sp>
        <p:nvSpPr>
          <p:cNvPr id="47" name="Google Shape;47;p7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10000"/>
          </a:bodyPr>
          <a:lstStyle/>
          <a:p>
            <a:pPr indent="-29718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Introduced by Ted Codd (late 60's, early 70's)</a:t>
            </a:r>
            <a:endParaRPr/>
          </a:p>
          <a:p>
            <a:pPr indent="-370840" lvl="0" marL="342900" rtl="0" algn="l">
              <a:spcBef>
                <a:spcPts val="592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First prototypes:</a:t>
            </a:r>
            <a:endParaRPr/>
          </a:p>
          <a:p>
            <a:pPr indent="-295910" lvl="1" marL="742950" rtl="0" algn="l">
              <a:spcBef>
                <a:spcPts val="518"/>
              </a:spcBef>
              <a:spcAft>
                <a:spcPts val="0"/>
              </a:spcAft>
              <a:buSzPct val="100000"/>
              <a:buChar char="–"/>
            </a:pPr>
            <a:r>
              <a:rPr lang="en-US"/>
              <a:t>Ingres Project at Berkeley (1970-1985):</a:t>
            </a:r>
            <a:endParaRPr/>
          </a:p>
          <a:p>
            <a:pPr indent="-238760" lvl="2" marL="1143000" rtl="0" algn="l">
              <a:spcBef>
                <a:spcPts val="518"/>
              </a:spcBef>
              <a:spcAft>
                <a:spcPts val="0"/>
              </a:spcAft>
              <a:buSzPct val="116666"/>
              <a:buChar char="•"/>
            </a:pPr>
            <a:r>
              <a:rPr lang="en-US"/>
              <a:t>Ingres (INteractive Graphics REtrieval System) -&gt; PostgreSQL (=Post Ingres)</a:t>
            </a:r>
            <a:endParaRPr/>
          </a:p>
          <a:p>
            <a:pPr indent="-238760" lvl="2" marL="1143000" rtl="0" algn="l">
              <a:spcBef>
                <a:spcPts val="518"/>
              </a:spcBef>
              <a:spcAft>
                <a:spcPts val="0"/>
              </a:spcAft>
              <a:buSzPct val="116666"/>
              <a:buChar char="•"/>
            </a:pPr>
            <a:r>
              <a:rPr lang="en-US"/>
              <a:t>Postgres -&gt; Illustra -&gt; Informix -&gt; IBM</a:t>
            </a:r>
            <a:endParaRPr/>
          </a:p>
          <a:p>
            <a:pPr indent="-295910" lvl="1" marL="742950" rtl="0" algn="l">
              <a:spcBef>
                <a:spcPts val="518"/>
              </a:spcBef>
              <a:spcAft>
                <a:spcPts val="0"/>
              </a:spcAft>
              <a:buSzPct val="100000"/>
              <a:buChar char="–"/>
            </a:pPr>
            <a:r>
              <a:rPr lang="en-US"/>
              <a:t>IBM System R (1970) -&gt; Oracle, IBM DB2</a:t>
            </a:r>
            <a:endParaRPr/>
          </a:p>
          <a:p>
            <a:pPr indent="0" lvl="0" marL="342900" rtl="0" algn="l">
              <a:spcBef>
                <a:spcPts val="592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718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Relational data model contributions</a:t>
            </a:r>
            <a:endParaRPr/>
          </a:p>
          <a:p>
            <a:pPr indent="-295910" lvl="1" marL="742950" rtl="0" algn="l">
              <a:spcBef>
                <a:spcPts val="518"/>
              </a:spcBef>
              <a:spcAft>
                <a:spcPts val="0"/>
              </a:spcAft>
              <a:buSzPct val="100000"/>
              <a:buChar char="–"/>
            </a:pPr>
            <a:r>
              <a:rPr lang="en-US"/>
              <a:t>Formal semantics</a:t>
            </a:r>
            <a:endParaRPr/>
          </a:p>
          <a:p>
            <a:pPr indent="-245744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D</a:t>
            </a:r>
            <a:r>
              <a:rPr lang="en-US"/>
              <a:t>ata independence: s</a:t>
            </a:r>
            <a:r>
              <a:rPr lang="en-US"/>
              <a:t>eparation of logical and physical data models</a:t>
            </a:r>
            <a:endParaRPr/>
          </a:p>
          <a:p>
            <a:pPr indent="-245744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Declarative query languages (e.g., SQL)</a:t>
            </a:r>
            <a:endParaRPr/>
          </a:p>
          <a:p>
            <a:pPr indent="-245744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Query optimization</a:t>
            </a:r>
            <a:endParaRPr/>
          </a:p>
          <a:p>
            <a:pPr indent="-297180" lvl="0" marL="342900" marR="0" rtl="0" algn="l">
              <a:lnSpc>
                <a:spcPct val="115000"/>
              </a:lnSpc>
              <a:spcBef>
                <a:spcPts val="592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K</a:t>
            </a:r>
            <a:r>
              <a:rPr lang="en-US"/>
              <a:t>ey to commercial success</a:t>
            </a:r>
            <a:endParaRPr/>
          </a:p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</a:t>
            </a:r>
            <a:r>
              <a:rPr lang="en-US"/>
              <a:t>UMD DATA605</a:t>
            </a:r>
            <a:endParaRPr/>
          </a:p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4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Example Schema for SQL Queries</a:t>
            </a:r>
            <a:endParaRPr/>
          </a:p>
        </p:txBody>
      </p:sp>
      <p:sp>
        <p:nvSpPr>
          <p:cNvPr id="303" name="Google Shape;303;p34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Movie(title, year, length, inColor, studioName, producerC#)</a:t>
            </a:r>
            <a:endParaRPr sz="18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StarsIn(movieTitle, movieYear, starName)</a:t>
            </a:r>
            <a:endParaRPr sz="18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MovieStar(name, address, gender, birthdate)</a:t>
            </a:r>
            <a:endParaRPr sz="18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MovieExec(name, address, cert#, netWorth)</a:t>
            </a:r>
            <a:endParaRPr sz="18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Studio(name, address, presC#)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304" name="Google Shape;304;p34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</a:t>
            </a:r>
            <a:r>
              <a:rPr lang="en-US"/>
              <a:t>UMD DATA605</a:t>
            </a:r>
            <a:endParaRPr/>
          </a:p>
        </p:txBody>
      </p:sp>
      <p:sp>
        <p:nvSpPr>
          <p:cNvPr id="305" name="Google Shape;305;p34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movies-schema.png" id="306" name="Google Shape;306;p34"/>
          <p:cNvPicPr preferRelativeResize="0"/>
          <p:nvPr/>
        </p:nvPicPr>
        <p:blipFill rotWithShape="1">
          <a:blip r:embed="rId3">
            <a:alphaModFix/>
          </a:blip>
          <a:srcRect b="6518" l="0" r="0" t="1154"/>
          <a:stretch/>
        </p:blipFill>
        <p:spPr>
          <a:xfrm>
            <a:off x="2910175" y="2546675"/>
            <a:ext cx="5929024" cy="4182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5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SQL: Data Definition</a:t>
            </a:r>
            <a:endParaRPr/>
          </a:p>
        </p:txBody>
      </p:sp>
      <p:sp>
        <p:nvSpPr>
          <p:cNvPr id="312" name="Google Shape;312;p35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CREATE TABLE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Must define movieExec before movie. Why?</a:t>
            </a:r>
            <a:endParaRPr/>
          </a:p>
        </p:txBody>
      </p:sp>
      <p:sp>
        <p:nvSpPr>
          <p:cNvPr id="313" name="Google Shape;313;p35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</a:t>
            </a:r>
            <a:r>
              <a:rPr lang="en-US"/>
              <a:t>UMD DATA605</a:t>
            </a:r>
            <a:endParaRPr/>
          </a:p>
        </p:txBody>
      </p:sp>
      <p:sp>
        <p:nvSpPr>
          <p:cNvPr id="314" name="Google Shape;314;p35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5" name="Google Shape;315;p35"/>
          <p:cNvSpPr txBox="1"/>
          <p:nvPr/>
        </p:nvSpPr>
        <p:spPr>
          <a:xfrm>
            <a:off x="1295400" y="1524000"/>
            <a:ext cx="5943600" cy="3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CREATE TABLE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movieExec ( </a:t>
            </a:r>
            <a:b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       name char(30), </a:t>
            </a:r>
            <a:b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       address char(100), </a:t>
            </a:r>
            <a:b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       cert# integer primary key, </a:t>
            </a:r>
            <a:b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       networth integer); </a:t>
            </a:r>
            <a:b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CREATE TABLE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movie ( </a:t>
            </a:r>
            <a:b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       title char(100), </a:t>
            </a:r>
            <a:b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       year integer, </a:t>
            </a:r>
            <a:b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       length integer, </a:t>
            </a:r>
            <a:b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       inColor smallint, </a:t>
            </a:r>
            <a:b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       studioName char(20), </a:t>
            </a:r>
            <a:b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       producerC# integer references</a:t>
            </a:r>
            <a:b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          movieExec(cert#) ); 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6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SQL</a:t>
            </a:r>
            <a:r>
              <a:rPr lang="en-US"/>
              <a:t>: Data Manipulation</a:t>
            </a:r>
            <a:endParaRPr/>
          </a:p>
        </p:txBody>
      </p:sp>
      <p:sp>
        <p:nvSpPr>
          <p:cNvPr id="321" name="Google Shape;321;p36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31469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/>
              <a:t>INSERT</a:t>
            </a:r>
            <a:endParaRPr/>
          </a:p>
          <a:p>
            <a:pPr indent="0" lvl="2" marL="80010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br>
              <a:rPr lang="en-US" sz="1050"/>
            </a:br>
            <a:r>
              <a:rPr b="1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INSERT</a:t>
            </a:r>
            <a:r>
              <a:rPr b="1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INTO 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StarsIn values('King Kong', 2005, 'Naomi Watts'); </a:t>
            </a:r>
            <a:b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INSERT INTO 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StarsIn(starName, movieTitle, movieYear) </a:t>
            </a:r>
            <a:b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         values('Naomi Watts', 'King Kong', 2005); 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00050" rtl="0" algn="l">
              <a:spcBef>
                <a:spcPts val="259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400"/>
          </a:p>
          <a:p>
            <a:pPr indent="-274319" lvl="0" marL="28575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/>
              <a:t>DELETE</a:t>
            </a:r>
            <a:endParaRPr/>
          </a:p>
          <a:p>
            <a:pPr indent="0" lvl="2" marL="80010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800"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2" marL="80010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DELETE</a:t>
            </a:r>
            <a:r>
              <a:rPr b="1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FROM 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movies </a:t>
            </a:r>
            <a:r>
              <a:rPr b="1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movieYear &lt; 1980;</a:t>
            </a:r>
            <a:endParaRPr sz="18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2" marL="80010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800">
              <a:latin typeface="Lucida Sans"/>
              <a:ea typeface="Lucida Sans"/>
              <a:cs typeface="Lucida Sans"/>
              <a:sym typeface="Lucida Sans"/>
            </a:endParaRPr>
          </a:p>
          <a:p>
            <a:pPr indent="-276225" lvl="1" marL="68580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sz="2000"/>
              <a:t>Syntax is fine, but this command will be rejected. Why?</a:t>
            </a:r>
            <a:endParaRPr/>
          </a:p>
          <a:p>
            <a:pPr indent="0" lvl="2" marL="800100" rtl="0" algn="l">
              <a:spcBef>
                <a:spcPts val="296"/>
              </a:spcBef>
              <a:spcAft>
                <a:spcPts val="0"/>
              </a:spcAft>
              <a:buClr>
                <a:schemeClr val="dk1"/>
              </a:buClr>
              <a:buSzPct val="88888"/>
              <a:buNone/>
            </a:pPr>
            <a:r>
              <a:t/>
            </a:r>
            <a:endParaRPr sz="1800"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2" marL="800100" rtl="0" algn="l">
              <a:spcBef>
                <a:spcPts val="296"/>
              </a:spcBef>
              <a:spcAft>
                <a:spcPts val="0"/>
              </a:spcAft>
              <a:buClr>
                <a:schemeClr val="dk1"/>
              </a:buClr>
              <a:buSzPct val="88888"/>
              <a:buNone/>
            </a:pPr>
            <a:r>
              <a:rPr b="1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DELETE FROM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movies </a:t>
            </a:r>
            <a:r>
              <a:rPr b="1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length &lt; (</a:t>
            </a:r>
            <a:endParaRPr sz="18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114300" lvl="2" marL="1257300" rtl="0" algn="l">
              <a:spcBef>
                <a:spcPts val="296"/>
              </a:spcBef>
              <a:spcAft>
                <a:spcPts val="0"/>
              </a:spcAft>
              <a:buClr>
                <a:schemeClr val="dk1"/>
              </a:buClr>
              <a:buSzPct val="88888"/>
              <a:buNone/>
            </a:pPr>
            <a:r>
              <a:rPr b="1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avg(length) </a:t>
            </a:r>
            <a:r>
              <a:rPr b="1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movies);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76225" lvl="1" marL="68580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sz="2000"/>
              <a:t>Problem: as we delete tuples, the average length changes</a:t>
            </a:r>
            <a:endParaRPr/>
          </a:p>
          <a:p>
            <a:pPr indent="-276225" lvl="1" marL="68580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sz="2000"/>
              <a:t>Solution:</a:t>
            </a:r>
            <a:endParaRPr sz="2000"/>
          </a:p>
          <a:p>
            <a:pPr indent="-222250" lvl="2" marL="114300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/>
              <a:t>First, compute avg length and find all tuples to delete</a:t>
            </a:r>
            <a:endParaRPr/>
          </a:p>
          <a:p>
            <a:pPr indent="-222250" lvl="2" marL="114300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/>
              <a:t>Next, delete all tuples found above (without recomputing avg or retesting the tuples)</a:t>
            </a:r>
            <a:endParaRPr sz="2000"/>
          </a:p>
        </p:txBody>
      </p:sp>
      <p:sp>
        <p:nvSpPr>
          <p:cNvPr id="322" name="Google Shape;322;p36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</a:t>
            </a:r>
            <a:r>
              <a:rPr lang="en-US"/>
              <a:t>UMD DATA605</a:t>
            </a:r>
            <a:endParaRPr/>
          </a:p>
        </p:txBody>
      </p:sp>
      <p:sp>
        <p:nvSpPr>
          <p:cNvPr id="323" name="Google Shape;323;p36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7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SQL: Data Manipulation</a:t>
            </a:r>
            <a:endParaRPr/>
          </a:p>
        </p:txBody>
      </p:sp>
      <p:sp>
        <p:nvSpPr>
          <p:cNvPr id="329" name="Google Shape;329;p37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32766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UPDATE</a:t>
            </a:r>
            <a:endParaRPr/>
          </a:p>
          <a:p>
            <a:pPr indent="-272414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Increase all movieExec netWorth's over $100,000 by 6%, all other accounts receive 5%</a:t>
            </a:r>
            <a:endParaRPr/>
          </a:p>
          <a:p>
            <a:pPr indent="-272414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Write two update statements:</a:t>
            </a:r>
            <a:endParaRPr/>
          </a:p>
          <a:p>
            <a:pPr indent="0" lvl="2" marL="857250" rtl="0" algn="l"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27397"/>
              <a:buNone/>
            </a:pPr>
            <a:r>
              <a:rPr b="1" lang="en-US" sz="1883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UPDATE</a:t>
            </a:r>
            <a:r>
              <a:rPr lang="en-US" sz="1883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movieExec </a:t>
            </a:r>
            <a:r>
              <a:rPr b="1" lang="en-US" sz="1883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lang="en-US" sz="1883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netWorth = netWorth * 1.06 WHERE netWorth &gt; 100000; </a:t>
            </a:r>
            <a:br>
              <a:rPr lang="en-US" sz="1883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-US" sz="1883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UPDATE</a:t>
            </a:r>
            <a:r>
              <a:rPr lang="en-US" sz="1883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movieExec </a:t>
            </a:r>
            <a:r>
              <a:rPr b="1" lang="en-US" sz="1883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lang="en-US" sz="1883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netWorth = netWorth * 1.05 WHERE netWorth &lt;= 100000; </a:t>
            </a:r>
            <a:endParaRPr sz="1883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72414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The order is important</a:t>
            </a:r>
            <a:endParaRPr/>
          </a:p>
          <a:p>
            <a:pPr indent="-272414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Can be done better using the case statement</a:t>
            </a:r>
            <a:endParaRPr/>
          </a:p>
          <a:p>
            <a:pPr indent="0" lvl="2" marL="914400" rtl="0" algn="l"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27397"/>
              <a:buNone/>
            </a:pPr>
            <a:r>
              <a:rPr b="1" lang="en-US" sz="1883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UPDATE</a:t>
            </a:r>
            <a:r>
              <a:rPr lang="en-US" sz="1883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movieExec </a:t>
            </a:r>
            <a:br>
              <a:rPr lang="en-US" sz="1883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-US" sz="1883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lang="en-US" sz="1883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netWorth = </a:t>
            </a:r>
            <a:br>
              <a:rPr lang="en-US" sz="1883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83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83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lang="en-US" sz="1883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lang="en-US" sz="1883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83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b="1" lang="en-US" sz="1883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WHEN</a:t>
            </a:r>
            <a:r>
              <a:rPr lang="en-US" sz="1883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netWorth &gt; 100000 </a:t>
            </a:r>
            <a:br>
              <a:rPr lang="en-US" sz="1883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83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          </a:t>
            </a:r>
            <a:r>
              <a:rPr b="1" lang="en-US" sz="1883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THEN</a:t>
            </a:r>
            <a:r>
              <a:rPr lang="en-US" sz="1883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netWorth * 1.06 </a:t>
            </a:r>
            <a:br>
              <a:rPr lang="en-US" sz="1883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83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b="1" lang="en-US" sz="1883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WHEN</a:t>
            </a:r>
            <a:r>
              <a:rPr lang="en-US" sz="1883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netWorth &lt;= 100000 </a:t>
            </a:r>
            <a:br>
              <a:rPr lang="en-US" sz="1883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83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          </a:t>
            </a:r>
            <a:r>
              <a:rPr b="1" lang="en-US" sz="1883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THEN</a:t>
            </a:r>
            <a:r>
              <a:rPr lang="en-US" sz="1883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netWorth * 1.05 </a:t>
            </a:r>
            <a:br>
              <a:rPr lang="en-US" sz="1883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83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83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lang="en-US" sz="1883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0000FF"/>
              </a:solidFill>
            </a:endParaRPr>
          </a:p>
          <a:p>
            <a:pPr indent="-134619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330" name="Google Shape;330;p37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</a:t>
            </a:r>
            <a:r>
              <a:rPr lang="en-US"/>
              <a:t>UMD DATA605</a:t>
            </a:r>
            <a:endParaRPr/>
          </a:p>
        </p:txBody>
      </p:sp>
      <p:sp>
        <p:nvSpPr>
          <p:cNvPr id="331" name="Google Shape;331;p37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8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SQL Single Table Queries</a:t>
            </a:r>
            <a:endParaRPr/>
          </a:p>
        </p:txBody>
      </p:sp>
      <p:sp>
        <p:nvSpPr>
          <p:cNvPr id="337" name="Google Shape;337;p38"/>
          <p:cNvSpPr txBox="1"/>
          <p:nvPr>
            <p:ph idx="1" type="body"/>
          </p:nvPr>
        </p:nvSpPr>
        <p:spPr>
          <a:xfrm>
            <a:off x="152400" y="990600"/>
            <a:ext cx="8839200" cy="47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2766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Movies produced by Disney in 1990: note the </a:t>
            </a:r>
            <a:r>
              <a:rPr i="1" lang="en-US"/>
              <a:t>rename</a:t>
            </a:r>
            <a:endParaRPr/>
          </a:p>
          <a:p>
            <a:pPr indent="0" lvl="2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11111"/>
              <a:buNone/>
            </a:pPr>
            <a:r>
              <a:rPr b="1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SELECT m.title, m.year </a:t>
            </a:r>
            <a:br>
              <a:rPr b="1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FROM movie m </a:t>
            </a:r>
            <a:br>
              <a:rPr b="1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WHERE m.studioname = 'disney' AND m.year = 1990;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272415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The </a:t>
            </a:r>
            <a:r>
              <a:rPr b="1" lang="en-US"/>
              <a:t>SELECT</a:t>
            </a:r>
            <a:r>
              <a:rPr lang="en-US"/>
              <a:t> clause can contain expressions</a:t>
            </a:r>
            <a:endParaRPr/>
          </a:p>
          <a:p>
            <a:pPr indent="0" lvl="2" marL="914400" rtl="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ct val="94444"/>
              <a:buNone/>
            </a:pPr>
            <a:r>
              <a:rPr b="1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SELECT title || ' (' || to_char(year) || ')' AS titleyear</a:t>
            </a:r>
            <a:br>
              <a:rPr b="1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SELECT 2014 - year</a:t>
            </a:r>
            <a:endParaRPr/>
          </a:p>
          <a:p>
            <a:pPr indent="-272415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-"/>
            </a:pPr>
            <a:r>
              <a:rPr lang="en-US"/>
              <a:t>The </a:t>
            </a:r>
            <a:r>
              <a:rPr b="1" lang="en-US"/>
              <a:t>WHERE</a:t>
            </a:r>
            <a:r>
              <a:rPr lang="en-US"/>
              <a:t> clause support a large number of different predicates and combinations thereof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year BETWEEN 1990 and 1995 </a:t>
            </a:r>
            <a:br>
              <a:rPr b="1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title LIKE 'star wars%' </a:t>
            </a:r>
            <a:br>
              <a:rPr b="1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title LIKE 'star wars _'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8" name="Google Shape;338;p38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</a:t>
            </a:r>
            <a:r>
              <a:rPr lang="en-US"/>
              <a:t>UMD DATA605</a:t>
            </a:r>
            <a:endParaRPr/>
          </a:p>
        </p:txBody>
      </p:sp>
      <p:sp>
        <p:nvSpPr>
          <p:cNvPr id="339" name="Google Shape;339;p38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9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Single Table Queries</a:t>
            </a:r>
            <a:endParaRPr/>
          </a:p>
        </p:txBody>
      </p:sp>
      <p:sp>
        <p:nvSpPr>
          <p:cNvPr id="345" name="Google Shape;345;p39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312419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Find distinct movies sorted by title</a:t>
            </a:r>
            <a:endParaRPr/>
          </a:p>
          <a:p>
            <a:pPr indent="0" lvl="2" marL="91440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33333"/>
              <a:buNone/>
            </a:pPr>
            <a:r>
              <a:rPr b="1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SELECT DISTINCT title </a:t>
            </a:r>
            <a:br>
              <a:rPr b="1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FROM movie </a:t>
            </a:r>
            <a:br>
              <a:rPr b="1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WHERE studioname = 'disney' AND year = 1990 </a:t>
            </a:r>
            <a:br>
              <a:rPr b="1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ORDER by title;</a:t>
            </a:r>
            <a:endParaRPr/>
          </a:p>
          <a:p>
            <a:pPr indent="-312419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Average length of a movie</a:t>
            </a:r>
            <a:endParaRPr/>
          </a:p>
          <a:p>
            <a:pPr indent="0" lvl="2" marL="91440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33333"/>
              <a:buNone/>
            </a:pPr>
            <a:r>
              <a:rPr b="1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SELECT year, avg(length) </a:t>
            </a:r>
            <a:br>
              <a:rPr b="1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FROM movie </a:t>
            </a:r>
            <a:br>
              <a:rPr b="1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GROUP BY year;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742950" rtl="0" algn="l">
              <a:spcBef>
                <a:spcPts val="518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7182" lvl="0" marL="457200" rtl="0" algn="l">
              <a:spcBef>
                <a:spcPts val="518"/>
              </a:spcBef>
              <a:spcAft>
                <a:spcPts val="0"/>
              </a:spcAft>
              <a:buSzPct val="56250"/>
              <a:buChar char="●"/>
            </a:pPr>
            <a:r>
              <a:rPr b="1" lang="en-US"/>
              <a:t>GROUP BY:</a:t>
            </a:r>
            <a:r>
              <a:rPr lang="en-US"/>
              <a:t> is a very important concept that shows up in many data processing platforms</a:t>
            </a:r>
            <a:endParaRPr/>
          </a:p>
          <a:p>
            <a:pPr indent="-25908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What it does:</a:t>
            </a:r>
            <a:endParaRPr/>
          </a:p>
          <a:p>
            <a:pPr indent="-252094" lvl="2" marL="114300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16666"/>
              <a:buChar char="•"/>
            </a:pPr>
            <a:r>
              <a:rPr lang="en-US"/>
              <a:t>Partition the tuples by the group attributes (</a:t>
            </a:r>
            <a:r>
              <a:rPr i="1" lang="en-US"/>
              <a:t>year</a:t>
            </a:r>
            <a:r>
              <a:rPr lang="en-US"/>
              <a:t> in this case)</a:t>
            </a:r>
            <a:endParaRPr/>
          </a:p>
          <a:p>
            <a:pPr indent="-252094" lvl="2" marL="114300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16666"/>
              <a:buChar char="•"/>
            </a:pPr>
            <a:r>
              <a:rPr lang="en-US"/>
              <a:t>Do something (</a:t>
            </a:r>
            <a:r>
              <a:rPr i="1" lang="en-US"/>
              <a:t>compute avg</a:t>
            </a:r>
            <a:r>
              <a:rPr lang="en-US"/>
              <a:t> in this case) for each group</a:t>
            </a:r>
            <a:endParaRPr/>
          </a:p>
          <a:p>
            <a:pPr indent="-252094" lvl="2" marL="114300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16666"/>
              <a:buChar char="•"/>
            </a:pPr>
            <a:r>
              <a:rPr lang="en-US"/>
              <a:t>Number of resulting tuples == number of groups</a:t>
            </a:r>
            <a:endParaRPr/>
          </a:p>
        </p:txBody>
      </p:sp>
      <p:sp>
        <p:nvSpPr>
          <p:cNvPr id="346" name="Google Shape;346;p39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</a:t>
            </a:r>
            <a:r>
              <a:rPr lang="en-US"/>
              <a:t>UMD DATA605</a:t>
            </a:r>
            <a:endParaRPr/>
          </a:p>
        </p:txBody>
      </p:sp>
      <p:sp>
        <p:nvSpPr>
          <p:cNvPr id="347" name="Google Shape;347;p39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0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Single Table Queries</a:t>
            </a:r>
            <a:endParaRPr/>
          </a:p>
        </p:txBody>
      </p:sp>
      <p:sp>
        <p:nvSpPr>
          <p:cNvPr id="353" name="Google Shape;353;p40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2766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Find movie with the maximum length</a:t>
            </a:r>
            <a:endParaRPr/>
          </a:p>
          <a:p>
            <a:pPr indent="0" lvl="2" marL="914400" rtl="0" algn="l">
              <a:spcBef>
                <a:spcPts val="351"/>
              </a:spcBef>
              <a:spcAft>
                <a:spcPts val="0"/>
              </a:spcAft>
              <a:buClr>
                <a:schemeClr val="dk1"/>
              </a:buClr>
              <a:buSzPct val="105555"/>
              <a:buNone/>
            </a:pPr>
            <a:r>
              <a:rPr b="1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SELECT title, year </a:t>
            </a:r>
            <a:br>
              <a:rPr b="1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FROM movie </a:t>
            </a:r>
            <a:br>
              <a:rPr b="1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where movie.length = (select max(length) from movie);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272414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The smaller "subquery" is called a "nested subquery”</a:t>
            </a:r>
            <a:endParaRPr/>
          </a:p>
          <a:p>
            <a:pPr indent="0" lvl="0" marL="342900" rtl="0" algn="l">
              <a:spcBef>
                <a:spcPts val="592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766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Find movies with at most 5 stars: an example of a correlated subquery</a:t>
            </a:r>
            <a:endParaRPr/>
          </a:p>
          <a:p>
            <a:pPr indent="0" lvl="2" marL="91440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33333"/>
              <a:buNone/>
            </a:pPr>
            <a:r>
              <a:rPr b="1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SELECT * </a:t>
            </a:r>
            <a:br>
              <a:rPr b="1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FROM movies m </a:t>
            </a:r>
            <a:br>
              <a:rPr b="1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WHERE 5 &gt;= (SELECT count(*) </a:t>
            </a:r>
            <a:br>
              <a:rPr b="1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         FROM starsIn si </a:t>
            </a:r>
            <a:br>
              <a:rPr b="1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         WHERE si.title = m.title AND </a:t>
            </a:r>
            <a:br>
              <a:rPr b="1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               si.year = m.year);</a:t>
            </a:r>
            <a:endParaRPr/>
          </a:p>
          <a:p>
            <a:pPr indent="-272414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The "inner" subquery counts the number of actors for that movie.</a:t>
            </a:r>
            <a:endParaRPr/>
          </a:p>
        </p:txBody>
      </p:sp>
      <p:sp>
        <p:nvSpPr>
          <p:cNvPr id="354" name="Google Shape;354;p40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</a:t>
            </a:r>
            <a:r>
              <a:rPr lang="en-US"/>
              <a:t>UMD DATA605</a:t>
            </a:r>
            <a:endParaRPr/>
          </a:p>
        </p:txBody>
      </p:sp>
      <p:sp>
        <p:nvSpPr>
          <p:cNvPr id="355" name="Google Shape;355;p40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1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Single Table Queries</a:t>
            </a:r>
            <a:endParaRPr/>
          </a:p>
        </p:txBody>
      </p:sp>
      <p:sp>
        <p:nvSpPr>
          <p:cNvPr id="361" name="Google Shape;361;p41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32766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Rank movies by their length</a:t>
            </a:r>
            <a:endParaRPr/>
          </a:p>
          <a:p>
            <a:pPr indent="0" lvl="2" marL="914400" rtl="0" algn="l"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33333"/>
              <a:buNone/>
            </a:pPr>
            <a:r>
              <a:rPr b="1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SELECT title, year, </a:t>
            </a:r>
            <a:br>
              <a:rPr b="1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  (SELECT count(*) </a:t>
            </a:r>
            <a:br>
              <a:rPr b="1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   FROM movies m2 </a:t>
            </a:r>
            <a:br>
              <a:rPr b="1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   WHERE m1.length &lt;= m2.length) AS rank </a:t>
            </a:r>
            <a:br>
              <a:rPr b="1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  FROM movies m1;</a:t>
            </a:r>
            <a:endParaRPr/>
          </a:p>
          <a:p>
            <a:pPr indent="-272414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Key insight: A movie is ranked 5th if there are exactly 4 movies with longer length.</a:t>
            </a:r>
            <a:endParaRPr/>
          </a:p>
          <a:p>
            <a:pPr indent="-272414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Most database systems support some sort of a </a:t>
            </a:r>
            <a:r>
              <a:rPr i="1" lang="en-US"/>
              <a:t>rank</a:t>
            </a:r>
            <a:r>
              <a:rPr lang="en-US"/>
              <a:t> keyword for doing this</a:t>
            </a:r>
            <a:endParaRPr/>
          </a:p>
          <a:p>
            <a:pPr indent="-272414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The above query doesn't work in presence of ties, etc.</a:t>
            </a:r>
            <a:endParaRPr/>
          </a:p>
          <a:p>
            <a:pPr indent="-32766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Set operations</a:t>
            </a:r>
            <a:endParaRPr/>
          </a:p>
          <a:p>
            <a:pPr indent="0" lvl="2" marL="914400" rtl="0" algn="l"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33333"/>
              <a:buNone/>
            </a:pPr>
            <a:r>
              <a:rPr b="1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SELECT name </a:t>
            </a:r>
            <a:br>
              <a:rPr b="1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FROM movieExec </a:t>
            </a:r>
            <a:br>
              <a:rPr b="1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union/intersect/minus </a:t>
            </a:r>
            <a:br>
              <a:rPr b="1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SELECT name FROM </a:t>
            </a:r>
            <a:br>
              <a:rPr b="1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movieStar</a:t>
            </a:r>
            <a:endParaRPr>
              <a:latin typeface="Lucida Sans"/>
              <a:ea typeface="Lucida Sans"/>
              <a:cs typeface="Lucida Sans"/>
              <a:sym typeface="Lucida Sans"/>
            </a:endParaRPr>
          </a:p>
          <a:p>
            <a:pPr indent="-134619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362" name="Google Shape;362;p41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</a:t>
            </a:r>
            <a:r>
              <a:rPr lang="en-US"/>
              <a:t>UMD DATA605</a:t>
            </a:r>
            <a:endParaRPr/>
          </a:p>
        </p:txBody>
      </p:sp>
      <p:sp>
        <p:nvSpPr>
          <p:cNvPr id="363" name="Google Shape;363;p41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2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Single Table Queries</a:t>
            </a:r>
            <a:endParaRPr/>
          </a:p>
        </p:txBody>
      </p:sp>
      <p:sp>
        <p:nvSpPr>
          <p:cNvPr id="369" name="Google Shape;369;p42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Set Comparisons</a:t>
            </a:r>
            <a:endParaRPr/>
          </a:p>
          <a:p>
            <a:pPr indent="0" lvl="2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SELECT * </a:t>
            </a:r>
            <a:br>
              <a:rPr b="1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FROM 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movies</a:t>
            </a:r>
            <a:r>
              <a:rPr b="1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b="1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WHERE 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year</a:t>
            </a:r>
            <a:r>
              <a:rPr b="1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IN 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[1990, 1995, 2000];</a:t>
            </a:r>
            <a:r>
              <a:rPr b="1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b="1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1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SELECT 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b="1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b="1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FROM 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movies</a:t>
            </a:r>
            <a:r>
              <a:rPr b="1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b="1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WHERE 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year</a:t>
            </a:r>
            <a:r>
              <a:rPr b="1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NOT IN 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b="1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 SELECT EXTRACT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(year from birthdate)</a:t>
            </a:r>
            <a:r>
              <a:rPr b="1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b="1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 FROM 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MovieStar </a:t>
            </a:r>
            <a:br>
              <a:rPr b="1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0" name="Google Shape;370;p42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</a:t>
            </a:r>
            <a:r>
              <a:rPr lang="en-US"/>
              <a:t>UMD DATA605</a:t>
            </a:r>
            <a:endParaRPr/>
          </a:p>
        </p:txBody>
      </p:sp>
      <p:sp>
        <p:nvSpPr>
          <p:cNvPr id="371" name="Google Shape;371;p42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3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Multi-table Queries</a:t>
            </a:r>
            <a:endParaRPr/>
          </a:p>
        </p:txBody>
      </p:sp>
      <p:sp>
        <p:nvSpPr>
          <p:cNvPr id="377" name="Google Shape;377;p43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Key: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Do a join to get an appropriate table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Use the constructs for single-table queries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You will get used to doing all at once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Examples:</a:t>
            </a:r>
            <a:endParaRPr/>
          </a:p>
          <a:p>
            <a:pPr indent="0" lvl="2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</a:t>
            </a:r>
            <a:r>
              <a:rPr b="1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LECT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title, year, me.name </a:t>
            </a:r>
            <a:r>
              <a:rPr b="1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producerName</a:t>
            </a:r>
            <a:b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movies m, movieexec me</a:t>
            </a:r>
            <a:b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m.producerC# = me.cert#;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378" name="Google Shape;378;p43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</a:t>
            </a:r>
            <a:r>
              <a:rPr lang="en-US"/>
              <a:t>UMD DATA605</a:t>
            </a:r>
            <a:endParaRPr/>
          </a:p>
        </p:txBody>
      </p:sp>
      <p:sp>
        <p:nvSpPr>
          <p:cNvPr id="379" name="Google Shape;379;p43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Relational Model: Key Definitions</a:t>
            </a:r>
            <a:endParaRPr/>
          </a:p>
        </p:txBody>
      </p:sp>
      <p:sp>
        <p:nvSpPr>
          <p:cNvPr id="55" name="Google Shape;55;p8"/>
          <p:cNvSpPr txBox="1"/>
          <p:nvPr>
            <p:ph idx="1" type="body"/>
          </p:nvPr>
        </p:nvSpPr>
        <p:spPr>
          <a:xfrm>
            <a:off x="152400" y="990600"/>
            <a:ext cx="5508900" cy="56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7500"/>
          </a:bodyPr>
          <a:lstStyle/>
          <a:p>
            <a:pPr indent="-251459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A relational DB consists of a collection of </a:t>
            </a:r>
            <a:r>
              <a:rPr b="1" lang="en-US">
                <a:solidFill>
                  <a:schemeClr val="accent2"/>
                </a:solidFill>
              </a:rPr>
              <a:t>tables</a:t>
            </a:r>
            <a:r>
              <a:rPr lang="en-US"/>
              <a:t> (aka </a:t>
            </a:r>
            <a:r>
              <a:rPr b="1" lang="en-US">
                <a:solidFill>
                  <a:schemeClr val="accent2"/>
                </a:solidFill>
              </a:rPr>
              <a:t>relations</a:t>
            </a:r>
            <a:r>
              <a:rPr lang="en-US"/>
              <a:t>)</a:t>
            </a:r>
            <a:endParaRPr/>
          </a:p>
          <a:p>
            <a:pPr indent="-267969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4285"/>
              <a:buChar char="–"/>
            </a:pPr>
            <a:r>
              <a:rPr lang="en-US"/>
              <a:t>Each table has a unique name and a schema</a:t>
            </a:r>
            <a:endParaRPr/>
          </a:p>
          <a:p>
            <a:pPr indent="-313055" lvl="0" marL="342900" marR="0" rtl="0" algn="l">
              <a:lnSpc>
                <a:spcPct val="115000"/>
              </a:lnSpc>
              <a:spcBef>
                <a:spcPts val="518"/>
              </a:spcBef>
              <a:spcAft>
                <a:spcPts val="0"/>
              </a:spcAft>
              <a:buSzPct val="87500"/>
              <a:buChar char="•"/>
            </a:pPr>
            <a:r>
              <a:rPr lang="en-US"/>
              <a:t>Each</a:t>
            </a:r>
            <a:r>
              <a:rPr lang="en-US"/>
              <a:t> </a:t>
            </a:r>
            <a:r>
              <a:rPr b="1" lang="en-US">
                <a:solidFill>
                  <a:schemeClr val="accent3"/>
                </a:solidFill>
              </a:rPr>
              <a:t>row</a:t>
            </a:r>
            <a:r>
              <a:rPr lang="en-US"/>
              <a:t> (aka </a:t>
            </a:r>
            <a:r>
              <a:rPr b="1" lang="en-US">
                <a:solidFill>
                  <a:schemeClr val="accent3"/>
                </a:solidFill>
              </a:rPr>
              <a:t>tuple</a:t>
            </a:r>
            <a:r>
              <a:rPr lang="en-US"/>
              <a:t>, </a:t>
            </a:r>
            <a:r>
              <a:rPr b="1" lang="en-US">
                <a:solidFill>
                  <a:schemeClr val="accent3"/>
                </a:solidFill>
              </a:rPr>
              <a:t>record</a:t>
            </a:r>
            <a:r>
              <a:rPr lang="en-US"/>
              <a:t>) in a table represents a relationship among a set of values </a:t>
            </a:r>
            <a:endParaRPr/>
          </a:p>
          <a:p>
            <a:pPr indent="-313055" lvl="0" marL="342900" marR="0" rtl="0" algn="l">
              <a:lnSpc>
                <a:spcPct val="115000"/>
              </a:lnSpc>
              <a:spcBef>
                <a:spcPts val="518"/>
              </a:spcBef>
              <a:spcAft>
                <a:spcPts val="0"/>
              </a:spcAft>
              <a:buSzPct val="87500"/>
              <a:buChar char="•"/>
            </a:pPr>
            <a:r>
              <a:rPr lang="en-US"/>
              <a:t>Each </a:t>
            </a:r>
            <a:r>
              <a:rPr b="1" lang="en-US">
                <a:solidFill>
                  <a:schemeClr val="accent4"/>
                </a:solidFill>
              </a:rPr>
              <a:t>element</a:t>
            </a:r>
            <a:r>
              <a:rPr lang="en-US"/>
              <a:t> of the row corresponds to a </a:t>
            </a:r>
            <a:r>
              <a:rPr b="1" lang="en-US">
                <a:solidFill>
                  <a:schemeClr val="accent1"/>
                </a:solidFill>
              </a:rPr>
              <a:t>column</a:t>
            </a:r>
            <a:r>
              <a:rPr lang="en-US"/>
              <a:t> (aka </a:t>
            </a:r>
            <a:r>
              <a:rPr b="1" lang="en-US">
                <a:solidFill>
                  <a:schemeClr val="accent1"/>
                </a:solidFill>
              </a:rPr>
              <a:t>attribute</a:t>
            </a:r>
            <a:r>
              <a:rPr lang="en-US"/>
              <a:t>)</a:t>
            </a:r>
            <a:endParaRPr/>
          </a:p>
          <a:p>
            <a:pPr indent="-175577" lvl="1" marL="742950" rtl="0" algn="l">
              <a:spcBef>
                <a:spcPts val="518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Each element in a column is atomic (e.g., a phone number is a single object and not a sequence of numbers)</a:t>
            </a:r>
            <a:endParaRPr/>
          </a:p>
          <a:p>
            <a:pPr indent="-175577" lvl="1" marL="742950" rtl="0" algn="l">
              <a:spcBef>
                <a:spcPts val="518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A valid value is `NULL` representing a value that is unknown or doesn’t exist (e.g., someone not having a phone number)</a:t>
            </a:r>
            <a:endParaRPr/>
          </a:p>
          <a:p>
            <a:pPr indent="-251459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E.g., </a:t>
            </a:r>
            <a:r>
              <a:rPr i="1" lang="en-US"/>
              <a:t>i</a:t>
            </a:r>
            <a:r>
              <a:rPr i="1" lang="en-US"/>
              <a:t>nstructor</a:t>
            </a:r>
            <a:r>
              <a:rPr lang="en-US"/>
              <a:t> and </a:t>
            </a:r>
            <a:r>
              <a:rPr i="1" lang="en-US"/>
              <a:t>c</a:t>
            </a:r>
            <a:r>
              <a:rPr i="1" lang="en-US"/>
              <a:t>ourse</a:t>
            </a:r>
            <a:r>
              <a:rPr lang="en-US"/>
              <a:t> relations</a:t>
            </a:r>
            <a:endParaRPr/>
          </a:p>
          <a:p>
            <a:pPr indent="-251459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R</a:t>
            </a:r>
            <a:r>
              <a:rPr b="1" lang="en-US"/>
              <a:t>elation schema</a:t>
            </a:r>
            <a:endParaRPr b="1"/>
          </a:p>
          <a:p>
            <a:pPr indent="-20574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A list of attributes and their domains</a:t>
            </a:r>
            <a:endParaRPr/>
          </a:p>
          <a:p>
            <a:pPr indent="-175577" lvl="1" marL="742950" rtl="0" algn="l">
              <a:spcBef>
                <a:spcPts val="518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Like type definition in programming languages</a:t>
            </a:r>
            <a:endParaRPr/>
          </a:p>
          <a:p>
            <a:pPr indent="-175577" lvl="1" marL="742950" rtl="0" algn="l">
              <a:spcBef>
                <a:spcPts val="518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E.g., the domain of </a:t>
            </a:r>
            <a:r>
              <a:rPr i="1" lang="en-US"/>
              <a:t>salary</a:t>
            </a:r>
            <a:r>
              <a:rPr lang="en-US"/>
              <a:t> is integers &gt;= 0</a:t>
            </a:r>
            <a:endParaRPr/>
          </a:p>
          <a:p>
            <a:pPr indent="-251459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I</a:t>
            </a:r>
            <a:r>
              <a:rPr b="1" lang="en-US"/>
              <a:t>nstance of relation</a:t>
            </a:r>
            <a:endParaRPr b="1"/>
          </a:p>
          <a:p>
            <a:pPr indent="-20574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A particular instantiation of a relation with actual values</a:t>
            </a:r>
            <a:endParaRPr/>
          </a:p>
          <a:p>
            <a:pPr indent="-20574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Will change over time</a:t>
            </a:r>
            <a:endParaRPr/>
          </a:p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</a:t>
            </a:r>
            <a:r>
              <a:rPr lang="en-US"/>
              <a:t>UMD DATA605</a:t>
            </a:r>
            <a:endParaRPr/>
          </a:p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8" name="Google Shape;58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9500" y="990600"/>
            <a:ext cx="2579700" cy="2204471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86849" y="4040400"/>
            <a:ext cx="3462076" cy="2278049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8"/>
          <p:cNvSpPr txBox="1"/>
          <p:nvPr/>
        </p:nvSpPr>
        <p:spPr>
          <a:xfrm>
            <a:off x="6673900" y="3210375"/>
            <a:ext cx="179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/>
              <a:t>i</a:t>
            </a:r>
            <a:r>
              <a:rPr i="1" lang="en-US"/>
              <a:t>nstructor</a:t>
            </a:r>
            <a:r>
              <a:rPr lang="en-US"/>
              <a:t> relation</a:t>
            </a:r>
            <a:endParaRPr/>
          </a:p>
        </p:txBody>
      </p:sp>
      <p:sp>
        <p:nvSpPr>
          <p:cNvPr id="61" name="Google Shape;61;p8"/>
          <p:cNvSpPr txBox="1"/>
          <p:nvPr/>
        </p:nvSpPr>
        <p:spPr>
          <a:xfrm>
            <a:off x="6527125" y="6343000"/>
            <a:ext cx="179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/>
              <a:t>c</a:t>
            </a:r>
            <a:r>
              <a:rPr i="1" lang="en-US"/>
              <a:t>ourse</a:t>
            </a:r>
            <a:r>
              <a:rPr lang="en-US"/>
              <a:t> relation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4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Multi-table Queries</a:t>
            </a:r>
            <a:endParaRPr/>
          </a:p>
        </p:txBody>
      </p:sp>
      <p:sp>
        <p:nvSpPr>
          <p:cNvPr id="385" name="Google Shape;385;p44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10000"/>
          </a:bodyPr>
          <a:lstStyle/>
          <a:p>
            <a:pPr indent="-32766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Consider the query:</a:t>
            </a:r>
            <a:endParaRPr/>
          </a:p>
          <a:p>
            <a:pPr indent="0" lvl="2" marL="914400" rtl="0" algn="l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ct val="133333"/>
              <a:buNone/>
            </a:pP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select title, year, producerC#, count(starName)</a:t>
            </a:r>
            <a:b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from movies, starsIn</a:t>
            </a:r>
            <a:b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where title = starsIn.movieTitle and </a:t>
            </a:r>
            <a:b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    year = starsIn.movieYear</a:t>
            </a:r>
            <a:b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group by title, year, producerC#</a:t>
            </a:r>
            <a:endParaRPr/>
          </a:p>
          <a:p>
            <a:pPr indent="-272415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What about movies with no stars?</a:t>
            </a:r>
            <a:endParaRPr/>
          </a:p>
          <a:p>
            <a:pPr indent="-272415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Need to use </a:t>
            </a:r>
            <a:r>
              <a:rPr b="1" lang="en-US"/>
              <a:t>outer joins</a:t>
            </a:r>
            <a:endParaRPr/>
          </a:p>
          <a:p>
            <a:pPr indent="0" lvl="2" marL="914400" rtl="0" algn="l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ct val="133333"/>
              <a:buNone/>
            </a:pP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select title, year, producerC#, count(starName)</a:t>
            </a:r>
            <a:b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from movies left outer join starsIn</a:t>
            </a:r>
            <a:b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on title = starsIn.movieTitle and year = starsIn.movieYear</a:t>
            </a:r>
            <a:b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group by title, year, producerC#</a:t>
            </a:r>
            <a:endParaRPr/>
          </a:p>
          <a:p>
            <a:pPr indent="-272415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All tuples from 'movies' that have no matches in starsIn are included with NULLs</a:t>
            </a:r>
            <a:endParaRPr/>
          </a:p>
          <a:p>
            <a:pPr indent="-272415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So if a tuple (m1, 1990) has no match in starsIn, we get </a:t>
            </a:r>
            <a:br>
              <a:rPr lang="en-US"/>
            </a:br>
            <a:r>
              <a:rPr lang="en-US"/>
              <a:t>(m1, 1990, NULL) in the result</a:t>
            </a:r>
            <a:endParaRPr/>
          </a:p>
          <a:p>
            <a:pPr indent="-272415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The count(starName) works correctly then</a:t>
            </a:r>
            <a:endParaRPr/>
          </a:p>
          <a:p>
            <a:pPr indent="-272415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Note: count(*) would not work correctly (NULLs can have unintuitive behavior)</a:t>
            </a:r>
            <a:endParaRPr/>
          </a:p>
          <a:p>
            <a:pPr indent="-161290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161290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386" name="Google Shape;386;p44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</a:t>
            </a:r>
            <a:r>
              <a:rPr lang="en-US"/>
              <a:t>UMD DATA605</a:t>
            </a:r>
            <a:endParaRPr/>
          </a:p>
        </p:txBody>
      </p:sp>
      <p:sp>
        <p:nvSpPr>
          <p:cNvPr id="387" name="Google Shape;387;p44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5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Other SQL Constructs</a:t>
            </a:r>
            <a:endParaRPr/>
          </a:p>
        </p:txBody>
      </p:sp>
      <p:sp>
        <p:nvSpPr>
          <p:cNvPr id="393" name="Google Shape;393;p45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Views</a:t>
            </a:r>
            <a:endParaRPr/>
          </a:p>
          <a:p>
            <a:pPr indent="0" lvl="2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Lucida Sans"/>
                <a:ea typeface="Lucida Sans"/>
                <a:cs typeface="Lucida Sans"/>
                <a:sym typeface="Lucida Sans"/>
              </a:rPr>
              <a:t>create view DisneyMovies</a:t>
            </a:r>
            <a:br>
              <a:rPr lang="en-US">
                <a:latin typeface="Lucida Sans"/>
                <a:ea typeface="Lucida Sans"/>
                <a:cs typeface="Lucida Sans"/>
                <a:sym typeface="Lucida Sans"/>
              </a:rPr>
            </a:br>
            <a:r>
              <a:rPr lang="en-US">
                <a:latin typeface="Lucida Sans"/>
                <a:ea typeface="Lucida Sans"/>
                <a:cs typeface="Lucida Sans"/>
                <a:sym typeface="Lucida Sans"/>
              </a:rPr>
              <a:t>select *</a:t>
            </a:r>
            <a:br>
              <a:rPr lang="en-US">
                <a:latin typeface="Lucida Sans"/>
                <a:ea typeface="Lucida Sans"/>
                <a:cs typeface="Lucida Sans"/>
                <a:sym typeface="Lucida Sans"/>
              </a:rPr>
            </a:br>
            <a:r>
              <a:rPr lang="en-US">
                <a:latin typeface="Lucida Sans"/>
                <a:ea typeface="Lucida Sans"/>
                <a:cs typeface="Lucida Sans"/>
                <a:sym typeface="Lucida Sans"/>
              </a:rPr>
              <a:t>from movie m</a:t>
            </a:r>
            <a:br>
              <a:rPr lang="en-US">
                <a:latin typeface="Lucida Sans"/>
                <a:ea typeface="Lucida Sans"/>
                <a:cs typeface="Lucida Sans"/>
                <a:sym typeface="Lucida Sans"/>
              </a:rPr>
            </a:br>
            <a:r>
              <a:rPr lang="en-US">
                <a:latin typeface="Lucida Sans"/>
                <a:ea typeface="Lucida Sans"/>
                <a:cs typeface="Lucida Sans"/>
                <a:sym typeface="Lucida Sans"/>
              </a:rPr>
              <a:t>where m.studioname = 'disney’;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Can use it in any place where a table name is used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Views are used quite extensively to: (1) simplify queries, (2) hide data (by giving users access only to specific views)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Views may be </a:t>
            </a:r>
            <a:r>
              <a:rPr i="1" lang="en-US"/>
              <a:t>materialized </a:t>
            </a:r>
            <a:r>
              <a:rPr lang="en-US"/>
              <a:t>or not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394" name="Google Shape;394;p45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</a:t>
            </a:r>
            <a:r>
              <a:rPr lang="en-US"/>
              <a:t>UMD DATA605</a:t>
            </a:r>
            <a:endParaRPr/>
          </a:p>
        </p:txBody>
      </p:sp>
      <p:sp>
        <p:nvSpPr>
          <p:cNvPr id="395" name="Google Shape;395;p45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46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Other SQL Constructs</a:t>
            </a:r>
            <a:endParaRPr/>
          </a:p>
        </p:txBody>
      </p:sp>
      <p:sp>
        <p:nvSpPr>
          <p:cNvPr id="401" name="Google Shape;401;p46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-31242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NULLs</a:t>
            </a:r>
            <a:endParaRPr/>
          </a:p>
          <a:p>
            <a:pPr indent="-259080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Value of any attribute can be NULL</a:t>
            </a:r>
            <a:endParaRPr/>
          </a:p>
          <a:p>
            <a:pPr indent="-205739" lvl="2" marL="1143000" rtl="0" algn="l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Because: value is unknown, or it is not applicable, or hidden, etc.</a:t>
            </a:r>
            <a:endParaRPr/>
          </a:p>
          <a:p>
            <a:pPr indent="-259080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Can lead to counterintuitive behavior</a:t>
            </a:r>
            <a:endParaRPr/>
          </a:p>
          <a:p>
            <a:pPr indent="-259080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For example, the following query does not return movies where </a:t>
            </a:r>
            <a:br>
              <a:rPr lang="en-US"/>
            </a:br>
            <a:r>
              <a:rPr lang="en-US"/>
              <a:t>length = NULL</a:t>
            </a:r>
            <a:endParaRPr/>
          </a:p>
          <a:p>
            <a:pPr indent="0" lvl="2" marL="914400" rtl="0" algn="l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Lucida Sans"/>
                <a:ea typeface="Lucida Sans"/>
                <a:cs typeface="Lucida Sans"/>
                <a:sym typeface="Lucida Sans"/>
              </a:rPr>
              <a:t>select * from movies </a:t>
            </a:r>
            <a:br>
              <a:rPr lang="en-US">
                <a:latin typeface="Lucida Sans"/>
                <a:ea typeface="Lucida Sans"/>
                <a:cs typeface="Lucida Sans"/>
                <a:sym typeface="Lucida Sans"/>
              </a:rPr>
            </a:br>
            <a:r>
              <a:rPr lang="en-US">
                <a:latin typeface="Lucida Sans"/>
                <a:ea typeface="Lucida Sans"/>
                <a:cs typeface="Lucida Sans"/>
                <a:sym typeface="Lucida Sans"/>
              </a:rPr>
              <a:t>where length&gt;= 120 or length&lt;= 120</a:t>
            </a:r>
            <a:endParaRPr/>
          </a:p>
          <a:p>
            <a:pPr indent="-259080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Aggregate operations can be especially tricky</a:t>
            </a:r>
            <a:endParaRPr/>
          </a:p>
          <a:p>
            <a:pPr indent="-31242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Transactions</a:t>
            </a:r>
            <a:endParaRPr/>
          </a:p>
          <a:p>
            <a:pPr indent="-259080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A transaction is a sequence of queries and update statements executed as a single unit</a:t>
            </a:r>
            <a:endParaRPr/>
          </a:p>
          <a:p>
            <a:pPr indent="-259080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For example, transferring money from one account to another</a:t>
            </a:r>
            <a:endParaRPr/>
          </a:p>
          <a:p>
            <a:pPr indent="-205739" lvl="2" marL="1143000" rtl="0" algn="l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Both the </a:t>
            </a:r>
            <a:r>
              <a:rPr i="1" lang="en-US"/>
              <a:t>deduction </a:t>
            </a:r>
            <a:r>
              <a:rPr lang="en-US"/>
              <a:t>from one account and </a:t>
            </a:r>
            <a:r>
              <a:rPr i="1" lang="en-US"/>
              <a:t>credit </a:t>
            </a:r>
            <a:r>
              <a:rPr lang="en-US"/>
              <a:t>to the other account should happen, or neither should</a:t>
            </a:r>
            <a:endParaRPr/>
          </a:p>
          <a:p>
            <a:pPr indent="-31242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Triggers</a:t>
            </a:r>
            <a:endParaRPr/>
          </a:p>
          <a:p>
            <a:pPr indent="-259080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A trigger is a statement that is executed automatically by the system as a side effect of a modification to the database</a:t>
            </a:r>
            <a:endParaRPr/>
          </a:p>
          <a:p>
            <a:pPr indent="-20066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0066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402" name="Google Shape;402;p46"/>
          <p:cNvSpPr txBox="1"/>
          <p:nvPr>
            <p:ph idx="11" type="ftr"/>
          </p:nvPr>
        </p:nvSpPr>
        <p:spPr>
          <a:xfrm>
            <a:off x="0" y="6492875"/>
            <a:ext cx="1465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</a:t>
            </a:r>
            <a:r>
              <a:rPr lang="en-US"/>
              <a:t>UMD DATA605</a:t>
            </a:r>
            <a:endParaRPr/>
          </a:p>
        </p:txBody>
      </p:sp>
      <p:sp>
        <p:nvSpPr>
          <p:cNvPr id="403" name="Google Shape;403;p46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7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Other SQL Constructs</a:t>
            </a:r>
            <a:endParaRPr/>
          </a:p>
        </p:txBody>
      </p:sp>
      <p:sp>
        <p:nvSpPr>
          <p:cNvPr id="409" name="Google Shape;409;p47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Integrity Constraints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Predicates on the database that must always hold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Key Constraints: Specifying something is a primary key or unique</a:t>
            </a:r>
            <a:endParaRPr/>
          </a:p>
          <a:p>
            <a:pPr indent="0" lvl="2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CREATE TABLE customer (</a:t>
            </a:r>
            <a:br>
              <a:rPr b="1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ssn CHAR(9) PRIMARY KEY,</a:t>
            </a:r>
            <a:br>
              <a:rPr b="1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cname CHAR(15), address CHAR(30), city CHAR(10),</a:t>
            </a:r>
            <a:br>
              <a:rPr b="1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UNIQUE (cname, address, city));</a:t>
            </a:r>
            <a:endParaRPr b="1" sz="22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Attribute constraints: Constraints on the values of attributes</a:t>
            </a:r>
            <a:endParaRPr/>
          </a:p>
          <a:p>
            <a:pPr indent="0" lvl="2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bname char(15) not null</a:t>
            </a:r>
            <a:endParaRPr b="1" sz="18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2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balance int not null, check (balance&gt;= 0)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410" name="Google Shape;410;p47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</a:t>
            </a:r>
            <a:r>
              <a:rPr lang="en-US"/>
              <a:t>UMD DATA605</a:t>
            </a:r>
            <a:endParaRPr/>
          </a:p>
        </p:txBody>
      </p:sp>
      <p:sp>
        <p:nvSpPr>
          <p:cNvPr id="411" name="Google Shape;411;p47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8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Integrity Constraints</a:t>
            </a:r>
            <a:endParaRPr/>
          </a:p>
        </p:txBody>
      </p:sp>
      <p:sp>
        <p:nvSpPr>
          <p:cNvPr id="417" name="Google Shape;417;p48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Referential integrity: prevent dangling tuples</a:t>
            </a:r>
            <a:endParaRPr/>
          </a:p>
          <a:p>
            <a:pPr indent="0" lvl="2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CREATE TABLE branch(</a:t>
            </a:r>
            <a:endParaRPr b="1" sz="18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bname CHAR(15) PRIMARY KEY,</a:t>
            </a:r>
            <a:endParaRPr b="1" sz="18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...);</a:t>
            </a:r>
            <a:br>
              <a:rPr b="1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CREATE TABLE loan(..., </a:t>
            </a:r>
            <a:endParaRPr b="1" sz="18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FOREIGN KEY bname REFERENCES branch);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48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Can tell the system what to do if a referenced tuple is being deleted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418" name="Google Shape;418;p48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</a:t>
            </a:r>
            <a:r>
              <a:rPr lang="en-US"/>
              <a:t>UMD DATA605</a:t>
            </a:r>
            <a:endParaRPr/>
          </a:p>
        </p:txBody>
      </p:sp>
      <p:sp>
        <p:nvSpPr>
          <p:cNvPr id="419" name="Google Shape;419;p48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9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Integrity Constraints</a:t>
            </a:r>
            <a:endParaRPr/>
          </a:p>
        </p:txBody>
      </p:sp>
      <p:sp>
        <p:nvSpPr>
          <p:cNvPr id="425" name="Google Shape;425;p49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72415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Global Constraints</a:t>
            </a:r>
            <a:endParaRPr/>
          </a:p>
          <a:p>
            <a:pPr indent="-217169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Single-table</a:t>
            </a:r>
            <a:endParaRPr/>
          </a:p>
          <a:p>
            <a:pPr indent="0" lvl="3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11111"/>
              <a:buNone/>
            </a:pP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CREATE TABLE branch (...,</a:t>
            </a:r>
            <a:b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bcity CHAR(15),</a:t>
            </a:r>
            <a:b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assets INT,</a:t>
            </a:r>
            <a:b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CHECK (NOT(bcity = ‘Bkln’) OR assets&gt;5M))</a:t>
            </a:r>
            <a:endParaRPr/>
          </a:p>
          <a:p>
            <a:pPr indent="-217169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Multi-table</a:t>
            </a:r>
            <a:endParaRPr/>
          </a:p>
          <a:p>
            <a:pPr indent="0" lvl="3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11111"/>
              <a:buNone/>
            </a:pP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CREATE ASSERTION loan-constraint</a:t>
            </a:r>
            <a:b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CHECK (NOT EXISTS (</a:t>
            </a:r>
            <a:b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SELECT*</a:t>
            </a:r>
            <a:b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FROM loan AS L</a:t>
            </a:r>
            <a:b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WHERE NOT EXISTS(</a:t>
            </a:r>
            <a:b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	SELECT*</a:t>
            </a:r>
            <a:b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	FROM borrower B, depositor D, account A</a:t>
            </a:r>
            <a:b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	WHERE B.cname = D.cname AND</a:t>
            </a:r>
            <a:b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		D.acct_no = A.acct_no AND</a:t>
            </a:r>
            <a:b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		L.lno= B.lno)))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426" name="Google Shape;426;p49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</a:t>
            </a:r>
            <a:r>
              <a:rPr lang="en-US"/>
              <a:t>UMD DATA605</a:t>
            </a:r>
            <a:endParaRPr/>
          </a:p>
        </p:txBody>
      </p:sp>
      <p:sp>
        <p:nvSpPr>
          <p:cNvPr id="427" name="Google Shape;427;p49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50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Additional SQL Constructs</a:t>
            </a:r>
            <a:endParaRPr/>
          </a:p>
        </p:txBody>
      </p:sp>
      <p:sp>
        <p:nvSpPr>
          <p:cNvPr id="433" name="Google Shape;433;p50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Select</a:t>
            </a:r>
            <a:r>
              <a:rPr lang="en-US"/>
              <a:t> subquery factoring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To allow assigning a name to a subquery, then use its result by referencing that name</a:t>
            </a:r>
            <a:endParaRPr/>
          </a:p>
          <a:p>
            <a:pPr indent="0" lvl="3" marL="137160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Lucida Sans"/>
                <a:ea typeface="Lucida Sans"/>
                <a:cs typeface="Lucida Sans"/>
                <a:sym typeface="Lucida Sans"/>
              </a:rPr>
              <a:t>with temp as (</a:t>
            </a:r>
            <a:br>
              <a:rPr lang="en-US">
                <a:latin typeface="Lucida Sans"/>
                <a:ea typeface="Lucida Sans"/>
                <a:cs typeface="Lucida Sans"/>
                <a:sym typeface="Lucida Sans"/>
              </a:rPr>
            </a:br>
            <a:r>
              <a:rPr lang="en-US">
                <a:latin typeface="Lucida Sans"/>
                <a:ea typeface="Lucida Sans"/>
                <a:cs typeface="Lucida Sans"/>
                <a:sym typeface="Lucida Sans"/>
              </a:rPr>
              <a:t>   select title, avg(length)</a:t>
            </a:r>
            <a:br>
              <a:rPr lang="en-US">
                <a:latin typeface="Lucida Sans"/>
                <a:ea typeface="Lucida Sans"/>
                <a:cs typeface="Lucida Sans"/>
                <a:sym typeface="Lucida Sans"/>
              </a:rPr>
            </a:br>
            <a:r>
              <a:rPr lang="en-US">
                <a:latin typeface="Lucida Sans"/>
                <a:ea typeface="Lucida Sans"/>
                <a:cs typeface="Lucida Sans"/>
                <a:sym typeface="Lucida Sans"/>
              </a:rPr>
              <a:t>   from movies </a:t>
            </a:r>
            <a:br>
              <a:rPr lang="en-US">
                <a:latin typeface="Lucida Sans"/>
                <a:ea typeface="Lucida Sans"/>
                <a:cs typeface="Lucida Sans"/>
                <a:sym typeface="Lucida Sans"/>
              </a:rPr>
            </a:br>
            <a:r>
              <a:rPr lang="en-US">
                <a:latin typeface="Lucida Sans"/>
                <a:ea typeface="Lucida Sans"/>
                <a:cs typeface="Lucida Sans"/>
                <a:sym typeface="Lucida Sans"/>
              </a:rPr>
              <a:t>   group by year)</a:t>
            </a:r>
            <a:br>
              <a:rPr lang="en-US">
                <a:latin typeface="Lucida Sans"/>
                <a:ea typeface="Lucida Sans"/>
                <a:cs typeface="Lucida Sans"/>
                <a:sym typeface="Lucida Sans"/>
              </a:rPr>
            </a:br>
            <a:r>
              <a:rPr lang="en-US">
                <a:latin typeface="Lucida Sans"/>
                <a:ea typeface="Lucida Sans"/>
                <a:cs typeface="Lucida Sans"/>
                <a:sym typeface="Lucida Sans"/>
              </a:rPr>
              <a:t>select count(*) from temp;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Can have multiple subqueries (multiple </a:t>
            </a:r>
            <a:r>
              <a:rPr lang="en-US">
                <a:latin typeface="Lucida Sans"/>
                <a:ea typeface="Lucida Sans"/>
                <a:cs typeface="Lucida Sans"/>
                <a:sym typeface="Lucida Sans"/>
              </a:rPr>
              <a:t>with</a:t>
            </a:r>
            <a:r>
              <a:rPr lang="en-US"/>
              <a:t> clauses)</a:t>
            </a:r>
            <a:endParaRPr>
              <a:latin typeface="Lucida Sans"/>
              <a:ea typeface="Lucida Sans"/>
              <a:cs typeface="Lucida Sans"/>
              <a:sym typeface="Lucida Sans"/>
            </a:endParaRPr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Real advantage is when subquery needs to be referenced multiple times in main </a:t>
            </a:r>
            <a:r>
              <a:rPr lang="en-US">
                <a:latin typeface="Lucida Sans"/>
                <a:ea typeface="Lucida Sans"/>
                <a:cs typeface="Lucida Sans"/>
                <a:sym typeface="Lucida Sans"/>
              </a:rPr>
              <a:t>select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Helps with complex queries, both for readability and maybe performance (can cache subquery results)</a:t>
            </a:r>
            <a:endParaRPr/>
          </a:p>
        </p:txBody>
      </p:sp>
      <p:sp>
        <p:nvSpPr>
          <p:cNvPr id="434" name="Google Shape;434;p50"/>
          <p:cNvSpPr txBox="1"/>
          <p:nvPr>
            <p:ph idx="12" type="sldNum"/>
          </p:nvPr>
        </p:nvSpPr>
        <p:spPr>
          <a:xfrm>
            <a:off x="7010400" y="64928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1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Another SQL Construct</a:t>
            </a:r>
            <a:endParaRPr/>
          </a:p>
        </p:txBody>
      </p:sp>
      <p:sp>
        <p:nvSpPr>
          <p:cNvPr id="440" name="Google Shape;440;p51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Select</a:t>
            </a:r>
            <a:r>
              <a:rPr lang="en-US"/>
              <a:t> </a:t>
            </a:r>
            <a:r>
              <a:rPr lang="en-US">
                <a:latin typeface="Lucida Sans"/>
                <a:ea typeface="Lucida Sans"/>
                <a:cs typeface="Lucida Sans"/>
                <a:sym typeface="Lucida Sans"/>
              </a:rPr>
              <a:t>having</a:t>
            </a:r>
            <a:r>
              <a:rPr lang="en-US"/>
              <a:t> clause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Used in combination with </a:t>
            </a:r>
            <a:r>
              <a:rPr b="1" lang="en-US">
                <a:latin typeface="Lucida Sans"/>
                <a:ea typeface="Lucida Sans"/>
                <a:cs typeface="Lucida Sans"/>
                <a:sym typeface="Lucida Sans"/>
              </a:rPr>
              <a:t>group by</a:t>
            </a:r>
            <a:r>
              <a:rPr b="1" lang="en-US"/>
              <a:t> </a:t>
            </a:r>
            <a:r>
              <a:rPr lang="en-US"/>
              <a:t>to restrict the groups of returned rows to only those where condition evaluates to true</a:t>
            </a:r>
            <a:endParaRPr/>
          </a:p>
          <a:p>
            <a:pPr indent="0" lvl="2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Lucida Sans"/>
                <a:ea typeface="Lucida Sans"/>
                <a:cs typeface="Lucida Sans"/>
                <a:sym typeface="Lucida Sans"/>
              </a:rPr>
              <a:t>select year, count(*)</a:t>
            </a:r>
            <a:br>
              <a:rPr lang="en-US">
                <a:latin typeface="Lucida Sans"/>
                <a:ea typeface="Lucida Sans"/>
                <a:cs typeface="Lucida Sans"/>
                <a:sym typeface="Lucida Sans"/>
              </a:rPr>
            </a:br>
            <a:r>
              <a:rPr lang="en-US">
                <a:latin typeface="Lucida Sans"/>
                <a:ea typeface="Lucida Sans"/>
                <a:cs typeface="Lucida Sans"/>
                <a:sym typeface="Lucida Sans"/>
              </a:rPr>
              <a:t>   from movies where year &gt; 1980</a:t>
            </a:r>
            <a:br>
              <a:rPr lang="en-US">
                <a:latin typeface="Lucida Sans"/>
                <a:ea typeface="Lucida Sans"/>
                <a:cs typeface="Lucida Sans"/>
                <a:sym typeface="Lucida Sans"/>
              </a:rPr>
            </a:br>
            <a:r>
              <a:rPr lang="en-US">
                <a:latin typeface="Lucida Sans"/>
                <a:ea typeface="Lucida Sans"/>
                <a:cs typeface="Lucida Sans"/>
                <a:sym typeface="Lucida Sans"/>
              </a:rPr>
              <a:t>   group by year</a:t>
            </a:r>
            <a:br>
              <a:rPr lang="en-US">
                <a:latin typeface="Lucida Sans"/>
                <a:ea typeface="Lucida Sans"/>
                <a:cs typeface="Lucida Sans"/>
                <a:sym typeface="Lucida Sans"/>
              </a:rPr>
            </a:br>
            <a:r>
              <a:rPr lang="en-US">
                <a:latin typeface="Lucida Sans"/>
                <a:ea typeface="Lucida Sans"/>
                <a:cs typeface="Lucida Sans"/>
                <a:sym typeface="Lucida Sans"/>
              </a:rPr>
              <a:t>   having count(*) &gt; 10;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Difference from </a:t>
            </a:r>
            <a:r>
              <a:rPr b="1" lang="en-US">
                <a:latin typeface="Lucida Sans"/>
                <a:ea typeface="Lucida Sans"/>
                <a:cs typeface="Lucida Sans"/>
                <a:sym typeface="Lucida Sans"/>
              </a:rPr>
              <a:t>where</a:t>
            </a:r>
            <a:r>
              <a:rPr lang="en-US"/>
              <a:t> clause is that it applies to summarized group records, and </a:t>
            </a:r>
            <a:r>
              <a:rPr lang="en-US">
                <a:latin typeface="Lucida Sans"/>
                <a:ea typeface="Lucida Sans"/>
                <a:cs typeface="Lucida Sans"/>
                <a:sym typeface="Lucida Sans"/>
              </a:rPr>
              <a:t>where</a:t>
            </a:r>
            <a:r>
              <a:rPr lang="en-US"/>
              <a:t> applies to individual records</a:t>
            </a:r>
            <a:endParaRPr/>
          </a:p>
        </p:txBody>
      </p:sp>
      <p:sp>
        <p:nvSpPr>
          <p:cNvPr id="441" name="Google Shape;441;p51"/>
          <p:cNvSpPr txBox="1"/>
          <p:nvPr>
            <p:ph idx="12" type="sldNum"/>
          </p:nvPr>
        </p:nvSpPr>
        <p:spPr>
          <a:xfrm>
            <a:off x="7010400" y="64928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UML Class Diagram</a:t>
            </a:r>
            <a:endParaRPr/>
          </a:p>
        </p:txBody>
      </p:sp>
      <p:sp>
        <p:nvSpPr>
          <p:cNvPr id="67" name="Google Shape;67;p9"/>
          <p:cNvSpPr txBox="1"/>
          <p:nvPr>
            <p:ph idx="1" type="body"/>
          </p:nvPr>
        </p:nvSpPr>
        <p:spPr>
          <a:xfrm>
            <a:off x="-76200" y="990600"/>
            <a:ext cx="5851200" cy="45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325755" lvl="0" marL="457200" rtl="0" algn="l">
              <a:lnSpc>
                <a:spcPct val="115000"/>
              </a:lnSpc>
              <a:spcBef>
                <a:spcPts val="592"/>
              </a:spcBef>
              <a:spcAft>
                <a:spcPts val="0"/>
              </a:spcAft>
              <a:buSzPct val="56250"/>
              <a:buChar char="-"/>
            </a:pPr>
            <a:r>
              <a:rPr lang="en-US" u="sng">
                <a:solidFill>
                  <a:schemeClr val="hlink"/>
                </a:solidFill>
                <a:hlinkClick r:id="rId3"/>
              </a:rPr>
              <a:t>UML class diagram</a:t>
            </a:r>
            <a:endParaRPr/>
          </a:p>
          <a:p>
            <a:pPr indent="-325755" lvl="1" marL="914400" rtl="0" algn="l">
              <a:spcBef>
                <a:spcPts val="0"/>
              </a:spcBef>
              <a:spcAft>
                <a:spcPts val="0"/>
              </a:spcAft>
              <a:buSzPct val="64285"/>
              <a:buChar char="-"/>
            </a:pPr>
            <a:r>
              <a:rPr lang="en-US"/>
              <a:t>Used in OOP and DB design</a:t>
            </a:r>
            <a:endParaRPr/>
          </a:p>
          <a:p>
            <a:pPr indent="-32575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-"/>
            </a:pPr>
            <a:r>
              <a:rPr lang="en-US"/>
              <a:t>UML = Unified Modeling Language</a:t>
            </a:r>
            <a:endParaRPr/>
          </a:p>
          <a:p>
            <a:pPr indent="-32575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-"/>
            </a:pPr>
            <a:r>
              <a:rPr lang="en-US"/>
              <a:t>Diagram showing classes, attributes, methods, and relationships</a:t>
            </a:r>
            <a:endParaRPr/>
          </a:p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56250"/>
              <a:buChar char="-"/>
            </a:pPr>
            <a:r>
              <a:rPr lang="en-US"/>
              <a:t>Schema diagram</a:t>
            </a:r>
            <a:endParaRPr/>
          </a:p>
          <a:p>
            <a:pPr indent="-32575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-"/>
            </a:pPr>
            <a:r>
              <a:rPr lang="en-US"/>
              <a:t>Each box is a relation</a:t>
            </a:r>
            <a:endParaRPr/>
          </a:p>
          <a:p>
            <a:pPr indent="-32575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-"/>
            </a:pPr>
            <a:r>
              <a:rPr lang="en-US"/>
              <a:t>Attributes are listed inside the box</a:t>
            </a:r>
            <a:endParaRPr/>
          </a:p>
          <a:p>
            <a:pPr indent="-32575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-"/>
            </a:pPr>
            <a:r>
              <a:rPr lang="en-US"/>
              <a:t>Primary keys</a:t>
            </a:r>
            <a:endParaRPr/>
          </a:p>
          <a:p>
            <a:pPr indent="-32575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-"/>
            </a:pPr>
            <a:r>
              <a:rPr lang="en-US"/>
              <a:t>Foreign key constraints</a:t>
            </a:r>
            <a:endParaRPr/>
          </a:p>
        </p:txBody>
      </p:sp>
      <p:sp>
        <p:nvSpPr>
          <p:cNvPr id="68" name="Google Shape;68;p9"/>
          <p:cNvSpPr txBox="1"/>
          <p:nvPr>
            <p:ph idx="11" type="ftr"/>
          </p:nvPr>
        </p:nvSpPr>
        <p:spPr>
          <a:xfrm>
            <a:off x="0" y="6492875"/>
            <a:ext cx="335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UMD DATA605</a:t>
            </a:r>
            <a:endParaRPr/>
          </a:p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7010400" y="64928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0" name="Google Shape;70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37125" y="972519"/>
            <a:ext cx="3154474" cy="128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10850" y="2479573"/>
            <a:ext cx="2023549" cy="134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51100" y="4037675"/>
            <a:ext cx="3073950" cy="40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0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Example: University DB</a:t>
            </a:r>
            <a:endParaRPr/>
          </a:p>
        </p:txBody>
      </p:sp>
      <p:sp>
        <p:nvSpPr>
          <p:cNvPr id="78" name="Google Shape;78;p10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</a:t>
            </a:r>
            <a:r>
              <a:rPr lang="en-US"/>
              <a:t>UMD DATA605</a:t>
            </a:r>
            <a:endParaRPr/>
          </a:p>
        </p:txBody>
      </p:sp>
      <p:sp>
        <p:nvSpPr>
          <p:cNvPr id="79" name="Google Shape;79;p10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schema.png" id="80" name="Google Shape;8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48925" y="2646975"/>
            <a:ext cx="7214076" cy="4127526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0"/>
          <p:cNvSpPr txBox="1"/>
          <p:nvPr>
            <p:ph idx="1" type="body"/>
          </p:nvPr>
        </p:nvSpPr>
        <p:spPr>
          <a:xfrm>
            <a:off x="-76200" y="838200"/>
            <a:ext cx="8634000" cy="17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3210" lvl="0" marL="457200" rtl="0" algn="l">
              <a:lnSpc>
                <a:spcPct val="115000"/>
              </a:lnSpc>
              <a:spcBef>
                <a:spcPts val="592"/>
              </a:spcBef>
              <a:spcAft>
                <a:spcPts val="0"/>
              </a:spcAft>
              <a:buSzPts val="860"/>
              <a:buChar char="-"/>
            </a:pPr>
            <a:r>
              <a:rPr lang="en-US" sz="1840"/>
              <a:t>Schema diagram of a DB representing University</a:t>
            </a:r>
            <a:endParaRPr sz="1840"/>
          </a:p>
          <a:p>
            <a:pPr indent="-28321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60"/>
              <a:buChar char="-"/>
            </a:pPr>
            <a:r>
              <a:rPr lang="en-US" sz="1840"/>
              <a:t>Each box is a table / relation</a:t>
            </a:r>
            <a:endParaRPr sz="1840"/>
          </a:p>
          <a:p>
            <a:pPr indent="-28321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60"/>
              <a:buChar char="-"/>
            </a:pPr>
            <a:r>
              <a:rPr lang="en-US" sz="1840"/>
              <a:t>Column / fields / attributes are listed inside the box</a:t>
            </a:r>
            <a:endParaRPr sz="1840"/>
          </a:p>
          <a:p>
            <a:pPr indent="-28321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60"/>
              <a:buChar char="-"/>
            </a:pPr>
            <a:r>
              <a:rPr lang="en-US" sz="1840"/>
              <a:t>Primary keys: underlined fields</a:t>
            </a:r>
            <a:endParaRPr sz="1840"/>
          </a:p>
          <a:p>
            <a:pPr indent="-28321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60"/>
              <a:buChar char="-"/>
            </a:pPr>
            <a:r>
              <a:rPr lang="en-US" sz="1840"/>
              <a:t>Foreign key constraints: arrows between boxes</a:t>
            </a:r>
            <a:endParaRPr sz="184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1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Primary Key</a:t>
            </a:r>
            <a:endParaRPr/>
          </a:p>
        </p:txBody>
      </p:sp>
      <p:sp>
        <p:nvSpPr>
          <p:cNvPr id="87" name="Google Shape;87;p11"/>
          <p:cNvSpPr txBox="1"/>
          <p:nvPr>
            <p:ph idx="1" type="body"/>
          </p:nvPr>
        </p:nvSpPr>
        <p:spPr>
          <a:xfrm>
            <a:off x="152400" y="838200"/>
            <a:ext cx="5992200" cy="58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i="1" lang="en-US"/>
              <a:t>R</a:t>
            </a:r>
            <a:r>
              <a:rPr lang="en-US"/>
              <a:t> is the set of attributes of a relation </a:t>
            </a:r>
            <a:r>
              <a:rPr i="1" lang="en-US"/>
              <a:t>r</a:t>
            </a:r>
            <a:endParaRPr i="1"/>
          </a:p>
          <a:p>
            <a:pPr indent="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i="1" lang="en-US"/>
              <a:t>K</a:t>
            </a:r>
            <a:r>
              <a:rPr lang="en-US"/>
              <a:t> is a </a:t>
            </a:r>
            <a:r>
              <a:rPr b="1" lang="en-US"/>
              <a:t>superkey</a:t>
            </a:r>
            <a:r>
              <a:rPr lang="en-US"/>
              <a:t> of </a:t>
            </a:r>
            <a:r>
              <a:rPr i="1" lang="en-US"/>
              <a:t>R</a:t>
            </a:r>
            <a:r>
              <a:rPr lang="en-US"/>
              <a:t> if values for </a:t>
            </a:r>
            <a:r>
              <a:rPr i="1" lang="en-US"/>
              <a:t>K</a:t>
            </a:r>
            <a:r>
              <a:rPr lang="en-US"/>
              <a:t> are sufficient to identify a unique tuple of each possible relation </a:t>
            </a:r>
            <a:r>
              <a:rPr i="1" lang="en-US"/>
              <a:t>r(R)</a:t>
            </a:r>
            <a:r>
              <a:rPr lang="en-US"/>
              <a:t> </a:t>
            </a:r>
            <a:endParaRPr/>
          </a:p>
          <a:p>
            <a:pPr indent="-285750" lvl="1" marL="742950" rtl="0" algn="l">
              <a:lnSpc>
                <a:spcPct val="115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E.g., {ID} and {ID,name} are both superkeys of </a:t>
            </a:r>
            <a:r>
              <a:rPr i="1" lang="en-US"/>
              <a:t>i</a:t>
            </a:r>
            <a:r>
              <a:rPr i="1" lang="en-US"/>
              <a:t>nstructor</a:t>
            </a:r>
            <a:endParaRPr i="1"/>
          </a:p>
          <a:p>
            <a:pPr indent="-246062" lvl="1" marL="742950" rtl="0" algn="l">
              <a:lnSpc>
                <a:spcPct val="115000"/>
              </a:lnSpc>
              <a:spcBef>
                <a:spcPts val="35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{name} is not a superkey (or a key) of </a:t>
            </a:r>
            <a:r>
              <a:rPr i="1" lang="en-US"/>
              <a:t>instructor</a:t>
            </a:r>
            <a:endParaRPr i="1"/>
          </a:p>
          <a:p>
            <a:pPr indent="-342900" lvl="0" marL="3429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Superkey </a:t>
            </a:r>
            <a:r>
              <a:rPr i="1" lang="en-US"/>
              <a:t>K</a:t>
            </a:r>
            <a:r>
              <a:rPr lang="en-US"/>
              <a:t> is a </a:t>
            </a:r>
            <a:r>
              <a:rPr b="1" lang="en-US"/>
              <a:t>candidate key</a:t>
            </a:r>
            <a:r>
              <a:rPr lang="en-US"/>
              <a:t> if </a:t>
            </a:r>
            <a:r>
              <a:rPr i="1" lang="en-US"/>
              <a:t>K</a:t>
            </a:r>
            <a:r>
              <a:rPr lang="en-US"/>
              <a:t> is minimal</a:t>
            </a:r>
            <a:endParaRPr/>
          </a:p>
          <a:p>
            <a:pPr indent="-285750" lvl="1" marL="742950" rtl="0" algn="l">
              <a:lnSpc>
                <a:spcPct val="115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E.g., {ID} is a candidate key for </a:t>
            </a:r>
            <a:r>
              <a:rPr i="1" lang="en-US"/>
              <a:t>instructor</a:t>
            </a:r>
            <a:endParaRPr i="1"/>
          </a:p>
          <a:p>
            <a:pPr indent="-342900" lvl="0" marL="3429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One of the candidate keys is selected to be the </a:t>
            </a:r>
            <a:r>
              <a:rPr b="1" lang="en-US">
                <a:solidFill>
                  <a:schemeClr val="accent2"/>
                </a:solidFill>
              </a:rPr>
              <a:t>primary key</a:t>
            </a:r>
            <a:r>
              <a:rPr lang="en-US"/>
              <a:t> </a:t>
            </a:r>
            <a:endParaRPr/>
          </a:p>
          <a:p>
            <a:pPr indent="-285750" lvl="1" marL="742950" rtl="0" algn="l">
              <a:lnSpc>
                <a:spcPct val="115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Typically one that is small and immutable (doesn’t change often)</a:t>
            </a:r>
            <a:endParaRPr/>
          </a:p>
          <a:p>
            <a:pPr indent="-285750" lvl="1" marL="742950" rtl="0" algn="l">
              <a:lnSpc>
                <a:spcPct val="115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Primary keys typically are the first in the schema and highlighted / underlined</a:t>
            </a:r>
            <a:endParaRPr/>
          </a:p>
          <a:p>
            <a:pPr indent="-246062" lvl="1" marL="742950" rtl="0" algn="l">
              <a:lnSpc>
                <a:spcPct val="115000"/>
              </a:lnSpc>
              <a:spcBef>
                <a:spcPts val="35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Would SSN be a primary key?</a:t>
            </a:r>
            <a:endParaRPr/>
          </a:p>
          <a:p>
            <a:pPr indent="-342900" lvl="0" marL="3429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ct val="100000"/>
              <a:buChar char="•"/>
            </a:pPr>
            <a:r>
              <a:rPr b="1" lang="en-US">
                <a:solidFill>
                  <a:schemeClr val="accent3"/>
                </a:solidFill>
              </a:rPr>
              <a:t>Primary</a:t>
            </a:r>
            <a:r>
              <a:rPr b="1" lang="en-US">
                <a:solidFill>
                  <a:schemeClr val="accent3"/>
                </a:solidFill>
              </a:rPr>
              <a:t> key constraint</a:t>
            </a:r>
            <a:r>
              <a:rPr lang="en-US"/>
              <a:t>: tuples in the relation can’t have the same primary key</a:t>
            </a:r>
            <a:endParaRPr/>
          </a:p>
        </p:txBody>
      </p:sp>
      <p:sp>
        <p:nvSpPr>
          <p:cNvPr id="88" name="Google Shape;88;p11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</a:t>
            </a:r>
            <a:r>
              <a:rPr lang="en-US"/>
              <a:t>UMD DATA605</a:t>
            </a:r>
            <a:endParaRPr/>
          </a:p>
        </p:txBody>
      </p:sp>
      <p:sp>
        <p:nvSpPr>
          <p:cNvPr id="89" name="Google Shape;89;p11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0" name="Google Shape;90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9500" y="990600"/>
            <a:ext cx="2579700" cy="2204471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46000" y="4022023"/>
            <a:ext cx="1598875" cy="145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2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Exercise: What are Primary Keys?</a:t>
            </a:r>
            <a:endParaRPr/>
          </a:p>
        </p:txBody>
      </p:sp>
      <p:sp>
        <p:nvSpPr>
          <p:cNvPr id="97" name="Google Shape;97;p12"/>
          <p:cNvSpPr txBox="1"/>
          <p:nvPr>
            <p:ph idx="1" type="body"/>
          </p:nvPr>
        </p:nvSpPr>
        <p:spPr>
          <a:xfrm>
            <a:off x="152400" y="990600"/>
            <a:ext cx="62679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10000"/>
          </a:bodyPr>
          <a:lstStyle/>
          <a:p>
            <a:pPr indent="-281940" lvl="0" marL="342900" rtl="0" algn="l">
              <a:spcBef>
                <a:spcPts val="544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Marital status</a:t>
            </a:r>
            <a:endParaRPr/>
          </a:p>
          <a:p>
            <a:pPr indent="-283210" lvl="1" marL="742950" rtl="0" algn="l">
              <a:spcBef>
                <a:spcPts val="544"/>
              </a:spcBef>
              <a:spcAft>
                <a:spcPts val="0"/>
              </a:spcAft>
              <a:buSzPct val="114285"/>
              <a:buChar char="–"/>
            </a:pPr>
            <a:r>
              <a:rPr lang="en-US"/>
              <a:t>Married(person1_ssn, person2_ssn, date_married, date_divorced)</a:t>
            </a:r>
            <a:endParaRPr/>
          </a:p>
          <a:p>
            <a:pPr indent="-281940" lvl="0" marL="342900" rtl="0" algn="l">
              <a:spcBef>
                <a:spcPts val="544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Bank account</a:t>
            </a:r>
            <a:endParaRPr/>
          </a:p>
          <a:p>
            <a:pPr indent="-283210" lvl="1" marL="742950" rtl="0" algn="l">
              <a:spcBef>
                <a:spcPts val="544"/>
              </a:spcBef>
              <a:spcAft>
                <a:spcPts val="0"/>
              </a:spcAft>
              <a:buSzPct val="114285"/>
              <a:buChar char="–"/>
            </a:pPr>
            <a:r>
              <a:rPr lang="en-US"/>
              <a:t>Account(cust_ssn, account_number, cust_name, balance, cust_address)</a:t>
            </a:r>
            <a:endParaRPr/>
          </a:p>
          <a:p>
            <a:pPr indent="-281940" lvl="0" marL="342900" marR="0" rtl="0" algn="l">
              <a:lnSpc>
                <a:spcPct val="115000"/>
              </a:lnSpc>
              <a:spcBef>
                <a:spcPts val="544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Research assistantship at UMD</a:t>
            </a:r>
            <a:endParaRPr/>
          </a:p>
          <a:p>
            <a:pPr indent="-283210" lvl="1" marL="742950" rtl="0" algn="l">
              <a:spcBef>
                <a:spcPts val="544"/>
              </a:spcBef>
              <a:spcAft>
                <a:spcPts val="0"/>
              </a:spcAft>
              <a:buSzPct val="114285"/>
              <a:buChar char="–"/>
            </a:pPr>
            <a:r>
              <a:rPr lang="en-US"/>
              <a:t>RA(student_id, project_id, supervisor_id, appt_time, appt_start_date, appt_end_date)</a:t>
            </a:r>
            <a:endParaRPr/>
          </a:p>
          <a:p>
            <a:pPr indent="-281940" lvl="0" marL="342900" rtl="0" algn="l">
              <a:spcBef>
                <a:spcPts val="544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Information typically found on Wikipedia</a:t>
            </a:r>
            <a:endParaRPr/>
          </a:p>
          <a:p>
            <a:pPr indent="-283210" lvl="1" marL="742950" rtl="0" algn="l">
              <a:spcBef>
                <a:spcPts val="544"/>
              </a:spcBef>
              <a:spcAft>
                <a:spcPts val="0"/>
              </a:spcAft>
              <a:buSzPct val="114285"/>
              <a:buChar char="–"/>
            </a:pPr>
            <a:r>
              <a:rPr lang="en-US"/>
              <a:t>Person(Name, Born, Died, Citizenship, Education, ...) </a:t>
            </a:r>
            <a:endParaRPr/>
          </a:p>
          <a:p>
            <a:pPr indent="-281940" lvl="0" marL="342900" rtl="0" algn="l">
              <a:spcBef>
                <a:spcPts val="544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Info about US President on Wikipedia</a:t>
            </a:r>
            <a:endParaRPr/>
          </a:p>
          <a:p>
            <a:pPr indent="-283210" lvl="1" marL="742950" rtl="0" algn="l">
              <a:spcBef>
                <a:spcPts val="544"/>
              </a:spcBef>
              <a:spcAft>
                <a:spcPts val="0"/>
              </a:spcAft>
              <a:buSzPct val="100000"/>
              <a:buChar char="–"/>
            </a:pPr>
            <a:r>
              <a:rPr lang="en-US"/>
              <a:t>President(name, start_date, end_date, vice_president, preceded_by, succeeded_by) </a:t>
            </a:r>
            <a:endParaRPr sz="3200"/>
          </a:p>
          <a:p>
            <a:pPr indent="-281940" lvl="0" marL="342900" rtl="0" algn="l">
              <a:spcBef>
                <a:spcPts val="544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Tour de France: Historical Rider Participation Information</a:t>
            </a:r>
            <a:endParaRPr/>
          </a:p>
          <a:p>
            <a:pPr indent="-283210" lvl="1" marL="742950" rtl="0" algn="l">
              <a:spcBef>
                <a:spcPts val="544"/>
              </a:spcBef>
              <a:spcAft>
                <a:spcPts val="0"/>
              </a:spcAft>
              <a:buSzPct val="114285"/>
              <a:buChar char="–"/>
            </a:pPr>
            <a:r>
              <a:rPr lang="en-US"/>
              <a:t>Rider(Name, Born, Team-name, Coach, Sponsor, Year) </a:t>
            </a:r>
            <a:endParaRPr/>
          </a:p>
        </p:txBody>
      </p:sp>
      <p:sp>
        <p:nvSpPr>
          <p:cNvPr id="98" name="Google Shape;98;p12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</a:t>
            </a:r>
            <a:r>
              <a:rPr lang="en-US"/>
              <a:t>UMD DATA605</a:t>
            </a:r>
            <a:endParaRPr/>
          </a:p>
        </p:txBody>
      </p:sp>
      <p:sp>
        <p:nvSpPr>
          <p:cNvPr id="99" name="Google Shape;99;p12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0" name="Google Shape;100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7900" y="990600"/>
            <a:ext cx="2157712" cy="53498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3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Exercise: What are Primary Keys?</a:t>
            </a:r>
            <a:endParaRPr/>
          </a:p>
        </p:txBody>
      </p:sp>
      <p:sp>
        <p:nvSpPr>
          <p:cNvPr id="106" name="Google Shape;106;p13"/>
          <p:cNvSpPr txBox="1"/>
          <p:nvPr>
            <p:ph idx="1" type="body"/>
          </p:nvPr>
        </p:nvSpPr>
        <p:spPr>
          <a:xfrm>
            <a:off x="152400" y="990600"/>
            <a:ext cx="62679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10000"/>
          </a:bodyPr>
          <a:lstStyle/>
          <a:p>
            <a:pPr indent="-281940" lvl="0" marL="342900" marR="0" rtl="0" algn="l">
              <a:lnSpc>
                <a:spcPct val="115000"/>
              </a:lnSpc>
              <a:spcBef>
                <a:spcPts val="544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Marital status</a:t>
            </a:r>
            <a:endParaRPr/>
          </a:p>
          <a:p>
            <a:pPr indent="-283210" lvl="1" marL="742950" marR="0" rtl="0" algn="l">
              <a:lnSpc>
                <a:spcPct val="115000"/>
              </a:lnSpc>
              <a:spcBef>
                <a:spcPts val="544"/>
              </a:spcBef>
              <a:spcAft>
                <a:spcPts val="0"/>
              </a:spcAft>
              <a:buSzPct val="114285"/>
              <a:buChar char="–"/>
            </a:pPr>
            <a:r>
              <a:rPr lang="en-US"/>
              <a:t>Married(</a:t>
            </a:r>
            <a:r>
              <a:rPr b="1" lang="en-US"/>
              <a:t>person1_ssn, person2_ssn, date_married</a:t>
            </a:r>
            <a:r>
              <a:rPr lang="en-US"/>
              <a:t>, date_divorced)</a:t>
            </a:r>
            <a:endParaRPr/>
          </a:p>
          <a:p>
            <a:pPr indent="-281940" lvl="0" marL="342900" marR="0" rtl="0" algn="l">
              <a:lnSpc>
                <a:spcPct val="115000"/>
              </a:lnSpc>
              <a:spcBef>
                <a:spcPts val="544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Bank account</a:t>
            </a:r>
            <a:endParaRPr/>
          </a:p>
          <a:p>
            <a:pPr indent="-283210" lvl="1" marL="742950" marR="0" rtl="0" algn="l">
              <a:lnSpc>
                <a:spcPct val="115000"/>
              </a:lnSpc>
              <a:spcBef>
                <a:spcPts val="544"/>
              </a:spcBef>
              <a:spcAft>
                <a:spcPts val="0"/>
              </a:spcAft>
              <a:buSzPct val="114285"/>
              <a:buChar char="–"/>
            </a:pPr>
            <a:r>
              <a:rPr lang="en-US"/>
              <a:t>Account(cust_ssn, </a:t>
            </a:r>
            <a:r>
              <a:rPr b="1" lang="en-US"/>
              <a:t>account_number</a:t>
            </a:r>
            <a:r>
              <a:rPr lang="en-US"/>
              <a:t>, cust_name, balance, cust_address)</a:t>
            </a:r>
            <a:endParaRPr/>
          </a:p>
          <a:p>
            <a:pPr indent="-281940" lvl="0" marL="342900" marR="0" rtl="0" algn="l">
              <a:lnSpc>
                <a:spcPct val="115000"/>
              </a:lnSpc>
              <a:spcBef>
                <a:spcPts val="544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Research</a:t>
            </a:r>
            <a:r>
              <a:rPr lang="en-US"/>
              <a:t> </a:t>
            </a:r>
            <a:r>
              <a:rPr lang="en-US"/>
              <a:t>assistantship</a:t>
            </a:r>
            <a:r>
              <a:rPr lang="en-US"/>
              <a:t> at UMD</a:t>
            </a:r>
            <a:endParaRPr/>
          </a:p>
          <a:p>
            <a:pPr indent="-283210" lvl="1" marL="742950" marR="0" rtl="0" algn="l">
              <a:lnSpc>
                <a:spcPct val="115000"/>
              </a:lnSpc>
              <a:spcBef>
                <a:spcPts val="544"/>
              </a:spcBef>
              <a:spcAft>
                <a:spcPts val="0"/>
              </a:spcAft>
              <a:buSzPct val="114285"/>
              <a:buChar char="–"/>
            </a:pPr>
            <a:r>
              <a:rPr lang="en-US"/>
              <a:t>RA(</a:t>
            </a:r>
            <a:r>
              <a:rPr b="1" lang="en-US"/>
              <a:t>student_id, project_id</a:t>
            </a:r>
            <a:r>
              <a:rPr lang="en-US"/>
              <a:t>, supervisor_id, appt_time, </a:t>
            </a:r>
            <a:r>
              <a:rPr b="1" lang="en-US"/>
              <a:t>appt_start_date</a:t>
            </a:r>
            <a:r>
              <a:rPr lang="en-US"/>
              <a:t>, appt_end_date)</a:t>
            </a:r>
            <a:endParaRPr/>
          </a:p>
          <a:p>
            <a:pPr indent="-281940" lvl="0" marL="342900" marR="0" rtl="0" algn="l">
              <a:lnSpc>
                <a:spcPct val="115000"/>
              </a:lnSpc>
              <a:spcBef>
                <a:spcPts val="544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Information typically found on Wikipedia</a:t>
            </a:r>
            <a:endParaRPr/>
          </a:p>
          <a:p>
            <a:pPr indent="-283210" lvl="1" marL="742950" marR="0" rtl="0" algn="l">
              <a:lnSpc>
                <a:spcPct val="115000"/>
              </a:lnSpc>
              <a:spcBef>
                <a:spcPts val="544"/>
              </a:spcBef>
              <a:spcAft>
                <a:spcPts val="0"/>
              </a:spcAft>
              <a:buSzPct val="114285"/>
              <a:buChar char="–"/>
            </a:pPr>
            <a:r>
              <a:rPr lang="en-US"/>
              <a:t>Person(</a:t>
            </a:r>
            <a:r>
              <a:rPr b="1" lang="en-US"/>
              <a:t>Name, Born, Died, Citizenship, Education, ...</a:t>
            </a:r>
            <a:r>
              <a:rPr lang="en-US"/>
              <a:t>) </a:t>
            </a:r>
            <a:endParaRPr/>
          </a:p>
          <a:p>
            <a:pPr indent="-281940" lvl="0" marL="342900" marR="0" rtl="0" algn="l">
              <a:lnSpc>
                <a:spcPct val="115000"/>
              </a:lnSpc>
              <a:spcBef>
                <a:spcPts val="544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Info about US President on Wikipedia</a:t>
            </a:r>
            <a:endParaRPr/>
          </a:p>
          <a:p>
            <a:pPr indent="-283210" lvl="1" marL="742950" marR="0" rtl="0" algn="l">
              <a:lnSpc>
                <a:spcPct val="115000"/>
              </a:lnSpc>
              <a:spcBef>
                <a:spcPts val="544"/>
              </a:spcBef>
              <a:spcAft>
                <a:spcPts val="0"/>
              </a:spcAft>
              <a:buSzPct val="100000"/>
              <a:buChar char="–"/>
            </a:pPr>
            <a:r>
              <a:rPr lang="en-US"/>
              <a:t>President(</a:t>
            </a:r>
            <a:r>
              <a:rPr b="1" lang="en-US"/>
              <a:t>name, start_date</a:t>
            </a:r>
            <a:r>
              <a:rPr lang="en-US"/>
              <a:t>, end_date, vice_president, preceded_by, succeeded_by) </a:t>
            </a:r>
            <a:endParaRPr sz="3200"/>
          </a:p>
          <a:p>
            <a:pPr indent="-281940" lvl="0" marL="342900" marR="0" rtl="0" algn="l">
              <a:lnSpc>
                <a:spcPct val="115000"/>
              </a:lnSpc>
              <a:spcBef>
                <a:spcPts val="544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Tour de France: Historical Rider Participation Information</a:t>
            </a:r>
            <a:endParaRPr/>
          </a:p>
          <a:p>
            <a:pPr indent="-283210" lvl="1" marL="742950" marR="0" rtl="0" algn="l">
              <a:lnSpc>
                <a:spcPct val="115000"/>
              </a:lnSpc>
              <a:spcBef>
                <a:spcPts val="544"/>
              </a:spcBef>
              <a:spcAft>
                <a:spcPts val="0"/>
              </a:spcAft>
              <a:buSzPct val="114285"/>
              <a:buChar char="–"/>
            </a:pPr>
            <a:r>
              <a:rPr lang="en-US"/>
              <a:t>Rider(</a:t>
            </a:r>
            <a:r>
              <a:rPr b="1" lang="en-US"/>
              <a:t>Name, Born, Team-name,</a:t>
            </a:r>
            <a:r>
              <a:rPr lang="en-US"/>
              <a:t> Coach, Sponsor, </a:t>
            </a:r>
            <a:r>
              <a:rPr b="1" lang="en-US"/>
              <a:t>Year</a:t>
            </a:r>
            <a:r>
              <a:rPr lang="en-US"/>
              <a:t>) </a:t>
            </a:r>
            <a:endParaRPr/>
          </a:p>
        </p:txBody>
      </p:sp>
      <p:sp>
        <p:nvSpPr>
          <p:cNvPr id="107" name="Google Shape;107;p13"/>
          <p:cNvSpPr txBox="1"/>
          <p:nvPr>
            <p:ph idx="11" type="ftr"/>
          </p:nvPr>
        </p:nvSpPr>
        <p:spPr>
          <a:xfrm>
            <a:off x="0" y="6492875"/>
            <a:ext cx="335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UMD DATA605</a:t>
            </a:r>
            <a:endParaRPr/>
          </a:p>
        </p:txBody>
      </p:sp>
      <p:sp>
        <p:nvSpPr>
          <p:cNvPr id="108" name="Google Shape;108;p13"/>
          <p:cNvSpPr txBox="1"/>
          <p:nvPr>
            <p:ph idx="12" type="sldNum"/>
          </p:nvPr>
        </p:nvSpPr>
        <p:spPr>
          <a:xfrm>
            <a:off x="7010400" y="64928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9" name="Google Shape;10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7900" y="990600"/>
            <a:ext cx="2157712" cy="53498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