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D2622B-B82A-4DFF-AEA1-A2E0E94F70F6}">
  <a:tblStyle styleId="{FCD2622B-B82A-4DFF-AEA1-A2E0E94F70F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Theorem: It is impossible in the asynchronous network model to implement a read/write data object that guarantees the following properties: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Atomic consistency in all fair executions (including those in which messages are lost)</a:t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44f25bd25_0_12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a44f25bd25_0_121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a44f25bd25_0_121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44f25bd25_0_14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44f25bd25_0_148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a44f25bd25_0_148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44f25bd25_0_13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a44f25bd25_0_138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a44f25bd25_0_138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44f25bd25_0_12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a44f25bd25_0_129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a44f25bd25_0_129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44f25bd25_0_10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a44f25bd25_0_106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a44f25bd25_0_106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44f25bd25_0_5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a44f25bd25_0_54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a44f25bd25_0_54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a44f25bd25_0_6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a44f25bd25_0_61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a44f25bd25_0_61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8367bb8cfc_0_1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18367bb8cfc_0_15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g18367bb8cfc_0_15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a44f25bd25_0_6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a44f25bd25_0_68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a44f25bd25_0_68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793ec54f3_1_1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b793ec54f3_1_17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b793ec54f3_1_17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b793ec54f3_1_3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b793ec54f3_1_3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b793ec54f3_1_30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a44f25bd25_0_3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a44f25bd25_0_3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a44f25bd25_0_30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a44f25bd25_0_15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a44f25bd25_0_157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a44f25bd25_0_157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a44f25bd25_0_16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a44f25bd25_0_165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a44f25bd25_0_165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a44f25bd25_0_17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a44f25bd25_0_173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a44f25bd25_0_173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a44f25bd25_0_18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a44f25bd25_0_184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a44f25bd25_0_184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a44f25bd25_0_19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a44f25bd25_0_192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a44f25bd25_0_192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a44f25bd25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1a44f25bd25_0_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a44f25bd25_0_0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b793ec54f3_1_2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b793ec54f3_1_23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b793ec54f3_1_23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b793ec54f3_1_5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b793ec54f3_1_52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1b793ec54f3_1_52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a44f25bd25_0_20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a44f25bd25_0_208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1a44f25bd25_0_208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a4b4abea25_0_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a4b4abea25_0_1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1a4b4abea25_0_1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a4b4abea25_0_1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a4b4abea25_0_19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1a4b4abea25_0_19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a4b4abea25_0_1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a4b4abea25_0_11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1a4b4abea25_0_11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a44f25bd25_0_1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a44f25bd25_0_13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1a44f25bd25_0_13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a4b4abea25_0_2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a4b4abea25_0_29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1a4b4abea25_0_29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a4b4abea25_0_3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a4b4abea25_0_39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1a4b4abea25_0_39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a4b4abea25_0_4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a4b4abea25_0_48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1a4b4abea25_0_48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a4b4abea25_0_5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a4b4abea25_0_56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1a4b4abea25_0_56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44f25bd25_0_9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44f25bd25_0_99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a44f25bd25_0_99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44f25bd25_0_2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44f25bd25_0_23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1a44f25bd25_0_23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44f25bd25_0_3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44f25bd25_0_38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a44f25bd25_0_38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44f25bd25_0_7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a44f25bd25_0_75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a44f25bd25_0_75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44f25bd25_0_4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44f25bd25_0_46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a44f25bd25_0_46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" y="152401"/>
            <a:ext cx="8839200" cy="3448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" y="37338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None/>
              <a:defRPr>
                <a:solidFill>
                  <a:srgbClr val="00B0F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 txBox="1"/>
          <p:nvPr/>
        </p:nvSpPr>
        <p:spPr>
          <a:xfrm>
            <a:off x="0" y="6492875"/>
            <a:ext cx="146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</a:rPr>
              <a:t>© UMD DATA605</a:t>
            </a:r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52400" y="2654300"/>
            <a:ext cx="8839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None/>
              <a:defRPr sz="4000" cap="small">
                <a:solidFill>
                  <a:srgbClr val="20586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i="0" sz="4400" u="none" cap="none" strike="noStrik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fmla="val 834" name="adj1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0" y="6492875"/>
            <a:ext cx="146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</a:rPr>
              <a:t>© UMD DATA605</a:t>
            </a:r>
            <a:endParaRPr sz="1200">
              <a:solidFill>
                <a:srgbClr val="888888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saggese@umd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amazon.com/Seven-Databases-Weeks-Modern-Movement/dp/1680502530" TargetMode="External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hyperlink" Target="http://blog.nahurst.com/visual-guide-to-nosql-system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mazon.com/Seven-Databases-Weeks-Modern-Movement/dp/1680502530" TargetMode="External"/><Relationship Id="rId4" Type="http://schemas.openxmlformats.org/officeDocument/2006/relationships/image" Target="../media/image2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labs.google.com/papers/bigtable.html" TargetMode="External"/><Relationship Id="rId4" Type="http://schemas.openxmlformats.org/officeDocument/2006/relationships/hyperlink" Target="http://hadoop.apache.org/hbase/" TargetMode="External"/><Relationship Id="rId11" Type="http://schemas.openxmlformats.org/officeDocument/2006/relationships/hyperlink" Target="http://couchdb.apache.org/" TargetMode="External"/><Relationship Id="rId10" Type="http://schemas.openxmlformats.org/officeDocument/2006/relationships/hyperlink" Target="http://incubator.apache.org/cassandra/" TargetMode="External"/><Relationship Id="rId12" Type="http://schemas.openxmlformats.org/officeDocument/2006/relationships/image" Target="../media/image4.png"/><Relationship Id="rId9" Type="http://schemas.openxmlformats.org/officeDocument/2006/relationships/hyperlink" Target="http://s3.amazonaws.com/AllThingsDistributed/sosp/amazon-dynamo-sosp2007.pdf" TargetMode="External"/><Relationship Id="rId5" Type="http://schemas.openxmlformats.org/officeDocument/2006/relationships/hyperlink" Target="http://www.mongodb.org/display/DOCS/Home" TargetMode="External"/><Relationship Id="rId6" Type="http://schemas.openxmlformats.org/officeDocument/2006/relationships/hyperlink" Target="http://code.google.com/p/redis/" TargetMode="External"/><Relationship Id="rId7" Type="http://schemas.openxmlformats.org/officeDocument/2006/relationships/hyperlink" Target="http://memcachedb.org/" TargetMode="External"/><Relationship Id="rId8" Type="http://schemas.openxmlformats.org/officeDocument/2006/relationships/hyperlink" Target="http://en.wikipedia.org/wiki/Berkeley_DB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research.google.com/archive/bigtable.html" TargetMode="External"/><Relationship Id="rId4" Type="http://schemas.openxmlformats.org/officeDocument/2006/relationships/hyperlink" Target="https://hbase.apache.org/" TargetMode="External"/><Relationship Id="rId5" Type="http://schemas.openxmlformats.org/officeDocument/2006/relationships/hyperlink" Target="https://github.com/apache/hbase" TargetMode="External"/><Relationship Id="rId6" Type="http://schemas.openxmlformats.org/officeDocument/2006/relationships/hyperlink" Target="https://www.amazon.com/Seven-Databases-Weeks-Modern-Movement/dp/1680502530" TargetMode="External"/><Relationship Id="rId7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hyperlink" Target="mailto:fk@phc.com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hyperlink" Target="mailto:fk@phc.com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hyperlink" Target="mailto:fk@phc.com" TargetMode="External"/><Relationship Id="rId4" Type="http://schemas.openxmlformats.org/officeDocument/2006/relationships/hyperlink" Target="mailto:mt@yahoo.com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hyperlink" Target="mailto:fk@phc.com" TargetMode="External"/><Relationship Id="rId4" Type="http://schemas.openxmlformats.org/officeDocument/2006/relationships/hyperlink" Target="mailto:mt@yahoo.com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hyperlink" Target="mailto:mt@yahoo.com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ctrTitle"/>
          </p:nvPr>
        </p:nvSpPr>
        <p:spPr>
          <a:xfrm>
            <a:off x="152400" y="152400"/>
            <a:ext cx="8839200" cy="264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/>
              <a:t>UMD DATA605 - Big Data Systems</a:t>
            </a:r>
            <a:br>
              <a:rPr lang="en-US"/>
            </a:br>
            <a:r>
              <a:rPr b="0" lang="en-US"/>
              <a:t>NoSQL Stores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lang="en-US"/>
              <a:t>NoSQL Taxonomy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lang="en-US"/>
              <a:t>(Apache) HBase</a:t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152400" y="3641325"/>
            <a:ext cx="88392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Dr. </a:t>
            </a:r>
            <a:r>
              <a:rPr lang="en-US"/>
              <a:t>GP Saggese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gsaggese@umd.edu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96"/>
              </a:spcBef>
              <a:spcAft>
                <a:spcPts val="0"/>
              </a:spcAft>
              <a:buClr>
                <a:srgbClr val="00B0F0"/>
              </a:buClr>
              <a:buSzPct val="121634"/>
              <a:buNone/>
            </a:pPr>
            <a:r>
              <a:rPr lang="en-US" sz="2630"/>
              <a:t>with thanks to Prof.</a:t>
            </a:r>
            <a:endParaRPr sz="2630"/>
          </a:p>
          <a:p>
            <a:pPr indent="0" lvl="0" marL="0" rtl="0" algn="ctr">
              <a:spcBef>
                <a:spcPts val="496"/>
              </a:spcBef>
              <a:spcAft>
                <a:spcPts val="0"/>
              </a:spcAft>
              <a:buClr>
                <a:srgbClr val="00B0F0"/>
              </a:buClr>
              <a:buSzPct val="121634"/>
              <a:buNone/>
            </a:pPr>
            <a:r>
              <a:rPr lang="en-US" sz="2630"/>
              <a:t>Alan Sussman (UMD)</a:t>
            </a:r>
            <a:endParaRPr sz="2630"/>
          </a:p>
          <a:p>
            <a:pPr indent="0" lvl="0" marL="0" rtl="0" algn="ctr">
              <a:spcBef>
                <a:spcPts val="496"/>
              </a:spcBef>
              <a:spcAft>
                <a:spcPts val="0"/>
              </a:spcAft>
              <a:buClr>
                <a:srgbClr val="00B0F0"/>
              </a:buClr>
              <a:buSzPct val="121634"/>
              <a:buNone/>
            </a:pPr>
            <a:r>
              <a:rPr lang="en-US" sz="2630"/>
              <a:t>Amol Deshpande (UMD)</a:t>
            </a:r>
            <a:br>
              <a:rPr lang="en-US" sz="2630"/>
            </a:br>
            <a:r>
              <a:rPr lang="en-US" sz="2630"/>
              <a:t>Oliver Kennedy (U. Buffalo)</a:t>
            </a:r>
            <a:endParaRPr sz="2630"/>
          </a:p>
          <a:p>
            <a:pPr indent="0" lvl="0" marL="0" rtl="0" algn="ctr">
              <a:spcBef>
                <a:spcPts val="496"/>
              </a:spcBef>
              <a:spcAft>
                <a:spcPts val="0"/>
              </a:spcAft>
              <a:buClr>
                <a:srgbClr val="00B0F0"/>
              </a:buClr>
              <a:buSzPct val="121634"/>
              <a:buNone/>
            </a:pPr>
            <a:r>
              <a:rPr lang="en-US" sz="2630"/>
              <a:t>Doug Thain (U. Notre Dame)</a:t>
            </a:r>
            <a:endParaRPr sz="263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152400" y="0"/>
            <a:ext cx="88392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3) C</a:t>
            </a:r>
            <a:r>
              <a:rPr lang="en-US" sz="3600"/>
              <a:t>onsistency in Distributed DB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152400" y="914400"/>
            <a:ext cx="8839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81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Achieving ACID consistency is:</a:t>
            </a:r>
            <a:endParaRPr/>
          </a:p>
          <a:p>
            <a:pPr indent="-3746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/>
              <a:t>non-trivial in a single DB server setup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difficult in a distributed DB server setup</a:t>
            </a:r>
            <a:endParaRPr/>
          </a:p>
          <a:p>
            <a:pPr indent="-3581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Distributed </a:t>
            </a:r>
            <a:r>
              <a:rPr lang="en-US"/>
              <a:t>setup</a:t>
            </a:r>
            <a:r>
              <a:rPr lang="en-US"/>
              <a:t> is needed when data scales up for:</a:t>
            </a:r>
            <a:endParaRPr/>
          </a:p>
          <a:p>
            <a:pPr indent="-349250" lvl="1" marL="74295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performance (e.g., transaction per seconds)</a:t>
            </a:r>
            <a:endParaRPr/>
          </a:p>
          <a:p>
            <a:pPr indent="-349250" lvl="1" marL="74295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availability (guarantees a certain up-time)</a:t>
            </a:r>
            <a:endParaRPr/>
          </a:p>
          <a:p>
            <a:pPr indent="-349250" lvl="1" marL="74295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fault-tolerance (can recover from faults)</a:t>
            </a:r>
            <a:endParaRPr/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152400" y="152400"/>
            <a:ext cx="8839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CAP Theorem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76200" y="914400"/>
            <a:ext cx="5096100" cy="55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9718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CAP</a:t>
            </a:r>
            <a:r>
              <a:rPr lang="en-US"/>
              <a:t> </a:t>
            </a:r>
            <a:r>
              <a:rPr b="1" lang="en-US"/>
              <a:t>theorem</a:t>
            </a:r>
            <a:r>
              <a:rPr lang="en-US"/>
              <a:t>: Any distributed DB can have at most two of the following three properties</a:t>
            </a:r>
            <a:endParaRPr/>
          </a:p>
          <a:p>
            <a:pPr indent="-282575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b="1" lang="en-US"/>
              <a:t>Consistent</a:t>
            </a:r>
            <a:r>
              <a:rPr lang="en-US"/>
              <a:t>: writes are atomic and subsequent reads retrieve the new value</a:t>
            </a:r>
            <a:endParaRPr/>
          </a:p>
          <a:p>
            <a:pPr indent="-282575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b="1" lang="en-US"/>
              <a:t>Available</a:t>
            </a:r>
            <a:r>
              <a:rPr lang="en-US"/>
              <a:t>: a value is returned as long as a single server is running</a:t>
            </a:r>
            <a:endParaRPr/>
          </a:p>
          <a:p>
            <a:pPr indent="-282575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b="1" lang="en-US"/>
              <a:t>Partition tolerant</a:t>
            </a:r>
            <a:r>
              <a:rPr lang="en-US"/>
              <a:t>: the system still works even if communication is temporary lost (i.e., the network is partitioned)</a:t>
            </a:r>
            <a:endParaRPr/>
          </a:p>
          <a:p>
            <a:pPr indent="-297180" lvl="0" marL="34290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Originally a conjecture (Eric Brewer), but made formal later (Gilbert, Lynch, 2002)</a:t>
            </a:r>
            <a:endParaRPr/>
          </a:p>
          <a:p>
            <a:pPr indent="-297180" lvl="0" marL="34290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CAP corollary</a:t>
            </a:r>
            <a:r>
              <a:rPr lang="en-US"/>
              <a:t>: Partitions cannot be prevented in large-scale distributed system, so either sacrifice:</a:t>
            </a:r>
            <a:endParaRPr/>
          </a:p>
          <a:p>
            <a:pPr indent="-242887" lvl="1" marL="74295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Availability (i.e., go down): e.g., banking system</a:t>
            </a:r>
            <a:endParaRPr/>
          </a:p>
          <a:p>
            <a:pPr indent="-242887" lvl="1" marL="74295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Consistency (i.e., different views of the system): e.g., social network</a:t>
            </a:r>
            <a:endParaRPr/>
          </a:p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900" y="1981200"/>
            <a:ext cx="3590700" cy="3244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CAP Theorem: Intuition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152400" y="914400"/>
            <a:ext cx="6260400" cy="565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0861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Imagine there are 3 DB replicas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Users can access only one of them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A network partition happens and DB servers can't communicate with each other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Reads: the user can access the data of the server in the same partition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Writes: data can't be updated since multiple users might be updating the data at the same data, leading to inconsistency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CAP theorem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Let updates happen on the accessible replica at cost of inconsistency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Sometimes inconsistency is fine (e.g., social networking)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Other times it's not acceptable (e.g., a banking system) -&gt; availability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Minimize probability of failures using redundancy and fault-tolerance</a:t>
            </a:r>
            <a:endParaRPr/>
          </a:p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000" y="1066800"/>
            <a:ext cx="2426400" cy="1863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Replication Schemes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0" y="990600"/>
            <a:ext cx="62985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17182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Primary-secondary replication</a:t>
            </a:r>
            <a:endParaRPr/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Aka “master-slave replication”</a:t>
            </a:r>
            <a:endParaRPr/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Replicas cannot update local data, but require primary node to perform update</a:t>
            </a:r>
            <a:endParaRPr/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Single-point of failure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Update-anywhere replication</a:t>
            </a:r>
            <a:endParaRPr/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Aka “multi-master replication”</a:t>
            </a:r>
            <a:endParaRPr/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Every replica can update a data item, which is then propagated (synchronously or asynchronously)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Quorum</a:t>
            </a:r>
            <a:endParaRPr/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Let N be the total number of replicas</a:t>
            </a:r>
            <a:endParaRPr/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When writing, we make sure to write to W replicas</a:t>
            </a:r>
            <a:endParaRPr/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When reading, we read from R replicas and pick the latest (using timestamps)</a:t>
            </a:r>
            <a:endParaRPr/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4700" y="838200"/>
            <a:ext cx="2388300" cy="1953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6538" y="3211050"/>
            <a:ext cx="2824624" cy="10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Synchronous Replication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0" y="990600"/>
            <a:ext cx="51816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-300037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Updates are propagated to other replicas as part of a single transaction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2-Phase Commit: Original proposal for doing this </a:t>
            </a:r>
            <a:endParaRPr/>
          </a:p>
          <a:p>
            <a:pPr indent="-30003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Single point of failure</a:t>
            </a:r>
            <a:endParaRPr/>
          </a:p>
          <a:p>
            <a:pPr indent="-30003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Can't handle primary server failure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P</a:t>
            </a:r>
            <a:r>
              <a:rPr lang="en-US"/>
              <a:t>axos: More widely used today</a:t>
            </a:r>
            <a:endParaRPr/>
          </a:p>
          <a:p>
            <a:pPr indent="-30003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Doesn't require a primary</a:t>
            </a:r>
            <a:endParaRPr/>
          </a:p>
          <a:p>
            <a:pPr indent="-30003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More fault tolerant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Both solutions are complex / expensive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Consistency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Availability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Fail in case of network partition (CAP theorem)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Many systems use relaxed / loose consistency models</a:t>
            </a:r>
            <a:endParaRPr/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025" y="1326475"/>
            <a:ext cx="3666324" cy="19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Asynchronous Replication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0" y="914400"/>
            <a:ext cx="5617200" cy="560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147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620"/>
              <a:buChar char="-"/>
            </a:pPr>
            <a:r>
              <a:rPr lang="en-US" sz="1620"/>
              <a:t>Aka “lazy propagation”, “eventual consistency”</a:t>
            </a:r>
            <a:endParaRPr sz="1620"/>
          </a:p>
          <a:p>
            <a:pPr indent="-3314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-"/>
            </a:pPr>
            <a:r>
              <a:rPr lang="en-US" sz="1620"/>
              <a:t>The primary node propagates updates to replicas, even if there are failures</a:t>
            </a:r>
            <a:endParaRPr sz="1620"/>
          </a:p>
          <a:p>
            <a:pPr indent="-28924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5"/>
              <a:buChar char="-"/>
            </a:pPr>
            <a:r>
              <a:rPr lang="en-US" sz="1430"/>
              <a:t>The transaction is completed before replicas are updated</a:t>
            </a:r>
            <a:endParaRPr sz="1430"/>
          </a:p>
          <a:p>
            <a:pPr indent="-28924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5"/>
              <a:buChar char="-"/>
            </a:pPr>
            <a:r>
              <a:rPr lang="en-US" sz="1430"/>
              <a:t>Commits are quick at cost of consistency</a:t>
            </a:r>
            <a:endParaRPr sz="1430"/>
          </a:p>
          <a:p>
            <a:pPr indent="-3314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-"/>
            </a:pPr>
            <a:r>
              <a:rPr lang="en-US" sz="1620"/>
              <a:t>P</a:t>
            </a:r>
            <a:r>
              <a:rPr lang="en-US" sz="1620"/>
              <a:t>opularized by AWS DynamoDB </a:t>
            </a:r>
            <a:endParaRPr sz="1620"/>
          </a:p>
          <a:p>
            <a:pPr indent="-319405" lvl="1" marL="914400" rtl="0" algn="l">
              <a:lnSpc>
                <a:spcPct val="115000"/>
              </a:lnSpc>
              <a:spcBef>
                <a:spcPts val="476"/>
              </a:spcBef>
              <a:spcAft>
                <a:spcPts val="0"/>
              </a:spcAft>
              <a:buSzPts val="1430"/>
              <a:buChar char="-"/>
            </a:pPr>
            <a:r>
              <a:rPr lang="en-US" sz="1430"/>
              <a:t>Guarantees provided only on the eventual outcome</a:t>
            </a:r>
            <a:endParaRPr sz="1430"/>
          </a:p>
          <a:p>
            <a:pPr indent="-319405" lvl="1" marL="914400" rtl="0" algn="l">
              <a:lnSpc>
                <a:spcPct val="115000"/>
              </a:lnSpc>
              <a:spcBef>
                <a:spcPts val="476"/>
              </a:spcBef>
              <a:spcAft>
                <a:spcPts val="0"/>
              </a:spcAft>
              <a:buSzPts val="1430"/>
              <a:buChar char="-"/>
            </a:pPr>
            <a:r>
              <a:rPr lang="en-US" sz="1430"/>
              <a:t>Cannot provide guarantees about what different clients will see, in which order they will see updates, etc.</a:t>
            </a:r>
            <a:endParaRPr sz="1430"/>
          </a:p>
          <a:p>
            <a:pPr indent="-3314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-"/>
            </a:pPr>
            <a:r>
              <a:rPr lang="en-US" sz="1620"/>
              <a:t>Freshness property</a:t>
            </a:r>
            <a:endParaRPr sz="1620"/>
          </a:p>
          <a:p>
            <a:pPr indent="-28924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5"/>
              <a:buChar char="-"/>
            </a:pPr>
            <a:r>
              <a:rPr lang="en-US" sz="1430"/>
              <a:t>Since propagation of updates happens asynchronously, a read from a replica may not get the latest version of a data item</a:t>
            </a:r>
            <a:endParaRPr sz="1430"/>
          </a:p>
          <a:p>
            <a:pPr indent="-28924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5"/>
              <a:buChar char="-"/>
            </a:pPr>
            <a:r>
              <a:rPr lang="en-US" sz="1430"/>
              <a:t>User can request a version with a certain "freshness" (e.g., data from not more than 10 minutes ago)</a:t>
            </a:r>
            <a:endParaRPr sz="1430"/>
          </a:p>
          <a:p>
            <a:pPr indent="-28924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5"/>
              <a:buChar char="-"/>
            </a:pPr>
            <a:r>
              <a:rPr lang="en-US" sz="1430"/>
              <a:t>E.g., it's ok to show price for an airplane ticket that is few minutes old</a:t>
            </a:r>
            <a:endParaRPr sz="1240"/>
          </a:p>
          <a:p>
            <a:pPr indent="-28924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5"/>
              <a:buChar char="-"/>
            </a:pPr>
            <a:r>
              <a:rPr lang="en-US" sz="1430"/>
              <a:t>The DB can version data with timestamps</a:t>
            </a:r>
            <a:endParaRPr sz="1430"/>
          </a:p>
          <a:p>
            <a:pPr indent="-28924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5"/>
              <a:buChar char="-"/>
            </a:pPr>
            <a:r>
              <a:rPr lang="en-US" sz="1430"/>
              <a:t>If local replica has fresh data, uses it, otherwise send request to primary node</a:t>
            </a:r>
            <a:endParaRPr sz="1430"/>
          </a:p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407" y="1058613"/>
            <a:ext cx="3817392" cy="199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Consistency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Basically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Soft state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Each replica can have a different state after partitioning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Eventually consistent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Once the partitioning is resolved, all replicas will become eventually consistent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E.g., merge updates in a meaningful way (e.g., by timestamp)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4) </a:t>
            </a:r>
            <a:r>
              <a:rPr lang="en-US"/>
              <a:t>Scalability Issues with RDMS</a:t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Source of relational DB scalability issues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a) Locking data</a:t>
            </a:r>
            <a:endParaRPr/>
          </a:p>
          <a:p>
            <a:pPr indent="-334327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The DB engine needs to lock rows and tables to ensure ACID</a:t>
            </a:r>
            <a:endParaRPr/>
          </a:p>
          <a:p>
            <a:pPr indent="-334327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When DB locked:</a:t>
            </a:r>
            <a:endParaRPr/>
          </a:p>
          <a:p>
            <a:pPr indent="-334327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higher latency -&gt;</a:t>
            </a:r>
            <a:endParaRPr/>
          </a:p>
          <a:p>
            <a:pPr indent="-334327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less updates per second -&gt;</a:t>
            </a:r>
            <a:endParaRPr/>
          </a:p>
          <a:p>
            <a:pPr indent="-334327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slower application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b) Scaling out</a:t>
            </a:r>
            <a:endParaRPr/>
          </a:p>
          <a:p>
            <a:pPr indent="-33432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Scaling out requires replicating data over multiple servers makes thing worse</a:t>
            </a:r>
            <a:endParaRPr/>
          </a:p>
          <a:p>
            <a:pPr indent="-33432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To enforce DB consistency, locks are applied across networks -&gt; application even slower</a:t>
            </a:r>
            <a:endParaRPr/>
          </a:p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3559"/>
              <a:t>Scalability Issues with RDMS: Solutions</a:t>
            </a:r>
            <a:endParaRPr sz="3559"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152400" y="914400"/>
            <a:ext cx="8839200" cy="554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Table denormalization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= strategy used to increase relational DB read performance by adding redundant data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</a:t>
            </a:r>
            <a:r>
              <a:rPr lang="en-US"/>
              <a:t>ock only one table, instead of multiple ones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Pros: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Reads become faster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Cons: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Writes become slower (more tables to update)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we join the tables, we lose relations between tables (the main reason of using a relational DB)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Relax consistency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NoSQL</a:t>
            </a:r>
            <a:endParaRPr/>
          </a:p>
        </p:txBody>
      </p:sp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NoSQL Stores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152400" y="990600"/>
            <a:ext cx="8839200" cy="56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Geared toward the use case of large-scale web applications</a:t>
            </a:r>
            <a:endParaRPr/>
          </a:p>
          <a:p>
            <a:pPr indent="-35941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Need real-time access with a few ms latencies</a:t>
            </a:r>
            <a:endParaRPr/>
          </a:p>
          <a:p>
            <a:pPr indent="-35941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E.g., Facebook == 4ms for reads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Solve problems with using relational databases</a:t>
            </a:r>
            <a:endParaRPr/>
          </a:p>
          <a:p>
            <a:pPr indent="-272415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Too slow</a:t>
            </a:r>
            <a:endParaRPr/>
          </a:p>
          <a:p>
            <a:pPr indent="-272415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Don't need ACID properties</a:t>
            </a:r>
            <a:endParaRPr/>
          </a:p>
          <a:p>
            <a:pPr indent="-41656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Must give up something if you want to really scale </a:t>
            </a:r>
            <a:endParaRPr/>
          </a:p>
          <a:p>
            <a:pPr indent="-335915" lvl="1" marL="742950" rtl="0" algn="l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Give up consistency</a:t>
            </a:r>
            <a:endParaRPr/>
          </a:p>
          <a:p>
            <a:pPr indent="-335915" lvl="1" marL="742950" rtl="0" algn="l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Give up joins </a:t>
            </a:r>
            <a:endParaRPr/>
          </a:p>
          <a:p>
            <a:pPr indent="-255269" lvl="2" marL="1143000" rtl="0" algn="l">
              <a:spcBef>
                <a:spcPts val="48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Most NoSQL stores don't allow joins</a:t>
            </a:r>
            <a:endParaRPr/>
          </a:p>
          <a:p>
            <a:pPr indent="-255269" lvl="2" marL="1143000" rtl="0" algn="l">
              <a:spcBef>
                <a:spcPts val="48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Instead require data to be denormalized and duplicated</a:t>
            </a:r>
            <a:endParaRPr/>
          </a:p>
          <a:p>
            <a:pPr indent="-335915" lvl="1" marL="742950" rtl="0" algn="l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Only allow restricted transactions </a:t>
            </a:r>
            <a:endParaRPr/>
          </a:p>
          <a:p>
            <a:pPr indent="-255269" lvl="2" marL="1143000" rtl="0" algn="l">
              <a:spcBef>
                <a:spcPts val="48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Most NoSQL stores will only allow one object transactions</a:t>
            </a:r>
            <a:endParaRPr/>
          </a:p>
          <a:p>
            <a:pPr indent="-255269" lvl="2" marL="1143000" rtl="0" algn="l">
              <a:spcBef>
                <a:spcPts val="48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E.g., one document / key</a:t>
            </a:r>
            <a:endParaRPr/>
          </a:p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8"/>
          <p:cNvSpPr txBox="1"/>
          <p:nvPr>
            <p:ph idx="4294967295" type="ctrTitle"/>
          </p:nvPr>
        </p:nvSpPr>
        <p:spPr>
          <a:xfrm>
            <a:off x="152400" y="152401"/>
            <a:ext cx="8839200" cy="34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200"/>
              <a:t>UMD DATA605 - Big Data</a:t>
            </a:r>
            <a:r>
              <a:rPr lang="en-US" sz="4200"/>
              <a:t> </a:t>
            </a:r>
            <a:r>
              <a:rPr b="1" lang="en-US" sz="4200"/>
              <a:t>Systems</a:t>
            </a:r>
            <a:br>
              <a:rPr lang="en-US" sz="4200"/>
            </a:br>
            <a:r>
              <a:rPr lang="en-US" sz="4000">
                <a:solidFill>
                  <a:schemeClr val="accent2"/>
                </a:solidFill>
              </a:rPr>
              <a:t>NoSQL Stores</a:t>
            </a:r>
            <a:endParaRPr sz="40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lang="en-US" sz="4000"/>
              <a:t>NoSQL Taxonomy</a:t>
            </a:r>
            <a:endParaRPr b="0"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lang="en-US" sz="4000"/>
              <a:t>(Apache) HBase</a:t>
            </a:r>
            <a:endParaRPr sz="4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82"/>
              <a:t>Relational DB vs </a:t>
            </a:r>
            <a:r>
              <a:rPr lang="en-US" sz="3782"/>
              <a:t>MongoDB</a:t>
            </a:r>
            <a:endParaRPr sz="4622"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293775" y="990600"/>
            <a:ext cx="85440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1) Application-DB impedance mismatch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2) Schema flexibility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No schema, no tables, no rows, no columns, no relationships between tables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3) Consistency in distributed set-up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Wait until primary and secondary servers are updated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Wait until the majority of secondary servers are updated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Wait until only the primary is updated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Not even wait until the primary persisted the data ("fire and forget")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Eventual consistency in case of replication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If you have multiple servers, your document eventually will make it over to the secondary servers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Synchronous / asynchronous updates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4) Scalability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Updating data means locking only one document, and not entire collection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Use more machines to do collectively do more work</a:t>
            </a:r>
            <a:endParaRPr/>
          </a:p>
        </p:txBody>
      </p:sp>
      <p:sp>
        <p:nvSpPr>
          <p:cNvPr id="200" name="Google Shape;200;p26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27"/>
          <p:cNvSpPr txBox="1"/>
          <p:nvPr>
            <p:ph idx="4294967295" type="ctrTitle"/>
          </p:nvPr>
        </p:nvSpPr>
        <p:spPr>
          <a:xfrm>
            <a:off x="152400" y="152401"/>
            <a:ext cx="8839200" cy="34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200"/>
              <a:t>UMD DATA605 - Big Data</a:t>
            </a:r>
            <a:r>
              <a:rPr lang="en-US" sz="4200"/>
              <a:t> </a:t>
            </a:r>
            <a:r>
              <a:rPr b="1" lang="en-US" sz="4200"/>
              <a:t>Systems</a:t>
            </a:r>
            <a:br>
              <a:rPr lang="en-US" sz="4200"/>
            </a:br>
            <a:r>
              <a:rPr b="0" lang="en-US" sz="4000"/>
              <a:t>NoSQL Stores</a:t>
            </a:r>
            <a:endParaRPr sz="40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accent2"/>
                </a:solidFill>
              </a:rPr>
              <a:t>NoSQL Taxonomy</a:t>
            </a:r>
            <a:endParaRPr b="0"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lang="en-US" sz="4000"/>
              <a:t>(Apache) HBase</a:t>
            </a:r>
            <a:endParaRPr sz="4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152400" y="990600"/>
            <a:ext cx="43821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Slides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Silbershatz Chap 23.6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Mastery: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u="sng">
                <a:solidFill>
                  <a:schemeClr val="hlink"/>
                </a:solidFill>
                <a:hlinkClick r:id="rId3"/>
              </a:rPr>
              <a:t>Seven Databases in Seven Weeks, 2e</a:t>
            </a:r>
            <a:endParaRPr/>
          </a:p>
        </p:txBody>
      </p:sp>
      <p:sp>
        <p:nvSpPr>
          <p:cNvPr id="215" name="Google Shape;215;p28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0" y="962600"/>
            <a:ext cx="4382112" cy="5257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 Taxonomy</a:t>
            </a:r>
            <a:endParaRPr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152400" y="990600"/>
            <a:ext cx="44196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At least five DB genres: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Relational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Key-value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Columnar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Document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Graph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Criteria to differentiate DBs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Data model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Trade-off with respect to CAP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Querying capability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Replication scheme</a:t>
            </a:r>
            <a:endParaRPr/>
          </a:p>
        </p:txBody>
      </p:sp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8593" y="3783575"/>
            <a:ext cx="1522157" cy="21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8075" y="1018995"/>
            <a:ext cx="1920750" cy="2383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1325" y="1076635"/>
            <a:ext cx="1920750" cy="230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9925" y="3843895"/>
            <a:ext cx="1701925" cy="21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Relational DBs</a:t>
            </a:r>
            <a:endParaRPr/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0861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E.g., Postgres, MySQL, Oracle, SQLite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Data model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Based on set-theory and relational algebra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Data as two dimensional tables with rows and columns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Many attribute types (e.g., numeric, strings, dates, blobs, arrays)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Attribute types are strictly enforced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SQL query language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ACID consistency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Application: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Any relational tabular data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Good for: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Useful when layout of data is known, but not the </a:t>
            </a:r>
            <a:r>
              <a:rPr lang="en-US"/>
              <a:t>data</a:t>
            </a:r>
            <a:r>
              <a:rPr lang="en-US"/>
              <a:t> access pattern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Complexity upfront (for </a:t>
            </a:r>
            <a:r>
              <a:rPr lang="en-US"/>
              <a:t>schema) </a:t>
            </a:r>
            <a:r>
              <a:rPr lang="en-US"/>
              <a:t>to achieve query flexibility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Used when data is regular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Not so good for: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When data structure is variable (record to record variation) or hierarchical</a:t>
            </a:r>
            <a:endParaRPr/>
          </a:p>
        </p:txBody>
      </p:sp>
      <p:sp>
        <p:nvSpPr>
          <p:cNvPr id="236" name="Google Shape;236;p30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Key-Value Store</a:t>
            </a:r>
            <a:endParaRPr/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76200" y="990600"/>
            <a:ext cx="664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-300037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E.g., Redis, DynamoDB, filesystem, Git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Data model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Maps simple keys (e.g., strings) to more complex values (e.g., nested hash table)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Support get, put, and delete operations on a primary key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Application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E.g., store users' session data in a web application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E.g., caching data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Good for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Useful when data are not "related" (e.g., no joins)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Lookups are fast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Easy to scale horizontally using partitioning scheme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Not so good for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Lacking secondary indexes and scanning capabilities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Not great if data queries are needed</a:t>
            </a:r>
            <a:endParaRPr/>
          </a:p>
        </p:txBody>
      </p:sp>
      <p:sp>
        <p:nvSpPr>
          <p:cNvPr id="244" name="Google Shape;244;p31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425" y="990610"/>
            <a:ext cx="1920750" cy="2307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Columnar Store</a:t>
            </a:r>
            <a:endParaRPr/>
          </a:p>
        </p:txBody>
      </p:sp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152400" y="990600"/>
            <a:ext cx="6611400" cy="561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00037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E.g., HBase, Cassandra, Parquet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Data model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Data is stored by columns (instead of rows like in relational DBs)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Share similarities with both key-value and relational DBs</a:t>
            </a:r>
            <a:endParaRPr/>
          </a:p>
          <a:p>
            <a:pPr indent="-30003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Values are queried by matching keys, like key-value</a:t>
            </a:r>
            <a:endParaRPr/>
          </a:p>
          <a:p>
            <a:pPr indent="-30003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Values are groups of zero or more columns, like relational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Application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E.g., storing web-pages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Good for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Horizontal scalability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Enable compression and versioning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Tables can be sparse without extra storage cost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Columns are inexpensive to add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Not so good for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Adding rows is expensive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You need to design the schema based on how you plan to query the data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No native joins, applications need to handle join</a:t>
            </a:r>
            <a:endParaRPr/>
          </a:p>
        </p:txBody>
      </p:sp>
      <p:sp>
        <p:nvSpPr>
          <p:cNvPr id="253" name="Google Shape;253;p32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4" name="Google Shape;2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400" y="1027070"/>
            <a:ext cx="1701925" cy="21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Document Store</a:t>
            </a:r>
            <a:endParaRPr/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152400" y="990600"/>
            <a:ext cx="68580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-300037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E.g., MongoDB, CouchDB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Data model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Allow for any number of fields per object, even nested</a:t>
            </a:r>
            <a:endParaRPr/>
          </a:p>
          <a:p>
            <a:pPr indent="-30003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E.g., JSON, XML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Each document has a unique ID (e.g., hash)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Since documents are not related, it's easy to shard and replicate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Application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Any semi-structured data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Good for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When you don't know how your data will look like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Map well to OOP models (less impedance mismatch between application and DB)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Not so good for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Complex join queries on normalized data not possible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Denormalized form is the norm</a:t>
            </a:r>
            <a:endParaRPr/>
          </a:p>
        </p:txBody>
      </p:sp>
      <p:sp>
        <p:nvSpPr>
          <p:cNvPr id="262" name="Google Shape;262;p33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3" name="Google Shape;2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8075" y="1018995"/>
            <a:ext cx="1920750" cy="2383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DBs</a:t>
            </a:r>
            <a:endParaRPr/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152400" y="990600"/>
            <a:ext cx="70053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/>
          </a:bodyPr>
          <a:lstStyle/>
          <a:p>
            <a:pPr indent="-291465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E.g., Neo4J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Data model</a:t>
            </a:r>
            <a:endParaRPr/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Highly interconnected data, storing nodes and relationships between nodes</a:t>
            </a:r>
            <a:endParaRPr/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Both nodes and edges have properties (i.e,. key-value pairs)</a:t>
            </a:r>
            <a:endParaRPr/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Queries involve traversing nodes and relationships to find relevant data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Applications</a:t>
            </a:r>
            <a:endParaRPr/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E.g., social data, recommendation engines, geographical data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Good for</a:t>
            </a:r>
            <a:endParaRPr/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Perfect for "networked data", which is difficult to model with relational model</a:t>
            </a:r>
            <a:endParaRPr/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Good match for OO systems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Not so good for</a:t>
            </a:r>
            <a:endParaRPr/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Don't scale well, since it's difficult to partition graph on different computing nodes</a:t>
            </a:r>
            <a:endParaRPr/>
          </a:p>
          <a:p>
            <a:pPr indent="-291464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Store the graph in the graph DB and the relations in a key-value store</a:t>
            </a:r>
            <a:endParaRPr/>
          </a:p>
        </p:txBody>
      </p:sp>
      <p:sp>
        <p:nvSpPr>
          <p:cNvPr id="271" name="Google Shape;271;p34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5793" y="1300650"/>
            <a:ext cx="1522157" cy="21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Taxonomy by CAP</a:t>
            </a:r>
            <a:endParaRPr/>
          </a:p>
        </p:txBody>
      </p:sp>
      <p:sp>
        <p:nvSpPr>
          <p:cNvPr id="278" name="Google Shape;278;p3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9" name="Google Shape;27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914400"/>
            <a:ext cx="67056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5"/>
          <p:cNvSpPr txBox="1"/>
          <p:nvPr/>
        </p:nvSpPr>
        <p:spPr>
          <a:xfrm>
            <a:off x="2133600" y="6324600"/>
            <a:ext cx="670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http://blog.nahurst.com/visual-guide-to-nosql-systems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152400" y="990600"/>
            <a:ext cx="43821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1150" lvl="0" marL="457200" rtl="0" algn="l">
              <a:spcBef>
                <a:spcPts val="360"/>
              </a:spcBef>
              <a:spcAft>
                <a:spcPts val="0"/>
              </a:spcAft>
              <a:buSzPts val="1300"/>
              <a:buChar char="-"/>
            </a:pPr>
            <a:r>
              <a:rPr lang="en-US" sz="2700"/>
              <a:t>Concepts in the slides</a:t>
            </a:r>
            <a:endParaRPr sz="27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2700"/>
              <a:t>Tutorial on MongoDB</a:t>
            </a:r>
            <a:endParaRPr sz="27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2700"/>
              <a:t>Class project uses MongoDB</a:t>
            </a:r>
            <a:endParaRPr sz="27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2700"/>
              <a:t>Silbershatz Chap 10.2</a:t>
            </a:r>
            <a:endParaRPr sz="27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2700"/>
              <a:t>Nice high-level view:</a:t>
            </a:r>
            <a:endParaRPr sz="2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2300" u="sng">
                <a:solidFill>
                  <a:schemeClr val="hlink"/>
                </a:solidFill>
                <a:hlinkClick r:id="rId3"/>
              </a:rPr>
              <a:t>Seven Databases in Seven Weeks, 2e</a:t>
            </a:r>
            <a:endParaRPr sz="2300"/>
          </a:p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0" y="1038800"/>
            <a:ext cx="4382112" cy="5257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Taxonomy by CAP</a:t>
            </a:r>
            <a:endParaRPr/>
          </a:p>
        </p:txBody>
      </p:sp>
      <p:sp>
        <p:nvSpPr>
          <p:cNvPr id="286" name="Google Shape;286;p36"/>
          <p:cNvSpPr txBox="1"/>
          <p:nvPr>
            <p:ph idx="1" type="body"/>
          </p:nvPr>
        </p:nvSpPr>
        <p:spPr>
          <a:xfrm>
            <a:off x="152400" y="990600"/>
            <a:ext cx="5417700" cy="5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51459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CA (</a:t>
            </a:r>
            <a:r>
              <a:rPr lang="en-US"/>
              <a:t>Consistent, Available) systems</a:t>
            </a:r>
            <a:endParaRPr/>
          </a:p>
          <a:p>
            <a:pPr indent="-28321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Have trouble with partitions and typically deal with it with replication</a:t>
            </a:r>
            <a:endParaRPr/>
          </a:p>
          <a:p>
            <a:pPr indent="-283210" lvl="1" marL="74295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E.g.,</a:t>
            </a:r>
            <a:endParaRPr/>
          </a:p>
          <a:p>
            <a:pPr indent="-226060" lvl="2" marL="11430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lang="en-US"/>
              <a:t>traditional RDBMSs like PostgreSQL, MySQL</a:t>
            </a:r>
            <a:endParaRPr/>
          </a:p>
          <a:p>
            <a:pPr indent="-326390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ct val="87500"/>
              <a:buChar char="•"/>
            </a:pPr>
            <a:r>
              <a:rPr lang="en-US"/>
              <a:t>CP (</a:t>
            </a:r>
            <a:r>
              <a:rPr lang="en-US"/>
              <a:t>Consistent, Partition-Tolerant) systems</a:t>
            </a:r>
            <a:endParaRPr/>
          </a:p>
          <a:p>
            <a:pPr indent="-28321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Have trouble with availability while keeping data consistent across partitioned nodes</a:t>
            </a:r>
            <a:endParaRPr/>
          </a:p>
          <a:p>
            <a:pPr indent="-283210" lvl="1" marL="742950" rtl="0" algn="l">
              <a:lnSpc>
                <a:spcPct val="115000"/>
              </a:lnSpc>
              <a:spcBef>
                <a:spcPts val="592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E.g.,:</a:t>
            </a:r>
            <a:endParaRPr/>
          </a:p>
          <a:p>
            <a:pPr indent="-196373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350" u="sng">
                <a:solidFill>
                  <a:schemeClr val="hlink"/>
                </a:solidFill>
                <a:hlinkClick r:id="rId3"/>
              </a:rPr>
              <a:t>BigTable</a:t>
            </a:r>
            <a:r>
              <a:rPr lang="en-US" sz="2350"/>
              <a:t> (column-oriented/tabular)</a:t>
            </a:r>
            <a:endParaRPr sz="2350"/>
          </a:p>
          <a:p>
            <a:pPr indent="-196373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350" u="sng">
                <a:solidFill>
                  <a:schemeClr val="hlink"/>
                </a:solidFill>
                <a:hlinkClick r:id="rId4"/>
              </a:rPr>
              <a:t>HBase</a:t>
            </a:r>
            <a:r>
              <a:rPr lang="en-US" sz="2350"/>
              <a:t> (column-oriented/tabular)</a:t>
            </a:r>
            <a:endParaRPr sz="2350"/>
          </a:p>
          <a:p>
            <a:pPr indent="-196373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350" u="sng">
                <a:solidFill>
                  <a:schemeClr val="hlink"/>
                </a:solidFill>
                <a:hlinkClick r:id="rId5"/>
              </a:rPr>
              <a:t>MongoDB</a:t>
            </a:r>
            <a:r>
              <a:rPr lang="en-US" sz="2350"/>
              <a:t> (document-oriented)</a:t>
            </a:r>
            <a:endParaRPr sz="2350"/>
          </a:p>
          <a:p>
            <a:pPr indent="-196373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350" u="sng">
                <a:solidFill>
                  <a:schemeClr val="hlink"/>
                </a:solidFill>
                <a:hlinkClick r:id="rId6"/>
              </a:rPr>
              <a:t>Redis</a:t>
            </a:r>
            <a:r>
              <a:rPr lang="en-US" sz="2350"/>
              <a:t> (key-value)</a:t>
            </a:r>
            <a:endParaRPr sz="2350"/>
          </a:p>
          <a:p>
            <a:pPr indent="-196373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350" u="sng">
                <a:solidFill>
                  <a:schemeClr val="hlink"/>
                </a:solidFill>
                <a:hlinkClick r:id="rId7"/>
              </a:rPr>
              <a:t>MemcacheDB</a:t>
            </a:r>
            <a:r>
              <a:rPr lang="en-US" sz="2350"/>
              <a:t> (key-value)</a:t>
            </a:r>
            <a:endParaRPr sz="2350"/>
          </a:p>
          <a:p>
            <a:pPr indent="-196373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350" u="sng">
                <a:solidFill>
                  <a:schemeClr val="hlink"/>
                </a:solidFill>
                <a:hlinkClick r:id="rId8"/>
              </a:rPr>
              <a:t>Berkeley DB</a:t>
            </a:r>
            <a:r>
              <a:rPr lang="en-US" sz="2350"/>
              <a:t> (key-value)</a:t>
            </a:r>
            <a:endParaRPr sz="2350"/>
          </a:p>
          <a:p>
            <a:pPr indent="-34036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AP (Available, Partition-Tolerant) systems</a:t>
            </a:r>
            <a:endParaRPr/>
          </a:p>
          <a:p>
            <a:pPr indent="-28321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Achieve "eventual consistency" through replication and verification</a:t>
            </a:r>
            <a:endParaRPr/>
          </a:p>
          <a:p>
            <a:pPr indent="-283210" lvl="1" marL="742950" rtl="0" algn="l">
              <a:lnSpc>
                <a:spcPct val="115000"/>
              </a:lnSpc>
              <a:spcBef>
                <a:spcPts val="592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E.g.,:</a:t>
            </a:r>
            <a:endParaRPr/>
          </a:p>
          <a:p>
            <a:pPr indent="-192881" lvl="2" marL="1143000" rtl="0" algn="l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SzPct val="100000"/>
              <a:buChar char="•"/>
            </a:pPr>
            <a:r>
              <a:rPr lang="en-US" sz="2250" u="sng">
                <a:solidFill>
                  <a:schemeClr val="hlink"/>
                </a:solidFill>
                <a:hlinkClick r:id="rId9"/>
              </a:rPr>
              <a:t>Dynamo</a:t>
            </a:r>
            <a:r>
              <a:rPr lang="en-US" sz="2250"/>
              <a:t> (key-value)</a:t>
            </a:r>
            <a:endParaRPr sz="2250"/>
          </a:p>
          <a:p>
            <a:pPr indent="-192881" lvl="2" marL="1143000" rtl="0" algn="l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SzPct val="100000"/>
              <a:buChar char="•"/>
            </a:pPr>
            <a:r>
              <a:rPr lang="en-US" sz="2250" u="sng">
                <a:solidFill>
                  <a:schemeClr val="hlink"/>
                </a:solidFill>
                <a:hlinkClick r:id="rId10"/>
              </a:rPr>
              <a:t>Cassandra</a:t>
            </a:r>
            <a:r>
              <a:rPr lang="en-US" sz="2250"/>
              <a:t> (column-oriented/tabular)</a:t>
            </a:r>
            <a:endParaRPr sz="2250"/>
          </a:p>
          <a:p>
            <a:pPr indent="-192881" lvl="2" marL="1143000" rtl="0" algn="l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SzPct val="100000"/>
              <a:buChar char="•"/>
            </a:pPr>
            <a:r>
              <a:rPr lang="en-US" sz="2250" u="sng">
                <a:solidFill>
                  <a:schemeClr val="hlink"/>
                </a:solidFill>
                <a:hlinkClick r:id="rId11"/>
              </a:rPr>
              <a:t>CouchDB</a:t>
            </a:r>
            <a:r>
              <a:rPr lang="en-US" sz="2250"/>
              <a:t> (document-oriented)</a:t>
            </a:r>
            <a:endParaRPr sz="2250"/>
          </a:p>
        </p:txBody>
      </p:sp>
      <p:sp>
        <p:nvSpPr>
          <p:cNvPr id="287" name="Google Shape;287;p3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8" name="Google Shape;288;p3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77100" y="1905000"/>
            <a:ext cx="3590700" cy="3244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37"/>
          <p:cNvSpPr txBox="1"/>
          <p:nvPr>
            <p:ph idx="4294967295" type="ctrTitle"/>
          </p:nvPr>
        </p:nvSpPr>
        <p:spPr>
          <a:xfrm>
            <a:off x="152400" y="152401"/>
            <a:ext cx="8839200" cy="34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200"/>
              <a:t>UMD DATA605 - Big Data</a:t>
            </a:r>
            <a:r>
              <a:rPr lang="en-US" sz="4200"/>
              <a:t> </a:t>
            </a:r>
            <a:r>
              <a:rPr b="1" lang="en-US" sz="4200"/>
              <a:t>Systems</a:t>
            </a:r>
            <a:br>
              <a:rPr lang="en-US" sz="4200"/>
            </a:br>
            <a:r>
              <a:rPr b="0" lang="en-US" sz="4000"/>
              <a:t>NoSQL Stores</a:t>
            </a:r>
            <a:endParaRPr sz="40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lang="en-US" sz="4000"/>
              <a:t>NoSQL Taxonomy</a:t>
            </a:r>
            <a:endParaRPr b="0"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accent2"/>
                </a:solidFill>
              </a:rPr>
              <a:t>(Apache) HBase</a:t>
            </a:r>
            <a:endParaRPr sz="4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152400" y="990600"/>
            <a:ext cx="43821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Slides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Web</a:t>
            </a:r>
            <a:endParaRPr/>
          </a:p>
          <a:p>
            <a: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u="sng">
                <a:solidFill>
                  <a:schemeClr val="hlink"/>
                </a:solidFill>
                <a:hlinkClick r:id="rId3"/>
              </a:rPr>
              <a:t>2006, BigTable paper</a:t>
            </a:r>
            <a:endParaRPr/>
          </a:p>
          <a:p>
            <a: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https://hbase.apache.org/</a:t>
            </a:r>
            <a:endParaRPr/>
          </a:p>
          <a:p>
            <a: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https://github.com/apache/hbase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Mastery: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u="sng">
                <a:solidFill>
                  <a:schemeClr val="hlink"/>
                </a:solidFill>
                <a:hlinkClick r:id="rId6"/>
              </a:rPr>
              <a:t>Seven Databases in Seven Weeks, 2e</a:t>
            </a:r>
            <a:endParaRPr/>
          </a:p>
        </p:txBody>
      </p:sp>
      <p:sp>
        <p:nvSpPr>
          <p:cNvPr id="303" name="Google Shape;303;p38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4" name="Google Shape;304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10" y="962600"/>
            <a:ext cx="4382112" cy="5257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(Apache) HBase</a:t>
            </a:r>
            <a:endParaRPr/>
          </a:p>
        </p:txBody>
      </p:sp>
      <p:sp>
        <p:nvSpPr>
          <p:cNvPr id="310" name="Google Shape;310;p39"/>
          <p:cNvSpPr txBox="1"/>
          <p:nvPr>
            <p:ph idx="1" type="body"/>
          </p:nvPr>
        </p:nvSpPr>
        <p:spPr>
          <a:xfrm>
            <a:off x="152400" y="990600"/>
            <a:ext cx="6858000" cy="5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51459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HBase = </a:t>
            </a:r>
            <a:r>
              <a:rPr b="1" lang="en-US"/>
              <a:t>H</a:t>
            </a:r>
            <a:r>
              <a:rPr lang="en-US"/>
              <a:t>adoop Data</a:t>
            </a:r>
            <a:r>
              <a:rPr b="1" lang="en-US"/>
              <a:t>Base</a:t>
            </a:r>
            <a:endParaRPr b="1"/>
          </a:p>
          <a:p>
            <a:pPr indent="-205740" lvl="1" marL="74295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Very large tables on clusters of commodity hardware</a:t>
            </a:r>
            <a:endParaRPr/>
          </a:p>
          <a:p>
            <a:pPr indent="-269240" lvl="1" marL="74295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Column oriented</a:t>
            </a:r>
            <a:endParaRPr/>
          </a:p>
          <a:p>
            <a:pPr indent="-269240" lvl="1" marL="74295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Uses Hadoop filesystem (HDFS)</a:t>
            </a:r>
            <a:endParaRPr/>
          </a:p>
          <a:p>
            <a:pPr indent="-212089" lvl="2" marL="11430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ct val="116666"/>
              <a:buChar char="•"/>
            </a:pPr>
            <a:r>
              <a:rPr lang="en-US"/>
              <a:t>HBase based</a:t>
            </a:r>
            <a:r>
              <a:rPr lang="en-US"/>
              <a:t> on Google BigTable and then open-sourced</a:t>
            </a:r>
            <a:endParaRPr/>
          </a:p>
          <a:p>
            <a:pPr indent="-212089" lvl="2" marL="114300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ct val="116666"/>
              <a:buChar char="•"/>
            </a:pPr>
            <a:r>
              <a:rPr lang="en-US"/>
              <a:t>HDFS modeled on </a:t>
            </a:r>
            <a:r>
              <a:rPr lang="en-US"/>
              <a:t>Google FileSystem (GFS)</a:t>
            </a:r>
            <a:endParaRPr/>
          </a:p>
          <a:p>
            <a:pPr indent="-212089" lvl="2" marL="114300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ct val="116666"/>
              <a:buChar char="•"/>
            </a:pPr>
            <a:r>
              <a:rPr lang="en-US"/>
              <a:t>In fact Google BigTable runs on GFS</a:t>
            </a:r>
            <a:endParaRPr/>
          </a:p>
          <a:p>
            <a:pPr indent="-234315" lvl="1" marL="74295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Part of Apache Hadoop ecosystem</a:t>
            </a:r>
            <a:endParaRPr/>
          </a:p>
          <a:p>
            <a:pPr indent="-234315" lvl="1" marL="74295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Used at Airbnb, Google, eBay</a:t>
            </a:r>
            <a:endParaRPr/>
          </a:p>
          <a:p>
            <a:pPr indent="-291465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U</a:t>
            </a:r>
            <a:r>
              <a:rPr lang="en-US"/>
              <a:t>se HBase</a:t>
            </a:r>
            <a:endParaRPr/>
          </a:p>
          <a:p>
            <a:pPr indent="-234315" lvl="1" marL="74295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For large DBs (e.g., at least many 100 GBs or TBs)</a:t>
            </a:r>
            <a:endParaRPr/>
          </a:p>
          <a:p>
            <a:pPr indent="-234315" lvl="1" marL="74295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When having at least 5 nodes in production</a:t>
            </a:r>
            <a:endParaRPr/>
          </a:p>
          <a:p>
            <a:pPr indent="-291465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Applications</a:t>
            </a:r>
            <a:endParaRPr/>
          </a:p>
          <a:p>
            <a:pPr indent="-234315" lvl="1" marL="74295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Large-scale online analytics</a:t>
            </a:r>
            <a:endParaRPr/>
          </a:p>
          <a:p>
            <a:pPr indent="-234315" lvl="1" marL="74295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Heavy-duty logging</a:t>
            </a:r>
            <a:endParaRPr/>
          </a:p>
          <a:p>
            <a:pPr indent="-234315" lvl="1" marL="74295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Search systems (e.g., Internet search)</a:t>
            </a:r>
            <a:endParaRPr/>
          </a:p>
          <a:p>
            <a:pPr indent="-234315" lvl="1" marL="74295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Facebook Messages, search indexing, stream analysis</a:t>
            </a:r>
            <a:endParaRPr/>
          </a:p>
          <a:p>
            <a:pPr indent="-234315" lvl="1" marL="74295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Twitter metrics monitoring</a:t>
            </a:r>
            <a:endParaRPr/>
          </a:p>
        </p:txBody>
      </p:sp>
      <p:sp>
        <p:nvSpPr>
          <p:cNvPr id="311" name="Google Shape;311;p3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2" name="Google Shape;3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600" y="927800"/>
            <a:ext cx="2839525" cy="20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HBase: Features</a:t>
            </a:r>
            <a:endParaRPr/>
          </a:p>
        </p:txBody>
      </p:sp>
      <p:sp>
        <p:nvSpPr>
          <p:cNvPr id="319" name="Google Shape;319;p40"/>
          <p:cNvSpPr txBox="1"/>
          <p:nvPr>
            <p:ph idx="1" type="body"/>
          </p:nvPr>
        </p:nvSpPr>
        <p:spPr>
          <a:xfrm>
            <a:off x="152400" y="990600"/>
            <a:ext cx="8839200" cy="463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Data v</a:t>
            </a:r>
            <a:r>
              <a:rPr lang="en-US"/>
              <a:t>ersioning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Data compression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Garbage collection (for expired data)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In-memory tables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Atomicity (at row level)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Strong consistency guarantees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Fault tolerant (for machines and network)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Write-ahead logging</a:t>
            </a:r>
            <a:endParaRPr/>
          </a:p>
          <a:p>
            <a:pPr indent="-32575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Write data to an in-memory log before it's written to disk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Distributed configuration</a:t>
            </a:r>
            <a:endParaRPr/>
          </a:p>
          <a:p>
            <a:pPr indent="-32575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Nodes can rely on each other rather than on a centralized source</a:t>
            </a:r>
            <a:endParaRPr/>
          </a:p>
        </p:txBody>
      </p:sp>
      <p:sp>
        <p:nvSpPr>
          <p:cNvPr id="320" name="Google Shape;320;p40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From HDFS to HBase</a:t>
            </a:r>
            <a:endParaRPr/>
          </a:p>
        </p:txBody>
      </p:sp>
      <p:sp>
        <p:nvSpPr>
          <p:cNvPr id="326" name="Google Shape;326;p41"/>
          <p:cNvSpPr txBox="1"/>
          <p:nvPr>
            <p:ph idx="1" type="body"/>
          </p:nvPr>
        </p:nvSpPr>
        <p:spPr>
          <a:xfrm>
            <a:off x="152400" y="990600"/>
            <a:ext cx="8839200" cy="55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368617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150"/>
              <a:t>Different types of workloads</a:t>
            </a:r>
            <a:endParaRPr sz="3150"/>
          </a:p>
          <a:p>
            <a:pPr indent="-311467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 sz="3150"/>
              <a:t>OLAP (</a:t>
            </a:r>
            <a:r>
              <a:rPr b="1" lang="en-US" sz="3150"/>
              <a:t>O</a:t>
            </a:r>
            <a:r>
              <a:rPr lang="en-US" sz="3150"/>
              <a:t>n-</a:t>
            </a:r>
            <a:r>
              <a:rPr b="1" lang="en-US" sz="3150"/>
              <a:t>L</a:t>
            </a:r>
            <a:r>
              <a:rPr lang="en-US" sz="3150"/>
              <a:t>ine </a:t>
            </a:r>
            <a:r>
              <a:rPr b="1" lang="en-US" sz="3150"/>
              <a:t>A</a:t>
            </a:r>
            <a:r>
              <a:rPr lang="en-US" sz="3150"/>
              <a:t>nalytical </a:t>
            </a:r>
            <a:r>
              <a:rPr b="1" lang="en-US" sz="3150"/>
              <a:t>P</a:t>
            </a:r>
            <a:r>
              <a:rPr lang="en-US" sz="3150"/>
              <a:t>rocessing)</a:t>
            </a:r>
            <a:endParaRPr sz="3150"/>
          </a:p>
          <a:p>
            <a:pPr indent="-254317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1250"/>
              <a:buChar char="•"/>
            </a:pPr>
            <a:r>
              <a:rPr lang="en-US"/>
              <a:t>Read continuously large amount of data and process it</a:t>
            </a:r>
            <a:endParaRPr/>
          </a:p>
          <a:p>
            <a:pPr indent="-254317" lvl="2" marL="1143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1250"/>
              <a:buChar char="•"/>
            </a:pPr>
            <a:r>
              <a:rPr lang="en-US"/>
              <a:t>E</a:t>
            </a:r>
            <a:r>
              <a:rPr lang="en-US" sz="3150"/>
              <a:t>.</a:t>
            </a:r>
            <a:r>
              <a:rPr lang="en-US"/>
              <a:t>g., analyze item purchases over time</a:t>
            </a:r>
            <a:endParaRPr/>
          </a:p>
          <a:p>
            <a:pPr indent="-313690" lvl="1" marL="742950" rtl="0" algn="l">
              <a:lnSpc>
                <a:spcPct val="115000"/>
              </a:lnSpc>
              <a:spcBef>
                <a:spcPts val="592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OLTP (</a:t>
            </a:r>
            <a:r>
              <a:rPr b="1" lang="en-US"/>
              <a:t>O</a:t>
            </a:r>
            <a:r>
              <a:rPr lang="en-US"/>
              <a:t>n-</a:t>
            </a:r>
            <a:r>
              <a:rPr b="1" lang="en-US"/>
              <a:t>L</a:t>
            </a:r>
            <a:r>
              <a:rPr lang="en-US"/>
              <a:t>ine </a:t>
            </a:r>
            <a:r>
              <a:rPr b="1" lang="en-US"/>
              <a:t>T</a:t>
            </a:r>
            <a:r>
              <a:rPr lang="en-US"/>
              <a:t>ransactional </a:t>
            </a:r>
            <a:r>
              <a:rPr b="1" lang="en-US"/>
              <a:t>P</a:t>
            </a:r>
            <a:r>
              <a:rPr lang="en-US"/>
              <a:t>rocessing)</a:t>
            </a:r>
            <a:endParaRPr/>
          </a:p>
          <a:p>
            <a:pPr indent="-254317" lvl="2" marL="1143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1250"/>
              <a:buChar char="•"/>
            </a:pPr>
            <a:r>
              <a:rPr lang="en-US"/>
              <a:t>Read and write individual data items in a large table</a:t>
            </a:r>
            <a:endParaRPr/>
          </a:p>
          <a:p>
            <a:pPr indent="-254317" lvl="2" marL="1143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1250"/>
              <a:buChar char="•"/>
            </a:pPr>
            <a:r>
              <a:rPr lang="en-US"/>
              <a:t>E.g., update inventory and price as orders come in</a:t>
            </a:r>
            <a:endParaRPr/>
          </a:p>
          <a:p>
            <a:pPr indent="-29718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Hadoop FileSystem (HDFS) supports OLAP workloads</a:t>
            </a:r>
            <a:endParaRPr/>
          </a:p>
          <a:p>
            <a:pPr indent="-31369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Provide a filesystem consisting of arbitrarily large files</a:t>
            </a:r>
            <a:endParaRPr/>
          </a:p>
          <a:p>
            <a:pPr indent="-31369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Data s</a:t>
            </a:r>
            <a:r>
              <a:rPr lang="en-US"/>
              <a:t>hould be read sequentially, end-to-end</a:t>
            </a:r>
            <a:endParaRPr/>
          </a:p>
          <a:p>
            <a:pPr indent="-31369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Rarely updated </a:t>
            </a:r>
            <a:endParaRPr/>
          </a:p>
          <a:p>
            <a:pPr indent="-297180" lvl="0" marL="342900" rtl="0" algn="l">
              <a:lnSpc>
                <a:spcPct val="115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HBase supports OLTP interactions</a:t>
            </a:r>
            <a:endParaRPr/>
          </a:p>
          <a:p>
            <a:pPr indent="-31369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Built o</a:t>
            </a:r>
            <a:r>
              <a:rPr lang="en-US"/>
              <a:t>n top of HDFS</a:t>
            </a:r>
            <a:endParaRPr/>
          </a:p>
          <a:p>
            <a:pPr indent="-31369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Use additional storage and memory to organize the tables</a:t>
            </a:r>
            <a:endParaRPr/>
          </a:p>
          <a:p>
            <a:pPr indent="-31369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Write tables back to HDFS as needed</a:t>
            </a:r>
            <a:endParaRPr/>
          </a:p>
        </p:txBody>
      </p:sp>
      <p:sp>
        <p:nvSpPr>
          <p:cNvPr id="327" name="Google Shape;327;p4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HBase Data Model</a:t>
            </a:r>
            <a:endParaRPr/>
          </a:p>
        </p:txBody>
      </p:sp>
      <p:sp>
        <p:nvSpPr>
          <p:cNvPr id="333" name="Google Shape;333;p42"/>
          <p:cNvSpPr txBox="1"/>
          <p:nvPr>
            <p:ph idx="1" type="body"/>
          </p:nvPr>
        </p:nvSpPr>
        <p:spPr>
          <a:xfrm>
            <a:off x="152400" y="838200"/>
            <a:ext cx="4419600" cy="57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Warning: HBase uses names </a:t>
            </a:r>
            <a:r>
              <a:rPr lang="en-US"/>
              <a:t>similar to</a:t>
            </a:r>
            <a:r>
              <a:rPr lang="en-US"/>
              <a:t> relational DB concepts but with different meanings</a:t>
            </a:r>
            <a:endParaRPr/>
          </a:p>
          <a:p>
            <a:pPr indent="-2667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 </a:t>
            </a:r>
            <a:r>
              <a:rPr b="1" lang="en-US">
                <a:solidFill>
                  <a:srgbClr val="CC4125"/>
                </a:solidFill>
              </a:rPr>
              <a:t>database</a:t>
            </a:r>
            <a:r>
              <a:rPr lang="en-US"/>
              <a:t> consists of multiple </a:t>
            </a:r>
            <a:r>
              <a:rPr lang="en-US"/>
              <a:t>tables</a:t>
            </a:r>
            <a:endParaRPr b="1">
              <a:solidFill>
                <a:srgbClr val="F6B26B"/>
              </a:solidFill>
            </a:endParaRPr>
          </a:p>
          <a:p>
            <a:pPr indent="-266700" lvl="0" marL="342900" marR="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Each </a:t>
            </a:r>
            <a:r>
              <a:rPr b="1" lang="en-US">
                <a:solidFill>
                  <a:srgbClr val="F6B26B"/>
                </a:solidFill>
              </a:rPr>
              <a:t>table</a:t>
            </a:r>
            <a:r>
              <a:rPr lang="en-US"/>
              <a:t> consists of multiple </a:t>
            </a:r>
            <a:r>
              <a:rPr lang="en-US"/>
              <a:t>rows</a:t>
            </a:r>
            <a:r>
              <a:rPr lang="en-US"/>
              <a:t>, sorted by row key</a:t>
            </a:r>
            <a:endParaRPr/>
          </a:p>
          <a:p>
            <a:pPr indent="-266700" lvl="0" marL="342900" marR="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Each </a:t>
            </a:r>
            <a:r>
              <a:rPr lang="en-US"/>
              <a:t>row</a:t>
            </a:r>
            <a:r>
              <a:rPr lang="en-US"/>
              <a:t> contains a </a:t>
            </a:r>
            <a:r>
              <a:rPr b="1" lang="en-US">
                <a:solidFill>
                  <a:srgbClr val="93C47D"/>
                </a:solidFill>
              </a:rPr>
              <a:t>row key</a:t>
            </a:r>
            <a:r>
              <a:rPr lang="en-US"/>
              <a:t> and one or more column families</a:t>
            </a:r>
            <a:endParaRPr/>
          </a:p>
          <a:p>
            <a:pPr indent="-266700" lvl="0" marL="34290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</a:t>
            </a:r>
            <a:r>
              <a:rPr b="1" lang="en-US">
                <a:solidFill>
                  <a:srgbClr val="6D9EEB"/>
                </a:solidFill>
              </a:rPr>
              <a:t>column family</a:t>
            </a:r>
            <a:endParaRPr/>
          </a:p>
          <a:p>
            <a:pPr indent="-267969" lvl="1" marL="74295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is defined when the table is created</a:t>
            </a:r>
            <a:endParaRPr/>
          </a:p>
          <a:p>
            <a:pPr indent="-267969" lvl="1" marL="74295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can contain multiple </a:t>
            </a:r>
            <a:r>
              <a:rPr b="1" lang="en-US">
                <a:solidFill>
                  <a:srgbClr val="8E7CC3"/>
                </a:solidFill>
              </a:rPr>
              <a:t>columns</a:t>
            </a:r>
            <a:r>
              <a:rPr lang="en-US"/>
              <a:t> (family:column)</a:t>
            </a:r>
            <a:endParaRPr/>
          </a:p>
          <a:p>
            <a:pPr indent="-266700" lvl="0" marL="34290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</a:t>
            </a:r>
            <a:r>
              <a:rPr b="1" lang="en-US">
                <a:solidFill>
                  <a:srgbClr val="C27BA0"/>
                </a:solidFill>
              </a:rPr>
              <a:t>cell</a:t>
            </a:r>
            <a:endParaRPr/>
          </a:p>
          <a:p>
            <a:pPr indent="-267969" lvl="1" marL="74295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is uniquely identified by (table, row, family:column)</a:t>
            </a:r>
            <a:endParaRPr/>
          </a:p>
          <a:p>
            <a:pPr indent="-267969" lvl="1" marL="74295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contains </a:t>
            </a:r>
            <a:r>
              <a:rPr b="1" lang="en-US">
                <a:solidFill>
                  <a:srgbClr val="741B47"/>
                </a:solidFill>
              </a:rPr>
              <a:t>metadata</a:t>
            </a:r>
            <a:r>
              <a:rPr lang="en-US"/>
              <a:t> (e.g., timestamp) and an uninterpreted array of bytes (blob)</a:t>
            </a:r>
            <a:endParaRPr/>
          </a:p>
          <a:p>
            <a:pPr indent="-266700" lvl="0" marL="342900" marR="0" rtl="0" algn="l">
              <a:lnSpc>
                <a:spcPct val="115000"/>
              </a:lnSpc>
              <a:spcBef>
                <a:spcPts val="544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Versioning</a:t>
            </a:r>
            <a:endParaRPr/>
          </a:p>
          <a:p>
            <a:pPr indent="-225742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New values don't overwrite the old ones</a:t>
            </a:r>
            <a:endParaRPr/>
          </a:p>
          <a:p>
            <a:pPr indent="-225742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`put` and `get` allow to specify a timestamp (otherwise uses current time)</a:t>
            </a:r>
            <a:endParaRPr/>
          </a:p>
        </p:txBody>
      </p:sp>
      <p:sp>
        <p:nvSpPr>
          <p:cNvPr id="334" name="Google Shape;334;p4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5" name="Google Shape;335;p42"/>
          <p:cNvSpPr txBox="1"/>
          <p:nvPr>
            <p:ph idx="1" type="body"/>
          </p:nvPr>
        </p:nvSpPr>
        <p:spPr>
          <a:xfrm>
            <a:off x="5072875" y="1295400"/>
            <a:ext cx="3995100" cy="4840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72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rPr>
              <a:t>Database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= Dict[TableName, Table]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b="1" lang="en-US" sz="1572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-US" sz="1572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able</a:t>
            </a:r>
            <a:endParaRPr b="1"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72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hbase_table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 # </a:t>
            </a:r>
            <a:r>
              <a:rPr b="1" lang="en-US" sz="1572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Row key</a:t>
            </a:r>
            <a:endParaRPr b="1" sz="1572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1" lang="en-US" sz="1572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row1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# (</a:t>
            </a:r>
            <a:r>
              <a:rPr b="1" lang="en-US" sz="1572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column family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572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72">
              <a:solidFill>
                <a:srgbClr val="8E7CC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   #   -&gt; </a:t>
            </a:r>
            <a:r>
              <a:rPr b="1" lang="en-US" sz="1572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endParaRPr b="1"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1" lang="en-US" sz="1572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cf1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en-US" sz="1572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col1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1" lang="en-US" sz="1572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value1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   'cf1:col2': 'value2',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   'cf2:col1': 'value3'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1" lang="en-US" sz="1572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row2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   … # More row data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72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rPr>
              <a:t>database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= {'table1': </a:t>
            </a:r>
            <a:r>
              <a:rPr b="1" lang="en-US" sz="1572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hbase_table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# Querying data.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572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572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metadata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572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hbase_table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     '</a:t>
            </a:r>
            <a:r>
              <a:rPr b="1" lang="en-US" sz="1572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row1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'][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1" lang="en-US" sz="1572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cf1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en-US" sz="1572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col1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1</a:t>
            </a:r>
            <a:endParaRPr/>
          </a:p>
        </p:txBody>
      </p:sp>
      <p:sp>
        <p:nvSpPr>
          <p:cNvPr id="342" name="Google Shape;342;p43"/>
          <p:cNvSpPr txBox="1"/>
          <p:nvPr>
            <p:ph idx="1" type="body"/>
          </p:nvPr>
        </p:nvSpPr>
        <p:spPr>
          <a:xfrm>
            <a:off x="0" y="990600"/>
            <a:ext cx="4486500" cy="543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0861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Table with: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2 column families (“color” and “shape”)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2 rows (“first” and “second”)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The row “first” has: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3 columns in the column family “color” (“red”, “blue”, “yellow”)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1 column in the column family “shape”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The row “second” has: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no columns in “color”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2 columns in the column family “shape”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Using row key and column (family:qualifier) locate the data</a:t>
            </a:r>
            <a:endParaRPr/>
          </a:p>
        </p:txBody>
      </p:sp>
      <p:sp>
        <p:nvSpPr>
          <p:cNvPr id="343" name="Google Shape;343;p43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4" name="Google Shape;3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777" y="914400"/>
            <a:ext cx="4261623" cy="25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 txBox="1"/>
          <p:nvPr>
            <p:ph idx="1" type="body"/>
          </p:nvPr>
        </p:nvSpPr>
        <p:spPr>
          <a:xfrm>
            <a:off x="4844275" y="3773500"/>
            <a:ext cx="3995100" cy="259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939"/>
              <a:buFont typeface="Arial"/>
              <a:buNone/>
            </a:pPr>
            <a:r>
              <a:t/>
            </a:r>
            <a:endParaRPr b="1"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939"/>
              <a:buFont typeface="Arial"/>
              <a:buNone/>
            </a:pPr>
            <a:r>
              <a:rPr b="1" lang="en-US" sz="1572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b="1" sz="1572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939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 '</a:t>
            </a:r>
            <a:r>
              <a:rPr b="1" lang="en-US" sz="1572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': {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939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   # (</a:t>
            </a:r>
            <a:r>
              <a:rPr b="1" lang="en-US" sz="1572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column family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572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b="1" lang="en-US" sz="1572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endParaRPr b="1"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939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   '</a:t>
            </a:r>
            <a:r>
              <a:rPr b="1" lang="en-US" sz="1572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': {'</a:t>
            </a:r>
            <a:r>
              <a:rPr b="1" lang="en-US" sz="1572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': '</a:t>
            </a:r>
            <a:r>
              <a:rPr b="1" lang="en-US" sz="1572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#F00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',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939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             '</a:t>
            </a:r>
            <a:r>
              <a:rPr b="1" lang="en-US" sz="1572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': '</a:t>
            </a:r>
            <a:r>
              <a:rPr b="1" lang="en-US" sz="1572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#00F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',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939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             '</a:t>
            </a:r>
            <a:r>
              <a:rPr b="1" lang="en-US" sz="1572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': '</a:t>
            </a:r>
            <a:r>
              <a:rPr b="1" lang="en-US" sz="1572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#FF0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'}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939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   '</a:t>
            </a:r>
            <a:r>
              <a:rPr b="1" lang="en-US" sz="1572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': {'</a:t>
            </a:r>
            <a:r>
              <a:rPr b="1" lang="en-US" sz="1572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': </a:t>
            </a:r>
            <a:r>
              <a:rPr b="1" lang="en-US" sz="1572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939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939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 '</a:t>
            </a:r>
            <a:r>
              <a:rPr b="1" lang="en-US" sz="1572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second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': {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939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   '</a:t>
            </a:r>
            <a:r>
              <a:rPr b="1" lang="en-US" sz="1572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': {'</a:t>
            </a:r>
            <a:r>
              <a:rPr b="1" lang="en-US" sz="1572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triangle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': </a:t>
            </a:r>
            <a:r>
              <a:rPr b="1" lang="en-US" sz="1572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939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             '</a:t>
            </a:r>
            <a:r>
              <a:rPr b="1" lang="en-US" sz="1572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': </a:t>
            </a:r>
            <a:r>
              <a:rPr b="1" lang="en-US" sz="1572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939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939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9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all this convoluted stuff?</a:t>
            </a:r>
            <a:endParaRPr/>
          </a:p>
        </p:txBody>
      </p:sp>
      <p:sp>
        <p:nvSpPr>
          <p:cNvPr id="352" name="Google Shape;352;p44"/>
          <p:cNvSpPr txBox="1"/>
          <p:nvPr>
            <p:ph idx="1" type="body"/>
          </p:nvPr>
        </p:nvSpPr>
        <p:spPr>
          <a:xfrm>
            <a:off x="0" y="990600"/>
            <a:ext cx="4984800" cy="554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-30861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Rows in HBase are "deeper" than in other DBs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In relational DBs rows contain a lot of column values (fixed array with types)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In HBase rows contain something like a two-level nested dictionary and </a:t>
            </a:r>
            <a:r>
              <a:rPr lang="en-US"/>
              <a:t>metadata (e.g., timestamp)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Intuition: a row in HBase is almost like a mini-database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A cell has many different values associated with it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Data is stored in a sparse format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A natural application: store versioned web-site data</a:t>
            </a:r>
            <a:endParaRPr/>
          </a:p>
        </p:txBody>
      </p:sp>
      <p:sp>
        <p:nvSpPr>
          <p:cNvPr id="353" name="Google Shape;353;p44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4" name="Google Shape;3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125" y="1027725"/>
            <a:ext cx="3832476" cy="225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2: Storing a Wiki</a:t>
            </a:r>
            <a:endParaRPr/>
          </a:p>
        </p:txBody>
      </p:sp>
      <p:sp>
        <p:nvSpPr>
          <p:cNvPr id="361" name="Google Shape;361;p45"/>
          <p:cNvSpPr txBox="1"/>
          <p:nvPr>
            <p:ph idx="1" type="body"/>
          </p:nvPr>
        </p:nvSpPr>
        <p:spPr>
          <a:xfrm>
            <a:off x="76200" y="914400"/>
            <a:ext cx="5385000" cy="550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Wiki contains pages</a:t>
            </a:r>
            <a:endParaRPr/>
          </a:p>
          <a:p>
            <a:pPr indent="-27432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Each page has a title string and an article text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HBase data model</a:t>
            </a:r>
            <a:endParaRPr/>
          </a:p>
          <a:p>
            <a:pPr indent="-27432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Table -&gt; `wiki`</a:t>
            </a:r>
            <a:endParaRPr/>
          </a:p>
          <a:p>
            <a:pPr indent="-2743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Row -&gt; entire wiki page</a:t>
            </a:r>
            <a:endParaRPr/>
          </a:p>
          <a:p>
            <a:pPr indent="-2743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Row keys -&gt; wiki identifier (e.g., title, URL, path)</a:t>
            </a:r>
            <a:endParaRPr/>
          </a:p>
          <a:p>
            <a:pPr indent="-2743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Column family -&gt; `text`</a:t>
            </a:r>
            <a:endParaRPr/>
          </a:p>
          <a:p>
            <a:pPr indent="-2743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Column -&gt; not defined, ‘’ (empty)</a:t>
            </a:r>
            <a:endParaRPr/>
          </a:p>
          <a:p>
            <a:pPr indent="-2743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Cell value -&gt; </a:t>
            </a:r>
            <a:r>
              <a:rPr lang="en-US"/>
              <a:t>article text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lang="en-US"/>
              <a:t>dd data</a:t>
            </a:r>
            <a:endParaRPr/>
          </a:p>
          <a:p>
            <a:pPr indent="-274320" lvl="0" marL="457200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Colum</a:t>
            </a:r>
            <a:r>
              <a:rPr lang="en-US" sz="3200"/>
              <a:t>ns don't need to be predefined when creating a table</a:t>
            </a:r>
            <a:endParaRPr sz="3200"/>
          </a:p>
          <a:p>
            <a:pPr indent="-2743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 sz="3200"/>
              <a:t>The col</a:t>
            </a:r>
            <a:r>
              <a:rPr lang="en-US"/>
              <a:t>umn is defined as `text:`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 put 'wiki', 'Home', 'text:', 'Welcome to the wiki!'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Query data</a:t>
            </a:r>
            <a:endParaRPr/>
          </a:p>
          <a:p>
            <a:pPr indent="-274320" lvl="0" marL="457200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Specify </a:t>
            </a:r>
            <a:r>
              <a:rPr lang="en-US" sz="3200"/>
              <a:t>the</a:t>
            </a:r>
            <a:r>
              <a:rPr lang="en-US"/>
              <a:t> table name, the row key, and optionally a list of columns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 'wiki', 'Home', 'test:'</a:t>
            </a:r>
            <a:endParaRPr sz="2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COLUMN CELL</a:t>
            </a:r>
            <a:endParaRPr sz="2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text: timestamp=1295774833226, value=Welcome to the wiki!</a:t>
            </a:r>
            <a:endParaRPr>
              <a:solidFill>
                <a:srgbClr val="0000FF"/>
              </a:solidFill>
            </a:endParaRPr>
          </a:p>
          <a:p>
            <a:pPr indent="-274320" lvl="0" marL="457200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HBase </a:t>
            </a:r>
            <a:r>
              <a:rPr lang="en-US" sz="3200"/>
              <a:t>returns</a:t>
            </a:r>
            <a:r>
              <a:rPr lang="en-US"/>
              <a:t> the timestamp (ms since the epoch 01-01-1970 UTC)</a:t>
            </a:r>
            <a:endParaRPr/>
          </a:p>
        </p:txBody>
      </p:sp>
      <p:sp>
        <p:nvSpPr>
          <p:cNvPr id="362" name="Google Shape;362;p45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3" name="Google Shape;3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318" y="866763"/>
            <a:ext cx="3490432" cy="20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5"/>
          <p:cNvSpPr txBox="1"/>
          <p:nvPr>
            <p:ph idx="1" type="body"/>
          </p:nvPr>
        </p:nvSpPr>
        <p:spPr>
          <a:xfrm>
            <a:off x="5425425" y="3003800"/>
            <a:ext cx="3591000" cy="3244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939"/>
              <a:buFont typeface="Arial"/>
              <a:buNone/>
            </a:pPr>
            <a:r>
              <a:rPr lang="en-US" sz="1572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rPr>
              <a:t>Database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= Dict[TableName, Table]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939"/>
              <a:buFont typeface="Arial"/>
              <a:buNone/>
            </a:pPr>
            <a:r>
              <a:t/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939"/>
              <a:buFont typeface="Arial"/>
              <a:buNone/>
            </a:pPr>
            <a:r>
              <a:rPr lang="en-US" sz="1572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wiki</a:t>
            </a:r>
            <a:r>
              <a:rPr lang="en-US" sz="1572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_table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939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 # </a:t>
            </a:r>
            <a:r>
              <a:rPr lang="en-US" sz="1572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wiki id.</a:t>
            </a:r>
            <a:endParaRPr sz="1572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939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72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'Home'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939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   # </a:t>
            </a:r>
            <a:r>
              <a:rPr lang="en-US" sz="1572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Column family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572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endParaRPr sz="1572">
              <a:solidFill>
                <a:srgbClr val="8E7CC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939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   #   -&gt; </a:t>
            </a:r>
            <a:r>
              <a:rPr lang="en-US" sz="1572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939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   '</a:t>
            </a:r>
            <a:r>
              <a:rPr lang="en-US" sz="1572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US" sz="1572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': '</a:t>
            </a:r>
            <a:r>
              <a:rPr lang="en-US" sz="1572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Welcome to the wiki!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',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939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939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72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'row2'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939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   … # More row data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939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939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939"/>
              <a:buFont typeface="Arial"/>
              <a:buNone/>
            </a:pPr>
            <a:r>
              <a:t/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939"/>
              <a:buFont typeface="Arial"/>
              <a:buNone/>
            </a:pPr>
            <a:r>
              <a:rPr lang="en-US" sz="1572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rPr>
              <a:t>database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= {'wiki': </a:t>
            </a:r>
            <a:r>
              <a:rPr lang="en-US" sz="1572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wiki</a:t>
            </a:r>
            <a:r>
              <a:rPr lang="en-US" sz="1572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_table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939"/>
              <a:buFont typeface="Arial"/>
              <a:buNone/>
            </a:pPr>
            <a:r>
              <a:t/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939"/>
              <a:buFont typeface="Arial"/>
              <a:buNone/>
            </a:pPr>
            <a:r>
              <a:t/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939"/>
              <a:buFont typeface="Arial"/>
              <a:buNone/>
            </a:pPr>
            <a:r>
              <a:rPr lang="en-US" sz="1572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72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queried_value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, metadata) = </a:t>
            </a:r>
            <a:r>
              <a:rPr lang="en-US" sz="1572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wiki</a:t>
            </a:r>
            <a:r>
              <a:rPr lang="en-US" sz="1572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_table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15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939"/>
              <a:buFont typeface="Arial"/>
              <a:buNone/>
            </a:pP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      '</a:t>
            </a:r>
            <a:r>
              <a:rPr lang="en-US" sz="1572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']['</a:t>
            </a:r>
            <a:r>
              <a:rPr lang="en-US" sz="1572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US" sz="1572">
                <a:latin typeface="Consolas"/>
                <a:ea typeface="Consolas"/>
                <a:cs typeface="Consolas"/>
                <a:sym typeface="Consolas"/>
              </a:rPr>
              <a:t>:']</a:t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SQL to NoSQL</a:t>
            </a:r>
            <a:endParaRPr/>
          </a:p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76200" y="914400"/>
            <a:ext cx="7140300" cy="564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-291465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56250"/>
              <a:buChar char="•"/>
            </a:pPr>
            <a:r>
              <a:rPr b="1" lang="en-US">
                <a:solidFill>
                  <a:schemeClr val="accent2"/>
                </a:solidFill>
              </a:rPr>
              <a:t>DBs are central tools to big data</a:t>
            </a:r>
            <a:endParaRPr b="1">
              <a:solidFill>
                <a:schemeClr val="accent2"/>
              </a:solidFill>
            </a:endParaRPr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A</a:t>
            </a:r>
            <a:r>
              <a:rPr lang="en-US"/>
              <a:t>round 2000s NoSQL “movement”</a:t>
            </a:r>
            <a:r>
              <a:rPr lang="en-US"/>
              <a:t> started</a:t>
            </a:r>
            <a:endParaRPr/>
          </a:p>
          <a:p>
            <a:pPr indent="-291464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New applications and constraints</a:t>
            </a:r>
            <a:endParaRPr/>
          </a:p>
          <a:p>
            <a:pPr indent="-291464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Unclear if it stood for “No SQL”, “Not Only SQL”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56250"/>
              <a:buChar char="•"/>
            </a:pPr>
            <a:r>
              <a:rPr b="1" lang="en-US">
                <a:solidFill>
                  <a:schemeClr val="accent3"/>
                </a:solidFill>
              </a:rPr>
              <a:t>Relational vs NoSQL stores implement different trade-offs</a:t>
            </a:r>
            <a:endParaRPr b="1">
              <a:solidFill>
                <a:schemeClr val="accent3"/>
              </a:solidFill>
            </a:endParaRPr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Different DBs with different worldviews and trade-offs</a:t>
            </a:r>
            <a:endParaRPr/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Schema vs schema-less</a:t>
            </a:r>
            <a:endParaRPr/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Rich vs fast query-ability</a:t>
            </a:r>
            <a:endParaRPr/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Strong consistency (ACID), weak, eventual consistency</a:t>
            </a:r>
            <a:endParaRPr/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APIs (SQL, REST)</a:t>
            </a:r>
            <a:endParaRPr/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H</a:t>
            </a:r>
            <a:r>
              <a:rPr lang="en-US"/>
              <a:t>orizontal vs vertical scaling, s</a:t>
            </a:r>
            <a:r>
              <a:rPr lang="en-US"/>
              <a:t>harding, </a:t>
            </a:r>
            <a:r>
              <a:rPr lang="en-US"/>
              <a:t>r</a:t>
            </a:r>
            <a:r>
              <a:rPr lang="en-US"/>
              <a:t>eplication schemes</a:t>
            </a:r>
            <a:endParaRPr/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Indexing for rapid lookup vs no indexing</a:t>
            </a:r>
            <a:endParaRPr/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Tuned for reads or writes, how much control over tuning</a:t>
            </a:r>
            <a:endParaRPr/>
          </a:p>
          <a:p>
            <a:pPr indent="-29146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6250"/>
              <a:buChar char="•"/>
            </a:pPr>
            <a:r>
              <a:rPr b="1" lang="en-US">
                <a:solidFill>
                  <a:schemeClr val="accent1"/>
                </a:solidFill>
              </a:rPr>
              <a:t>The user base has expanded</a:t>
            </a:r>
            <a:endParaRPr b="1">
              <a:solidFill>
                <a:schemeClr val="accent1"/>
              </a:solidFill>
            </a:endParaRPr>
          </a:p>
          <a:p>
            <a:pPr indent="-29146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Different use cases and demands</a:t>
            </a:r>
            <a:endParaRPr/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–"/>
            </a:pPr>
            <a:r>
              <a:rPr lang="en-US"/>
              <a:t>IMO Postgres and Mongo cover 99% of use cases</a:t>
            </a:r>
            <a:endParaRPr sz="3200"/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 sz="2800"/>
              <a:t>Any data scientist / engineer needs to be familiar with both</a:t>
            </a:r>
            <a:endParaRPr sz="2800"/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 sz="2800"/>
              <a:t>“What DB solves my problem best?”</a:t>
            </a:r>
            <a:endParaRPr/>
          </a:p>
          <a:p>
            <a:pPr indent="-29146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56250"/>
              <a:buChar char="•"/>
            </a:pPr>
            <a:r>
              <a:rPr b="1" lang="en-US">
                <a:solidFill>
                  <a:schemeClr val="accent4"/>
                </a:solidFill>
              </a:rPr>
              <a:t>Polyglot model</a:t>
            </a:r>
            <a:endParaRPr>
              <a:solidFill>
                <a:schemeClr val="accent4"/>
              </a:solidFill>
            </a:endParaRPr>
          </a:p>
          <a:p>
            <a:pPr indent="-29146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Use more than one DB in each project</a:t>
            </a:r>
            <a:endParaRPr/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Relational DBs are not going to disappear any time soon</a:t>
            </a:r>
            <a:endParaRPr/>
          </a:p>
        </p:txBody>
      </p:sp>
      <p:pic>
        <p:nvPicPr>
          <p:cNvPr id="65" name="Google Shape;65;p10"/>
          <p:cNvPicPr preferRelativeResize="0"/>
          <p:nvPr/>
        </p:nvPicPr>
        <p:blipFill rotWithShape="1">
          <a:blip r:embed="rId3">
            <a:alphaModFix/>
          </a:blip>
          <a:srcRect b="0" l="16958" r="14190" t="0"/>
          <a:stretch/>
        </p:blipFill>
        <p:spPr>
          <a:xfrm>
            <a:off x="7315200" y="876200"/>
            <a:ext cx="1678800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2: Improved Wiki</a:t>
            </a:r>
            <a:endParaRPr/>
          </a:p>
        </p:txBody>
      </p:sp>
      <p:sp>
        <p:nvSpPr>
          <p:cNvPr id="371" name="Google Shape;371;p46"/>
          <p:cNvSpPr txBox="1"/>
          <p:nvPr>
            <p:ph idx="1" type="body"/>
          </p:nvPr>
        </p:nvSpPr>
        <p:spPr>
          <a:xfrm>
            <a:off x="152400" y="990600"/>
            <a:ext cx="44196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-282892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Improved wiki using versioning</a:t>
            </a:r>
            <a:endParaRPr/>
          </a:p>
          <a:p>
            <a:pPr indent="-28289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A page</a:t>
            </a:r>
            <a:endParaRPr/>
          </a:p>
          <a:p>
            <a:pPr indent="-28289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is uniquely identified by its title</a:t>
            </a:r>
            <a:endParaRPr/>
          </a:p>
          <a:p>
            <a:pPr indent="-28289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can have unlimited revisions</a:t>
            </a:r>
            <a:endParaRPr/>
          </a:p>
          <a:p>
            <a:pPr indent="-28289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A revision</a:t>
            </a:r>
            <a:endParaRPr/>
          </a:p>
          <a:p>
            <a:pPr indent="-28289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is identified by its timestamp</a:t>
            </a:r>
            <a:endParaRPr/>
          </a:p>
          <a:p>
            <a:pPr indent="-28289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contains text and optionally a commit comment</a:t>
            </a:r>
            <a:endParaRPr/>
          </a:p>
          <a:p>
            <a:pPr indent="-28289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is made by an author, identified by name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2892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Data model</a:t>
            </a:r>
            <a:endParaRPr/>
          </a:p>
          <a:p>
            <a:pPr indent="-28289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Add a family column “revision” with multiple columns (e.g., author, comment, ...)</a:t>
            </a:r>
            <a:endParaRPr/>
          </a:p>
          <a:p>
            <a:pPr indent="-28289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Timestamp is automatic and binds article text and metadata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2892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The title is not part of the revision</a:t>
            </a:r>
            <a:endParaRPr/>
          </a:p>
          <a:p>
            <a:pPr indent="-28289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It's fixed and identified uniquely the page</a:t>
            </a:r>
            <a:endParaRPr/>
          </a:p>
          <a:p>
            <a:pPr indent="-28289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If you want to change the title you need to re-write all the row</a:t>
            </a:r>
            <a:endParaRPr/>
          </a:p>
          <a:p>
            <a:pPr indent="-28289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HBase can specify default values for every cell</a:t>
            </a:r>
            <a:endParaRPr/>
          </a:p>
        </p:txBody>
      </p:sp>
      <p:sp>
        <p:nvSpPr>
          <p:cNvPr id="372" name="Google Shape;372;p46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3" name="Google Shape;3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990600"/>
            <a:ext cx="4267200" cy="2305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3448917"/>
            <a:ext cx="4267201" cy="2518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Data in Tabular Form</a:t>
            </a:r>
            <a:endParaRPr/>
          </a:p>
        </p:txBody>
      </p:sp>
      <p:graphicFrame>
        <p:nvGraphicFramePr>
          <p:cNvPr id="380" name="Google Shape;380;p47"/>
          <p:cNvGraphicFramePr/>
          <p:nvPr/>
        </p:nvGraphicFramePr>
        <p:xfrm>
          <a:off x="705087" y="21596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{FCD2622B-B82A-4DFF-AEA1-A2E0E94F70F6}</a:tableStyleId>
              </a:tblPr>
              <a:tblGrid>
                <a:gridCol w="616800"/>
                <a:gridCol w="916475"/>
                <a:gridCol w="993500"/>
                <a:gridCol w="937425"/>
                <a:gridCol w="1863025"/>
                <a:gridCol w="903575"/>
                <a:gridCol w="1503050"/>
              </a:tblGrid>
              <a:tr h="28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Name</a:t>
                      </a:r>
                      <a:endParaRPr/>
                    </a:p>
                  </a:txBody>
                  <a:tcPr marT="34300" marB="3430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Home</a:t>
                      </a:r>
                      <a:endParaRPr/>
                    </a:p>
                  </a:txBody>
                  <a:tcPr marT="34300" marB="3430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Office</a:t>
                      </a:r>
                      <a:endParaRPr/>
                    </a:p>
                  </a:txBody>
                  <a:tcPr marT="34300" marB="34300" marR="68575" marL="68575"/>
                </a:tc>
                <a:tc hMerge="1"/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lt1"/>
                          </a:solidFill>
                        </a:rPr>
                        <a:t>Key</a:t>
                      </a:r>
                      <a:endParaRPr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lt1"/>
                          </a:solidFill>
                        </a:rPr>
                        <a:t>First</a:t>
                      </a:r>
                      <a:endParaRPr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lt1"/>
                          </a:solidFill>
                        </a:rPr>
                        <a:t>Last</a:t>
                      </a:r>
                      <a:endParaRPr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lt1"/>
                          </a:solidFill>
                        </a:rPr>
                        <a:t>Phone</a:t>
                      </a:r>
                      <a:endParaRPr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lt1"/>
                          </a:solidFill>
                        </a:rPr>
                        <a:t>Email</a:t>
                      </a:r>
                      <a:endParaRPr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lt1"/>
                          </a:solidFill>
                        </a:rPr>
                        <a:t>Phone</a:t>
                      </a:r>
                      <a:endParaRPr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lt1"/>
                          </a:solidFill>
                        </a:rPr>
                        <a:t>Email</a:t>
                      </a:r>
                      <a:endParaRPr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</a:tr>
              <a:tr h="5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Florian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Krepsbach</a:t>
                      </a:r>
                      <a:endParaRPr sz="14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555-1212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florian@wobegon.org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/>
                        <a:t>666-1212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fk@phc.com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40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Marilyn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Tollerud</a:t>
                      </a:r>
                      <a:endParaRPr sz="14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555-1213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/>
                        <a:t>666-1213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/>
                </a:tc>
              </a:tr>
              <a:tr h="49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Pastor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Inqvist</a:t>
                      </a:r>
                      <a:endParaRPr sz="14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555-1214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inqvist@wel.org</a:t>
                      </a:r>
                      <a:endParaRPr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sp>
        <p:nvSpPr>
          <p:cNvPr id="381" name="Google Shape;381;p4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Fundamental Operations</a:t>
            </a:r>
            <a:endParaRPr/>
          </a:p>
        </p:txBody>
      </p:sp>
      <p:sp>
        <p:nvSpPr>
          <p:cNvPr id="387" name="Google Shape;387;p48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CREATE table, families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PUT table, rowid, family:column, value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PUT table, rowid, whole-row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GET table, rowid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SCAN table </a:t>
            </a:r>
            <a:r>
              <a:rPr i="1" lang="en-US"/>
              <a:t>(WITH filters)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DROP table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88" name="Google Shape;388;p4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Data in Tabular Form</a:t>
            </a:r>
            <a:endParaRPr/>
          </a:p>
        </p:txBody>
      </p:sp>
      <p:graphicFrame>
        <p:nvGraphicFramePr>
          <p:cNvPr id="394" name="Google Shape;394;p49"/>
          <p:cNvGraphicFramePr/>
          <p:nvPr/>
        </p:nvGraphicFramePr>
        <p:xfrm>
          <a:off x="360275" y="8736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{FCD2622B-B82A-4DFF-AEA1-A2E0E94F70F6}</a:tableStyleId>
              </a:tblPr>
              <a:tblGrid>
                <a:gridCol w="576750"/>
                <a:gridCol w="696625"/>
                <a:gridCol w="735650"/>
                <a:gridCol w="880200"/>
                <a:gridCol w="821425"/>
                <a:gridCol w="1721625"/>
                <a:gridCol w="825175"/>
                <a:gridCol w="1256500"/>
                <a:gridCol w="1047475"/>
              </a:tblGrid>
              <a:tr h="28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575" marL="68575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Name</a:t>
                      </a:r>
                      <a:endParaRPr sz="1200"/>
                    </a:p>
                  </a:txBody>
                  <a:tcPr marT="34300" marB="34300" marR="68575" marL="68575"/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Home</a:t>
                      </a:r>
                      <a:endParaRPr sz="1200"/>
                    </a:p>
                  </a:txBody>
                  <a:tcPr marT="34300" marB="3430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Office</a:t>
                      </a:r>
                      <a:endParaRPr sz="1200"/>
                    </a:p>
                  </a:txBody>
                  <a:tcPr marT="34300" marB="3430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Social</a:t>
                      </a:r>
                      <a:endParaRPr sz="1200"/>
                    </a:p>
                  </a:txBody>
                  <a:tcPr marT="34300" marB="34300" marR="68575" marL="68575">
                    <a:solidFill>
                      <a:srgbClr val="FF0000"/>
                    </a:solidFill>
                  </a:tcPr>
                </a:tc>
              </a:tr>
              <a:tr h="29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Key</a:t>
                      </a:r>
                      <a:endParaRPr sz="1200"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First</a:t>
                      </a:r>
                      <a:endParaRPr sz="1200"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Last</a:t>
                      </a:r>
                      <a:endParaRPr sz="1200"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Phone</a:t>
                      </a:r>
                      <a:endParaRPr sz="1200"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Email</a:t>
                      </a:r>
                      <a:endParaRPr sz="1200"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Phone</a:t>
                      </a:r>
                      <a:endParaRPr sz="1200"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Email</a:t>
                      </a:r>
                      <a:endParaRPr sz="1200"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</a:rPr>
                        <a:t>FacebookID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575" marL="68575">
                    <a:solidFill>
                      <a:srgbClr val="FF0000"/>
                    </a:solidFill>
                  </a:tcPr>
                </a:tc>
              </a:tr>
              <a:tr h="357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101</a:t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Florian</a:t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Garfield</a:t>
                      </a:r>
                      <a:endParaRPr sz="1200"/>
                    </a:p>
                  </a:txBody>
                  <a:tcPr marT="34300" marB="3430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Krepsbach</a:t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555-1212</a:t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florian@wobegon.org</a:t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/>
                        <a:t>666-1212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fk@phc.com</a:t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575" marL="68575">
                    <a:solidFill>
                      <a:srgbClr val="FF0000"/>
                    </a:solidFill>
                  </a:tcPr>
                </a:tc>
              </a:tr>
              <a:tr h="31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102</a:t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Marilyn</a:t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Tollerud</a:t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555-1213</a:t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/>
                        <a:t>666-1213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575" marL="68575">
                    <a:solidFill>
                      <a:srgbClr val="FF0000"/>
                    </a:solidFill>
                  </a:tcPr>
                </a:tc>
              </a:tr>
              <a:tr h="49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103</a:t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Pastor</a:t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Inqvist</a:t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555-1214</a:t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inqvist@wel.org</a:t>
                      </a:r>
                      <a:endParaRPr sz="12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68575" marL="68575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95" name="Google Shape;395;p49"/>
          <p:cNvSpPr txBox="1"/>
          <p:nvPr/>
        </p:nvSpPr>
        <p:spPr>
          <a:xfrm>
            <a:off x="1126066" y="2829982"/>
            <a:ext cx="1791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columns can be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added at runtime</a:t>
            </a:r>
            <a:endParaRPr/>
          </a:p>
        </p:txBody>
      </p:sp>
      <p:sp>
        <p:nvSpPr>
          <p:cNvPr id="396" name="Google Shape;396;p49"/>
          <p:cNvSpPr txBox="1"/>
          <p:nvPr/>
        </p:nvSpPr>
        <p:spPr>
          <a:xfrm>
            <a:off x="6938433" y="2825749"/>
            <a:ext cx="198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 families cannot</a:t>
            </a:r>
            <a:b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added at runtime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8" name="Google Shape;398;p49"/>
          <p:cNvSpPr txBox="1"/>
          <p:nvPr/>
        </p:nvSpPr>
        <p:spPr>
          <a:xfrm>
            <a:off x="1786050" y="3581400"/>
            <a:ext cx="66885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Table People (Name, Home, Office)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101: {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Timestamp: T403;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Name: {First=“Florian”, Middle=“Garfield”, Last=“Krepsbach”},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Home: {Phone=“555-1212”, Email=“florian@wobegon.org”},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Office: {Phone=“666-1212”, Email=“fk@phc.com”}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},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102: {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Timestamp: T593;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Name: {First=“Marilyn”, Last=“Tollerud”},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Home: {Phone=“555-1213”},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Office: {Phone=“666-1213”}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},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0"/>
          <p:cNvSpPr txBox="1"/>
          <p:nvPr>
            <p:ph type="title"/>
          </p:nvPr>
        </p:nvSpPr>
        <p:spPr>
          <a:xfrm>
            <a:off x="533400" y="7620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Nested Data Representation</a:t>
            </a:r>
            <a:endParaRPr/>
          </a:p>
        </p:txBody>
      </p:sp>
      <p:sp>
        <p:nvSpPr>
          <p:cNvPr id="404" name="Google Shape;404;p50"/>
          <p:cNvSpPr txBox="1"/>
          <p:nvPr/>
        </p:nvSpPr>
        <p:spPr>
          <a:xfrm>
            <a:off x="205600" y="3330850"/>
            <a:ext cx="88014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 People:101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101: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Timestamp: T403;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Name: {First=“Florian”, Middle=“Garfield”, Last=“Krepsbach”},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Home: {Phone=“555-1212”, Email=“florian@wobegon.org”},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Office: {Phone=“666-1212”, Email=“fk@phc.com”}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 People:101:Name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People:101:Name: {First=“Florian”, Middle=“Garfield”, Last=“Krepsbach”}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 People:101:Name:First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People:101:Name:First=“Florian”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5" name="Google Shape;405;p5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06" name="Google Shape;406;p50"/>
          <p:cNvGraphicFramePr/>
          <p:nvPr/>
        </p:nvGraphicFramePr>
        <p:xfrm>
          <a:off x="705087" y="10166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{FCD2622B-B82A-4DFF-AEA1-A2E0E94F70F6}</a:tableStyleId>
              </a:tblPr>
              <a:tblGrid>
                <a:gridCol w="616800"/>
                <a:gridCol w="916475"/>
                <a:gridCol w="993500"/>
                <a:gridCol w="937425"/>
                <a:gridCol w="1863025"/>
                <a:gridCol w="903575"/>
                <a:gridCol w="1503050"/>
              </a:tblGrid>
              <a:tr h="28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Name</a:t>
                      </a:r>
                      <a:endParaRPr/>
                    </a:p>
                  </a:txBody>
                  <a:tcPr marT="34300" marB="3430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Home</a:t>
                      </a:r>
                      <a:endParaRPr/>
                    </a:p>
                  </a:txBody>
                  <a:tcPr marT="34300" marB="3430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Office</a:t>
                      </a:r>
                      <a:endParaRPr/>
                    </a:p>
                  </a:txBody>
                  <a:tcPr marT="34300" marB="34300" marR="68575" marL="68575"/>
                </a:tc>
                <a:tc hMerge="1"/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lt1"/>
                          </a:solidFill>
                        </a:rPr>
                        <a:t>Key</a:t>
                      </a:r>
                      <a:endParaRPr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lt1"/>
                          </a:solidFill>
                        </a:rPr>
                        <a:t>First</a:t>
                      </a:r>
                      <a:endParaRPr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lt1"/>
                          </a:solidFill>
                        </a:rPr>
                        <a:t>Last</a:t>
                      </a:r>
                      <a:endParaRPr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lt1"/>
                          </a:solidFill>
                        </a:rPr>
                        <a:t>Phone</a:t>
                      </a:r>
                      <a:endParaRPr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lt1"/>
                          </a:solidFill>
                        </a:rPr>
                        <a:t>Email</a:t>
                      </a:r>
                      <a:endParaRPr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lt1"/>
                          </a:solidFill>
                        </a:rPr>
                        <a:t>Phone</a:t>
                      </a:r>
                      <a:endParaRPr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lt1"/>
                          </a:solidFill>
                        </a:rPr>
                        <a:t>Email</a:t>
                      </a:r>
                      <a:endParaRPr/>
                    </a:p>
                  </a:txBody>
                  <a:tcPr marT="34300" marB="34300" marR="68575" marL="68575">
                    <a:solidFill>
                      <a:schemeClr val="accent1"/>
                    </a:solidFill>
                  </a:tcPr>
                </a:tc>
              </a:tr>
              <a:tr h="5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Florian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Krepsbach</a:t>
                      </a:r>
                      <a:endParaRPr sz="14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555-1212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florian@wobegon.org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/>
                        <a:t>666-1212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fk@phc.com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40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Marilyn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Tollerud</a:t>
                      </a:r>
                      <a:endParaRPr sz="14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555-1213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/>
                        <a:t>666-1213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/>
                </a:tc>
              </a:tr>
              <a:tr h="49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Pastor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Inqvist</a:t>
                      </a:r>
                      <a:endParaRPr sz="14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555-1214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inqvist@wel.org</a:t>
                      </a:r>
                      <a:endParaRPr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Column Family vs Column</a:t>
            </a:r>
            <a:endParaRPr/>
          </a:p>
        </p:txBody>
      </p:sp>
      <p:sp>
        <p:nvSpPr>
          <p:cNvPr id="413" name="Google Shape;413;p5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258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3333"/>
              <a:buChar char="•"/>
            </a:pPr>
            <a:r>
              <a:rPr lang="en-US" sz="3000"/>
              <a:t>Adding a column family</a:t>
            </a:r>
            <a:endParaRPr sz="3000"/>
          </a:p>
          <a:p>
            <a:pPr indent="-3225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1538"/>
              <a:buChar char="–"/>
            </a:pPr>
            <a:r>
              <a:rPr lang="en-US" sz="2600"/>
              <a:t>can’t be done at run-time</a:t>
            </a:r>
            <a:endParaRPr sz="2600"/>
          </a:p>
          <a:p>
            <a:pPr indent="-3225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1538"/>
              <a:buChar char="–"/>
            </a:pPr>
            <a:r>
              <a:rPr lang="en-US" sz="2600"/>
              <a:t>need a copy operation (expensive)</a:t>
            </a:r>
            <a:endParaRPr sz="2600"/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3333"/>
              <a:buChar char="•"/>
            </a:pPr>
            <a:r>
              <a:rPr lang="en-US" sz="3000"/>
              <a:t>Adding a column</a:t>
            </a:r>
            <a:endParaRPr sz="3000"/>
          </a:p>
          <a:p>
            <a:pPr indent="-3225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1538"/>
              <a:buChar char="–"/>
            </a:pPr>
            <a:r>
              <a:rPr lang="en-US" sz="2600"/>
              <a:t>is cheap</a:t>
            </a:r>
            <a:endParaRPr sz="2600"/>
          </a:p>
          <a:p>
            <a:pPr indent="-3225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1538"/>
              <a:buChar char="–"/>
            </a:pPr>
            <a:r>
              <a:rPr lang="en-US" sz="2600"/>
              <a:t>can be done at run-time</a:t>
            </a:r>
            <a:endParaRPr sz="2600"/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3333"/>
              <a:buChar char="•"/>
            </a:pPr>
            <a:r>
              <a:rPr lang="en-US" sz="3000"/>
              <a:t>Why column families vs columns?</a:t>
            </a:r>
            <a:endParaRPr sz="3000"/>
          </a:p>
          <a:p>
            <a:pPr indent="-3225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1538"/>
              <a:buChar char="–"/>
            </a:pPr>
            <a:r>
              <a:rPr lang="en-US" sz="2600"/>
              <a:t>Why not store all row data in a single column?</a:t>
            </a:r>
            <a:endParaRPr sz="2600"/>
          </a:p>
          <a:p>
            <a:pPr indent="-3225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1538"/>
              <a:buChar char="–"/>
            </a:pPr>
            <a:r>
              <a:rPr lang="en-US" sz="2600"/>
              <a:t>Each column family can be configured independently from each other</a:t>
            </a:r>
            <a:endParaRPr sz="2600"/>
          </a:p>
          <a:p>
            <a:pPr indent="-3225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1538"/>
              <a:buChar char="–"/>
            </a:pPr>
            <a:r>
              <a:rPr lang="en-US" sz="2600"/>
              <a:t>E.g.,</a:t>
            </a:r>
            <a:endParaRPr sz="2600"/>
          </a:p>
          <a:p>
            <a:pPr indent="-32258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1538"/>
              <a:buChar char="•"/>
            </a:pPr>
            <a:r>
              <a:rPr lang="en-US" sz="2600"/>
              <a:t>compression</a:t>
            </a:r>
            <a:endParaRPr sz="2600"/>
          </a:p>
          <a:p>
            <a:pPr indent="-32258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1538"/>
              <a:buChar char="•"/>
            </a:pPr>
            <a:r>
              <a:rPr lang="en-US" sz="2600"/>
              <a:t>performance tuning</a:t>
            </a:r>
            <a:endParaRPr sz="2600"/>
          </a:p>
          <a:p>
            <a:pPr indent="-32258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1538"/>
              <a:buChar char="•"/>
            </a:pPr>
            <a:r>
              <a:rPr lang="en-US" sz="2600"/>
              <a:t>stored together</a:t>
            </a:r>
            <a:endParaRPr sz="2600"/>
          </a:p>
        </p:txBody>
      </p:sp>
      <p:sp>
        <p:nvSpPr>
          <p:cNvPr id="414" name="Google Shape;414;p51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Consistency Model</a:t>
            </a:r>
            <a:endParaRPr/>
          </a:p>
        </p:txBody>
      </p:sp>
      <p:sp>
        <p:nvSpPr>
          <p:cNvPr id="420" name="Google Shape;420;p52"/>
          <p:cNvSpPr txBox="1"/>
          <p:nvPr>
            <p:ph idx="1" type="body"/>
          </p:nvPr>
        </p:nvSpPr>
        <p:spPr>
          <a:xfrm>
            <a:off x="152400" y="990600"/>
            <a:ext cx="8839200" cy="53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9718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Atomicity:</a:t>
            </a:r>
            <a:endParaRPr/>
          </a:p>
          <a:p>
            <a:pPr indent="-31369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Entire rows are updated atomically or not at all</a:t>
            </a:r>
            <a:endParaRPr/>
          </a:p>
          <a:p>
            <a:pPr indent="-31369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I</a:t>
            </a:r>
            <a:r>
              <a:rPr lang="en-US"/>
              <a:t>ndependently of how many columns are affected</a:t>
            </a:r>
            <a:endParaRPr/>
          </a:p>
          <a:p>
            <a:pPr indent="-297180" lvl="0" marL="342900" rtl="0" algn="l">
              <a:lnSpc>
                <a:spcPct val="115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Consistency:</a:t>
            </a:r>
            <a:endParaRPr/>
          </a:p>
          <a:p>
            <a:pPr indent="-245744" lvl="1" marL="742950" rtl="0" algn="l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GET is guaranteed to return a complete row that existed at some point in the table’s history</a:t>
            </a:r>
            <a:endParaRPr/>
          </a:p>
          <a:p>
            <a:pPr indent="-238760" lvl="2" marL="1143000" rtl="0" algn="l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Check the timestamp to be sure!</a:t>
            </a:r>
            <a:endParaRPr/>
          </a:p>
          <a:p>
            <a:pPr indent="-245744" lvl="1" marL="742950" rtl="0" algn="l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SCAN</a:t>
            </a:r>
            <a:endParaRPr/>
          </a:p>
          <a:p>
            <a:pPr indent="-238760" lvl="2" marL="1143000" rtl="0" algn="l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must include all data written prior to the scan</a:t>
            </a:r>
            <a:endParaRPr/>
          </a:p>
          <a:p>
            <a:pPr indent="-238760" lvl="2" marL="1143000" rtl="0" algn="l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may include updates since it started</a:t>
            </a:r>
            <a:endParaRPr/>
          </a:p>
          <a:p>
            <a:pPr indent="-297180" lvl="0" marL="342900" rtl="0" algn="l">
              <a:lnSpc>
                <a:spcPct val="115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Isolation:</a:t>
            </a:r>
            <a:endParaRPr/>
          </a:p>
          <a:p>
            <a:pPr indent="-313690" lvl="1" marL="742950" rtl="0" algn="l">
              <a:lnSpc>
                <a:spcPct val="115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Not guaranteed outside a single row</a:t>
            </a:r>
            <a:endParaRPr/>
          </a:p>
          <a:p>
            <a:pPr indent="-297180" lvl="0" marL="342900" rtl="0" algn="l">
              <a:lnSpc>
                <a:spcPct val="115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Durability:</a:t>
            </a:r>
            <a:endParaRPr/>
          </a:p>
          <a:p>
            <a:pPr indent="-313690" lvl="1" marL="742950" rtl="0" algn="l">
              <a:lnSpc>
                <a:spcPct val="115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All successful writes have been made durable on disk</a:t>
            </a:r>
            <a:endParaRPr/>
          </a:p>
        </p:txBody>
      </p:sp>
      <p:sp>
        <p:nvSpPr>
          <p:cNvPr id="421" name="Google Shape;421;p5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3"/>
          <p:cNvSpPr txBox="1"/>
          <p:nvPr>
            <p:ph type="title"/>
          </p:nvPr>
        </p:nvSpPr>
        <p:spPr>
          <a:xfrm>
            <a:off x="116250" y="170475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559"/>
              <a:t>Checking for Row or Column Existence</a:t>
            </a:r>
            <a:endParaRPr sz="3559"/>
          </a:p>
        </p:txBody>
      </p:sp>
      <p:sp>
        <p:nvSpPr>
          <p:cNvPr id="428" name="Google Shape;428;p53"/>
          <p:cNvSpPr txBox="1"/>
          <p:nvPr>
            <p:ph idx="1" type="body"/>
          </p:nvPr>
        </p:nvSpPr>
        <p:spPr>
          <a:xfrm>
            <a:off x="152400" y="990600"/>
            <a:ext cx="8839200" cy="550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-300037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HBase supports Bloom filters to check whether a row or column exists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It's like a cache for `key in </a:t>
            </a:r>
            <a:r>
              <a:rPr lang="en-US"/>
              <a:t>keys</a:t>
            </a:r>
            <a:r>
              <a:rPr lang="en-US"/>
              <a:t>` instead of `keys[key]`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E.g., instead of querying one can keep track of what's present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Bloom filter implementation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Bloom filter is like a probabilistic hash set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Array of bits initially all equal to 0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When a new blob of data is presented, turning the blob into a hash, and then using that to set some bits to 1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To test if we have seen a blob, compute the bits and check</a:t>
            </a:r>
            <a:endParaRPr/>
          </a:p>
          <a:p>
            <a:pPr indent="-30003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If all bits are 0s, then for sure we didn't see it</a:t>
            </a:r>
            <a:endParaRPr/>
          </a:p>
          <a:p>
            <a:pPr indent="-30003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If all bits are 1s, then we might have seen that blob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Hash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Space needed to store data is unbounded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No false positives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O(1) in average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Bloom filter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Use a constant amount of space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Have false positives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O(1)</a:t>
            </a:r>
            <a:endParaRPr/>
          </a:p>
        </p:txBody>
      </p:sp>
      <p:sp>
        <p:nvSpPr>
          <p:cNvPr id="429" name="Google Shape;429;p53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Write-Ahead Log (WAL)</a:t>
            </a:r>
            <a:endParaRPr/>
          </a:p>
        </p:txBody>
      </p:sp>
      <p:sp>
        <p:nvSpPr>
          <p:cNvPr id="436" name="Google Shape;436;p54"/>
          <p:cNvSpPr txBox="1"/>
          <p:nvPr>
            <p:ph idx="1" type="body"/>
          </p:nvPr>
        </p:nvSpPr>
        <p:spPr>
          <a:xfrm>
            <a:off x="152400" y="990600"/>
            <a:ext cx="8839200" cy="550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-300037" lvl="0" marL="457200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HBase uses WAL</a:t>
            </a:r>
            <a:endParaRPr/>
          </a:p>
          <a:p>
            <a:pPr indent="-30003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It is a disaster recovery technique to provide atomicity and durability, protecting against node failures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–"/>
            </a:pPr>
            <a:r>
              <a:rPr lang="en-US" sz="3200"/>
              <a:t>Equivalent to journaling in file system</a:t>
            </a:r>
            <a:endParaRPr/>
          </a:p>
          <a:p>
            <a:pPr indent="-30003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For performance reasons, the updated state of the tables are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Not written to disk immediately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Buffered (in memory) and written to disk as checkpoints</a:t>
            </a:r>
            <a:endParaRPr/>
          </a:p>
          <a:p>
            <a:pPr indent="-30003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Problem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○"/>
            </a:pPr>
            <a:r>
              <a:rPr lang="en-US"/>
              <a:t>If the server crashes during this limbo period, the state is lost</a:t>
            </a:r>
            <a:endParaRPr/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Solution</a:t>
            </a:r>
            <a:endParaRPr/>
          </a:p>
          <a:p>
            <a:pPr indent="-300037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Use append-only disk-resident structure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Log of operations performed since last table checkpoint are appended to the WAL (it’s like storing deltas)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When tables are stored to disk, WAL is cleared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If the server crashes during the limbo period, use WAL to recover the state that was not written yet</a:t>
            </a:r>
            <a:endParaRPr/>
          </a:p>
          <a:p>
            <a:pPr indent="-30003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When running a big import job, disable the WAL to improve performance</a:t>
            </a:r>
            <a:endParaRPr/>
          </a:p>
          <a:p>
            <a:pPr indent="-30003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Trade off disaster recovery protection for speed</a:t>
            </a:r>
            <a:endParaRPr/>
          </a:p>
        </p:txBody>
      </p:sp>
      <p:sp>
        <p:nvSpPr>
          <p:cNvPr id="437" name="Google Shape;437;p54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HBase Implementation</a:t>
            </a:r>
            <a:endParaRPr/>
          </a:p>
        </p:txBody>
      </p:sp>
      <p:sp>
        <p:nvSpPr>
          <p:cNvPr id="443" name="Google Shape;443;p55"/>
          <p:cNvSpPr txBox="1"/>
          <p:nvPr>
            <p:ph idx="1" type="body"/>
          </p:nvPr>
        </p:nvSpPr>
        <p:spPr>
          <a:xfrm>
            <a:off x="152400" y="990600"/>
            <a:ext cx="8839200" cy="55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12419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HBase is backed by HDFS</a:t>
            </a:r>
            <a:endParaRPr/>
          </a:p>
          <a:p>
            <a:pPr indent="-259080" lvl="1" marL="742950" marR="0" rtl="0" algn="l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“One file” means one gigantic file stored in HDFS</a:t>
            </a:r>
            <a:endParaRPr/>
          </a:p>
          <a:p>
            <a:pPr indent="-259080" lvl="1" marL="742950" marR="0" rtl="0" algn="l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Not to worry about the details of how the file is split into blocks</a:t>
            </a:r>
            <a:endParaRPr sz="2800"/>
          </a:p>
          <a:p>
            <a:pPr indent="-312419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Here is the idea in several steps:</a:t>
            </a:r>
            <a:endParaRPr/>
          </a:p>
          <a:p>
            <a:pPr indent="-259080" lvl="1" marL="742950" rtl="0" algn="l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Idea 1: Put an entire table in one file</a:t>
            </a:r>
            <a:endParaRPr/>
          </a:p>
          <a:p>
            <a:pPr indent="-202882" lvl="2" marL="1143000" rtl="0" algn="l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Need to overwrite the file every time there is a change in any cell</a:t>
            </a:r>
            <a:endParaRPr/>
          </a:p>
          <a:p>
            <a:pPr indent="-202882" lvl="2" marL="1143000" rtl="0" algn="l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Too slow</a:t>
            </a:r>
            <a:endParaRPr/>
          </a:p>
          <a:p>
            <a:pPr indent="-259080" lvl="1" marL="742950" rtl="0" algn="l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Idea 2: One file + </a:t>
            </a:r>
            <a:r>
              <a:rPr lang="en-US"/>
              <a:t>WAL </a:t>
            </a:r>
            <a:endParaRPr/>
          </a:p>
          <a:p>
            <a:pPr indent="-252094" lvl="2" marL="1143000" rtl="0" algn="l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Better, but doesn’t scale to large data</a:t>
            </a:r>
            <a:endParaRPr/>
          </a:p>
          <a:p>
            <a:pPr indent="-259080" lvl="1" marL="742950" rtl="0" algn="l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Idea 3: One file per column family + </a:t>
            </a:r>
            <a:r>
              <a:rPr lang="en-US"/>
              <a:t>WAL</a:t>
            </a:r>
            <a:endParaRPr/>
          </a:p>
          <a:p>
            <a:pPr indent="-252094" lvl="2" marL="1143000" rtl="0" algn="l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Getting better!</a:t>
            </a:r>
            <a:endParaRPr/>
          </a:p>
          <a:p>
            <a:pPr indent="-259080" lvl="1" marL="742950" rtl="0" algn="l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Idea 4: Partition table into regions by key</a:t>
            </a:r>
            <a:endParaRPr/>
          </a:p>
          <a:p>
            <a:pPr indent="-202882" lvl="2" marL="1143000" rtl="0" algn="l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Region = a chunk of rows [a, b)</a:t>
            </a:r>
            <a:endParaRPr/>
          </a:p>
          <a:p>
            <a:pPr indent="-202882" lvl="2" marL="1143000" rtl="0" algn="l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Regions never overlap</a:t>
            </a:r>
            <a:endParaRPr/>
          </a:p>
        </p:txBody>
      </p:sp>
      <p:sp>
        <p:nvSpPr>
          <p:cNvPr id="444" name="Google Shape;444;p5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Issues with Relational DBs</a:t>
            </a:r>
            <a:endParaRPr/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152400" y="990600"/>
            <a:ext cx="8839200" cy="320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17182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Relational DBs have </a:t>
            </a:r>
            <a:r>
              <a:rPr b="1" lang="en-US">
                <a:solidFill>
                  <a:schemeClr val="accent2"/>
                </a:solidFill>
              </a:rPr>
              <a:t>drawbacks</a:t>
            </a:r>
            <a:endParaRPr b="1">
              <a:solidFill>
                <a:schemeClr val="accent2"/>
              </a:solidFill>
            </a:endParaRPr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1) Application-DB impedance mismatch</a:t>
            </a:r>
            <a:endParaRPr/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2) </a:t>
            </a:r>
            <a:r>
              <a:rPr lang="en-US"/>
              <a:t>Schema flexibility</a:t>
            </a:r>
            <a:endParaRPr/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3) Consistency in distributed set-up</a:t>
            </a:r>
            <a:endParaRPr/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4) Scalability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For each drawback:</a:t>
            </a:r>
            <a:endParaRPr/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What is the </a:t>
            </a:r>
            <a:r>
              <a:rPr b="1" lang="en-US">
                <a:solidFill>
                  <a:schemeClr val="accent3"/>
                </a:solidFill>
              </a:rPr>
              <a:t>problem</a:t>
            </a:r>
            <a:endParaRPr b="1">
              <a:solidFill>
                <a:schemeClr val="accent3"/>
              </a:solidFill>
            </a:endParaRPr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Possible </a:t>
            </a:r>
            <a:r>
              <a:rPr b="1" lang="en-US">
                <a:solidFill>
                  <a:schemeClr val="accent1"/>
                </a:solidFill>
              </a:rPr>
              <a:t>solutions</a:t>
            </a:r>
            <a:r>
              <a:rPr lang="en-US"/>
              <a:t> within relational DB paradigm and with NoSQL approach</a:t>
            </a:r>
            <a:endParaRPr/>
          </a:p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Idea 1: Put the Table in a Single File</a:t>
            </a:r>
            <a:endParaRPr/>
          </a:p>
        </p:txBody>
      </p:sp>
      <p:sp>
        <p:nvSpPr>
          <p:cNvPr id="450" name="Google Shape;450;p56"/>
          <p:cNvSpPr txBox="1"/>
          <p:nvPr>
            <p:ph idx="1" type="body"/>
          </p:nvPr>
        </p:nvSpPr>
        <p:spPr>
          <a:xfrm>
            <a:off x="552450" y="3612725"/>
            <a:ext cx="7886700" cy="22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252412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800"/>
              <a:t>How do we do the following operations?</a:t>
            </a:r>
            <a:endParaRPr/>
          </a:p>
          <a:p>
            <a:pPr indent="-195262" lvl="1" marL="742950" rtl="0" algn="l">
              <a:spcBef>
                <a:spcPts val="64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3800"/>
              <a:t>CREATE</a:t>
            </a:r>
            <a:endParaRPr/>
          </a:p>
          <a:p>
            <a:pPr indent="-195262" lvl="1" marL="742950" rtl="0" algn="l">
              <a:spcBef>
                <a:spcPts val="64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3800"/>
              <a:t>DELETE</a:t>
            </a:r>
            <a:endParaRPr/>
          </a:p>
          <a:p>
            <a:pPr indent="-195262" lvl="1" marL="742950" rtl="0" algn="l">
              <a:spcBef>
                <a:spcPts val="64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3800"/>
              <a:t>SCAN</a:t>
            </a:r>
            <a:endParaRPr/>
          </a:p>
          <a:p>
            <a:pPr indent="-195262" lvl="1" marL="742950" rtl="0" algn="l">
              <a:spcBef>
                <a:spcPts val="64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3800"/>
              <a:t>GET </a:t>
            </a:r>
            <a:endParaRPr/>
          </a:p>
          <a:p>
            <a:pPr indent="-195262" lvl="1" marL="742950" rtl="0" algn="l">
              <a:spcBef>
                <a:spcPts val="64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3800"/>
              <a:t>PUT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451" name="Google Shape;451;p56"/>
          <p:cNvGrpSpPr/>
          <p:nvPr/>
        </p:nvGrpSpPr>
        <p:grpSpPr>
          <a:xfrm>
            <a:off x="628650" y="1563236"/>
            <a:ext cx="6765000" cy="1530689"/>
            <a:chOff x="628650" y="1926061"/>
            <a:chExt cx="6765000" cy="1530689"/>
          </a:xfrm>
        </p:grpSpPr>
        <p:sp>
          <p:nvSpPr>
            <p:cNvPr id="452" name="Google Shape;452;p56"/>
            <p:cNvSpPr/>
            <p:nvPr/>
          </p:nvSpPr>
          <p:spPr>
            <a:xfrm>
              <a:off x="628650" y="2203050"/>
              <a:ext cx="6765000" cy="12537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101: {Timestamp: T403; Name: {First=“Florian”, Middle=“Garfield”, Last=“Krepsbach”},Home: {Phone=“555-1212”, Email=“florian@wobegon.org”},Office: {Phone=“666-1212”, Email=“</a:t>
              </a:r>
              <a:r>
                <a:rPr lang="en-US" sz="1350" u="sng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3"/>
                </a:rPr>
                <a:t>fk@phc.com</a:t>
              </a:r>
              <a:r>
                <a:rPr lang="en-US" sz="13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”}},</a:t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102: {Timestamp: T593;Name: { First=“Marilyn”, Last=“Tollerud”},Home: { Phone=“555-1213” },Office: { Phone=“666-1213” }}, . . .</a:t>
              </a:r>
              <a:endParaRPr/>
            </a:p>
          </p:txBody>
        </p:sp>
        <p:sp>
          <p:nvSpPr>
            <p:cNvPr id="453" name="Google Shape;453;p56"/>
            <p:cNvSpPr txBox="1"/>
            <p:nvPr/>
          </p:nvSpPr>
          <p:spPr>
            <a:xfrm>
              <a:off x="628650" y="1926061"/>
              <a:ext cx="1165704" cy="300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 “People”</a:t>
              </a:r>
              <a:endParaRPr/>
            </a:p>
          </p:txBody>
        </p:sp>
      </p:grpSp>
      <p:sp>
        <p:nvSpPr>
          <p:cNvPr id="454" name="Google Shape;454;p5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7"/>
          <p:cNvSpPr txBox="1"/>
          <p:nvPr>
            <p:ph type="title"/>
          </p:nvPr>
        </p:nvSpPr>
        <p:spPr>
          <a:xfrm>
            <a:off x="501650" y="129575"/>
            <a:ext cx="81090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Variable-Length Data</a:t>
            </a:r>
            <a:endParaRPr/>
          </a:p>
        </p:txBody>
      </p:sp>
      <p:sp>
        <p:nvSpPr>
          <p:cNvPr id="460" name="Google Shape;460;p57"/>
          <p:cNvSpPr/>
          <p:nvPr/>
        </p:nvSpPr>
        <p:spPr>
          <a:xfrm>
            <a:off x="517089" y="5564038"/>
            <a:ext cx="6324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 reading on the topic: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http://www.joelonsoftware.com/articles/fog0000000319.html</a:t>
            </a:r>
            <a:endParaRPr/>
          </a:p>
        </p:txBody>
      </p:sp>
      <p:sp>
        <p:nvSpPr>
          <p:cNvPr id="461" name="Google Shape;461;p57"/>
          <p:cNvSpPr/>
          <p:nvPr/>
        </p:nvSpPr>
        <p:spPr>
          <a:xfrm>
            <a:off x="778933" y="2464800"/>
            <a:ext cx="4368800" cy="964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	FirstName	LastName	Phone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101	Florian		Krepsbach	          </a:t>
            </a:r>
            <a:r>
              <a:rPr b="1" lang="en-US" sz="135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555-3434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102	Marilyn 		Tollerud		555-1213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103	Pastor		Ingvist		555-1214</a:t>
            </a:r>
            <a:endParaRPr/>
          </a:p>
        </p:txBody>
      </p:sp>
      <p:sp>
        <p:nvSpPr>
          <p:cNvPr id="462" name="Google Shape;462;p57"/>
          <p:cNvSpPr/>
          <p:nvPr/>
        </p:nvSpPr>
        <p:spPr>
          <a:xfrm>
            <a:off x="778925" y="4186650"/>
            <a:ext cx="6765000" cy="1221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101: {Timestamp: T403;Name: {First=“Florian”, Middle=“Garfield”, Last=“Krepsbach”},Home: {Phone=“555-1212”, Email=“florian@wobegon.org”},Office: {Phone=“666-1212”, Email=“</a:t>
            </a:r>
            <a:r>
              <a:rPr lang="en-US" sz="13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fk@phc.com</a:t>
            </a: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”}},</a:t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102: {Timestamp: T593;Name: { First=“Marilyn”, Last=“Tollerud”},Home: { Phone=“555-1213” },Office: { Phone=“666-1213” }}, . . .</a:t>
            </a:r>
            <a:endParaRPr/>
          </a:p>
        </p:txBody>
      </p:sp>
      <p:sp>
        <p:nvSpPr>
          <p:cNvPr id="463" name="Google Shape;463;p57"/>
          <p:cNvSpPr txBox="1"/>
          <p:nvPr/>
        </p:nvSpPr>
        <p:spPr>
          <a:xfrm>
            <a:off x="770464" y="1901950"/>
            <a:ext cx="778623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Table: People( ID: Integer, FirstName: CHAR[20], LastName: Char[20], Phone: CHAR[8]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People SET Phone=“555-3434” WHERE ID=403;</a:t>
            </a:r>
            <a:endParaRPr/>
          </a:p>
        </p:txBody>
      </p:sp>
      <p:sp>
        <p:nvSpPr>
          <p:cNvPr id="464" name="Google Shape;464;p57"/>
          <p:cNvSpPr txBox="1"/>
          <p:nvPr/>
        </p:nvSpPr>
        <p:spPr>
          <a:xfrm>
            <a:off x="770464" y="3673591"/>
            <a:ext cx="3942105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HBase Table People( ID, Name, Home, Office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People, 403, Home:Phone, 555-3434</a:t>
            </a:r>
            <a:endParaRPr/>
          </a:p>
        </p:txBody>
      </p:sp>
      <p:sp>
        <p:nvSpPr>
          <p:cNvPr id="465" name="Google Shape;465;p57"/>
          <p:cNvSpPr txBox="1"/>
          <p:nvPr/>
        </p:nvSpPr>
        <p:spPr>
          <a:xfrm>
            <a:off x="5300133" y="2458741"/>
            <a:ext cx="3310467" cy="1131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row is exactly 52 bytes long.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move to the next row, just fseek(file,+52);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get to Row 401, fseek(file,401*52);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Overwrite the data in place.</a:t>
            </a:r>
            <a:endParaRPr/>
          </a:p>
        </p:txBody>
      </p:sp>
      <p:sp>
        <p:nvSpPr>
          <p:cNvPr id="466" name="Google Shape;466;p57"/>
          <p:cNvSpPr txBox="1"/>
          <p:nvPr/>
        </p:nvSpPr>
        <p:spPr>
          <a:xfrm>
            <a:off x="8101739" y="4146766"/>
            <a:ext cx="2440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467" name="Google Shape;467;p5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Idea 2: One Table + Transaction Log</a:t>
            </a:r>
            <a:endParaRPr/>
          </a:p>
        </p:txBody>
      </p:sp>
      <p:sp>
        <p:nvSpPr>
          <p:cNvPr id="473" name="Google Shape;473;p58"/>
          <p:cNvSpPr/>
          <p:nvPr/>
        </p:nvSpPr>
        <p:spPr>
          <a:xfrm>
            <a:off x="732450" y="2334724"/>
            <a:ext cx="6718500" cy="998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101: {Timestamp: T403;Name: {First=“Florian”, Middle=“Garfield”, Last=“Krepsbach”},Home: {Phone=“555-1212”, Email=“florian@wobegon.org”},Office: {Phone=“666-1212”, Email=“</a:t>
            </a:r>
            <a:r>
              <a:rPr lang="en-US" sz="13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fk@phc.com</a:t>
            </a: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”}},</a:t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102: {Timestamp: T593;Name: { First=“Marilyn”, Last=“Tollerud”},Home: { Phone=“555-1213” },Office: { Phone=“666-1213” }}, . . .</a:t>
            </a:r>
            <a:endParaRPr/>
          </a:p>
        </p:txBody>
      </p:sp>
      <p:sp>
        <p:nvSpPr>
          <p:cNvPr id="474" name="Google Shape;474;p58"/>
          <p:cNvSpPr txBox="1"/>
          <p:nvPr/>
        </p:nvSpPr>
        <p:spPr>
          <a:xfrm>
            <a:off x="723969" y="2034645"/>
            <a:ext cx="1518364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for People</a:t>
            </a:r>
            <a:endParaRPr/>
          </a:p>
        </p:txBody>
      </p:sp>
      <p:sp>
        <p:nvSpPr>
          <p:cNvPr id="475" name="Google Shape;475;p58"/>
          <p:cNvSpPr/>
          <p:nvPr/>
        </p:nvSpPr>
        <p:spPr>
          <a:xfrm>
            <a:off x="732439" y="3824372"/>
            <a:ext cx="3400925" cy="94814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 101:Office:Phone = “555-3434”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 102:Home:Email = </a:t>
            </a:r>
            <a:r>
              <a:rPr lang="en-US" sz="135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mt@yahoo.com</a:t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/>
          </a:p>
        </p:txBody>
      </p:sp>
      <p:sp>
        <p:nvSpPr>
          <p:cNvPr id="476" name="Google Shape;476;p58"/>
          <p:cNvSpPr txBox="1"/>
          <p:nvPr/>
        </p:nvSpPr>
        <p:spPr>
          <a:xfrm>
            <a:off x="721615" y="3527674"/>
            <a:ext cx="2961132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 Log for Table People:</a:t>
            </a:r>
            <a:endParaRPr/>
          </a:p>
        </p:txBody>
      </p:sp>
      <p:sp>
        <p:nvSpPr>
          <p:cNvPr id="477" name="Google Shape;477;p58"/>
          <p:cNvSpPr/>
          <p:nvPr/>
        </p:nvSpPr>
        <p:spPr>
          <a:xfrm rot="10800000">
            <a:off x="720668" y="4937179"/>
            <a:ext cx="371960" cy="43007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58"/>
          <p:cNvSpPr txBox="1"/>
          <p:nvPr/>
        </p:nvSpPr>
        <p:spPr>
          <a:xfrm>
            <a:off x="1185622" y="4913935"/>
            <a:ext cx="3778599" cy="71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 are applied only to the log file,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the resulting record is cached in memory.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Reads must consult both memory and disk.</a:t>
            </a:r>
            <a:endParaRPr/>
          </a:p>
        </p:txBody>
      </p:sp>
      <p:sp>
        <p:nvSpPr>
          <p:cNvPr id="479" name="Google Shape;479;p58"/>
          <p:cNvSpPr/>
          <p:nvPr/>
        </p:nvSpPr>
        <p:spPr>
          <a:xfrm>
            <a:off x="4451888" y="3824372"/>
            <a:ext cx="3052286" cy="94814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58"/>
          <p:cNvSpPr txBox="1"/>
          <p:nvPr/>
        </p:nvSpPr>
        <p:spPr>
          <a:xfrm>
            <a:off x="4440265" y="3527674"/>
            <a:ext cx="2855269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Cache for Table People:</a:t>
            </a:r>
            <a:endParaRPr/>
          </a:p>
        </p:txBody>
      </p:sp>
      <p:sp>
        <p:nvSpPr>
          <p:cNvPr id="481" name="Google Shape;481;p58"/>
          <p:cNvSpPr/>
          <p:nvPr/>
        </p:nvSpPr>
        <p:spPr>
          <a:xfrm>
            <a:off x="4765730" y="4057356"/>
            <a:ext cx="732139" cy="466376"/>
          </a:xfrm>
          <a:prstGeom prst="rect">
            <a:avLst/>
          </a:prstGeom>
          <a:solidFill>
            <a:srgbClr val="24406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endParaRPr/>
          </a:p>
        </p:txBody>
      </p:sp>
      <p:sp>
        <p:nvSpPr>
          <p:cNvPr id="482" name="Google Shape;482;p58"/>
          <p:cNvSpPr/>
          <p:nvPr/>
        </p:nvSpPr>
        <p:spPr>
          <a:xfrm>
            <a:off x="5672385" y="4068980"/>
            <a:ext cx="732139" cy="466376"/>
          </a:xfrm>
          <a:prstGeom prst="rect">
            <a:avLst/>
          </a:prstGeom>
          <a:solidFill>
            <a:srgbClr val="24406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102</a:t>
            </a:r>
            <a:endParaRPr/>
          </a:p>
        </p:txBody>
      </p:sp>
      <p:sp>
        <p:nvSpPr>
          <p:cNvPr id="483" name="Google Shape;483;p58"/>
          <p:cNvSpPr/>
          <p:nvPr/>
        </p:nvSpPr>
        <p:spPr>
          <a:xfrm rot="10800000">
            <a:off x="4945819" y="4902637"/>
            <a:ext cx="371960" cy="43007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58"/>
          <p:cNvSpPr txBox="1"/>
          <p:nvPr/>
        </p:nvSpPr>
        <p:spPr>
          <a:xfrm>
            <a:off x="4510008" y="5410789"/>
            <a:ext cx="146072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People:101</a:t>
            </a:r>
            <a:endParaRPr/>
          </a:p>
        </p:txBody>
      </p:sp>
      <p:sp>
        <p:nvSpPr>
          <p:cNvPr id="485" name="Google Shape;485;p58"/>
          <p:cNvSpPr txBox="1"/>
          <p:nvPr/>
        </p:nvSpPr>
        <p:spPr>
          <a:xfrm>
            <a:off x="6404524" y="5426263"/>
            <a:ext cx="146072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People:103</a:t>
            </a:r>
            <a:endParaRPr/>
          </a:p>
        </p:txBody>
      </p:sp>
      <p:sp>
        <p:nvSpPr>
          <p:cNvPr id="486" name="Google Shape;486;p58"/>
          <p:cNvSpPr/>
          <p:nvPr/>
        </p:nvSpPr>
        <p:spPr>
          <a:xfrm rot="10800000">
            <a:off x="6842104" y="3557537"/>
            <a:ext cx="371960" cy="175192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8"/>
          <p:cNvSpPr txBox="1"/>
          <p:nvPr/>
        </p:nvSpPr>
        <p:spPr>
          <a:xfrm>
            <a:off x="308206" y="5584926"/>
            <a:ext cx="353988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People:101:Office:Phone = “555-3434”</a:t>
            </a:r>
            <a:endParaRPr/>
          </a:p>
        </p:txBody>
      </p:sp>
      <p:sp>
        <p:nvSpPr>
          <p:cNvPr id="488" name="Google Shape;488;p5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9"/>
          <p:cNvSpPr txBox="1"/>
          <p:nvPr>
            <p:ph type="title"/>
          </p:nvPr>
        </p:nvSpPr>
        <p:spPr>
          <a:xfrm>
            <a:off x="180700" y="90600"/>
            <a:ext cx="87231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Arial"/>
              <a:buNone/>
            </a:pPr>
            <a:r>
              <a:rPr lang="en-US" sz="3559"/>
              <a:t>Idea 2 Requires Periodic Table Update </a:t>
            </a:r>
            <a:endParaRPr sz="3559"/>
          </a:p>
        </p:txBody>
      </p:sp>
      <p:sp>
        <p:nvSpPr>
          <p:cNvPr id="494" name="Google Shape;494;p59"/>
          <p:cNvSpPr/>
          <p:nvPr/>
        </p:nvSpPr>
        <p:spPr>
          <a:xfrm>
            <a:off x="732450" y="2094375"/>
            <a:ext cx="6718500" cy="1049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101: {Timestamp: T403;Name: {First=“Florian”, Middle=“Garfield”, Last=“Krepsbach”},Home: {Phone=“555-1212”, Email=“florian@wobegon.org”},Office: {Phone=“666-1212”, Email=“</a:t>
            </a:r>
            <a:r>
              <a:rPr lang="en-US" sz="13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fk@phc.com</a:t>
            </a: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”}},</a:t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102: {Timestamp: T593;Name: { First=“Marilyn”, Last=“Tollerud”},Home: { Phone=“555-1213” },Office: { Phone=“666-1213” }}, . . .</a:t>
            </a:r>
            <a:endParaRPr/>
          </a:p>
        </p:txBody>
      </p:sp>
      <p:sp>
        <p:nvSpPr>
          <p:cNvPr id="495" name="Google Shape;495;p59"/>
          <p:cNvSpPr txBox="1"/>
          <p:nvPr/>
        </p:nvSpPr>
        <p:spPr>
          <a:xfrm>
            <a:off x="723969" y="1755678"/>
            <a:ext cx="270138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for People on Disk: (Old)</a:t>
            </a:r>
            <a:endParaRPr/>
          </a:p>
        </p:txBody>
      </p:sp>
      <p:sp>
        <p:nvSpPr>
          <p:cNvPr id="496" name="Google Shape;496;p59"/>
          <p:cNvSpPr/>
          <p:nvPr/>
        </p:nvSpPr>
        <p:spPr>
          <a:xfrm>
            <a:off x="732439" y="3580279"/>
            <a:ext cx="3400925" cy="94814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 101:Office:Phone = “555-3434”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 102:Home:Email = </a:t>
            </a:r>
            <a:r>
              <a:rPr lang="en-US" sz="135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mt@yahoo.com</a:t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/>
          </a:p>
        </p:txBody>
      </p:sp>
      <p:sp>
        <p:nvSpPr>
          <p:cNvPr id="497" name="Google Shape;497;p59"/>
          <p:cNvSpPr txBox="1"/>
          <p:nvPr/>
        </p:nvSpPr>
        <p:spPr>
          <a:xfrm>
            <a:off x="721615" y="3202213"/>
            <a:ext cx="2961132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 Log for Table People:</a:t>
            </a:r>
            <a:endParaRPr/>
          </a:p>
        </p:txBody>
      </p:sp>
      <p:sp>
        <p:nvSpPr>
          <p:cNvPr id="498" name="Google Shape;498;p59"/>
          <p:cNvSpPr/>
          <p:nvPr/>
        </p:nvSpPr>
        <p:spPr>
          <a:xfrm>
            <a:off x="740900" y="4933825"/>
            <a:ext cx="6718500" cy="1049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101: {Timestamp: T403;Name: {First=“Florian”, Middle=“Garfield”, Last=“Krepsbach”},Home: {Phone=“555-1212”, Email=“florian@wobegon.org”},Office: {Phone=“</a:t>
            </a:r>
            <a:r>
              <a:rPr b="1" lang="en-US" sz="135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555-3434</a:t>
            </a: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”, Email=“fk@phc.com”}},102: {Timestamp: T593;Name: { First=“Marilyn”, Last=“Tollerud”},Home: { Phone=“555-1213”, </a:t>
            </a:r>
            <a:r>
              <a:rPr b="1" lang="en-US" sz="135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Email=“my@yahoo.com”</a:t>
            </a: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}, . . .</a:t>
            </a:r>
            <a:endParaRPr/>
          </a:p>
        </p:txBody>
      </p:sp>
      <p:sp>
        <p:nvSpPr>
          <p:cNvPr id="499" name="Google Shape;499;p59"/>
          <p:cNvSpPr txBox="1"/>
          <p:nvPr/>
        </p:nvSpPr>
        <p:spPr>
          <a:xfrm>
            <a:off x="732439" y="4595129"/>
            <a:ext cx="276870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for People on Disk: (New)</a:t>
            </a:r>
            <a:endParaRPr/>
          </a:p>
        </p:txBody>
      </p:sp>
      <p:sp>
        <p:nvSpPr>
          <p:cNvPr id="500" name="Google Shape;500;p59"/>
          <p:cNvSpPr/>
          <p:nvPr/>
        </p:nvSpPr>
        <p:spPr>
          <a:xfrm>
            <a:off x="5114440" y="3202214"/>
            <a:ext cx="1115879" cy="147924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59"/>
          <p:cNvSpPr txBox="1"/>
          <p:nvPr/>
        </p:nvSpPr>
        <p:spPr>
          <a:xfrm>
            <a:off x="6579031" y="3295905"/>
            <a:ext cx="23247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out a new copy of the table, with all of the changes applied</a:t>
            </a:r>
            <a:endParaRPr sz="13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the log and memory cache, and start over.</a:t>
            </a:r>
            <a:endParaRPr/>
          </a:p>
        </p:txBody>
      </p:sp>
      <p:sp>
        <p:nvSpPr>
          <p:cNvPr id="502" name="Google Shape;502;p5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0"/>
          <p:cNvSpPr txBox="1"/>
          <p:nvPr>
            <p:ph type="title"/>
          </p:nvPr>
        </p:nvSpPr>
        <p:spPr>
          <a:xfrm>
            <a:off x="609600" y="102076"/>
            <a:ext cx="78867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Idea 3: Partition by Column Family</a:t>
            </a:r>
            <a:endParaRPr/>
          </a:p>
        </p:txBody>
      </p:sp>
      <p:sp>
        <p:nvSpPr>
          <p:cNvPr id="508" name="Google Shape;508;p60"/>
          <p:cNvSpPr/>
          <p:nvPr/>
        </p:nvSpPr>
        <p:spPr>
          <a:xfrm>
            <a:off x="744062" y="2094377"/>
            <a:ext cx="2057256" cy="95632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for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 Family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509" name="Google Shape;509;p60"/>
          <p:cNvSpPr txBox="1"/>
          <p:nvPr/>
        </p:nvSpPr>
        <p:spPr>
          <a:xfrm>
            <a:off x="723969" y="1755678"/>
            <a:ext cx="2855269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Tables for People on Disk: (Old)</a:t>
            </a:r>
            <a:endParaRPr/>
          </a:p>
        </p:txBody>
      </p:sp>
      <p:sp>
        <p:nvSpPr>
          <p:cNvPr id="510" name="Google Shape;510;p60"/>
          <p:cNvSpPr/>
          <p:nvPr/>
        </p:nvSpPr>
        <p:spPr>
          <a:xfrm>
            <a:off x="732439" y="3498913"/>
            <a:ext cx="3400925" cy="94814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 101:Office:Phone = “555-3434”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 102:Home:Email = </a:t>
            </a:r>
            <a:r>
              <a:rPr lang="en-US" sz="135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mt@yahoo.com</a:t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/>
          </a:p>
        </p:txBody>
      </p:sp>
      <p:sp>
        <p:nvSpPr>
          <p:cNvPr id="511" name="Google Shape;511;p60"/>
          <p:cNvSpPr txBox="1"/>
          <p:nvPr/>
        </p:nvSpPr>
        <p:spPr>
          <a:xfrm>
            <a:off x="721615" y="3178965"/>
            <a:ext cx="2961132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 Log for Table People:</a:t>
            </a:r>
            <a:endParaRPr/>
          </a:p>
        </p:txBody>
      </p:sp>
      <p:sp>
        <p:nvSpPr>
          <p:cNvPr id="512" name="Google Shape;512;p60"/>
          <p:cNvSpPr txBox="1"/>
          <p:nvPr/>
        </p:nvSpPr>
        <p:spPr>
          <a:xfrm>
            <a:off x="732439" y="4595129"/>
            <a:ext cx="2922595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Tables for People on Disk: (New)</a:t>
            </a:r>
            <a:endParaRPr/>
          </a:p>
        </p:txBody>
      </p:sp>
      <p:sp>
        <p:nvSpPr>
          <p:cNvPr id="513" name="Google Shape;513;p60"/>
          <p:cNvSpPr/>
          <p:nvPr/>
        </p:nvSpPr>
        <p:spPr>
          <a:xfrm>
            <a:off x="5114440" y="3202214"/>
            <a:ext cx="1115879" cy="147924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60"/>
          <p:cNvSpPr txBox="1"/>
          <p:nvPr/>
        </p:nvSpPr>
        <p:spPr>
          <a:xfrm>
            <a:off x="6350424" y="3295900"/>
            <a:ext cx="2545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432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●"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out a new copy of the tablet, with all of the changes applied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●"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the log and memory cache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US" sz="1350">
                <a:solidFill>
                  <a:schemeClr val="dk1"/>
                </a:solidFill>
              </a:rPr>
              <a:t>S</a:t>
            </a: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tart over</a:t>
            </a:r>
            <a:endParaRPr/>
          </a:p>
        </p:txBody>
      </p:sp>
      <p:sp>
        <p:nvSpPr>
          <p:cNvPr id="515" name="Google Shape;515;p60"/>
          <p:cNvSpPr/>
          <p:nvPr/>
        </p:nvSpPr>
        <p:spPr>
          <a:xfrm>
            <a:off x="3227046" y="2094377"/>
            <a:ext cx="2057256" cy="95632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for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 Family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/>
          </a:p>
        </p:txBody>
      </p:sp>
      <p:sp>
        <p:nvSpPr>
          <p:cNvPr id="516" name="Google Shape;516;p60"/>
          <p:cNvSpPr/>
          <p:nvPr/>
        </p:nvSpPr>
        <p:spPr>
          <a:xfrm>
            <a:off x="5886943" y="2094377"/>
            <a:ext cx="2057256" cy="95632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for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 Family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Office</a:t>
            </a:r>
            <a:endParaRPr/>
          </a:p>
        </p:txBody>
      </p:sp>
      <p:sp>
        <p:nvSpPr>
          <p:cNvPr id="517" name="Google Shape;517;p60"/>
          <p:cNvSpPr/>
          <p:nvPr/>
        </p:nvSpPr>
        <p:spPr>
          <a:xfrm>
            <a:off x="3215423" y="4893950"/>
            <a:ext cx="2057256" cy="956328"/>
          </a:xfrm>
          <a:prstGeom prst="rect">
            <a:avLst/>
          </a:prstGeom>
          <a:solidFill>
            <a:srgbClr val="CCC0D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 Family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                 (Changed)</a:t>
            </a:r>
            <a:endParaRPr/>
          </a:p>
        </p:txBody>
      </p:sp>
      <p:sp>
        <p:nvSpPr>
          <p:cNvPr id="518" name="Google Shape;518;p60"/>
          <p:cNvSpPr/>
          <p:nvPr/>
        </p:nvSpPr>
        <p:spPr>
          <a:xfrm>
            <a:off x="5875319" y="4893950"/>
            <a:ext cx="2057256" cy="956328"/>
          </a:xfrm>
          <a:prstGeom prst="rect">
            <a:avLst/>
          </a:prstGeom>
          <a:solidFill>
            <a:srgbClr val="CCC0D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 Family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Office                   (Changed)</a:t>
            </a:r>
            <a:endParaRPr/>
          </a:p>
        </p:txBody>
      </p:sp>
      <p:sp>
        <p:nvSpPr>
          <p:cNvPr id="519" name="Google Shape;519;p60"/>
          <p:cNvSpPr/>
          <p:nvPr/>
        </p:nvSpPr>
        <p:spPr>
          <a:xfrm>
            <a:off x="744062" y="4893950"/>
            <a:ext cx="2057256" cy="95632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for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 Family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520" name="Google Shape;520;p6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1"/>
          <p:cNvSpPr/>
          <p:nvPr/>
        </p:nvSpPr>
        <p:spPr>
          <a:xfrm>
            <a:off x="5149299" y="2465200"/>
            <a:ext cx="3733200" cy="30765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61"/>
          <p:cNvSpPr txBox="1"/>
          <p:nvPr>
            <p:ph type="title"/>
          </p:nvPr>
        </p:nvSpPr>
        <p:spPr>
          <a:xfrm>
            <a:off x="559024" y="9982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Idea 4: Split Into Regions</a:t>
            </a:r>
            <a:endParaRPr/>
          </a:p>
        </p:txBody>
      </p:sp>
      <p:sp>
        <p:nvSpPr>
          <p:cNvPr id="527" name="Google Shape;527;p61"/>
          <p:cNvSpPr/>
          <p:nvPr/>
        </p:nvSpPr>
        <p:spPr>
          <a:xfrm>
            <a:off x="2743204" y="2696871"/>
            <a:ext cx="1906289" cy="54324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Region 1: Keys 100-200</a:t>
            </a:r>
            <a:endParaRPr/>
          </a:p>
        </p:txBody>
      </p:sp>
      <p:sp>
        <p:nvSpPr>
          <p:cNvPr id="528" name="Google Shape;528;p61"/>
          <p:cNvSpPr/>
          <p:nvPr/>
        </p:nvSpPr>
        <p:spPr>
          <a:xfrm>
            <a:off x="2743203" y="3358393"/>
            <a:ext cx="1906290" cy="54324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Region 2: Keys 100-200</a:t>
            </a:r>
            <a:endParaRPr/>
          </a:p>
        </p:txBody>
      </p:sp>
      <p:sp>
        <p:nvSpPr>
          <p:cNvPr id="529" name="Google Shape;529;p61"/>
          <p:cNvSpPr/>
          <p:nvPr/>
        </p:nvSpPr>
        <p:spPr>
          <a:xfrm>
            <a:off x="2743203" y="4009303"/>
            <a:ext cx="1906290" cy="54324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Region 3: Keys 100-200</a:t>
            </a:r>
            <a:endParaRPr/>
          </a:p>
        </p:txBody>
      </p:sp>
      <p:sp>
        <p:nvSpPr>
          <p:cNvPr id="530" name="Google Shape;530;p61"/>
          <p:cNvSpPr/>
          <p:nvPr/>
        </p:nvSpPr>
        <p:spPr>
          <a:xfrm>
            <a:off x="2743202" y="4660213"/>
            <a:ext cx="1906291" cy="54324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Region 4: Keys 100-200</a:t>
            </a:r>
            <a:endParaRPr/>
          </a:p>
        </p:txBody>
      </p:sp>
      <p:sp>
        <p:nvSpPr>
          <p:cNvPr id="531" name="Google Shape;531;p61"/>
          <p:cNvSpPr/>
          <p:nvPr/>
        </p:nvSpPr>
        <p:spPr>
          <a:xfrm>
            <a:off x="1627324" y="2531067"/>
            <a:ext cx="848400" cy="7905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Region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200"/>
          </a:p>
        </p:txBody>
      </p:sp>
      <p:sp>
        <p:nvSpPr>
          <p:cNvPr id="532" name="Google Shape;532;p61"/>
          <p:cNvSpPr/>
          <p:nvPr/>
        </p:nvSpPr>
        <p:spPr>
          <a:xfrm>
            <a:off x="277031" y="3497861"/>
            <a:ext cx="848532" cy="790414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Region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200"/>
          </a:p>
        </p:txBody>
      </p:sp>
      <p:sp>
        <p:nvSpPr>
          <p:cNvPr id="533" name="Google Shape;533;p61"/>
          <p:cNvSpPr/>
          <p:nvPr/>
        </p:nvSpPr>
        <p:spPr>
          <a:xfrm>
            <a:off x="1625387" y="3238179"/>
            <a:ext cx="848532" cy="790414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Region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200"/>
          </a:p>
        </p:txBody>
      </p:sp>
      <p:sp>
        <p:nvSpPr>
          <p:cNvPr id="534" name="Google Shape;534;p61"/>
          <p:cNvSpPr/>
          <p:nvPr/>
        </p:nvSpPr>
        <p:spPr>
          <a:xfrm>
            <a:off x="1637010" y="3923979"/>
            <a:ext cx="848532" cy="790414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Region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200"/>
          </a:p>
        </p:txBody>
      </p:sp>
      <p:sp>
        <p:nvSpPr>
          <p:cNvPr id="535" name="Google Shape;535;p61"/>
          <p:cNvSpPr/>
          <p:nvPr/>
        </p:nvSpPr>
        <p:spPr>
          <a:xfrm>
            <a:off x="1623449" y="4549723"/>
            <a:ext cx="848532" cy="790414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Region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200"/>
          </a:p>
        </p:txBody>
      </p:sp>
      <p:sp>
        <p:nvSpPr>
          <p:cNvPr id="536" name="Google Shape;536;p61"/>
          <p:cNvSpPr/>
          <p:nvPr/>
        </p:nvSpPr>
        <p:spPr>
          <a:xfrm>
            <a:off x="5359994" y="4086712"/>
            <a:ext cx="1280544" cy="61492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Transaction Log</a:t>
            </a:r>
            <a:endParaRPr/>
          </a:p>
        </p:txBody>
      </p:sp>
      <p:sp>
        <p:nvSpPr>
          <p:cNvPr id="537" name="Google Shape;537;p61"/>
          <p:cNvSpPr/>
          <p:nvPr/>
        </p:nvSpPr>
        <p:spPr>
          <a:xfrm>
            <a:off x="5359995" y="3143397"/>
            <a:ext cx="1280544" cy="61492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Memory Cache</a:t>
            </a:r>
            <a:endParaRPr/>
          </a:p>
        </p:txBody>
      </p:sp>
      <p:sp>
        <p:nvSpPr>
          <p:cNvPr id="538" name="Google Shape;538;p61"/>
          <p:cNvSpPr/>
          <p:nvPr/>
        </p:nvSpPr>
        <p:spPr>
          <a:xfrm>
            <a:off x="6909344" y="2789860"/>
            <a:ext cx="739072" cy="66152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/>
          </a:p>
        </p:txBody>
      </p:sp>
      <p:sp>
        <p:nvSpPr>
          <p:cNvPr id="539" name="Google Shape;539;p61"/>
          <p:cNvSpPr/>
          <p:nvPr/>
        </p:nvSpPr>
        <p:spPr>
          <a:xfrm>
            <a:off x="6909343" y="3651337"/>
            <a:ext cx="739072" cy="66152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/>
          </a:p>
        </p:txBody>
      </p:sp>
      <p:sp>
        <p:nvSpPr>
          <p:cNvPr id="540" name="Google Shape;540;p61"/>
          <p:cNvSpPr/>
          <p:nvPr/>
        </p:nvSpPr>
        <p:spPr>
          <a:xfrm>
            <a:off x="6909342" y="4516176"/>
            <a:ext cx="739072" cy="66152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/>
          </a:p>
        </p:txBody>
      </p:sp>
      <p:sp>
        <p:nvSpPr>
          <p:cNvPr id="541" name="Google Shape;541;p61"/>
          <p:cNvSpPr/>
          <p:nvPr/>
        </p:nvSpPr>
        <p:spPr>
          <a:xfrm>
            <a:off x="896725" y="1324177"/>
            <a:ext cx="966947" cy="88783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1250">
                <a:solidFill>
                  <a:schemeClr val="lt1"/>
                </a:solidFill>
              </a:rPr>
              <a:t>B</a:t>
            </a:r>
            <a:r>
              <a:rPr lang="en-US" sz="1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ase</a:t>
            </a:r>
            <a:endParaRPr sz="12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sz="1300"/>
          </a:p>
        </p:txBody>
      </p:sp>
      <p:cxnSp>
        <p:nvCxnSpPr>
          <p:cNvPr id="542" name="Google Shape;542;p61"/>
          <p:cNvCxnSpPr/>
          <p:nvPr/>
        </p:nvCxnSpPr>
        <p:spPr>
          <a:xfrm flipH="1" rot="10800000">
            <a:off x="4649493" y="2457598"/>
            <a:ext cx="908105" cy="239273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3" name="Google Shape;543;p61"/>
          <p:cNvCxnSpPr/>
          <p:nvPr/>
        </p:nvCxnSpPr>
        <p:spPr>
          <a:xfrm>
            <a:off x="4649493" y="3238179"/>
            <a:ext cx="499819" cy="1865094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4" name="Google Shape;544;p61"/>
          <p:cNvSpPr txBox="1"/>
          <p:nvPr/>
        </p:nvSpPr>
        <p:spPr>
          <a:xfrm>
            <a:off x="5705575" y="2082584"/>
            <a:ext cx="272222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(Detail of One Region Server)</a:t>
            </a:r>
            <a:endParaRPr/>
          </a:p>
        </p:txBody>
      </p:sp>
      <p:cxnSp>
        <p:nvCxnSpPr>
          <p:cNvPr id="545" name="Google Shape;545;p61"/>
          <p:cNvCxnSpPr>
            <a:stCxn id="541" idx="4"/>
            <a:endCxn id="532" idx="0"/>
          </p:cNvCxnSpPr>
          <p:nvPr/>
        </p:nvCxnSpPr>
        <p:spPr>
          <a:xfrm flipH="1">
            <a:off x="701299" y="2212012"/>
            <a:ext cx="678900" cy="12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6" name="Google Shape;546;p61"/>
          <p:cNvCxnSpPr>
            <a:stCxn id="541" idx="4"/>
            <a:endCxn id="531" idx="1"/>
          </p:cNvCxnSpPr>
          <p:nvPr/>
        </p:nvCxnSpPr>
        <p:spPr>
          <a:xfrm>
            <a:off x="1380199" y="2212012"/>
            <a:ext cx="371400" cy="43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7" name="Google Shape;547;p61"/>
          <p:cNvSpPr txBox="1"/>
          <p:nvPr/>
        </p:nvSpPr>
        <p:spPr>
          <a:xfrm>
            <a:off x="7660010" y="2895335"/>
            <a:ext cx="1204176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Family Name</a:t>
            </a:r>
            <a:endParaRPr/>
          </a:p>
        </p:txBody>
      </p:sp>
      <p:sp>
        <p:nvSpPr>
          <p:cNvPr id="548" name="Google Shape;548;p61"/>
          <p:cNvSpPr txBox="1"/>
          <p:nvPr/>
        </p:nvSpPr>
        <p:spPr>
          <a:xfrm>
            <a:off x="7681321" y="3730309"/>
            <a:ext cx="1204176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Family Home</a:t>
            </a:r>
            <a:endParaRPr/>
          </a:p>
        </p:txBody>
      </p:sp>
      <p:sp>
        <p:nvSpPr>
          <p:cNvPr id="549" name="Google Shape;549;p61"/>
          <p:cNvSpPr txBox="1"/>
          <p:nvPr/>
        </p:nvSpPr>
        <p:spPr>
          <a:xfrm>
            <a:off x="7691007" y="4611777"/>
            <a:ext cx="1191416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Family Office</a:t>
            </a:r>
            <a:endParaRPr/>
          </a:p>
        </p:txBody>
      </p:sp>
      <p:sp>
        <p:nvSpPr>
          <p:cNvPr id="550" name="Google Shape;550;p61"/>
          <p:cNvSpPr txBox="1"/>
          <p:nvPr/>
        </p:nvSpPr>
        <p:spPr>
          <a:xfrm>
            <a:off x="140332" y="2206067"/>
            <a:ext cx="104067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are</a:t>
            </a:r>
            <a:b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servers</a:t>
            </a:r>
            <a:b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table</a:t>
            </a:r>
            <a:b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People?</a:t>
            </a:r>
            <a:endParaRPr/>
          </a:p>
        </p:txBody>
      </p:sp>
      <p:sp>
        <p:nvSpPr>
          <p:cNvPr id="551" name="Google Shape;551;p61"/>
          <p:cNvSpPr txBox="1"/>
          <p:nvPr/>
        </p:nvSpPr>
        <p:spPr>
          <a:xfrm>
            <a:off x="1661104" y="2041398"/>
            <a:ext cx="1127232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data</a:t>
            </a:r>
            <a:b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tables</a:t>
            </a:r>
            <a:endParaRPr/>
          </a:p>
        </p:txBody>
      </p:sp>
      <p:sp>
        <p:nvSpPr>
          <p:cNvPr id="552" name="Google Shape;552;p6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62"/>
          <p:cNvGrpSpPr/>
          <p:nvPr/>
        </p:nvGrpSpPr>
        <p:grpSpPr>
          <a:xfrm>
            <a:off x="685800" y="609600"/>
            <a:ext cx="7772399" cy="5181600"/>
            <a:chOff x="816189" y="1341572"/>
            <a:chExt cx="6618398" cy="4037309"/>
          </a:xfrm>
        </p:grpSpPr>
        <p:sp>
          <p:nvSpPr>
            <p:cNvPr id="558" name="Google Shape;558;p62"/>
            <p:cNvSpPr/>
            <p:nvPr/>
          </p:nvSpPr>
          <p:spPr>
            <a:xfrm>
              <a:off x="1976033" y="1726648"/>
              <a:ext cx="1464590" cy="123449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62"/>
            <p:cNvSpPr/>
            <p:nvPr/>
          </p:nvSpPr>
          <p:spPr>
            <a:xfrm>
              <a:off x="3810645" y="1726648"/>
              <a:ext cx="1464590" cy="123449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2"/>
            <p:cNvSpPr/>
            <p:nvPr/>
          </p:nvSpPr>
          <p:spPr>
            <a:xfrm>
              <a:off x="5668504" y="1726648"/>
              <a:ext cx="1464590" cy="1234496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62"/>
            <p:cNvSpPr/>
            <p:nvPr/>
          </p:nvSpPr>
          <p:spPr>
            <a:xfrm>
              <a:off x="5683350" y="3327545"/>
              <a:ext cx="1464590" cy="78311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62"/>
            <p:cNvSpPr/>
            <p:nvPr/>
          </p:nvSpPr>
          <p:spPr>
            <a:xfrm>
              <a:off x="3810645" y="3293914"/>
              <a:ext cx="1464590" cy="78311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62"/>
            <p:cNvSpPr/>
            <p:nvPr/>
          </p:nvSpPr>
          <p:spPr>
            <a:xfrm>
              <a:off x="1976033" y="3293914"/>
              <a:ext cx="1464590" cy="78311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62"/>
            <p:cNvSpPr/>
            <p:nvPr/>
          </p:nvSpPr>
          <p:spPr>
            <a:xfrm>
              <a:off x="1976033" y="4409793"/>
              <a:ext cx="1464590" cy="969088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62"/>
            <p:cNvSpPr/>
            <p:nvPr/>
          </p:nvSpPr>
          <p:spPr>
            <a:xfrm>
              <a:off x="3810645" y="4409793"/>
              <a:ext cx="1464590" cy="969088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62"/>
            <p:cNvSpPr/>
            <p:nvPr/>
          </p:nvSpPr>
          <p:spPr>
            <a:xfrm>
              <a:off x="5645257" y="4409793"/>
              <a:ext cx="1464590" cy="969088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62"/>
            <p:cNvSpPr txBox="1"/>
            <p:nvPr/>
          </p:nvSpPr>
          <p:spPr>
            <a:xfrm>
              <a:off x="1883042" y="1357070"/>
              <a:ext cx="1848583" cy="300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Column Family Name</a:t>
              </a:r>
              <a:endParaRPr/>
            </a:p>
          </p:txBody>
        </p:sp>
        <p:sp>
          <p:nvSpPr>
            <p:cNvPr id="568" name="Google Shape;568;p62"/>
            <p:cNvSpPr txBox="1"/>
            <p:nvPr/>
          </p:nvSpPr>
          <p:spPr>
            <a:xfrm>
              <a:off x="3729277" y="1355133"/>
              <a:ext cx="1848583" cy="300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Column Family Home</a:t>
              </a:r>
              <a:endParaRPr/>
            </a:p>
          </p:txBody>
        </p:sp>
        <p:sp>
          <p:nvSpPr>
            <p:cNvPr id="569" name="Google Shape;569;p62"/>
            <p:cNvSpPr txBox="1"/>
            <p:nvPr/>
          </p:nvSpPr>
          <p:spPr>
            <a:xfrm>
              <a:off x="5598763" y="1341572"/>
              <a:ext cx="1835824" cy="300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Column Family Office</a:t>
              </a:r>
              <a:endParaRPr/>
            </a:p>
          </p:txBody>
        </p:sp>
        <p:sp>
          <p:nvSpPr>
            <p:cNvPr id="570" name="Google Shape;570;p62"/>
            <p:cNvSpPr txBox="1"/>
            <p:nvPr/>
          </p:nvSpPr>
          <p:spPr>
            <a:xfrm>
              <a:off x="818126" y="2124032"/>
              <a:ext cx="1252266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Region 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Keys 101-200</a:t>
              </a:r>
              <a:endParaRPr/>
            </a:p>
          </p:txBody>
        </p:sp>
        <p:sp>
          <p:nvSpPr>
            <p:cNvPr id="571" name="Google Shape;571;p62"/>
            <p:cNvSpPr txBox="1"/>
            <p:nvPr/>
          </p:nvSpPr>
          <p:spPr>
            <a:xfrm>
              <a:off x="816189" y="3435577"/>
              <a:ext cx="1252266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Region 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Keys 201-300</a:t>
              </a:r>
              <a:endParaRPr/>
            </a:p>
          </p:txBody>
        </p:sp>
        <p:sp>
          <p:nvSpPr>
            <p:cNvPr id="572" name="Google Shape;572;p62"/>
            <p:cNvSpPr txBox="1"/>
            <p:nvPr/>
          </p:nvSpPr>
          <p:spPr>
            <a:xfrm>
              <a:off x="837499" y="4630885"/>
              <a:ext cx="1252266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Region 3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Keys 301-400</a:t>
              </a:r>
              <a:endParaRPr/>
            </a:p>
          </p:txBody>
        </p:sp>
        <p:sp>
          <p:nvSpPr>
            <p:cNvPr id="573" name="Google Shape;573;p62"/>
            <p:cNvSpPr txBox="1"/>
            <p:nvPr/>
          </p:nvSpPr>
          <p:spPr>
            <a:xfrm>
              <a:off x="1769374" y="3389983"/>
              <a:ext cx="5509648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Table People</a:t>
              </a:r>
              <a:endParaRPr/>
            </a:p>
          </p:txBody>
        </p:sp>
      </p:grpSp>
      <p:sp>
        <p:nvSpPr>
          <p:cNvPr id="574" name="Google Shape;574;p6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26329"/>
              <a:buNone/>
            </a:pPr>
            <a:r>
              <a:rPr lang="en-US" sz="3759"/>
              <a:t>1) App-</a:t>
            </a:r>
            <a:r>
              <a:rPr lang="en-US" sz="3759"/>
              <a:t>DB Impedance Mismatch: Problem</a:t>
            </a:r>
            <a:endParaRPr sz="3759"/>
          </a:p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152400" y="990600"/>
            <a:ext cx="8839200" cy="57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30861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56250"/>
              <a:buChar char="•"/>
            </a:pPr>
            <a:r>
              <a:rPr b="1" lang="en-US">
                <a:solidFill>
                  <a:schemeClr val="accent2"/>
                </a:solidFill>
              </a:rPr>
              <a:t>M</a:t>
            </a:r>
            <a:r>
              <a:rPr b="1" lang="en-US">
                <a:solidFill>
                  <a:schemeClr val="accent2"/>
                </a:solidFill>
              </a:rPr>
              <a:t>ismatch between how data is represented in the code and in a relational DB</a:t>
            </a:r>
            <a:endParaRPr b="1">
              <a:solidFill>
                <a:schemeClr val="accent2"/>
              </a:solidFill>
            </a:endParaRPr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Code thinks in terms of:</a:t>
            </a:r>
            <a:endParaRPr/>
          </a:p>
          <a:p>
            <a:pPr indent="-30861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Data structures (e.g., lists, dictionaries, sets)</a:t>
            </a:r>
            <a:endParaRPr/>
          </a:p>
          <a:p>
            <a:pPr indent="-30861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Objects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Relational DB thinks in terms of:</a:t>
            </a:r>
            <a:endParaRPr/>
          </a:p>
          <a:p>
            <a:pPr indent="-30861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Tables</a:t>
            </a:r>
            <a:endParaRPr/>
          </a:p>
          <a:p>
            <a:pPr indent="-30861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Rows</a:t>
            </a:r>
            <a:endParaRPr/>
          </a:p>
          <a:p>
            <a:pPr indent="-30861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Relationships between tables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56250"/>
              <a:buChar char="•"/>
            </a:pPr>
            <a:r>
              <a:rPr b="1" lang="en-US">
                <a:solidFill>
                  <a:schemeClr val="accent3"/>
                </a:solidFill>
              </a:rPr>
              <a:t>Example of the app-db mismatch</a:t>
            </a:r>
            <a:r>
              <a:rPr lang="en-US">
                <a:solidFill>
                  <a:schemeClr val="accent3"/>
                </a:solidFill>
              </a:rPr>
              <a:t>:</a:t>
            </a:r>
            <a:endParaRPr>
              <a:solidFill>
                <a:schemeClr val="accent3"/>
              </a:solidFill>
            </a:endParaRPr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App stores a simple Python map like: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257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 Store a dictionary from </a:t>
            </a:r>
            <a:r>
              <a:rPr b="1" lang="en-US" sz="2257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name (string) to tags (list of strings).</a:t>
            </a:r>
            <a:endParaRPr b="1" sz="2257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257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tag_dict: Dict[str, List[str]]</a:t>
            </a:r>
            <a:endParaRPr b="1" sz="2257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8610" lvl="1" marL="914400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A relational DB needs 3 tables:</a:t>
            </a:r>
            <a:endParaRPr/>
          </a:p>
          <a:p>
            <a:pPr indent="-30861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9746"/>
              <a:buChar char="•"/>
            </a:pPr>
            <a:r>
              <a:rPr b="1" lang="en-US" sz="2257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2257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nameId, </a:t>
            </a:r>
            <a:r>
              <a:rPr b="1" lang="en-US" sz="2257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name)</a:t>
            </a:r>
            <a:r>
              <a:rPr lang="en-US"/>
              <a:t> to store the keys</a:t>
            </a:r>
            <a:endParaRPr/>
          </a:p>
          <a:p>
            <a:pPr indent="-30861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9746"/>
              <a:buChar char="•"/>
            </a:pPr>
            <a:r>
              <a:rPr b="1" lang="en-US" sz="2257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(tagId, tag)</a:t>
            </a:r>
            <a:r>
              <a:rPr lang="en-US"/>
              <a:t> to store the values</a:t>
            </a:r>
            <a:endParaRPr/>
          </a:p>
          <a:p>
            <a:pPr indent="-30861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9746"/>
              <a:buChar char="•"/>
            </a:pPr>
            <a:r>
              <a:rPr b="1" lang="en-US" sz="2257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(nameId, tagId)</a:t>
            </a:r>
            <a:r>
              <a:rPr lang="en-US"/>
              <a:t> to map the keys to the values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One could denormalize </a:t>
            </a:r>
            <a:r>
              <a:rPr b="1" lang="en-US" sz="2257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(name, tag)</a:t>
            </a:r>
            <a:endParaRPr/>
          </a:p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60"/>
              <a:t>1) App-</a:t>
            </a:r>
            <a:r>
              <a:rPr lang="en-US" sz="3060"/>
              <a:t>DB Impedance Mismatch: Solutions</a:t>
            </a:r>
            <a:endParaRPr sz="3060"/>
          </a:p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52400" y="914400"/>
            <a:ext cx="8839200" cy="562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56250"/>
              <a:buChar char="-"/>
            </a:pPr>
            <a:r>
              <a:rPr b="1" lang="en-US">
                <a:solidFill>
                  <a:schemeClr val="accent2"/>
                </a:solidFill>
              </a:rPr>
              <a:t>Ad-hoc mapping layer</a:t>
            </a:r>
            <a:endParaRPr b="1">
              <a:solidFill>
                <a:schemeClr val="accent2"/>
              </a:solidFill>
            </a:endParaRPr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Translate objects and data structures into DB data model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Cons: need to write / maintain code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56250"/>
              <a:buChar char="-"/>
            </a:pPr>
            <a:r>
              <a:rPr b="1" lang="en-US">
                <a:solidFill>
                  <a:schemeClr val="accent3"/>
                </a:solidFill>
              </a:rPr>
              <a:t>Objection-relational mapping (ORM)</a:t>
            </a:r>
            <a:endParaRPr b="1">
              <a:solidFill>
                <a:schemeClr val="accent3"/>
              </a:solidFill>
            </a:endParaRPr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T</a:t>
            </a:r>
            <a:r>
              <a:rPr lang="en-US"/>
              <a:t>echnique for converting automatically data between object code and relational DB</a:t>
            </a:r>
            <a:endParaRPr/>
          </a:p>
          <a:p>
            <a:pPr indent="-32575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E.g., SQLAlchemy for Python and SQL</a:t>
            </a:r>
            <a:endParaRPr/>
          </a:p>
          <a:p>
            <a:pPr indent="-32575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E.g., implement a `Person` object (e.g., name, phone number, addresses) using DB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Cons: </a:t>
            </a:r>
            <a:r>
              <a:rPr lang="en-US"/>
              <a:t>complex</a:t>
            </a:r>
            <a:r>
              <a:rPr lang="en-US"/>
              <a:t> types, polymorphism, inheritance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6250"/>
              <a:buChar char="-"/>
            </a:pPr>
            <a:r>
              <a:rPr b="1" lang="en-US">
                <a:solidFill>
                  <a:schemeClr val="accent1"/>
                </a:solidFill>
              </a:rPr>
              <a:t>NoSQL approach</a:t>
            </a:r>
            <a:endParaRPr b="1">
              <a:solidFill>
                <a:schemeClr val="accent1"/>
              </a:solidFill>
            </a:endParaRPr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No schema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Every object can be flat or complex (e.g., nested JSON)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Stored objects (aka documents) can be different</a:t>
            </a:r>
            <a:endParaRPr/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559"/>
              <a:t>2) </a:t>
            </a:r>
            <a:r>
              <a:rPr lang="en-US" sz="3559"/>
              <a:t>Schema Flexibility</a:t>
            </a:r>
            <a:endParaRPr b="0" sz="3200"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152400" y="990600"/>
            <a:ext cx="8839200" cy="442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317182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56250"/>
              <a:buChar char="•"/>
            </a:pPr>
            <a:r>
              <a:rPr b="1" lang="en-US">
                <a:solidFill>
                  <a:schemeClr val="accent2"/>
                </a:solidFill>
              </a:rPr>
              <a:t>Problem</a:t>
            </a:r>
            <a:endParaRPr>
              <a:solidFill>
                <a:schemeClr val="accent2"/>
              </a:solidFill>
            </a:endParaRPr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N</a:t>
            </a:r>
            <a:r>
              <a:rPr lang="en-US"/>
              <a:t>ot all applications have data that fits neatly in a schema</a:t>
            </a:r>
            <a:endParaRPr/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E.g., data can be nested and dishomogeneous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56250"/>
              <a:buChar char="•"/>
            </a:pPr>
            <a:r>
              <a:rPr b="1" lang="en-US">
                <a:solidFill>
                  <a:schemeClr val="accent3"/>
                </a:solidFill>
              </a:rPr>
              <a:t>No solution within relational DB</a:t>
            </a:r>
            <a:endParaRPr b="1">
              <a:solidFill>
                <a:schemeClr val="accent3"/>
              </a:solidFill>
            </a:endParaRPr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Maybe use a schema so general to </a:t>
            </a:r>
            <a:r>
              <a:rPr lang="en-US"/>
              <a:t>accommodate</a:t>
            </a:r>
            <a:r>
              <a:rPr lang="en-US"/>
              <a:t> all the possible cases 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6250"/>
              <a:buChar char="•"/>
            </a:pPr>
            <a:r>
              <a:rPr b="1" lang="en-US">
                <a:solidFill>
                  <a:schemeClr val="accent1"/>
                </a:solidFill>
              </a:rPr>
              <a:t>NoSQL approach</a:t>
            </a:r>
            <a:endParaRPr b="1">
              <a:solidFill>
                <a:schemeClr val="accent1"/>
              </a:solidFill>
            </a:endParaRPr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E.g., </a:t>
            </a:r>
            <a:r>
              <a:rPr lang="en-US"/>
              <a:t>MongoDB does not enforce any schema</a:t>
            </a:r>
            <a:endParaRPr/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Pros:</a:t>
            </a:r>
            <a:endParaRPr/>
          </a:p>
          <a:p>
            <a:pPr indent="-31718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Application does not worry about schema when writing data</a:t>
            </a:r>
            <a:endParaRPr/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Cons</a:t>
            </a:r>
            <a:endParaRPr/>
          </a:p>
          <a:p>
            <a:pPr indent="-31718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Application deals with variety of schemas when it processes the data</a:t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3) Consistency in Relational DBs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-76200" y="838200"/>
            <a:ext cx="6336900" cy="571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9242" lvl="0" marL="457200" rtl="0" algn="l">
              <a:lnSpc>
                <a:spcPct val="105000"/>
              </a:lnSpc>
              <a:spcBef>
                <a:spcPts val="360"/>
              </a:spcBef>
              <a:spcAft>
                <a:spcPts val="0"/>
              </a:spcAft>
              <a:buSzPts val="955"/>
              <a:buChar char="-"/>
            </a:pPr>
            <a:r>
              <a:rPr lang="en-US" sz="1620"/>
              <a:t>All s</a:t>
            </a:r>
            <a:r>
              <a:rPr lang="en-US" sz="1620"/>
              <a:t>ystems fail</a:t>
            </a:r>
            <a:endParaRPr sz="1620"/>
          </a:p>
          <a:p>
            <a:pPr indent="-28924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55"/>
              <a:buChar char="-"/>
            </a:pPr>
            <a:r>
              <a:rPr lang="en-US" sz="1430"/>
              <a:t>Application crash</a:t>
            </a:r>
            <a:endParaRPr sz="1430"/>
          </a:p>
          <a:p>
            <a:pPr indent="-28924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55"/>
              <a:buChar char="-"/>
            </a:pPr>
            <a:r>
              <a:rPr lang="en-US" sz="1430"/>
              <a:t>Application error (e.g., a scenario that was non implemented, internal error)</a:t>
            </a:r>
            <a:endParaRPr sz="1430"/>
          </a:p>
          <a:p>
            <a:pPr indent="-28924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55"/>
              <a:buChar char="-"/>
            </a:pPr>
            <a:r>
              <a:rPr lang="en-US" sz="1430"/>
              <a:t>Hardware failure (e.g., disk)</a:t>
            </a:r>
            <a:endParaRPr sz="1430"/>
          </a:p>
          <a:p>
            <a:pPr indent="-28924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55"/>
              <a:buChar char="-"/>
            </a:pPr>
            <a:r>
              <a:rPr lang="en-US" sz="1430"/>
              <a:t>Power failure</a:t>
            </a:r>
            <a:endParaRPr sz="1430"/>
          </a:p>
          <a:p>
            <a:pPr indent="-28924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55"/>
              <a:buChar char="-"/>
            </a:pPr>
            <a:r>
              <a:rPr lang="en-US" sz="1620"/>
              <a:t>Relational DBs enforce ACID properties</a:t>
            </a:r>
            <a:endParaRPr sz="1620"/>
          </a:p>
          <a:p>
            <a:pPr indent="-28924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5"/>
              <a:buChar char="-"/>
            </a:pPr>
            <a:r>
              <a:rPr b="1" lang="en-US" sz="1620">
                <a:solidFill>
                  <a:schemeClr val="accent2"/>
                </a:solidFill>
              </a:rPr>
              <a:t>Atomicity</a:t>
            </a:r>
            <a:endParaRPr b="1" sz="1620">
              <a:solidFill>
                <a:schemeClr val="accent2"/>
              </a:solidFill>
            </a:endParaRPr>
          </a:p>
          <a:p>
            <a:pPr indent="-28924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55"/>
              <a:buChar char="-"/>
            </a:pPr>
            <a:r>
              <a:rPr lang="en-US" sz="1430"/>
              <a:t>= transactions are all or nothing</a:t>
            </a:r>
            <a:endParaRPr sz="1430"/>
          </a:p>
          <a:p>
            <a:pPr indent="-28924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55"/>
              <a:buChar char="-"/>
            </a:pPr>
            <a:r>
              <a:rPr lang="en-US" sz="1430"/>
              <a:t>Either a transaction (which can be composed of multiple statements) succeeds completely or fails</a:t>
            </a:r>
            <a:endParaRPr sz="1430"/>
          </a:p>
          <a:p>
            <a:pPr indent="-28924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55"/>
              <a:buChar char="-"/>
            </a:pPr>
            <a:r>
              <a:rPr lang="en-US" sz="1430"/>
              <a:t>Atomicity needs to be guaranteed for any system failure</a:t>
            </a:r>
            <a:endParaRPr sz="1430"/>
          </a:p>
          <a:p>
            <a:pPr indent="-28924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55"/>
              <a:buChar char="-"/>
            </a:pPr>
            <a:r>
              <a:rPr b="1" lang="en-US" sz="1620">
                <a:solidFill>
                  <a:schemeClr val="accent3"/>
                </a:solidFill>
              </a:rPr>
              <a:t>Consistency</a:t>
            </a:r>
            <a:endParaRPr b="1" sz="1620">
              <a:solidFill>
                <a:schemeClr val="accent3"/>
              </a:solidFill>
            </a:endParaRPr>
          </a:p>
          <a:p>
            <a:pPr indent="-28924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55"/>
              <a:buChar char="-"/>
            </a:pPr>
            <a:r>
              <a:rPr lang="en-US" sz="1430"/>
              <a:t>= any transaction brings the DB from one valid state to another</a:t>
            </a:r>
            <a:endParaRPr sz="1430"/>
          </a:p>
          <a:p>
            <a:pPr indent="-28924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55"/>
              <a:buChar char="-"/>
            </a:pPr>
            <a:r>
              <a:rPr lang="en-US" sz="1430"/>
              <a:t>The "invariants" of the DB (e.g., constraints, rules) must be maintained</a:t>
            </a:r>
            <a:endParaRPr sz="1430"/>
          </a:p>
          <a:p>
            <a:pPr indent="-28924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55"/>
              <a:buChar char="-"/>
            </a:pPr>
            <a:r>
              <a:rPr b="1" lang="en-US" sz="1620">
                <a:solidFill>
                  <a:schemeClr val="accent1"/>
                </a:solidFill>
              </a:rPr>
              <a:t>Isolation</a:t>
            </a:r>
            <a:endParaRPr b="1" sz="1620">
              <a:solidFill>
                <a:schemeClr val="accent1"/>
              </a:solidFill>
            </a:endParaRPr>
          </a:p>
          <a:p>
            <a:pPr indent="-28924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55"/>
              <a:buChar char="-"/>
            </a:pPr>
            <a:r>
              <a:rPr lang="en-US" sz="1430"/>
              <a:t>= if transactions are executed concurrently, the result is the same as if the transactions were executed sequentially</a:t>
            </a:r>
            <a:endParaRPr sz="1430"/>
          </a:p>
          <a:p>
            <a:pPr indent="-28924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55"/>
              <a:buChar char="-"/>
            </a:pPr>
            <a:r>
              <a:rPr b="1" lang="en-US" sz="1620">
                <a:solidFill>
                  <a:schemeClr val="accent4"/>
                </a:solidFill>
              </a:rPr>
              <a:t>Durability</a:t>
            </a:r>
            <a:endParaRPr b="1" sz="1620">
              <a:solidFill>
                <a:schemeClr val="accent4"/>
              </a:solidFill>
            </a:endParaRPr>
          </a:p>
          <a:p>
            <a:pPr indent="-28924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55"/>
              <a:buChar char="-"/>
            </a:pPr>
            <a:r>
              <a:rPr lang="en-US" sz="1430"/>
              <a:t>= once a transaction has been committed, the content is preserved for any system failure</a:t>
            </a:r>
            <a:endParaRPr sz="1430"/>
          </a:p>
          <a:p>
            <a:pPr indent="-28924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55"/>
              <a:buChar char="-"/>
            </a:pPr>
            <a:r>
              <a:rPr lang="en-US" sz="1430"/>
              <a:t>Just record the data in non-volatile memory</a:t>
            </a:r>
            <a:endParaRPr sz="1430"/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075" y="4468500"/>
            <a:ext cx="2065900" cy="18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6850" y="1009375"/>
            <a:ext cx="2598725" cy="1463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850" y="2644350"/>
            <a:ext cx="2598725" cy="14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