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 name="Google Shape;35;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5912b214c_0_10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5912b214c_0_10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 name="Google Shape;105;g185912b214c_0_109: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5912b214c_0_1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85912b214c_0_13: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 name="Google Shape;121;g185912b214c_0_13: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c5d3cd7ab_0_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g18c5d3cd7ab_0_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c5d3cd7ab_0_15: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 name="Google Shape;142;g18c5d3cd7ab_0_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5d3cd7ab_0_22: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0" name="Google Shape;150;g18c5d3cd7ab_0_2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c5d3cd7ab_0_2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8" name="Google Shape;158;g18c5d3cd7ab_0_2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c5d3cd7ab_0_43: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6" name="Google Shape;166;g18c5d3cd7ab_0_4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85912b214c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g185912b214c_0_7: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 name="Google Shape;42;g185912b214c_0_7: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65788a6cd_0_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2" name="Google Shape;182;g1765788a6cd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c5d3cd7ab_0_3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8" name="Google Shape;198;g18c5d3cd7ab_0_3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c5d3cd7ab_0_52: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6" name="Google Shape;206;g18c5d3cd7ab_0_5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c5d3cd7ab_0_5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4" name="Google Shape;214;g18c5d3cd7ab_0_5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c5d3cd7ab_0_6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g18c5d3cd7ab_0_6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 name="Google Shape;47;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6" name="Google Shape;29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5" name="Google Shape;305;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5912b214c_0_1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185912b214c_0_18: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5" name="Google Shape;315;g185912b214c_0_18: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8" name="Google Shape;328;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 name="Google Shape;5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4" name="Google Shape;344;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8c5d3cd7ab_0_9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2" name="Google Shape;352;g18c5d3cd7ab_0_9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0" name="Google Shape;360;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9" name="Google Shape;36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rPr lang="en-US"/>
              <a:t>Silber 1.9</a:t>
            </a:r>
            <a:endParaRPr/>
          </a:p>
        </p:txBody>
      </p:sp>
      <p:sp>
        <p:nvSpPr>
          <p:cNvPr id="377" name="Google Shape;377;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c5d3cd7ab_0_8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5" name="Google Shape;385;g18c5d3cd7ab_0_8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3" name="Google Shape;393;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4" name="Google Shape;40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Software Development Laboratories is Oracle</a:t>
            </a:r>
            <a:endParaRPr/>
          </a:p>
          <a:p>
            <a:pPr indent="0" lvl="0" marL="0" rtl="0" algn="l">
              <a:spcBef>
                <a:spcPts val="0"/>
              </a:spcBef>
              <a:spcAft>
                <a:spcPts val="0"/>
              </a:spcAft>
              <a:buNone/>
            </a:pPr>
            <a:r>
              <a:rPr lang="en-US"/>
              <a:t>CODASYL is network DB model and query language</a:t>
            </a:r>
            <a:endParaRPr/>
          </a:p>
        </p:txBody>
      </p:sp>
      <p:sp>
        <p:nvSpPr>
          <p:cNvPr id="413" name="Google Shape;413;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Entities are nouns – rectangles in diagram</a:t>
            </a:r>
            <a:endParaRPr/>
          </a:p>
          <a:p>
            <a:pPr indent="0" lvl="0" marL="0" rtl="0" algn="l">
              <a:spcBef>
                <a:spcPts val="0"/>
              </a:spcBef>
              <a:spcAft>
                <a:spcPts val="0"/>
              </a:spcAft>
              <a:buNone/>
            </a:pPr>
            <a:r>
              <a:rPr lang="en-US"/>
              <a:t>Relationships are verbs – diamonds in diagram</a:t>
            </a:r>
            <a:endParaRPr/>
          </a:p>
          <a:p>
            <a:pPr indent="0" lvl="0" marL="0" rtl="0" algn="l">
              <a:spcBef>
                <a:spcPts val="0"/>
              </a:spcBef>
              <a:spcAft>
                <a:spcPts val="0"/>
              </a:spcAft>
              <a:buNone/>
            </a:pPr>
            <a:r>
              <a:rPr lang="en-US"/>
              <a:t>Both can have attributes – circles in diagram</a:t>
            </a:r>
            <a:endParaRPr/>
          </a:p>
        </p:txBody>
      </p:sp>
      <p:sp>
        <p:nvSpPr>
          <p:cNvPr id="422" name="Google Shape;422;p3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 name="Google Shape;6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2" name="Google Shape;432;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c5d3cd7ab_0_10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0" name="Google Shape;440;g18c5d3cd7ab_0_10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8" name="Google Shape;448;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7" name="Google Shape;457;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5" name="Google Shape;465;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4" name="Google Shape;47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3" name="Google Shape;48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3" name="Google Shape;493;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1" name="Google Shape;501;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1" name="Google Shape;511;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5912b214c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5912b214c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 name="Google Shape;72;g185912b214c_0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c5d3cd7ab_0_7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c5d3cd7ab_0_74: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 name="Google Shape;80;g18c5d3cd7ab_0_74: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c5d3cd7ab_0_8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c5d3cd7ab_0_8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 name="Google Shape;88;g18c5d3cd7ab_0_81: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5912b214c_0_10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5912b214c_0_102: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 name="Google Shape;96;g185912b214c_0_102: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 y="152401"/>
            <a:ext cx="8839200" cy="344805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 y="3733800"/>
            <a:ext cx="88392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00B0F0"/>
              </a:buClr>
              <a:buSzPts val="3200"/>
              <a:buNone/>
              <a:defRPr>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0" y="0"/>
            <a:ext cx="9144000" cy="6858000"/>
          </a:xfrm>
          <a:prstGeom prst="frame">
            <a:avLst>
              <a:gd fmla="val 834" name="adj1"/>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saggese@um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foreignaffairs.com/articles/139104/kenneth-neil-cukier-and-viktor-mayer-schoenberger/the-rise-of-big-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wired.com/2014/08/sciences-big-data-proble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foreignaffairs.com/articles/139104/kenneth-neil-cukier-and-viktor-mayer-schoenberger/the-rise-of-big-dat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quora.com/How-accurate-were-Nate-Silvers-predictions-for-the-2012-Presidential-election" TargetMode="External"/><Relationship Id="rId4" Type="http://schemas.openxmlformats.org/officeDocument/2006/relationships/hyperlink" Target="http://blog.revolutionanalytics.com/2012/11/in-the-2012-election-data-science-was-the-winner.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google.org/flutrends/us/#US" TargetMode="External"/><Relationship Id="rId4" Type="http://schemas.openxmlformats.org/officeDocument/2006/relationships/hyperlink" Target="http://bits.blogs.nytimes.com/2014/03/28/google-flu-trends-the-limits-of-big-data/?_php=true&amp;_type=blogs&amp;_r=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rewconway.com/zia/2013/3/26/the-data-science-venn-diagra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cacm.acm.org/blogs/blog-cacm/169199-data-science-workflow-overview-and-challenges/fulltext" TargetMode="Externa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www.nytimes.com/2014/08/18/technology/for-big-data-scientists-hurdle-to-insights-is-janitor-work.html" TargetMode="External"/><Relationship Id="rId5" Type="http://schemas.openxmlformats.org/officeDocument/2006/relationships/hyperlink" Target="http://vis.stanford.edu/papers/data-wrangling" TargetMode="External"/><Relationship Id="rId6" Type="http://schemas.openxmlformats.org/officeDocument/2006/relationships/hyperlink" Target="http://vis.stanford.edu/papers/data-wrangling" TargetMode="External"/><Relationship Id="rId7" Type="http://schemas.openxmlformats.org/officeDocument/2006/relationships/hyperlink" Target="http://vis.stanford.edu/papers/data-wrangl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mathbabe.org/2011/09/25/why-and-how-to-hire-a-data-scientist-for-your-busines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avro.apache.org/docs/curren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w3.org/2000/10/swap/pim/contact" TargetMode="External"/><Relationship Id="rId4" Type="http://schemas.openxmlformats.org/officeDocument/2006/relationships/hyperlink" Target="http://www.w3.org/People/EM/contact" TargetMode="External"/><Relationship Id="rId11" Type="http://schemas.openxmlformats.org/officeDocument/2006/relationships/image" Target="../media/image5.png"/><Relationship Id="rId10" Type="http://schemas.openxmlformats.org/officeDocument/2006/relationships/hyperlink" Target="http://www.w3.org/2000/10/swap/pim/contact#Person%22/%3E" TargetMode="External"/><Relationship Id="rId9" Type="http://schemas.openxmlformats.org/officeDocument/2006/relationships/hyperlink" Target="http://www.w3.org/People/EM/contact#me%22%3E" TargetMode="External"/><Relationship Id="rId5" Type="http://schemas.openxmlformats.org/officeDocument/2006/relationships/hyperlink" Target="http://www.w3.org/1999/02/22-rdf-syntax-ns#%22%3E" TargetMode="External"/><Relationship Id="rId6" Type="http://schemas.openxmlformats.org/officeDocument/2006/relationships/hyperlink" Target="http://www.w3.org/People/EM/contact#me%22%3E" TargetMode="External"/><Relationship Id="rId7" Type="http://schemas.openxmlformats.org/officeDocument/2006/relationships/hyperlink" Target="http://www.w3.org/People/EM/contact#me%22%3E" TargetMode="External"/><Relationship Id="rId8" Type="http://schemas.openxmlformats.org/officeDocument/2006/relationships/hyperlink" Target="http://www.w3.org/People/EM/contact#me%22%3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code.google.com/p/protobu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avro.apache.org/" TargetMode="External"/><Relationship Id="rId4" Type="http://schemas.openxmlformats.org/officeDocument/2006/relationships/hyperlink" Target="https://thrift.apach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olin-scott.github.io/personal_website/research/interactive_latency.html"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6"/>
          <p:cNvSpPr txBox="1"/>
          <p:nvPr>
            <p:ph type="ctrTitle"/>
          </p:nvPr>
        </p:nvSpPr>
        <p:spPr>
          <a:xfrm>
            <a:off x="152400" y="152401"/>
            <a:ext cx="8839200" cy="3448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1" lang="en-US"/>
              <a:t>UMD </a:t>
            </a:r>
            <a:r>
              <a:rPr b="1" lang="en-US"/>
              <a:t>DATA605 - Big Data Systems</a:t>
            </a:r>
            <a:br>
              <a:rPr lang="en-US"/>
            </a:br>
            <a:r>
              <a:rPr lang="en-US"/>
              <a:t>Course Intro</a:t>
            </a:r>
            <a:br>
              <a:rPr lang="en-US"/>
            </a:br>
            <a:r>
              <a:rPr lang="en-US"/>
              <a:t>Data Models</a:t>
            </a:r>
            <a:br>
              <a:rPr lang="en-US"/>
            </a:br>
            <a:r>
              <a:rPr lang="en-US"/>
              <a:t>Relational DBs and SQL Intro</a:t>
            </a:r>
            <a:br>
              <a:rPr lang="en-US"/>
            </a:br>
            <a:endParaRPr/>
          </a:p>
        </p:txBody>
      </p:sp>
      <p:sp>
        <p:nvSpPr>
          <p:cNvPr id="38" name="Google Shape;38;p6"/>
          <p:cNvSpPr txBox="1"/>
          <p:nvPr>
            <p:ph idx="1" type="subTitle"/>
          </p:nvPr>
        </p:nvSpPr>
        <p:spPr>
          <a:xfrm>
            <a:off x="152400" y="3733800"/>
            <a:ext cx="8839200" cy="29724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rgbClr val="00B0F0"/>
              </a:buClr>
              <a:buSzPts val="3200"/>
              <a:buNone/>
            </a:pPr>
            <a:r>
              <a:rPr lang="en-US"/>
              <a:t>GP Saggese</a:t>
            </a:r>
            <a:endParaRPr/>
          </a:p>
          <a:p>
            <a:pPr indent="0" lvl="0" marL="0" rtl="0" algn="ctr">
              <a:spcBef>
                <a:spcPts val="640"/>
              </a:spcBef>
              <a:spcAft>
                <a:spcPts val="0"/>
              </a:spcAft>
              <a:buClr>
                <a:srgbClr val="00B0F0"/>
              </a:buClr>
              <a:buSzPts val="3200"/>
              <a:buNone/>
            </a:pPr>
            <a:r>
              <a:rPr lang="en-US" u="sng">
                <a:solidFill>
                  <a:schemeClr val="hlink"/>
                </a:solidFill>
                <a:hlinkClick r:id="rId3"/>
              </a:rPr>
              <a:t>gsaggese@umd.edu</a:t>
            </a:r>
            <a:endParaRPr/>
          </a:p>
          <a:p>
            <a:pPr indent="0" lvl="0" marL="0" rtl="0" algn="ctr">
              <a:spcBef>
                <a:spcPts val="640"/>
              </a:spcBef>
              <a:spcAft>
                <a:spcPts val="0"/>
              </a:spcAft>
              <a:buClr>
                <a:srgbClr val="00B0F0"/>
              </a:buClr>
              <a:buSzPts val="3200"/>
              <a:buNone/>
            </a:pPr>
            <a:r>
              <a:t/>
            </a:r>
            <a:endParaRPr/>
          </a:p>
          <a:p>
            <a:pPr indent="0" lvl="0" marL="0" rtl="0" algn="ctr">
              <a:spcBef>
                <a:spcPts val="640"/>
              </a:spcBef>
              <a:spcAft>
                <a:spcPts val="0"/>
              </a:spcAft>
              <a:buClr>
                <a:srgbClr val="00B0F0"/>
              </a:buClr>
              <a:buSzPts val="3200"/>
              <a:buNone/>
            </a:pPr>
            <a:r>
              <a:rPr lang="en-US"/>
              <a:t>with thanks to</a:t>
            </a:r>
            <a:endParaRPr/>
          </a:p>
          <a:p>
            <a:pPr indent="0" lvl="0" marL="0" rtl="0" algn="ctr">
              <a:spcBef>
                <a:spcPts val="640"/>
              </a:spcBef>
              <a:spcAft>
                <a:spcPts val="0"/>
              </a:spcAft>
              <a:buClr>
                <a:srgbClr val="00B0F0"/>
              </a:buClr>
              <a:buSzPts val="3200"/>
              <a:buNone/>
            </a:pPr>
            <a:r>
              <a:rPr lang="en-US"/>
              <a:t>Alan Sussman</a:t>
            </a:r>
            <a:endParaRPr/>
          </a:p>
          <a:p>
            <a:pPr indent="0" lvl="0" marL="0" rtl="0" algn="ctr">
              <a:spcBef>
                <a:spcPts val="640"/>
              </a:spcBef>
              <a:spcAft>
                <a:spcPts val="0"/>
              </a:spcAft>
              <a:buClr>
                <a:srgbClr val="00B0F0"/>
              </a:buClr>
              <a:buSzPts val="3200"/>
              <a:buNone/>
            </a:pPr>
            <a:r>
              <a:rPr lang="en-US"/>
              <a:t>Amol Deshpande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52400" y="152400"/>
            <a:ext cx="88392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Scale of data sizes</a:t>
            </a:r>
            <a:endParaRPr/>
          </a:p>
        </p:txBody>
      </p:sp>
      <p:sp>
        <p:nvSpPr>
          <p:cNvPr id="108" name="Google Shape;108;p15"/>
          <p:cNvSpPr txBox="1"/>
          <p:nvPr>
            <p:ph idx="1" type="body"/>
          </p:nvPr>
        </p:nvSpPr>
        <p:spPr>
          <a:xfrm>
            <a:off x="152400" y="990600"/>
            <a:ext cx="8839200" cy="52578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Petabyte = 1000 TB, 1m GB</a:t>
            </a:r>
            <a:endParaRPr/>
          </a:p>
          <a:p>
            <a:pPr indent="-342900" lvl="0" marL="457200" rtl="0" algn="l">
              <a:spcBef>
                <a:spcPts val="0"/>
              </a:spcBef>
              <a:spcAft>
                <a:spcPts val="0"/>
              </a:spcAft>
              <a:buSzPts val="1800"/>
              <a:buChar char="-"/>
            </a:pPr>
            <a:r>
              <a:rPr lang="en-US"/>
              <a:t>Exabyte = 1m TB, 1b GB</a:t>
            </a:r>
            <a:endParaRPr/>
          </a:p>
          <a:p>
            <a:pPr indent="-342900" lvl="0" marL="457200" rtl="0" algn="l">
              <a:spcBef>
                <a:spcPts val="0"/>
              </a:spcBef>
              <a:spcAft>
                <a:spcPts val="0"/>
              </a:spcAft>
              <a:buSzPts val="1800"/>
              <a:buChar char="-"/>
            </a:pPr>
            <a:r>
              <a:rPr lang="en-US"/>
              <a:t>Zetabyte = 1b TB ($10^21$)</a:t>
            </a:r>
            <a:endParaRPr/>
          </a:p>
          <a:p>
            <a:pPr indent="-342900" lvl="0" marL="457200" rtl="0" algn="l">
              <a:spcBef>
                <a:spcPts val="0"/>
              </a:spcBef>
              <a:spcAft>
                <a:spcPts val="0"/>
              </a:spcAft>
              <a:buSzPts val="1800"/>
              <a:buChar char="-"/>
            </a:pPr>
            <a:r>
              <a:rPr lang="en-US"/>
              <a:t>Yottabytes = $10^24$ bytes</a:t>
            </a:r>
            <a:endParaRPr/>
          </a:p>
          <a:p>
            <a:pPr indent="-342900" lvl="0" marL="457200" rtl="0" algn="l">
              <a:spcBef>
                <a:spcPts val="0"/>
              </a:spcBef>
              <a:spcAft>
                <a:spcPts val="0"/>
              </a:spcAft>
              <a:buSzPts val="1800"/>
              <a:buChar char="-"/>
            </a:pPr>
            <a:r>
              <a:rPr lang="en-US"/>
              <a:t>Brontobytes = $10^27$ bytes</a:t>
            </a:r>
            <a:endParaRPr/>
          </a:p>
          <a:p>
            <a:pPr indent="0" lvl="0" marL="0" rtl="0" algn="l">
              <a:spcBef>
                <a:spcPts val="360"/>
              </a:spcBef>
              <a:spcAft>
                <a:spcPts val="0"/>
              </a:spcAft>
              <a:buNone/>
            </a:pPr>
            <a:r>
              <a:t/>
            </a:r>
            <a:endParaRPr/>
          </a:p>
        </p:txBody>
      </p:sp>
      <p:sp>
        <p:nvSpPr>
          <p:cNvPr id="109" name="Google Shape;109;p15"/>
          <p:cNvSpPr txBox="1"/>
          <p:nvPr>
            <p:ph idx="12" type="sldNum"/>
          </p:nvPr>
        </p:nvSpPr>
        <p:spPr>
          <a:xfrm>
            <a:off x="70104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Make sure you are signed up for Piazza!</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Begin setup of your computing environment</a:t>
            </a:r>
            <a:endParaRPr/>
          </a:p>
          <a:p>
            <a:pPr indent="-285750" lvl="1" marL="742950" rtl="0" algn="l">
              <a:spcBef>
                <a:spcPts val="560"/>
              </a:spcBef>
              <a:spcAft>
                <a:spcPts val="0"/>
              </a:spcAft>
              <a:buClr>
                <a:schemeClr val="dk1"/>
              </a:buClr>
              <a:buSzPts val="2800"/>
              <a:buChar char="–"/>
            </a:pPr>
            <a:r>
              <a:rPr lang="en-US"/>
              <a:t>Install Docker on your laptop</a:t>
            </a:r>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p:txBody>
      </p:sp>
      <p:sp>
        <p:nvSpPr>
          <p:cNvPr id="115" name="Google Shape;115;p1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Some To-Dos</a:t>
            </a:r>
            <a:endParaRPr/>
          </a:p>
        </p:txBody>
      </p:sp>
      <p:sp>
        <p:nvSpPr>
          <p:cNvPr id="116" name="Google Shape;116;p1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117" name="Google Shape;117;p1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152400" y="1752601"/>
            <a:ext cx="8839200" cy="34482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a:t>UMD DATA605 - Big Data Systems</a:t>
            </a:r>
            <a:br>
              <a:rPr lang="en-US"/>
            </a:br>
            <a:r>
              <a:rPr lang="en-US"/>
              <a:t>Course Intro</a:t>
            </a:r>
            <a:br>
              <a:rPr lang="en-US"/>
            </a:br>
            <a:r>
              <a:rPr b="1" lang="en-US">
                <a:solidFill>
                  <a:schemeClr val="accent2"/>
                </a:solidFill>
              </a:rPr>
              <a:t>Big data</a:t>
            </a:r>
            <a:endParaRPr b="1">
              <a:solidFill>
                <a:schemeClr val="accent2"/>
              </a:solidFill>
            </a:endParaRPr>
          </a:p>
          <a:p>
            <a:pPr indent="0" lvl="0" marL="0" rtl="0" algn="ctr">
              <a:spcBef>
                <a:spcPts val="0"/>
              </a:spcBef>
              <a:spcAft>
                <a:spcPts val="0"/>
              </a:spcAft>
              <a:buClr>
                <a:schemeClr val="dk1"/>
              </a:buClr>
              <a:buSzPct val="100000"/>
              <a:buFont typeface="Arial"/>
              <a:buNone/>
            </a:pPr>
            <a:r>
              <a:rPr lang="en-US"/>
              <a:t>Data models</a:t>
            </a:r>
            <a:br>
              <a:rPr lang="en-US"/>
            </a:br>
            <a:r>
              <a:rPr lang="en-US"/>
              <a:t>Relational DBs and SQL Intro</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55000" lnSpcReduction="10000"/>
          </a:bodyPr>
          <a:lstStyle/>
          <a:p>
            <a:pPr indent="-281940" lvl="0" marL="342900" rtl="0" algn="l">
              <a:spcBef>
                <a:spcPts val="0"/>
              </a:spcBef>
              <a:spcAft>
                <a:spcPts val="0"/>
              </a:spcAft>
              <a:buClr>
                <a:schemeClr val="dk1"/>
              </a:buClr>
              <a:buSzPct val="100000"/>
              <a:buChar char="•"/>
            </a:pPr>
            <a:r>
              <a:rPr lang="en-US"/>
              <a:t>McKinsey, 2013: data science is the number one catalyst for economic growth</a:t>
            </a:r>
            <a:endParaRPr/>
          </a:p>
          <a:p>
            <a:pPr indent="-234315" lvl="1" marL="742950" rtl="0" algn="l">
              <a:spcBef>
                <a:spcPts val="0"/>
              </a:spcBef>
              <a:spcAft>
                <a:spcPts val="0"/>
              </a:spcAft>
              <a:buSzPct val="64285"/>
              <a:buChar char="–"/>
            </a:pPr>
            <a:r>
              <a:rPr lang="en-US"/>
              <a:t>Growing amount of data</a:t>
            </a:r>
            <a:endParaRPr/>
          </a:p>
          <a:p>
            <a:pPr indent="-234315" lvl="1" marL="742950" rtl="0" algn="l">
              <a:spcBef>
                <a:spcPts val="0"/>
              </a:spcBef>
              <a:spcAft>
                <a:spcPts val="0"/>
              </a:spcAft>
              <a:buSzPct val="64285"/>
              <a:buChar char="–"/>
            </a:pPr>
            <a:r>
              <a:rPr lang="en-US"/>
              <a:t>Cloud computing</a:t>
            </a:r>
            <a:endParaRPr/>
          </a:p>
          <a:p>
            <a:pPr indent="-234315" lvl="1" marL="742950" rtl="0" algn="l">
              <a:spcBef>
                <a:spcPts val="0"/>
              </a:spcBef>
              <a:spcAft>
                <a:spcPts val="0"/>
              </a:spcAft>
              <a:buSzPct val="64285"/>
              <a:buChar char="–"/>
            </a:pPr>
            <a:r>
              <a:rPr lang="en-US"/>
              <a:t>Big data builds better machine models to make better business decisions</a:t>
            </a:r>
            <a:endParaRPr/>
          </a:p>
          <a:p>
            <a:pPr indent="0" lvl="0" marL="742950" rtl="0" algn="l">
              <a:spcBef>
                <a:spcPts val="0"/>
              </a:spcBef>
              <a:spcAft>
                <a:spcPts val="0"/>
              </a:spcAft>
              <a:buNone/>
            </a:pPr>
            <a:r>
              <a:t/>
            </a:r>
            <a:endParaRPr/>
          </a:p>
          <a:p>
            <a:pPr indent="-281940" lvl="0" marL="342900" rtl="0" algn="l">
              <a:spcBef>
                <a:spcPts val="0"/>
              </a:spcBef>
              <a:spcAft>
                <a:spcPts val="0"/>
              </a:spcAft>
              <a:buClr>
                <a:schemeClr val="dk1"/>
              </a:buClr>
              <a:buSzPct val="100000"/>
              <a:buChar char="•"/>
            </a:pPr>
            <a:r>
              <a:rPr lang="en-US"/>
              <a:t>Explosion of data in every domain</a:t>
            </a:r>
            <a:endParaRPr/>
          </a:p>
          <a:p>
            <a:pPr indent="-232409" lvl="1" marL="742950" rtl="0" algn="l">
              <a:spcBef>
                <a:spcPts val="476"/>
              </a:spcBef>
              <a:spcAft>
                <a:spcPts val="0"/>
              </a:spcAft>
              <a:buClr>
                <a:schemeClr val="dk1"/>
              </a:buClr>
              <a:buSzPct val="100000"/>
              <a:buChar char="–"/>
            </a:pPr>
            <a:r>
              <a:rPr lang="en-US"/>
              <a:t>Sensing devices / networks monitor 24/7 (e.g., temperature, pollution, vital signs)</a:t>
            </a:r>
            <a:endParaRPr/>
          </a:p>
          <a:p>
            <a:pPr indent="-232409" lvl="1" marL="742950" rtl="0" algn="l">
              <a:spcBef>
                <a:spcPts val="476"/>
              </a:spcBef>
              <a:spcAft>
                <a:spcPts val="0"/>
              </a:spcAft>
              <a:buClr>
                <a:schemeClr val="dk1"/>
              </a:buClr>
              <a:buSzPct val="100000"/>
              <a:buChar char="–"/>
            </a:pPr>
            <a:r>
              <a:rPr lang="en-US"/>
              <a:t>Increasingly sophisticated smart-phones (6.5b smart phones, 80% of the population)</a:t>
            </a:r>
            <a:endParaRPr/>
          </a:p>
          <a:p>
            <a:pPr indent="-232409" lvl="1" marL="742950" rtl="0" algn="l">
              <a:spcBef>
                <a:spcPts val="476"/>
              </a:spcBef>
              <a:spcAft>
                <a:spcPts val="0"/>
              </a:spcAft>
              <a:buClr>
                <a:schemeClr val="dk1"/>
              </a:buClr>
              <a:buSzPct val="100000"/>
              <a:buChar char="–"/>
            </a:pPr>
            <a:r>
              <a:rPr lang="en-US"/>
              <a:t>Internet and social networks makes it easy to publish data</a:t>
            </a:r>
            <a:endParaRPr/>
          </a:p>
          <a:p>
            <a:pPr indent="-232409" lvl="1" marL="742950" rtl="0" algn="l">
              <a:spcBef>
                <a:spcPts val="476"/>
              </a:spcBef>
              <a:spcAft>
                <a:spcPts val="0"/>
              </a:spcAft>
              <a:buClr>
                <a:schemeClr val="dk1"/>
              </a:buClr>
              <a:buSzPct val="100000"/>
              <a:buChar char="–"/>
            </a:pPr>
            <a:r>
              <a:rPr lang="en-US"/>
              <a:t>Scientific experiments and simulations produce enormous volumes of data</a:t>
            </a:r>
            <a:endParaRPr/>
          </a:p>
          <a:p>
            <a:pPr indent="-232409" lvl="1" marL="742950" rtl="0" algn="l">
              <a:spcBef>
                <a:spcPts val="476"/>
              </a:spcBef>
              <a:spcAft>
                <a:spcPts val="0"/>
              </a:spcAft>
              <a:buClr>
                <a:schemeClr val="dk1"/>
              </a:buClr>
              <a:buSzPct val="100000"/>
              <a:buChar char="–"/>
            </a:pPr>
            <a:r>
              <a:rPr lang="en-US"/>
              <a:t>Internet of Things</a:t>
            </a:r>
            <a:endParaRPr/>
          </a:p>
          <a:p>
            <a:pPr indent="-232409" lvl="1" marL="742950" rtl="0" algn="l">
              <a:spcBef>
                <a:spcPts val="476"/>
              </a:spcBef>
              <a:spcAft>
                <a:spcPts val="0"/>
              </a:spcAft>
              <a:buClr>
                <a:schemeClr val="dk1"/>
              </a:buClr>
              <a:buSzPct val="100000"/>
              <a:buChar char="–"/>
            </a:pPr>
            <a:r>
              <a:rPr lang="en-US" u="sng">
                <a:solidFill>
                  <a:schemeClr val="hlink"/>
                </a:solidFill>
                <a:hlinkClick r:id="rId3"/>
              </a:rPr>
              <a:t>Datafication</a:t>
            </a:r>
            <a:r>
              <a:rPr lang="en-US"/>
              <a:t>: turn all aspects of life into data</a:t>
            </a:r>
            <a:endParaRPr/>
          </a:p>
          <a:p>
            <a:pPr indent="-212089" lvl="2" marL="1143000" rtl="0" algn="l">
              <a:spcBef>
                <a:spcPts val="476"/>
              </a:spcBef>
              <a:spcAft>
                <a:spcPts val="0"/>
              </a:spcAft>
              <a:buClr>
                <a:schemeClr val="dk1"/>
              </a:buClr>
              <a:buSzPct val="116666"/>
              <a:buChar char="•"/>
            </a:pPr>
            <a:r>
              <a:rPr lang="en-US"/>
              <a:t>E.g., what you like/enjoy turned into a stream of your "likes”</a:t>
            </a:r>
            <a:endParaRPr/>
          </a:p>
          <a:p>
            <a:pPr indent="0" lvl="0" marL="342900" rtl="0" algn="l">
              <a:spcBef>
                <a:spcPts val="544"/>
              </a:spcBef>
              <a:spcAft>
                <a:spcPts val="0"/>
              </a:spcAft>
              <a:buNone/>
            </a:pPr>
            <a:r>
              <a:t/>
            </a:r>
            <a:endParaRPr/>
          </a:p>
          <a:p>
            <a:pPr indent="-291465" lvl="0" marL="457200" rtl="0" algn="l">
              <a:spcBef>
                <a:spcPts val="544"/>
              </a:spcBef>
              <a:spcAft>
                <a:spcPts val="0"/>
              </a:spcAft>
              <a:buSzPct val="56250"/>
              <a:buChar char="●"/>
            </a:pPr>
            <a:r>
              <a:rPr lang="en-US"/>
              <a:t>Challenges</a:t>
            </a:r>
            <a:endParaRPr/>
          </a:p>
          <a:p>
            <a:pPr indent="-283210" lvl="1" marL="742950" rtl="0" algn="l">
              <a:spcBef>
                <a:spcPts val="544"/>
              </a:spcBef>
              <a:spcAft>
                <a:spcPts val="0"/>
              </a:spcAft>
              <a:buClr>
                <a:schemeClr val="dk1"/>
              </a:buClr>
              <a:buSzPct val="114285"/>
              <a:buChar char="–"/>
            </a:pPr>
            <a:r>
              <a:rPr lang="en-US"/>
              <a:t>How to handle that data?</a:t>
            </a:r>
            <a:endParaRPr/>
          </a:p>
          <a:p>
            <a:pPr indent="-283210" lvl="1" marL="742950" rtl="0" algn="l">
              <a:spcBef>
                <a:spcPts val="544"/>
              </a:spcBef>
              <a:spcAft>
                <a:spcPts val="0"/>
              </a:spcAft>
              <a:buClr>
                <a:schemeClr val="dk1"/>
              </a:buClr>
              <a:buSzPct val="114285"/>
              <a:buChar char="–"/>
            </a:pPr>
            <a:r>
              <a:rPr lang="en-US"/>
              <a:t>How to extract interesting actionable insights and scientific knowledge?</a:t>
            </a:r>
            <a:endParaRPr/>
          </a:p>
          <a:p>
            <a:pPr indent="-283210" lvl="1" marL="742950" rtl="0" algn="l">
              <a:spcBef>
                <a:spcPts val="544"/>
              </a:spcBef>
              <a:spcAft>
                <a:spcPts val="0"/>
              </a:spcAft>
              <a:buClr>
                <a:schemeClr val="dk1"/>
              </a:buClr>
              <a:buSzPct val="114285"/>
              <a:buChar char="–"/>
            </a:pPr>
            <a:r>
              <a:rPr lang="en-US"/>
              <a:t>Data volumes expected to get much bigger</a:t>
            </a:r>
            <a:endParaRPr>
              <a:latin typeface="Calibri"/>
              <a:ea typeface="Calibri"/>
              <a:cs typeface="Calibri"/>
              <a:sym typeface="Calibri"/>
            </a:endParaRPr>
          </a:p>
        </p:txBody>
      </p:sp>
      <p:sp>
        <p:nvSpPr>
          <p:cNvPr id="129" name="Google Shape;129;p1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Motivation: Data Overload</a:t>
            </a:r>
            <a:endParaRPr/>
          </a:p>
        </p:txBody>
      </p:sp>
      <p:sp>
        <p:nvSpPr>
          <p:cNvPr id="130" name="Google Shape;130;p1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131" name="Google Shape;131;p1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Personalized marketing</a:t>
            </a:r>
            <a:endParaRPr/>
          </a:p>
          <a:p>
            <a:pPr indent="-285750" lvl="1" marL="742950" rtl="0" algn="l">
              <a:spcBef>
                <a:spcPts val="0"/>
              </a:spcBef>
              <a:spcAft>
                <a:spcPts val="0"/>
              </a:spcAft>
              <a:buSzPts val="1800"/>
              <a:buChar char="–"/>
            </a:pPr>
            <a:r>
              <a:rPr lang="en-US"/>
              <a:t>Target each consumer instead of the consumers at large</a:t>
            </a:r>
            <a:endParaRPr/>
          </a:p>
          <a:p>
            <a:pPr indent="-285750" lvl="1" marL="742950" rtl="0" algn="l">
              <a:spcBef>
                <a:spcPts val="0"/>
              </a:spcBef>
              <a:spcAft>
                <a:spcPts val="0"/>
              </a:spcAft>
              <a:buSzPts val="1800"/>
              <a:buChar char="–"/>
            </a:pPr>
            <a:r>
              <a:rPr lang="en-US"/>
              <a:t>E.g., Amazon personalizes suggestions using signals</a:t>
            </a:r>
            <a:endParaRPr/>
          </a:p>
          <a:p>
            <a:pPr indent="-228600" lvl="2" marL="1143000" rtl="0" algn="l">
              <a:spcBef>
                <a:spcPts val="0"/>
              </a:spcBef>
              <a:spcAft>
                <a:spcPts val="0"/>
              </a:spcAft>
              <a:buSzPts val="1800"/>
              <a:buChar char="•"/>
            </a:pPr>
            <a:r>
              <a:rPr lang="en-US"/>
              <a:t>From your shopping history</a:t>
            </a:r>
            <a:endParaRPr/>
          </a:p>
          <a:p>
            <a:pPr indent="-228600" lvl="2" marL="1143000" rtl="0" algn="l">
              <a:spcBef>
                <a:spcPts val="0"/>
              </a:spcBef>
              <a:spcAft>
                <a:spcPts val="0"/>
              </a:spcAft>
              <a:buSzPts val="1800"/>
              <a:buChar char="•"/>
            </a:pPr>
            <a:r>
              <a:rPr lang="en-US"/>
              <a:t>From what you have searched for (or watched)</a:t>
            </a:r>
            <a:endParaRPr/>
          </a:p>
          <a:p>
            <a:pPr indent="-228600" lvl="2" marL="1143000" rtl="0" algn="l">
              <a:spcBef>
                <a:spcPts val="0"/>
              </a:spcBef>
              <a:spcAft>
                <a:spcPts val="0"/>
              </a:spcAft>
              <a:buSzPts val="1800"/>
              <a:buChar char="•"/>
            </a:pPr>
            <a:r>
              <a:rPr lang="en-US"/>
              <a:t>From other </a:t>
            </a:r>
            <a:r>
              <a:rPr lang="en-US"/>
              <a:t>consumers and trends</a:t>
            </a:r>
            <a:endParaRPr/>
          </a:p>
          <a:p>
            <a:pPr indent="-228600" lvl="2" marL="1143000" rtl="0" algn="l">
              <a:spcBef>
                <a:spcPts val="0"/>
              </a:spcBef>
              <a:spcAft>
                <a:spcPts val="0"/>
              </a:spcAft>
              <a:buSzPts val="1800"/>
              <a:buChar char="•"/>
            </a:pPr>
            <a:r>
              <a:rPr lang="en-US"/>
              <a:t>From reviews (through NLP and sentiment analysis)</a:t>
            </a:r>
            <a:endParaRPr/>
          </a:p>
          <a:p>
            <a:pPr indent="-285750" lvl="1" marL="742950" rtl="0" algn="l">
              <a:spcBef>
                <a:spcPts val="0"/>
              </a:spcBef>
              <a:spcAft>
                <a:spcPts val="0"/>
              </a:spcAft>
              <a:buSzPts val="1800"/>
              <a:buChar char="–"/>
            </a:pPr>
            <a:r>
              <a:rPr lang="en-US"/>
              <a:t>Brands can use sentiment analysis to understand how customers related to products</a:t>
            </a:r>
            <a:endParaRPr/>
          </a:p>
          <a:p>
            <a:pPr indent="-228600" lvl="2" marL="1143000" rtl="0" algn="l">
              <a:spcBef>
                <a:spcPts val="0"/>
              </a:spcBef>
              <a:spcAft>
                <a:spcPts val="0"/>
              </a:spcAft>
              <a:buSzPts val="1800"/>
              <a:buChar char="•"/>
            </a:pPr>
            <a:r>
              <a:rPr lang="en-US"/>
              <a:t>Positively, negatively, neutral</a:t>
            </a:r>
            <a:endParaRPr/>
          </a:p>
        </p:txBody>
      </p:sp>
      <p:sp>
        <p:nvSpPr>
          <p:cNvPr id="137" name="Google Shape;137;p1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Big data applications</a:t>
            </a:r>
            <a:endParaRPr/>
          </a:p>
        </p:txBody>
      </p:sp>
      <p:sp>
        <p:nvSpPr>
          <p:cNvPr id="138" name="Google Shape;138;p19"/>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139" name="Google Shape;139;p19"/>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Mobile advertisement</a:t>
            </a:r>
            <a:endParaRPr/>
          </a:p>
          <a:p>
            <a:pPr indent="-285750" lvl="1" marL="742950" rtl="0" algn="l">
              <a:spcBef>
                <a:spcPts val="0"/>
              </a:spcBef>
              <a:spcAft>
                <a:spcPts val="0"/>
              </a:spcAft>
              <a:buSzPts val="1800"/>
              <a:buChar char="–"/>
            </a:pPr>
            <a:r>
              <a:rPr lang="en-US"/>
              <a:t>Mobile phones are ubiquitous</a:t>
            </a:r>
            <a:endParaRPr/>
          </a:p>
          <a:p>
            <a:pPr indent="-285750" lvl="1" marL="742950" rtl="0" algn="l">
              <a:spcBef>
                <a:spcPts val="0"/>
              </a:spcBef>
              <a:spcAft>
                <a:spcPts val="0"/>
              </a:spcAft>
              <a:buSzPts val="1800"/>
              <a:buChar char="–"/>
            </a:pPr>
            <a:r>
              <a:rPr lang="en-US"/>
              <a:t>Integration of on-line </a:t>
            </a:r>
            <a:r>
              <a:rPr lang="en-US"/>
              <a:t>(e.g., GPS location) </a:t>
            </a:r>
            <a:r>
              <a:rPr lang="en-US"/>
              <a:t>and off-line databases </a:t>
            </a:r>
            <a:endParaRPr/>
          </a:p>
          <a:p>
            <a:pPr indent="-285750" lvl="1" marL="742950" rtl="0" algn="l">
              <a:spcBef>
                <a:spcPts val="0"/>
              </a:spcBef>
              <a:spcAft>
                <a:spcPts val="0"/>
              </a:spcAft>
              <a:buSzPts val="1800"/>
              <a:buChar char="–"/>
            </a:pPr>
            <a:r>
              <a:rPr lang="en-US"/>
              <a:t>E.g.,</a:t>
            </a:r>
            <a:endParaRPr/>
          </a:p>
          <a:p>
            <a:pPr indent="-228600" lvl="2" marL="1143000" rtl="0" algn="l">
              <a:spcBef>
                <a:spcPts val="0"/>
              </a:spcBef>
              <a:spcAft>
                <a:spcPts val="0"/>
              </a:spcAft>
              <a:buSzPts val="1800"/>
              <a:buChar char="•"/>
            </a:pPr>
            <a:r>
              <a:rPr lang="en-US"/>
              <a:t>I’ve bought a new house,</a:t>
            </a:r>
            <a:endParaRPr/>
          </a:p>
          <a:p>
            <a:pPr indent="-228600" lvl="2" marL="1143000" rtl="0" algn="l">
              <a:spcBef>
                <a:spcPts val="0"/>
              </a:spcBef>
              <a:spcAft>
                <a:spcPts val="0"/>
              </a:spcAft>
              <a:buSzPts val="1800"/>
              <a:buChar char="•"/>
            </a:pPr>
            <a:r>
              <a:rPr lang="en-US"/>
              <a:t>I google questions about renovations</a:t>
            </a:r>
            <a:endParaRPr/>
          </a:p>
          <a:p>
            <a:pPr indent="-228600" lvl="2" marL="1143000" rtl="0" algn="l">
              <a:spcBef>
                <a:spcPts val="0"/>
              </a:spcBef>
              <a:spcAft>
                <a:spcPts val="0"/>
              </a:spcAft>
              <a:buSzPts val="1800"/>
              <a:buChar char="•"/>
            </a:pPr>
            <a:r>
              <a:rPr lang="en-US"/>
              <a:t>Google can send me coupons for the closest Home Depot</a:t>
            </a:r>
            <a:endParaRPr/>
          </a:p>
        </p:txBody>
      </p:sp>
      <p:sp>
        <p:nvSpPr>
          <p:cNvPr id="145" name="Google Shape;145;p2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Big data applications</a:t>
            </a:r>
            <a:endParaRPr/>
          </a:p>
        </p:txBody>
      </p:sp>
      <p:sp>
        <p:nvSpPr>
          <p:cNvPr id="146" name="Google Shape;146;p20"/>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147" name="Google Shape;147;p20"/>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Biomedical data</a:t>
            </a:r>
            <a:endParaRPr/>
          </a:p>
          <a:p>
            <a:pPr indent="-285750" lvl="1" marL="742950" rtl="0" algn="l">
              <a:spcBef>
                <a:spcPts val="0"/>
              </a:spcBef>
              <a:spcAft>
                <a:spcPts val="0"/>
              </a:spcAft>
              <a:buSzPts val="1800"/>
              <a:buChar char="–"/>
            </a:pPr>
            <a:r>
              <a:rPr lang="en-US"/>
              <a:t>Personalized medicine</a:t>
            </a:r>
            <a:endParaRPr/>
          </a:p>
          <a:p>
            <a:pPr indent="-228600" lvl="2" marL="1143000" rtl="0" algn="l">
              <a:spcBef>
                <a:spcPts val="0"/>
              </a:spcBef>
              <a:spcAft>
                <a:spcPts val="0"/>
              </a:spcAft>
              <a:buSzPts val="1800"/>
              <a:buChar char="•"/>
            </a:pPr>
            <a:r>
              <a:rPr lang="en-US"/>
              <a:t>Patients can receive treatment tailored to them to maximize efficacy</a:t>
            </a:r>
            <a:endParaRPr/>
          </a:p>
          <a:p>
            <a:pPr indent="-228600" lvl="2" marL="1143000" rtl="0" algn="l">
              <a:spcBef>
                <a:spcPts val="0"/>
              </a:spcBef>
              <a:spcAft>
                <a:spcPts val="0"/>
              </a:spcAft>
              <a:buSzPts val="1800"/>
              <a:buChar char="•"/>
            </a:pPr>
            <a:r>
              <a:rPr lang="en-US"/>
              <a:t>Genetics, daily activities, environment, habits</a:t>
            </a:r>
            <a:endParaRPr/>
          </a:p>
          <a:p>
            <a:pPr indent="-285750" lvl="1" marL="742950" rtl="0" algn="l">
              <a:spcBef>
                <a:spcPts val="0"/>
              </a:spcBef>
              <a:spcAft>
                <a:spcPts val="0"/>
              </a:spcAft>
              <a:buSzPts val="1800"/>
              <a:buChar char="–"/>
            </a:pPr>
            <a:r>
              <a:rPr lang="en-US"/>
              <a:t>Genome sequencing</a:t>
            </a:r>
            <a:endParaRPr/>
          </a:p>
        </p:txBody>
      </p:sp>
      <p:sp>
        <p:nvSpPr>
          <p:cNvPr id="153" name="Google Shape;153;p2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Big data applications</a:t>
            </a:r>
            <a:endParaRPr/>
          </a:p>
        </p:txBody>
      </p:sp>
      <p:sp>
        <p:nvSpPr>
          <p:cNvPr id="154" name="Google Shape;154;p21"/>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155" name="Google Shape;155;p21"/>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Smart cities</a:t>
            </a:r>
            <a:endParaRPr/>
          </a:p>
          <a:p>
            <a:pPr indent="-284480" lvl="0" marL="342900" rtl="0" algn="l">
              <a:spcBef>
                <a:spcPts val="0"/>
              </a:spcBef>
              <a:spcAft>
                <a:spcPts val="0"/>
              </a:spcAft>
              <a:buSzPts val="1800"/>
              <a:buChar char="•"/>
            </a:pPr>
            <a:r>
              <a:rPr lang="en-US"/>
              <a:t>Interconnected mesh of sensors in smart cities</a:t>
            </a:r>
            <a:endParaRPr/>
          </a:p>
          <a:p>
            <a:pPr indent="-285750" lvl="1" marL="742950" rtl="0" algn="l">
              <a:spcBef>
                <a:spcPts val="0"/>
              </a:spcBef>
              <a:spcAft>
                <a:spcPts val="0"/>
              </a:spcAft>
              <a:buSzPts val="1800"/>
              <a:buChar char="–"/>
            </a:pPr>
            <a:r>
              <a:rPr lang="en-US"/>
              <a:t>E.g., traffic sensors, camera networks, satellites</a:t>
            </a:r>
            <a:endParaRPr/>
          </a:p>
          <a:p>
            <a:pPr indent="-285750" lvl="1" marL="742950" rtl="0" algn="l">
              <a:spcBef>
                <a:spcPts val="0"/>
              </a:spcBef>
              <a:spcAft>
                <a:spcPts val="0"/>
              </a:spcAft>
              <a:buSzPts val="1800"/>
              <a:buChar char="–"/>
            </a:pPr>
            <a:r>
              <a:rPr lang="en-US"/>
              <a:t>Monitor pollution</a:t>
            </a:r>
            <a:endParaRPr/>
          </a:p>
          <a:p>
            <a:pPr indent="-285750" lvl="1" marL="742950" rtl="0" algn="l">
              <a:spcBef>
                <a:spcPts val="0"/>
              </a:spcBef>
              <a:spcAft>
                <a:spcPts val="0"/>
              </a:spcAft>
              <a:buSzPts val="1800"/>
              <a:buChar char="–"/>
            </a:pPr>
            <a:r>
              <a:rPr lang="en-US"/>
              <a:t>Minimize traffic congestion</a:t>
            </a:r>
            <a:endParaRPr/>
          </a:p>
          <a:p>
            <a:pPr indent="-285750" lvl="1" marL="742950" rtl="0" algn="l">
              <a:spcBef>
                <a:spcPts val="0"/>
              </a:spcBef>
              <a:spcAft>
                <a:spcPts val="0"/>
              </a:spcAft>
              <a:buSzPts val="1800"/>
              <a:buChar char="–"/>
            </a:pPr>
            <a:r>
              <a:rPr lang="en-US"/>
              <a:t>Optimal urban services</a:t>
            </a:r>
            <a:endParaRPr/>
          </a:p>
          <a:p>
            <a:pPr indent="-285750" lvl="1" marL="742950" rtl="0" algn="l">
              <a:spcBef>
                <a:spcPts val="0"/>
              </a:spcBef>
              <a:spcAft>
                <a:spcPts val="0"/>
              </a:spcAft>
              <a:buSzPts val="1800"/>
              <a:buChar char="–"/>
            </a:pPr>
            <a:r>
              <a:rPr lang="en-US"/>
              <a:t>Maximize energy savings</a:t>
            </a:r>
            <a:endParaRPr/>
          </a:p>
        </p:txBody>
      </p:sp>
      <p:sp>
        <p:nvSpPr>
          <p:cNvPr id="161" name="Google Shape;161;p2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Big data applications</a:t>
            </a:r>
            <a:endParaRPr/>
          </a:p>
        </p:txBody>
      </p:sp>
      <p:sp>
        <p:nvSpPr>
          <p:cNvPr id="162" name="Google Shape;162;p22"/>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163" name="Google Shape;163;p22"/>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Data &gt; Information &gt; Knowledge &gt; Wisdom</a:t>
            </a:r>
            <a:endParaRPr/>
          </a:p>
          <a:p>
            <a:pPr indent="-284480" lvl="0" marL="342900" rtl="0" algn="l">
              <a:spcBef>
                <a:spcPts val="0"/>
              </a:spcBef>
              <a:spcAft>
                <a:spcPts val="0"/>
              </a:spcAft>
              <a:buSzPts val="1800"/>
              <a:buChar char="•"/>
            </a:pPr>
            <a:r>
              <a:rPr lang="en-US"/>
              <a:t>Combine streams of big data to generate new insights</a:t>
            </a:r>
            <a:endParaRPr/>
          </a:p>
          <a:p>
            <a:pPr indent="-285750" lvl="1" marL="742950" rtl="0" algn="l">
              <a:spcBef>
                <a:spcPts val="0"/>
              </a:spcBef>
              <a:spcAft>
                <a:spcPts val="0"/>
              </a:spcAft>
              <a:buSzPts val="1800"/>
              <a:buChar char="–"/>
            </a:pPr>
            <a:r>
              <a:rPr lang="en-US" sz="3200"/>
              <a:t>New data can be “big data” itself</a:t>
            </a:r>
            <a:endParaRPr/>
          </a:p>
          <a:p>
            <a:pPr indent="-284480" lvl="0" marL="342900" rtl="0" algn="l">
              <a:spcBef>
                <a:spcPts val="0"/>
              </a:spcBef>
              <a:spcAft>
                <a:spcPts val="0"/>
              </a:spcAft>
              <a:buSzPts val="1800"/>
              <a:buChar char="•"/>
            </a:pPr>
            <a:r>
              <a:rPr lang="en-US"/>
              <a:t>Insights enable decisions and actions</a:t>
            </a:r>
            <a:endParaRPr/>
          </a:p>
        </p:txBody>
      </p:sp>
      <p:sp>
        <p:nvSpPr>
          <p:cNvPr id="169" name="Google Shape;169;p2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Goal</a:t>
            </a:r>
            <a:endParaRPr/>
          </a:p>
        </p:txBody>
      </p:sp>
      <p:sp>
        <p:nvSpPr>
          <p:cNvPr id="170" name="Google Shape;170;p23"/>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171" name="Google Shape;171;p23"/>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20000"/>
          </a:bodyPr>
          <a:lstStyle/>
          <a:p>
            <a:pPr indent="-327660" lvl="0" marL="342900" rtl="0" algn="l">
              <a:spcBef>
                <a:spcPts val="0"/>
              </a:spcBef>
              <a:spcAft>
                <a:spcPts val="0"/>
              </a:spcAft>
              <a:buClr>
                <a:schemeClr val="dk1"/>
              </a:buClr>
              <a:buSzPct val="100000"/>
              <a:buChar char="•"/>
            </a:pPr>
            <a:r>
              <a:rPr lang="en-US"/>
              <a:t>Volume</a:t>
            </a:r>
            <a:endParaRPr/>
          </a:p>
          <a:p>
            <a:pPr indent="-268605" lvl="1" marL="742950" rtl="0" algn="l">
              <a:spcBef>
                <a:spcPts val="0"/>
              </a:spcBef>
              <a:spcAft>
                <a:spcPts val="0"/>
              </a:spcAft>
              <a:buSzPct val="64285"/>
              <a:buChar char="–"/>
            </a:pPr>
            <a:r>
              <a:rPr lang="en-US"/>
              <a:t>Vast amount of data is generated</a:t>
            </a:r>
            <a:endParaRPr/>
          </a:p>
          <a:p>
            <a:pPr indent="-327660" lvl="0" marL="342900" marR="0" rtl="0" algn="l">
              <a:lnSpc>
                <a:spcPct val="100000"/>
              </a:lnSpc>
              <a:spcBef>
                <a:spcPts val="0"/>
              </a:spcBef>
              <a:spcAft>
                <a:spcPts val="0"/>
              </a:spcAft>
              <a:buSzPct val="100000"/>
              <a:buChar char="•"/>
            </a:pPr>
            <a:r>
              <a:rPr lang="en-US"/>
              <a:t>Variety</a:t>
            </a:r>
            <a:endParaRPr/>
          </a:p>
          <a:p>
            <a:pPr indent="-268605" lvl="1" marL="742950" marR="0" rtl="0" algn="l">
              <a:lnSpc>
                <a:spcPct val="100000"/>
              </a:lnSpc>
              <a:spcBef>
                <a:spcPts val="0"/>
              </a:spcBef>
              <a:spcAft>
                <a:spcPts val="0"/>
              </a:spcAft>
              <a:buSzPct val="64285"/>
              <a:buChar char="–"/>
            </a:pPr>
            <a:r>
              <a:rPr lang="en-US"/>
              <a:t>Different forms</a:t>
            </a:r>
            <a:endParaRPr/>
          </a:p>
          <a:p>
            <a:pPr indent="-268605" lvl="1" marL="742950" marR="0" rtl="0" algn="l">
              <a:lnSpc>
                <a:spcPct val="100000"/>
              </a:lnSpc>
              <a:spcBef>
                <a:spcPts val="0"/>
              </a:spcBef>
              <a:spcAft>
                <a:spcPts val="0"/>
              </a:spcAft>
              <a:buSzPct val="64285"/>
              <a:buChar char="–"/>
            </a:pPr>
            <a:r>
              <a:rPr lang="en-US"/>
              <a:t>E.g., text, images, voice, geospatial data</a:t>
            </a:r>
            <a:endParaRPr/>
          </a:p>
          <a:p>
            <a:pPr indent="-327660" lvl="0" marL="342900" marR="0" rtl="0" algn="l">
              <a:lnSpc>
                <a:spcPct val="100000"/>
              </a:lnSpc>
              <a:spcBef>
                <a:spcPts val="0"/>
              </a:spcBef>
              <a:spcAft>
                <a:spcPts val="0"/>
              </a:spcAft>
              <a:buSzPct val="100000"/>
              <a:buChar char="•"/>
            </a:pPr>
            <a:r>
              <a:rPr lang="en-US"/>
              <a:t>Velocity</a:t>
            </a:r>
            <a:endParaRPr/>
          </a:p>
          <a:p>
            <a:pPr indent="-268605" lvl="1" marL="742950" marR="0" rtl="0" algn="l">
              <a:lnSpc>
                <a:spcPct val="100000"/>
              </a:lnSpc>
              <a:spcBef>
                <a:spcPts val="0"/>
              </a:spcBef>
              <a:spcAft>
                <a:spcPts val="0"/>
              </a:spcAft>
              <a:buSzPct val="64285"/>
              <a:buChar char="–"/>
            </a:pPr>
            <a:r>
              <a:rPr lang="en-US"/>
              <a:t>Speed at which data is generated</a:t>
            </a:r>
            <a:endParaRPr/>
          </a:p>
          <a:p>
            <a:pPr indent="-327660" lvl="0" marL="342900" marR="0" rtl="0" algn="l">
              <a:lnSpc>
                <a:spcPct val="100000"/>
              </a:lnSpc>
              <a:spcBef>
                <a:spcPts val="0"/>
              </a:spcBef>
              <a:spcAft>
                <a:spcPts val="0"/>
              </a:spcAft>
              <a:buSzPct val="100000"/>
              <a:buChar char="•"/>
            </a:pPr>
            <a:r>
              <a:rPr lang="en-US"/>
              <a:t>Veracity</a:t>
            </a:r>
            <a:endParaRPr/>
          </a:p>
          <a:p>
            <a:pPr indent="-268605" lvl="1" marL="742950" marR="0" rtl="0" algn="l">
              <a:lnSpc>
                <a:spcPct val="100000"/>
              </a:lnSpc>
              <a:spcBef>
                <a:spcPts val="0"/>
              </a:spcBef>
              <a:spcAft>
                <a:spcPts val="0"/>
              </a:spcAft>
              <a:buSzPct val="64285"/>
              <a:buChar char="–"/>
            </a:pPr>
            <a:r>
              <a:rPr lang="en-US"/>
              <a:t>Biases, noise, abnormality in data</a:t>
            </a:r>
            <a:endParaRPr/>
          </a:p>
          <a:p>
            <a:pPr indent="-268605" lvl="1" marL="742950" marR="0" rtl="0" algn="l">
              <a:lnSpc>
                <a:spcPct val="100000"/>
              </a:lnSpc>
              <a:spcBef>
                <a:spcPts val="0"/>
              </a:spcBef>
              <a:spcAft>
                <a:spcPts val="0"/>
              </a:spcAft>
              <a:buSzPct val="64285"/>
              <a:buChar char="–"/>
            </a:pPr>
            <a:r>
              <a:rPr lang="en-US"/>
              <a:t>Uncertainty, trustworthiness</a:t>
            </a:r>
            <a:endParaRPr/>
          </a:p>
          <a:p>
            <a:pPr indent="-327660" lvl="0" marL="342900" marR="0" rtl="0" algn="l">
              <a:lnSpc>
                <a:spcPct val="100000"/>
              </a:lnSpc>
              <a:spcBef>
                <a:spcPts val="0"/>
              </a:spcBef>
              <a:spcAft>
                <a:spcPts val="0"/>
              </a:spcAft>
              <a:buSzPct val="100000"/>
              <a:buChar char="•"/>
            </a:pPr>
            <a:r>
              <a:rPr lang="en-US"/>
              <a:t>(Valence)</a:t>
            </a:r>
            <a:endParaRPr/>
          </a:p>
          <a:p>
            <a:pPr indent="-268605" lvl="1" marL="742950" marR="0" rtl="0" algn="l">
              <a:lnSpc>
                <a:spcPct val="100000"/>
              </a:lnSpc>
              <a:spcBef>
                <a:spcPts val="0"/>
              </a:spcBef>
              <a:spcAft>
                <a:spcPts val="0"/>
              </a:spcAft>
              <a:buSzPct val="64285"/>
              <a:buChar char="–"/>
            </a:pPr>
            <a:r>
              <a:rPr lang="en-US"/>
              <a:t>Connectedness</a:t>
            </a:r>
            <a:r>
              <a:rPr lang="en-US"/>
              <a:t> of big data in the form of graphs</a:t>
            </a:r>
            <a:endParaRPr/>
          </a:p>
          <a:p>
            <a:pPr indent="-327660" lvl="0" marL="342900" marR="0" rtl="0" algn="l">
              <a:lnSpc>
                <a:spcPct val="100000"/>
              </a:lnSpc>
              <a:spcBef>
                <a:spcPts val="0"/>
              </a:spcBef>
              <a:spcAft>
                <a:spcPts val="0"/>
              </a:spcAft>
              <a:buSzPct val="100000"/>
              <a:buChar char="•"/>
            </a:pPr>
            <a:r>
              <a:rPr lang="en-US"/>
              <a:t>(Value)</a:t>
            </a:r>
            <a:endParaRPr/>
          </a:p>
          <a:p>
            <a:pPr indent="-268605" lvl="1" marL="742950" marR="0" rtl="0" algn="l">
              <a:lnSpc>
                <a:spcPct val="100000"/>
              </a:lnSpc>
              <a:spcBef>
                <a:spcPts val="0"/>
              </a:spcBef>
              <a:spcAft>
                <a:spcPts val="0"/>
              </a:spcAft>
              <a:buSzPct val="64285"/>
              <a:buChar char="–"/>
            </a:pPr>
            <a:r>
              <a:rPr lang="en-US"/>
              <a:t>Challenges of big data can distract from focusing on how big data benefit the organization</a:t>
            </a:r>
            <a:endParaRPr/>
          </a:p>
          <a:p>
            <a:pPr indent="0" lvl="0" marL="0" rtl="0" algn="l">
              <a:spcBef>
                <a:spcPts val="0"/>
              </a:spcBef>
              <a:spcAft>
                <a:spcPts val="0"/>
              </a:spcAft>
              <a:buNone/>
            </a:pPr>
            <a:r>
              <a:t/>
            </a:r>
            <a:endParaRPr/>
          </a:p>
        </p:txBody>
      </p:sp>
      <p:sp>
        <p:nvSpPr>
          <p:cNvPr id="177" name="Google Shape;177;p2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Four V’s of Big Data</a:t>
            </a:r>
            <a:endParaRPr/>
          </a:p>
        </p:txBody>
      </p:sp>
      <p:sp>
        <p:nvSpPr>
          <p:cNvPr id="178" name="Google Shape;178;p2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179" name="Google Shape;179;p2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ctrTitle"/>
          </p:nvPr>
        </p:nvSpPr>
        <p:spPr>
          <a:xfrm>
            <a:off x="152400" y="1752601"/>
            <a:ext cx="8839200" cy="34482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1" lang="en-US"/>
              <a:t>UMD DATA605 - Big Data Systems</a:t>
            </a:r>
            <a:br>
              <a:rPr lang="en-US"/>
            </a:br>
            <a:r>
              <a:rPr b="1" lang="en-US">
                <a:solidFill>
                  <a:schemeClr val="accent2"/>
                </a:solidFill>
              </a:rPr>
              <a:t>Course Intro</a:t>
            </a:r>
            <a:br>
              <a:rPr lang="en-US"/>
            </a:br>
            <a:r>
              <a:rPr lang="en-US"/>
              <a:t>Data Models</a:t>
            </a:r>
            <a:br>
              <a:rPr lang="en-US"/>
            </a:br>
            <a:r>
              <a:rPr lang="en-US"/>
              <a:t>Relational DBs and SQL Intro</a:t>
            </a:r>
            <a:br>
              <a:rPr lang="en-US"/>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Volume</a:t>
            </a:r>
            <a:endParaRPr b="1"/>
          </a:p>
          <a:p>
            <a:pPr indent="-277177" lvl="1" marL="742950" rtl="0" algn="l">
              <a:spcBef>
                <a:spcPts val="0"/>
              </a:spcBef>
              <a:spcAft>
                <a:spcPts val="0"/>
              </a:spcAft>
              <a:buSzPct val="64285"/>
              <a:buChar char="–"/>
            </a:pPr>
            <a:r>
              <a:rPr lang="en-US"/>
              <a:t>Exponentially increasing amount of data</a:t>
            </a:r>
            <a:endParaRPr/>
          </a:p>
          <a:p>
            <a:pPr indent="-220027" lvl="2" marL="1143000" rtl="0" algn="l">
              <a:spcBef>
                <a:spcPts val="0"/>
              </a:spcBef>
              <a:spcAft>
                <a:spcPts val="0"/>
              </a:spcAft>
              <a:buSzPct val="75000"/>
              <a:buChar char="•"/>
            </a:pPr>
            <a:r>
              <a:rPr lang="en-US"/>
              <a:t>Every day 2.5 exabytes (1m of TB) of data is generated</a:t>
            </a:r>
            <a:endParaRPr/>
          </a:p>
          <a:p>
            <a:pPr indent="-220027" lvl="2" marL="1143000" rtl="0" algn="l">
              <a:spcBef>
                <a:spcPts val="0"/>
              </a:spcBef>
              <a:spcAft>
                <a:spcPts val="0"/>
              </a:spcAft>
              <a:buSzPct val="75000"/>
              <a:buChar char="•"/>
            </a:pPr>
            <a:r>
              <a:rPr lang="en-US"/>
              <a:t>90% of all data in the world was generated in the last 2 years</a:t>
            </a:r>
            <a:endParaRPr/>
          </a:p>
          <a:p>
            <a:pPr indent="-220027" lvl="2" marL="1143000" rtl="0" algn="l">
              <a:spcBef>
                <a:spcPts val="0"/>
              </a:spcBef>
              <a:spcAft>
                <a:spcPts val="0"/>
              </a:spcAft>
              <a:buSzPct val="75000"/>
              <a:buChar char="•"/>
            </a:pPr>
            <a:r>
              <a:rPr lang="en-US"/>
              <a:t>Total amount of stored data doubles every 1.2 years</a:t>
            </a:r>
            <a:endParaRPr/>
          </a:p>
          <a:p>
            <a:pPr indent="-285750" lvl="1" marL="742950" rtl="0" algn="l">
              <a:spcBef>
                <a:spcPts val="518"/>
              </a:spcBef>
              <a:spcAft>
                <a:spcPts val="0"/>
              </a:spcAft>
              <a:buClr>
                <a:schemeClr val="dk1"/>
              </a:buClr>
              <a:buSzPct val="100000"/>
              <a:buChar char="–"/>
            </a:pPr>
            <a:r>
              <a:rPr lang="en-US"/>
              <a:t>500M tweets per day (2016)</a:t>
            </a:r>
            <a:endParaRPr/>
          </a:p>
          <a:p>
            <a:pPr indent="-227012" lvl="1" marL="742950" rtl="0" algn="l">
              <a:spcBef>
                <a:spcPts val="518"/>
              </a:spcBef>
              <a:spcAft>
                <a:spcPts val="0"/>
              </a:spcAft>
              <a:buSzPct val="64285"/>
              <a:buChar char="–"/>
            </a:pPr>
            <a:r>
              <a:rPr lang="en-US"/>
              <a:t>Google processes 3.5b queries / day (2018)</a:t>
            </a:r>
            <a:endParaRPr/>
          </a:p>
          <a:p>
            <a:pPr indent="-285750" lvl="1" marL="742950" rtl="0" algn="l">
              <a:spcBef>
                <a:spcPts val="518"/>
              </a:spcBef>
              <a:spcAft>
                <a:spcPts val="0"/>
              </a:spcAft>
              <a:buClr>
                <a:schemeClr val="dk1"/>
              </a:buClr>
              <a:buSzPct val="100000"/>
              <a:buChar char="–"/>
            </a:pPr>
            <a:r>
              <a:rPr lang="en-US"/>
              <a:t>2.5 Exabytes of data created every day (IBM, 2012)</a:t>
            </a:r>
            <a:endParaRPr/>
          </a:p>
          <a:p>
            <a:pPr indent="-285750" lvl="1" marL="742950" rtl="0" algn="l">
              <a:spcBef>
                <a:spcPts val="518"/>
              </a:spcBef>
              <a:spcAft>
                <a:spcPts val="0"/>
              </a:spcAft>
              <a:buClr>
                <a:schemeClr val="dk1"/>
              </a:buClr>
              <a:buSzPct val="100000"/>
              <a:buChar char="–"/>
            </a:pPr>
            <a:r>
              <a:rPr lang="en-US"/>
              <a:t>eBay: Two data warehouses with 7.5PB and 40PB</a:t>
            </a:r>
            <a:endParaRPr/>
          </a:p>
          <a:p>
            <a:pPr indent="-285750" lvl="1" marL="742950" rtl="0" algn="l">
              <a:spcBef>
                <a:spcPts val="518"/>
              </a:spcBef>
              <a:spcAft>
                <a:spcPts val="0"/>
              </a:spcAft>
              <a:buClr>
                <a:schemeClr val="dk1"/>
              </a:buClr>
              <a:buSzPct val="100000"/>
              <a:buChar char="–"/>
            </a:pPr>
            <a:r>
              <a:rPr lang="en-US"/>
              <a:t>Walmart: 583TB of sales and inventory data</a:t>
            </a:r>
            <a:endParaRPr/>
          </a:p>
          <a:p>
            <a:pPr indent="-335915" lvl="1" marL="742950" rtl="0" algn="l">
              <a:spcBef>
                <a:spcPts val="518"/>
              </a:spcBef>
              <a:spcAft>
                <a:spcPts val="0"/>
              </a:spcAft>
              <a:buSzPct val="100000"/>
              <a:buChar char="–"/>
            </a:pPr>
            <a:r>
              <a:rPr lang="en-US" u="sng">
                <a:solidFill>
                  <a:schemeClr val="hlink"/>
                </a:solidFill>
                <a:hlinkClick r:id="rId3"/>
              </a:rPr>
              <a:t>Scientific data</a:t>
            </a:r>
            <a:r>
              <a:rPr lang="en-US"/>
              <a:t>:</a:t>
            </a:r>
            <a:endParaRPr/>
          </a:p>
          <a:p>
            <a:pPr indent="-278764" lvl="2" marL="1143000" rtl="0" algn="l">
              <a:spcBef>
                <a:spcPts val="518"/>
              </a:spcBef>
              <a:spcAft>
                <a:spcPts val="0"/>
              </a:spcAft>
              <a:buSzPct val="116666"/>
              <a:buChar char="•"/>
            </a:pPr>
            <a:r>
              <a:rPr lang="en-US"/>
              <a:t>1.5GB/genome (can be sequenced in .5 hrs)</a:t>
            </a:r>
            <a:endParaRPr/>
          </a:p>
          <a:p>
            <a:pPr indent="-278764" lvl="2" marL="1143000" rtl="0" algn="l">
              <a:spcBef>
                <a:spcPts val="518"/>
              </a:spcBef>
              <a:spcAft>
                <a:spcPts val="0"/>
              </a:spcAft>
              <a:buSzPct val="116666"/>
              <a:buChar char="•"/>
            </a:pPr>
            <a:r>
              <a:rPr lang="en-US"/>
              <a:t>LHC generates 100TB of data a day</a:t>
            </a:r>
            <a:endParaRPr/>
          </a:p>
        </p:txBody>
      </p:sp>
      <p:sp>
        <p:nvSpPr>
          <p:cNvPr id="185" name="Google Shape;185;p2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Four V’s of Big Data</a:t>
            </a:r>
            <a:endParaRPr/>
          </a:p>
        </p:txBody>
      </p:sp>
      <p:sp>
        <p:nvSpPr>
          <p:cNvPr id="186" name="Google Shape;186;p25"/>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a:t>
            </a:r>
            <a:r>
              <a:rPr lang="en-US"/>
              <a:t> DATA605</a:t>
            </a:r>
            <a:endParaRPr/>
          </a:p>
        </p:txBody>
      </p:sp>
      <p:sp>
        <p:nvSpPr>
          <p:cNvPr id="187" name="Google Shape;187;p25"/>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62500" lnSpcReduction="20000"/>
          </a:bodyPr>
          <a:lstStyle/>
          <a:p>
            <a:pPr indent="-355600" lvl="0" marL="342900" rtl="0" algn="l">
              <a:spcBef>
                <a:spcPts val="592"/>
              </a:spcBef>
              <a:spcAft>
                <a:spcPts val="0"/>
              </a:spcAft>
              <a:buSzPct val="100000"/>
              <a:buChar char="•"/>
            </a:pPr>
            <a:r>
              <a:rPr b="1" lang="en-US"/>
              <a:t>Variety</a:t>
            </a:r>
            <a:endParaRPr b="1"/>
          </a:p>
          <a:p>
            <a:pPr indent="-282575" lvl="1" marL="742950" rtl="0" algn="l">
              <a:spcBef>
                <a:spcPts val="518"/>
              </a:spcBef>
              <a:spcAft>
                <a:spcPts val="0"/>
              </a:spcAft>
              <a:buSzPct val="100000"/>
              <a:buChar char="–"/>
            </a:pPr>
            <a:r>
              <a:rPr lang="en-US"/>
              <a:t>Structured data (e.g., spreadsheets, relational data)</a:t>
            </a:r>
            <a:endParaRPr/>
          </a:p>
          <a:p>
            <a:pPr indent="-242887" lvl="1" marL="742950" rtl="0" algn="l">
              <a:spcBef>
                <a:spcPts val="518"/>
              </a:spcBef>
              <a:spcAft>
                <a:spcPts val="0"/>
              </a:spcAft>
              <a:buSzPct val="64285"/>
              <a:buChar char="–"/>
            </a:pPr>
            <a:r>
              <a:rPr lang="en-US"/>
              <a:t>Semi-structured data (e.g., natural language text, sales receipts, your class notes)</a:t>
            </a:r>
            <a:endParaRPr/>
          </a:p>
          <a:p>
            <a:pPr indent="-242887" lvl="1" marL="742950" rtl="0" algn="l">
              <a:spcBef>
                <a:spcPts val="518"/>
              </a:spcBef>
              <a:spcAft>
                <a:spcPts val="0"/>
              </a:spcAft>
              <a:buSzPct val="64285"/>
              <a:buChar char="–"/>
            </a:pPr>
            <a:r>
              <a:rPr lang="en-US"/>
              <a:t>Unstructured data (e.g., photos, videos)</a:t>
            </a:r>
            <a:endParaRPr/>
          </a:p>
          <a:p>
            <a:pPr indent="-242887" lvl="1" marL="742950" rtl="0" algn="l">
              <a:spcBef>
                <a:spcPts val="518"/>
              </a:spcBef>
              <a:spcAft>
                <a:spcPts val="0"/>
              </a:spcAft>
              <a:buSzPct val="64285"/>
              <a:buChar char="–"/>
            </a:pPr>
            <a:r>
              <a:rPr lang="en-US"/>
              <a:t>Different formats (e.g., flat files, CSV, XML, JSON) </a:t>
            </a:r>
            <a:endParaRPr/>
          </a:p>
          <a:p>
            <a:pPr indent="0" lvl="0" marL="742950" rtl="0" algn="l">
              <a:spcBef>
                <a:spcPts val="518"/>
              </a:spcBef>
              <a:spcAft>
                <a:spcPts val="0"/>
              </a:spcAft>
              <a:buNone/>
            </a:pPr>
            <a:r>
              <a:t/>
            </a:r>
            <a:endParaRPr/>
          </a:p>
          <a:p>
            <a:pPr indent="-266700" lvl="0" marL="342900" rtl="0" algn="l">
              <a:spcBef>
                <a:spcPts val="0"/>
              </a:spcBef>
              <a:spcAft>
                <a:spcPts val="0"/>
              </a:spcAft>
              <a:buClr>
                <a:schemeClr val="dk1"/>
              </a:buClr>
              <a:buSzPct val="100000"/>
              <a:buChar char="•"/>
            </a:pPr>
            <a:r>
              <a:rPr b="1" lang="en-US"/>
              <a:t>Velocity</a:t>
            </a:r>
            <a:endParaRPr b="1"/>
          </a:p>
          <a:p>
            <a:pPr indent="-219075" lvl="1" marL="742950" rtl="0" algn="l">
              <a:spcBef>
                <a:spcPts val="560"/>
              </a:spcBef>
              <a:spcAft>
                <a:spcPts val="0"/>
              </a:spcAft>
              <a:buClr>
                <a:schemeClr val="dk1"/>
              </a:buClr>
              <a:buSzPct val="100000"/>
              <a:buChar char="–"/>
            </a:pPr>
            <a:r>
              <a:rPr lang="en-US"/>
              <a:t>Sensors everywhere</a:t>
            </a:r>
            <a:endParaRPr/>
          </a:p>
          <a:p>
            <a:pPr indent="-225425" lvl="2" marL="1143000" rtl="0" algn="l">
              <a:spcBef>
                <a:spcPts val="560"/>
              </a:spcBef>
              <a:spcAft>
                <a:spcPts val="0"/>
              </a:spcAft>
              <a:buClr>
                <a:schemeClr val="dk1"/>
              </a:buClr>
              <a:buSzPct val="116666"/>
              <a:buChar char="•"/>
            </a:pPr>
            <a:r>
              <a:rPr lang="en-US"/>
              <a:t>Can generate tremendous volumes of "data streams"</a:t>
            </a:r>
            <a:endParaRPr/>
          </a:p>
          <a:p>
            <a:pPr indent="-219075" lvl="1" marL="742950" rtl="0" algn="l">
              <a:spcBef>
                <a:spcPts val="560"/>
              </a:spcBef>
              <a:spcAft>
                <a:spcPts val="0"/>
              </a:spcAft>
              <a:buClr>
                <a:schemeClr val="dk1"/>
              </a:buClr>
              <a:buSzPct val="100000"/>
              <a:buChar char="–"/>
            </a:pPr>
            <a:r>
              <a:rPr lang="en-US"/>
              <a:t>Sometimes data can be processed off-line</a:t>
            </a:r>
            <a:endParaRPr/>
          </a:p>
          <a:p>
            <a:pPr indent="-219075" lvl="1" marL="742950" rtl="0" algn="l">
              <a:spcBef>
                <a:spcPts val="560"/>
              </a:spcBef>
              <a:spcAft>
                <a:spcPts val="0"/>
              </a:spcAft>
              <a:buClr>
                <a:schemeClr val="dk1"/>
              </a:buClr>
              <a:buSzPct val="100000"/>
              <a:buChar char="–"/>
            </a:pPr>
            <a:r>
              <a:rPr lang="en-US"/>
              <a:t>Real-time analytics requires data to be consumed as fast as it is generated</a:t>
            </a:r>
            <a:endParaRPr/>
          </a:p>
          <a:p>
            <a:pPr indent="0" lvl="0" marL="342900" rtl="0" algn="l">
              <a:spcBef>
                <a:spcPts val="640"/>
              </a:spcBef>
              <a:spcAft>
                <a:spcPts val="0"/>
              </a:spcAft>
              <a:buNone/>
            </a:pPr>
            <a:r>
              <a:t/>
            </a:r>
            <a:endParaRPr b="1"/>
          </a:p>
          <a:p>
            <a:pPr indent="-266700" lvl="0" marL="342900" rtl="0" algn="l">
              <a:spcBef>
                <a:spcPts val="640"/>
              </a:spcBef>
              <a:spcAft>
                <a:spcPts val="0"/>
              </a:spcAft>
              <a:buClr>
                <a:schemeClr val="dk1"/>
              </a:buClr>
              <a:buSzPct val="100000"/>
              <a:buChar char="•"/>
            </a:pPr>
            <a:r>
              <a:rPr b="1" lang="en-US"/>
              <a:t>Veracity</a:t>
            </a:r>
            <a:endParaRPr b="1"/>
          </a:p>
          <a:p>
            <a:pPr indent="-219075" lvl="1" marL="742950" rtl="0" algn="l">
              <a:spcBef>
                <a:spcPts val="560"/>
              </a:spcBef>
              <a:spcAft>
                <a:spcPts val="0"/>
              </a:spcAft>
              <a:buClr>
                <a:schemeClr val="dk1"/>
              </a:buClr>
              <a:buSzPct val="100000"/>
              <a:buChar char="–"/>
            </a:pPr>
            <a:r>
              <a:rPr lang="en-US"/>
              <a:t>How do you decide what to trust?</a:t>
            </a:r>
            <a:endParaRPr/>
          </a:p>
          <a:p>
            <a:pPr indent="-219075" lvl="1" marL="742950" rtl="0" algn="l">
              <a:spcBef>
                <a:spcPts val="560"/>
              </a:spcBef>
              <a:spcAft>
                <a:spcPts val="0"/>
              </a:spcAft>
              <a:buClr>
                <a:schemeClr val="dk1"/>
              </a:buClr>
              <a:buSzPct val="100000"/>
              <a:buChar char="–"/>
            </a:pPr>
            <a:r>
              <a:rPr lang="en-US"/>
              <a:t>How to remove noise?</a:t>
            </a:r>
            <a:endParaRPr/>
          </a:p>
          <a:p>
            <a:pPr indent="-219075" lvl="1" marL="742950" rtl="0" algn="l">
              <a:spcBef>
                <a:spcPts val="560"/>
              </a:spcBef>
              <a:spcAft>
                <a:spcPts val="0"/>
              </a:spcAft>
              <a:buClr>
                <a:schemeClr val="dk1"/>
              </a:buClr>
              <a:buSzPct val="100000"/>
              <a:buChar char="–"/>
            </a:pPr>
            <a:r>
              <a:rPr lang="en-US"/>
              <a:t>How to fill in missing values?</a:t>
            </a:r>
            <a:endParaRPr>
              <a:latin typeface="Calibri"/>
              <a:ea typeface="Calibri"/>
              <a:cs typeface="Calibri"/>
              <a:sym typeface="Calibri"/>
            </a:endParaRPr>
          </a:p>
        </p:txBody>
      </p:sp>
      <p:sp>
        <p:nvSpPr>
          <p:cNvPr id="193" name="Google Shape;193;p2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Four V’s of Big Data</a:t>
            </a:r>
            <a:endParaRPr/>
          </a:p>
        </p:txBody>
      </p:sp>
      <p:sp>
        <p:nvSpPr>
          <p:cNvPr id="194" name="Google Shape;194;p2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195" name="Google Shape;195;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431800" lvl="0" marL="342900" rtl="0" algn="l">
              <a:spcBef>
                <a:spcPts val="592"/>
              </a:spcBef>
              <a:spcAft>
                <a:spcPts val="0"/>
              </a:spcAft>
              <a:buSzPts val="3200"/>
              <a:buChar char="•"/>
            </a:pPr>
            <a:r>
              <a:rPr lang="en-US"/>
              <a:t>Machines</a:t>
            </a:r>
            <a:endParaRPr/>
          </a:p>
          <a:p>
            <a:pPr indent="-342900" lvl="0" marL="342900" rtl="0" algn="l">
              <a:spcBef>
                <a:spcPts val="592"/>
              </a:spcBef>
              <a:spcAft>
                <a:spcPts val="0"/>
              </a:spcAft>
              <a:buSzPts val="1800"/>
              <a:buChar char="•"/>
            </a:pPr>
            <a:r>
              <a:rPr lang="en-US"/>
              <a:t>People</a:t>
            </a:r>
            <a:endParaRPr/>
          </a:p>
          <a:p>
            <a:pPr indent="-342900" lvl="0" marL="342900" rtl="0" algn="l">
              <a:spcBef>
                <a:spcPts val="592"/>
              </a:spcBef>
              <a:spcAft>
                <a:spcPts val="0"/>
              </a:spcAft>
              <a:buSzPts val="1800"/>
              <a:buChar char="•"/>
            </a:pPr>
            <a:r>
              <a:rPr lang="en-US"/>
              <a:t>Organization</a:t>
            </a:r>
            <a:endParaRPr/>
          </a:p>
        </p:txBody>
      </p:sp>
      <p:sp>
        <p:nvSpPr>
          <p:cNvPr id="201" name="Google Shape;201;p2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Sources of big data</a:t>
            </a:r>
            <a:endParaRPr/>
          </a:p>
        </p:txBody>
      </p:sp>
      <p:sp>
        <p:nvSpPr>
          <p:cNvPr id="202" name="Google Shape;202;p27"/>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203" name="Google Shape;203;p27"/>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431800" lvl="0" marL="342900" rtl="0" algn="l">
              <a:spcBef>
                <a:spcPts val="592"/>
              </a:spcBef>
              <a:spcAft>
                <a:spcPts val="0"/>
              </a:spcAft>
              <a:buSzPts val="3200"/>
              <a:buChar char="•"/>
            </a:pPr>
            <a:r>
              <a:rPr lang="en-US"/>
              <a:t>Machines</a:t>
            </a:r>
            <a:endParaRPr/>
          </a:p>
          <a:p>
            <a:pPr indent="-285750" lvl="1" marL="742950" rtl="0" algn="l">
              <a:spcBef>
                <a:spcPts val="592"/>
              </a:spcBef>
              <a:spcAft>
                <a:spcPts val="0"/>
              </a:spcAft>
              <a:buSzPts val="1800"/>
              <a:buChar char="–"/>
            </a:pPr>
            <a:r>
              <a:rPr lang="en-US"/>
              <a:t>Real-time sensors (e.g., sensors on Boeing 787)</a:t>
            </a:r>
            <a:endParaRPr/>
          </a:p>
          <a:p>
            <a:pPr indent="-285750" lvl="1" marL="742950" rtl="0" algn="l">
              <a:spcBef>
                <a:spcPts val="592"/>
              </a:spcBef>
              <a:spcAft>
                <a:spcPts val="0"/>
              </a:spcAft>
              <a:buSzPts val="1800"/>
              <a:buChar char="–"/>
            </a:pPr>
            <a:r>
              <a:rPr lang="en-US"/>
              <a:t>Scientific experiments</a:t>
            </a:r>
            <a:endParaRPr/>
          </a:p>
          <a:p>
            <a:pPr indent="-285750" lvl="1" marL="742950" rtl="0" algn="l">
              <a:spcBef>
                <a:spcPts val="592"/>
              </a:spcBef>
              <a:spcAft>
                <a:spcPts val="0"/>
              </a:spcAft>
              <a:buSzPts val="1800"/>
              <a:buChar char="–"/>
            </a:pPr>
            <a:r>
              <a:rPr lang="en-US"/>
              <a:t>Cars</a:t>
            </a:r>
            <a:endParaRPr/>
          </a:p>
          <a:p>
            <a:pPr indent="-285750" lvl="1" marL="742950" rtl="0" algn="l">
              <a:spcBef>
                <a:spcPts val="592"/>
              </a:spcBef>
              <a:spcAft>
                <a:spcPts val="0"/>
              </a:spcAft>
              <a:buSzPts val="1800"/>
              <a:buChar char="–"/>
            </a:pPr>
            <a:r>
              <a:rPr lang="en-US"/>
              <a:t>Website tracing</a:t>
            </a:r>
            <a:endParaRPr/>
          </a:p>
          <a:p>
            <a:pPr indent="-285750" lvl="1" marL="742950" rtl="0" algn="l">
              <a:spcBef>
                <a:spcPts val="592"/>
              </a:spcBef>
              <a:spcAft>
                <a:spcPts val="0"/>
              </a:spcAft>
              <a:buSzPts val="1800"/>
              <a:buChar char="–"/>
            </a:pPr>
            <a:r>
              <a:rPr lang="en-US"/>
              <a:t>Personal health tracker</a:t>
            </a:r>
            <a:endParaRPr/>
          </a:p>
          <a:p>
            <a:pPr indent="-342900" lvl="0" marL="342900" rtl="0" algn="l">
              <a:spcBef>
                <a:spcPts val="592"/>
              </a:spcBef>
              <a:spcAft>
                <a:spcPts val="0"/>
              </a:spcAft>
              <a:buSzPts val="1800"/>
              <a:buChar char="•"/>
            </a:pPr>
            <a:r>
              <a:rPr lang="en-US"/>
              <a:t>Pros</a:t>
            </a:r>
            <a:endParaRPr/>
          </a:p>
          <a:p>
            <a:pPr indent="-285750" lvl="1" marL="742950" rtl="0" algn="l">
              <a:spcBef>
                <a:spcPts val="592"/>
              </a:spcBef>
              <a:spcAft>
                <a:spcPts val="0"/>
              </a:spcAft>
              <a:buSzPts val="1800"/>
              <a:buChar char="–"/>
            </a:pPr>
            <a:r>
              <a:rPr lang="en-US"/>
              <a:t>Highly structured</a:t>
            </a:r>
            <a:endParaRPr/>
          </a:p>
          <a:p>
            <a:pPr indent="-342900" lvl="0" marL="342900" rtl="0" algn="l">
              <a:spcBef>
                <a:spcPts val="592"/>
              </a:spcBef>
              <a:spcAft>
                <a:spcPts val="0"/>
              </a:spcAft>
              <a:buSzPts val="1800"/>
              <a:buChar char="•"/>
            </a:pPr>
            <a:r>
              <a:rPr lang="en-US"/>
              <a:t>Cons</a:t>
            </a:r>
            <a:endParaRPr/>
          </a:p>
          <a:p>
            <a:pPr indent="-285750" lvl="1" marL="742950" rtl="0" algn="l">
              <a:spcBef>
                <a:spcPts val="592"/>
              </a:spcBef>
              <a:spcAft>
                <a:spcPts val="0"/>
              </a:spcAft>
              <a:buSzPts val="1800"/>
              <a:buChar char="–"/>
            </a:pPr>
            <a:r>
              <a:rPr lang="en-US"/>
              <a:t>Compute data in-situ or in centralized fashion</a:t>
            </a:r>
            <a:endParaRPr/>
          </a:p>
        </p:txBody>
      </p:sp>
      <p:sp>
        <p:nvSpPr>
          <p:cNvPr id="209" name="Google Shape;209;p2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Sources of big data</a:t>
            </a:r>
            <a:endParaRPr/>
          </a:p>
        </p:txBody>
      </p:sp>
      <p:sp>
        <p:nvSpPr>
          <p:cNvPr id="210" name="Google Shape;210;p28"/>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211" name="Google Shape;211;p28"/>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7500" lnSpcReduction="20000"/>
          </a:bodyPr>
          <a:lstStyle/>
          <a:p>
            <a:pPr indent="-317182" lvl="0" marL="342900" rtl="0" algn="l">
              <a:spcBef>
                <a:spcPts val="592"/>
              </a:spcBef>
              <a:spcAft>
                <a:spcPts val="0"/>
              </a:spcAft>
              <a:buSzPct val="56250"/>
              <a:buChar char="•"/>
            </a:pPr>
            <a:r>
              <a:rPr lang="en-US"/>
              <a:t>People</a:t>
            </a:r>
            <a:endParaRPr/>
          </a:p>
          <a:p>
            <a:pPr indent="-260032" lvl="1" marL="742950" marR="0" rtl="0" algn="l">
              <a:lnSpc>
                <a:spcPct val="100000"/>
              </a:lnSpc>
              <a:spcBef>
                <a:spcPts val="592"/>
              </a:spcBef>
              <a:spcAft>
                <a:spcPts val="0"/>
              </a:spcAft>
              <a:buSzPct val="64285"/>
              <a:buChar char="–"/>
            </a:pPr>
            <a:r>
              <a:rPr lang="en-US" sz="2800"/>
              <a:t>Social media (e.g., Facebook, Instagram, Twitter, LinkedIn)</a:t>
            </a:r>
            <a:endParaRPr sz="2800"/>
          </a:p>
          <a:p>
            <a:pPr indent="-260032" lvl="1" marL="742950" marR="0" rtl="0" algn="l">
              <a:lnSpc>
                <a:spcPct val="100000"/>
              </a:lnSpc>
              <a:spcBef>
                <a:spcPts val="592"/>
              </a:spcBef>
              <a:spcAft>
                <a:spcPts val="0"/>
              </a:spcAft>
              <a:buSzPct val="64285"/>
              <a:buChar char="–"/>
            </a:pPr>
            <a:r>
              <a:rPr lang="en-US" sz="2800"/>
              <a:t>Video sharing (e.g., YouTube, TikTok)</a:t>
            </a:r>
            <a:endParaRPr sz="2800"/>
          </a:p>
          <a:p>
            <a:pPr indent="-260032" lvl="1" marL="742950" marR="0" rtl="0" algn="l">
              <a:lnSpc>
                <a:spcPct val="100000"/>
              </a:lnSpc>
              <a:spcBef>
                <a:spcPts val="592"/>
              </a:spcBef>
              <a:spcAft>
                <a:spcPts val="0"/>
              </a:spcAft>
              <a:buSzPct val="64285"/>
              <a:buChar char="–"/>
            </a:pPr>
            <a:r>
              <a:rPr lang="en-US" sz="2800"/>
              <a:t>Blogging and commenting</a:t>
            </a:r>
            <a:endParaRPr sz="2800"/>
          </a:p>
          <a:p>
            <a:pPr indent="-260032" lvl="1" marL="742950" marR="0" rtl="0" algn="l">
              <a:lnSpc>
                <a:spcPct val="100000"/>
              </a:lnSpc>
              <a:spcBef>
                <a:spcPts val="592"/>
              </a:spcBef>
              <a:spcAft>
                <a:spcPts val="0"/>
              </a:spcAft>
              <a:buSzPct val="64285"/>
              <a:buChar char="–"/>
            </a:pPr>
            <a:r>
              <a:rPr lang="en-US" sz="2800"/>
              <a:t>Internet searches</a:t>
            </a:r>
            <a:endParaRPr sz="2800"/>
          </a:p>
          <a:p>
            <a:pPr indent="-260032" lvl="1" marL="742950" marR="0" rtl="0" algn="l">
              <a:lnSpc>
                <a:spcPct val="100000"/>
              </a:lnSpc>
              <a:spcBef>
                <a:spcPts val="592"/>
              </a:spcBef>
              <a:spcAft>
                <a:spcPts val="0"/>
              </a:spcAft>
              <a:buSzPct val="64285"/>
              <a:buChar char="–"/>
            </a:pPr>
            <a:r>
              <a:rPr lang="en-US" sz="2800"/>
              <a:t>Text messages (e.g., phones and Whatsapp, Signal, Telegram)</a:t>
            </a:r>
            <a:endParaRPr sz="2800"/>
          </a:p>
          <a:p>
            <a:pPr indent="-260032" lvl="1" marL="742950" marR="0" rtl="0" algn="l">
              <a:lnSpc>
                <a:spcPct val="100000"/>
              </a:lnSpc>
              <a:spcBef>
                <a:spcPts val="592"/>
              </a:spcBef>
              <a:spcAft>
                <a:spcPts val="0"/>
              </a:spcAft>
              <a:buSzPct val="64285"/>
              <a:buChar char="–"/>
            </a:pPr>
            <a:r>
              <a:rPr lang="en-US" sz="2800"/>
              <a:t> Personal documents (e.g., Google Docs)</a:t>
            </a:r>
            <a:endParaRPr sz="2800"/>
          </a:p>
          <a:p>
            <a:pPr indent="-317182" lvl="0" marL="342900" rtl="0" algn="l">
              <a:spcBef>
                <a:spcPts val="592"/>
              </a:spcBef>
              <a:spcAft>
                <a:spcPts val="0"/>
              </a:spcAft>
              <a:buSzPct val="56250"/>
              <a:buChar char="•"/>
            </a:pPr>
            <a:r>
              <a:rPr lang="en-US"/>
              <a:t>Pros</a:t>
            </a:r>
            <a:endParaRPr/>
          </a:p>
          <a:p>
            <a:pPr indent="-260032" lvl="1" marL="742950" rtl="0" algn="l">
              <a:spcBef>
                <a:spcPts val="592"/>
              </a:spcBef>
              <a:spcAft>
                <a:spcPts val="0"/>
              </a:spcAft>
              <a:buSzPct val="64285"/>
              <a:buChar char="–"/>
            </a:pPr>
            <a:r>
              <a:rPr lang="en-US"/>
              <a:t>Highly valuable for business intelligence</a:t>
            </a:r>
            <a:endParaRPr/>
          </a:p>
          <a:p>
            <a:pPr indent="-317182" lvl="0" marL="342900" rtl="0" algn="l">
              <a:spcBef>
                <a:spcPts val="592"/>
              </a:spcBef>
              <a:spcAft>
                <a:spcPts val="0"/>
              </a:spcAft>
              <a:buSzPct val="56250"/>
              <a:buChar char="•"/>
            </a:pPr>
            <a:r>
              <a:rPr lang="en-US"/>
              <a:t>Cons</a:t>
            </a:r>
            <a:endParaRPr/>
          </a:p>
          <a:p>
            <a:pPr indent="-260032" lvl="1" marL="742950" rtl="0" algn="l">
              <a:spcBef>
                <a:spcPts val="592"/>
              </a:spcBef>
              <a:spcAft>
                <a:spcPts val="0"/>
              </a:spcAft>
              <a:buSzPct val="64285"/>
              <a:buChar char="–"/>
            </a:pPr>
            <a:r>
              <a:rPr lang="en-US"/>
              <a:t>Typically unstructured data</a:t>
            </a:r>
            <a:endParaRPr/>
          </a:p>
          <a:p>
            <a:pPr indent="-202882" lvl="2" marL="1143000" rtl="0" algn="l">
              <a:spcBef>
                <a:spcPts val="592"/>
              </a:spcBef>
              <a:spcAft>
                <a:spcPts val="0"/>
              </a:spcAft>
              <a:buSzPct val="75000"/>
              <a:buChar char="•"/>
            </a:pPr>
            <a:r>
              <a:rPr lang="en-US"/>
              <a:t>Text-heavy</a:t>
            </a:r>
            <a:endParaRPr/>
          </a:p>
          <a:p>
            <a:pPr indent="-260032" lvl="1" marL="742950" rtl="0" algn="l">
              <a:spcBef>
                <a:spcPts val="592"/>
              </a:spcBef>
              <a:spcAft>
                <a:spcPts val="0"/>
              </a:spcAft>
              <a:buSzPct val="64285"/>
              <a:buChar char="–"/>
            </a:pPr>
            <a:r>
              <a:rPr lang="en-US"/>
              <a:t>It takes investment before you can reap the value</a:t>
            </a:r>
            <a:endParaRPr/>
          </a:p>
          <a:p>
            <a:pPr indent="-202882" lvl="2" marL="1143000" rtl="0" algn="l">
              <a:spcBef>
                <a:spcPts val="592"/>
              </a:spcBef>
              <a:spcAft>
                <a:spcPts val="0"/>
              </a:spcAft>
              <a:buSzPct val="75000"/>
              <a:buChar char="•"/>
            </a:pPr>
            <a:r>
              <a:rPr lang="en-US"/>
              <a:t>Acquire -&gt; Store -&gt; Clean -&gt; Retrieve -&gt; Process</a:t>
            </a:r>
            <a:endParaRPr/>
          </a:p>
        </p:txBody>
      </p:sp>
      <p:sp>
        <p:nvSpPr>
          <p:cNvPr id="217" name="Google Shape;217;p2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Sources of big data</a:t>
            </a:r>
            <a:endParaRPr/>
          </a:p>
        </p:txBody>
      </p:sp>
      <p:sp>
        <p:nvSpPr>
          <p:cNvPr id="218" name="Google Shape;218;p29"/>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219" name="Google Shape;219;p29"/>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55000" lnSpcReduction="20000"/>
          </a:bodyPr>
          <a:lstStyle/>
          <a:p>
            <a:pPr indent="-291465" lvl="0" marL="342900" rtl="0" algn="l">
              <a:spcBef>
                <a:spcPts val="592"/>
              </a:spcBef>
              <a:spcAft>
                <a:spcPts val="0"/>
              </a:spcAft>
              <a:buSzPct val="56250"/>
              <a:buChar char="•"/>
            </a:pPr>
            <a:r>
              <a:rPr lang="en-US"/>
              <a:t>Organization</a:t>
            </a:r>
            <a:endParaRPr/>
          </a:p>
          <a:p>
            <a:pPr indent="-234315" lvl="1" marL="742950" rtl="0" algn="l">
              <a:spcBef>
                <a:spcPts val="592"/>
              </a:spcBef>
              <a:spcAft>
                <a:spcPts val="0"/>
              </a:spcAft>
              <a:buSzPct val="64285"/>
              <a:buChar char="–"/>
            </a:pPr>
            <a:r>
              <a:rPr lang="en-US"/>
              <a:t>Commercial transactions</a:t>
            </a:r>
            <a:endParaRPr/>
          </a:p>
          <a:p>
            <a:pPr indent="-234315" lvl="1" marL="742950" rtl="0" algn="l">
              <a:spcBef>
                <a:spcPts val="592"/>
              </a:spcBef>
              <a:spcAft>
                <a:spcPts val="0"/>
              </a:spcAft>
              <a:buSzPct val="64285"/>
              <a:buChar char="–"/>
            </a:pPr>
            <a:r>
              <a:rPr lang="en-US"/>
              <a:t>Credit cards</a:t>
            </a:r>
            <a:endParaRPr/>
          </a:p>
          <a:p>
            <a:pPr indent="-234315" lvl="1" marL="742950" rtl="0" algn="l">
              <a:spcBef>
                <a:spcPts val="592"/>
              </a:spcBef>
              <a:spcAft>
                <a:spcPts val="0"/>
              </a:spcAft>
              <a:buSzPct val="64285"/>
              <a:buChar char="–"/>
            </a:pPr>
            <a:r>
              <a:rPr lang="en-US"/>
              <a:t>E-commerce</a:t>
            </a:r>
            <a:endParaRPr/>
          </a:p>
          <a:p>
            <a:pPr indent="-234315" lvl="1" marL="742950" rtl="0" algn="l">
              <a:spcBef>
                <a:spcPts val="592"/>
              </a:spcBef>
              <a:spcAft>
                <a:spcPts val="0"/>
              </a:spcAft>
              <a:buSzPct val="64285"/>
              <a:buChar char="–"/>
            </a:pPr>
            <a:r>
              <a:rPr lang="en-US"/>
              <a:t>Banking</a:t>
            </a:r>
            <a:endParaRPr/>
          </a:p>
          <a:p>
            <a:pPr indent="-234315" lvl="1" marL="742950" rtl="0" algn="l">
              <a:spcBef>
                <a:spcPts val="592"/>
              </a:spcBef>
              <a:spcAft>
                <a:spcPts val="0"/>
              </a:spcAft>
              <a:buSzPct val="64285"/>
              <a:buChar char="–"/>
            </a:pPr>
            <a:r>
              <a:rPr lang="en-US"/>
              <a:t>Financial information</a:t>
            </a:r>
            <a:endParaRPr/>
          </a:p>
          <a:p>
            <a:pPr indent="-234315" lvl="1" marL="742950" rtl="0" algn="l">
              <a:spcBef>
                <a:spcPts val="592"/>
              </a:spcBef>
              <a:spcAft>
                <a:spcPts val="0"/>
              </a:spcAft>
              <a:buSzPct val="64285"/>
              <a:buChar char="–"/>
            </a:pPr>
            <a:r>
              <a:rPr lang="en-US"/>
              <a:t>Medical records</a:t>
            </a:r>
            <a:endParaRPr/>
          </a:p>
          <a:p>
            <a:pPr indent="-234315" lvl="1" marL="742950" rtl="0" algn="l">
              <a:spcBef>
                <a:spcPts val="592"/>
              </a:spcBef>
              <a:spcAft>
                <a:spcPts val="0"/>
              </a:spcAft>
              <a:buSzPct val="64285"/>
              <a:buChar char="–"/>
            </a:pPr>
            <a:r>
              <a:rPr lang="en-US"/>
              <a:t>Sensors</a:t>
            </a:r>
            <a:endParaRPr/>
          </a:p>
          <a:p>
            <a:pPr indent="-234315" lvl="1" marL="742950" rtl="0" algn="l">
              <a:spcBef>
                <a:spcPts val="592"/>
              </a:spcBef>
              <a:spcAft>
                <a:spcPts val="0"/>
              </a:spcAft>
              <a:buSzPct val="64285"/>
              <a:buChar char="–"/>
            </a:pPr>
            <a:r>
              <a:rPr lang="en-US"/>
              <a:t>Transactions</a:t>
            </a:r>
            <a:endParaRPr/>
          </a:p>
          <a:p>
            <a:pPr indent="-234315" lvl="1" marL="742950" rtl="0" algn="l">
              <a:spcBef>
                <a:spcPts val="592"/>
              </a:spcBef>
              <a:spcAft>
                <a:spcPts val="0"/>
              </a:spcAft>
              <a:buSzPct val="64285"/>
              <a:buChar char="–"/>
            </a:pPr>
            <a:r>
              <a:rPr lang="en-US"/>
              <a:t>Clicks on a website</a:t>
            </a:r>
            <a:endParaRPr/>
          </a:p>
          <a:p>
            <a:pPr indent="-291465" lvl="0" marL="342900" rtl="0" algn="l">
              <a:spcBef>
                <a:spcPts val="592"/>
              </a:spcBef>
              <a:spcAft>
                <a:spcPts val="0"/>
              </a:spcAft>
              <a:buSzPct val="56250"/>
              <a:buChar char="•"/>
            </a:pPr>
            <a:r>
              <a:rPr lang="en-US"/>
              <a:t>Store every event in the past to predict the future</a:t>
            </a:r>
            <a:endParaRPr/>
          </a:p>
          <a:p>
            <a:pPr indent="-291465" lvl="0" marL="342900" rtl="0" algn="l">
              <a:spcBef>
                <a:spcPts val="592"/>
              </a:spcBef>
              <a:spcAft>
                <a:spcPts val="0"/>
              </a:spcAft>
              <a:buSzPct val="56250"/>
              <a:buChar char="•"/>
            </a:pPr>
            <a:r>
              <a:rPr lang="en-US"/>
              <a:t>Pros</a:t>
            </a:r>
            <a:endParaRPr/>
          </a:p>
          <a:p>
            <a:pPr indent="-234315" lvl="1" marL="742950" rtl="0" algn="l">
              <a:spcBef>
                <a:spcPts val="592"/>
              </a:spcBef>
              <a:spcAft>
                <a:spcPts val="0"/>
              </a:spcAft>
              <a:buSzPct val="64285"/>
              <a:buChar char="–"/>
            </a:pPr>
            <a:r>
              <a:rPr lang="en-US"/>
              <a:t>Highly structured</a:t>
            </a:r>
            <a:endParaRPr/>
          </a:p>
          <a:p>
            <a:pPr indent="-291465" lvl="0" marL="342900" rtl="0" algn="l">
              <a:spcBef>
                <a:spcPts val="592"/>
              </a:spcBef>
              <a:spcAft>
                <a:spcPts val="0"/>
              </a:spcAft>
              <a:buSzPct val="56250"/>
              <a:buChar char="•"/>
            </a:pPr>
            <a:r>
              <a:rPr lang="en-US"/>
              <a:t>Cons</a:t>
            </a:r>
            <a:endParaRPr/>
          </a:p>
          <a:p>
            <a:pPr indent="-234315" lvl="1" marL="742950" rtl="0" algn="l">
              <a:spcBef>
                <a:spcPts val="592"/>
              </a:spcBef>
              <a:spcAft>
                <a:spcPts val="0"/>
              </a:spcAft>
              <a:buSzPct val="64285"/>
              <a:buChar char="–"/>
            </a:pPr>
            <a:r>
              <a:rPr lang="en-US"/>
              <a:t>Stored in “data silos” with different data models</a:t>
            </a:r>
            <a:endParaRPr/>
          </a:p>
          <a:p>
            <a:pPr indent="-177164" lvl="2" marL="1143000" rtl="0" algn="l">
              <a:spcBef>
                <a:spcPts val="592"/>
              </a:spcBef>
              <a:spcAft>
                <a:spcPts val="0"/>
              </a:spcAft>
              <a:buSzPct val="75000"/>
              <a:buChar char="•"/>
            </a:pPr>
            <a:r>
              <a:rPr lang="en-US"/>
              <a:t>Each department has its own data system</a:t>
            </a:r>
            <a:endParaRPr/>
          </a:p>
          <a:p>
            <a:pPr indent="-177164" lvl="2" marL="1143000" rtl="0" algn="l">
              <a:spcBef>
                <a:spcPts val="592"/>
              </a:spcBef>
              <a:spcAft>
                <a:spcPts val="0"/>
              </a:spcAft>
              <a:buSzPct val="75000"/>
              <a:buChar char="•"/>
            </a:pPr>
            <a:r>
              <a:rPr lang="en-US"/>
              <a:t>Missing opportunities</a:t>
            </a:r>
            <a:endParaRPr/>
          </a:p>
          <a:p>
            <a:pPr indent="-177164" lvl="2" marL="1143000" rtl="0" algn="l">
              <a:spcBef>
                <a:spcPts val="592"/>
              </a:spcBef>
              <a:spcAft>
                <a:spcPts val="0"/>
              </a:spcAft>
              <a:buSzPct val="75000"/>
              <a:buChar char="•"/>
            </a:pPr>
            <a:r>
              <a:rPr lang="en-US"/>
              <a:t>Data is outdated, not visible</a:t>
            </a:r>
            <a:endParaRPr/>
          </a:p>
          <a:p>
            <a:pPr indent="-234315" lvl="1" marL="742950" rtl="0" algn="l">
              <a:spcBef>
                <a:spcPts val="592"/>
              </a:spcBef>
              <a:spcAft>
                <a:spcPts val="0"/>
              </a:spcAft>
              <a:buSzPct val="64285"/>
              <a:buChar char="–"/>
            </a:pPr>
            <a:r>
              <a:rPr lang="en-US"/>
              <a:t>Cloud computing helps</a:t>
            </a:r>
            <a:endParaRPr/>
          </a:p>
        </p:txBody>
      </p:sp>
      <p:sp>
        <p:nvSpPr>
          <p:cNvPr id="225" name="Google Shape;225;p3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Sources of big data</a:t>
            </a:r>
            <a:endParaRPr/>
          </a:p>
        </p:txBody>
      </p:sp>
      <p:sp>
        <p:nvSpPr>
          <p:cNvPr id="226" name="Google Shape;226;p30"/>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227" name="Google Shape;227;p30"/>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Big data and data science </a:t>
            </a:r>
            <a:r>
              <a:rPr lang="en-US" sz="2400"/>
              <a:t>increasingly used synonymously:</a:t>
            </a:r>
            <a:endParaRPr sz="2400"/>
          </a:p>
          <a:p>
            <a:pPr indent="-323850" lvl="1" marL="742950" rtl="0" algn="l">
              <a:spcBef>
                <a:spcPts val="0"/>
              </a:spcBef>
              <a:spcAft>
                <a:spcPts val="0"/>
              </a:spcAft>
              <a:buClr>
                <a:schemeClr val="dk1"/>
              </a:buClr>
              <a:buSzPts val="2400"/>
              <a:buChar char="–"/>
            </a:pPr>
            <a:r>
              <a:rPr lang="en-US" sz="2000"/>
              <a:t>Aka data analytics, data mining, business intelligence, predictive analytics</a:t>
            </a:r>
            <a:endParaRPr/>
          </a:p>
          <a:p>
            <a:pPr indent="-285750" lvl="1" marL="742950" rtl="0" algn="l">
              <a:spcBef>
                <a:spcPts val="400"/>
              </a:spcBef>
              <a:spcAft>
                <a:spcPts val="0"/>
              </a:spcAft>
              <a:buClr>
                <a:schemeClr val="dk1"/>
              </a:buClr>
              <a:buSzPts val="2000"/>
              <a:buChar char="–"/>
            </a:pPr>
            <a:r>
              <a:rPr lang="en-US" sz="2000"/>
              <a:t>Loosely used for any process where interesting things are inferred from data</a:t>
            </a:r>
            <a:endParaRPr/>
          </a:p>
          <a:p>
            <a:pPr indent="-342900" lvl="0" marL="342900" rtl="0" algn="l">
              <a:spcBef>
                <a:spcPts val="480"/>
              </a:spcBef>
              <a:spcAft>
                <a:spcPts val="0"/>
              </a:spcAft>
              <a:buClr>
                <a:schemeClr val="dk1"/>
              </a:buClr>
              <a:buSzPts val="2400"/>
              <a:buChar char="•"/>
            </a:pPr>
            <a:r>
              <a:rPr lang="en-US" sz="2400"/>
              <a:t>Data scientist called the “sexiest job” of the 21st century</a:t>
            </a:r>
            <a:endParaRPr/>
          </a:p>
          <a:p>
            <a:pPr indent="-285750" lvl="1" marL="742950" rtl="0" algn="l">
              <a:spcBef>
                <a:spcPts val="400"/>
              </a:spcBef>
              <a:spcAft>
                <a:spcPts val="0"/>
              </a:spcAft>
              <a:buClr>
                <a:schemeClr val="dk1"/>
              </a:buClr>
              <a:buSzPts val="2000"/>
              <a:buChar char="–"/>
            </a:pPr>
            <a:r>
              <a:rPr lang="en-US" sz="2000"/>
              <a:t>The term has becoming very muddled at this point</a:t>
            </a:r>
            <a:endParaRPr/>
          </a:p>
          <a:p>
            <a:pPr indent="-342900" lvl="0" marL="342900" rtl="0" algn="l">
              <a:spcBef>
                <a:spcPts val="480"/>
              </a:spcBef>
              <a:spcAft>
                <a:spcPts val="0"/>
              </a:spcAft>
              <a:buClr>
                <a:schemeClr val="dk1"/>
              </a:buClr>
              <a:buSzPts val="2400"/>
              <a:buChar char="•"/>
            </a:pPr>
            <a:r>
              <a:rPr lang="en-US" sz="2400"/>
              <a:t>Hype / o</a:t>
            </a:r>
            <a:r>
              <a:rPr lang="en-US" sz="2400"/>
              <a:t>verhype</a:t>
            </a:r>
            <a:endParaRPr sz="2000">
              <a:latin typeface="Calibri"/>
              <a:ea typeface="Calibri"/>
              <a:cs typeface="Calibri"/>
              <a:sym typeface="Calibri"/>
            </a:endParaRPr>
          </a:p>
        </p:txBody>
      </p:sp>
      <p:sp>
        <p:nvSpPr>
          <p:cNvPr id="233" name="Google Shape;233;p3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Big Data + Data Science to the Rescue</a:t>
            </a:r>
            <a:endParaRPr/>
          </a:p>
        </p:txBody>
      </p:sp>
      <p:pic>
        <p:nvPicPr>
          <p:cNvPr id="234" name="Google Shape;234;p31"/>
          <p:cNvPicPr preferRelativeResize="0"/>
          <p:nvPr/>
        </p:nvPicPr>
        <p:blipFill rotWithShape="1">
          <a:blip r:embed="rId3">
            <a:alphaModFix/>
          </a:blip>
          <a:srcRect b="0" l="0" r="0" t="0"/>
          <a:stretch/>
        </p:blipFill>
        <p:spPr>
          <a:xfrm>
            <a:off x="3621350" y="3583100"/>
            <a:ext cx="4966076" cy="3103801"/>
          </a:xfrm>
          <a:prstGeom prst="rect">
            <a:avLst/>
          </a:prstGeom>
          <a:noFill/>
          <a:ln>
            <a:noFill/>
          </a:ln>
        </p:spPr>
      </p:pic>
      <p:sp>
        <p:nvSpPr>
          <p:cNvPr id="235" name="Google Shape;235;p3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36" name="Google Shape;236;p3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7500" lnSpcReduction="20000"/>
          </a:bodyPr>
          <a:lstStyle/>
          <a:p>
            <a:pPr indent="-327660" lvl="0" marL="342900" rtl="0" algn="l">
              <a:spcBef>
                <a:spcPts val="0"/>
              </a:spcBef>
              <a:spcAft>
                <a:spcPts val="0"/>
              </a:spcAft>
              <a:buClr>
                <a:schemeClr val="dk1"/>
              </a:buClr>
              <a:buSzPct val="100000"/>
              <a:buChar char="•"/>
            </a:pPr>
            <a:r>
              <a:rPr lang="en-US"/>
              <a:t>No</a:t>
            </a:r>
            <a:endParaRPr/>
          </a:p>
          <a:p>
            <a:pPr indent="-328930" lvl="1" marL="742950" rtl="0" algn="l">
              <a:spcBef>
                <a:spcPts val="0"/>
              </a:spcBef>
              <a:spcAft>
                <a:spcPts val="0"/>
              </a:spcAft>
              <a:buClr>
                <a:schemeClr val="dk1"/>
              </a:buClr>
              <a:buSzPct val="114285"/>
              <a:buChar char="–"/>
            </a:pPr>
            <a:r>
              <a:rPr lang="en-US"/>
              <a:t>Extracting insights and knowledge from data very important</a:t>
            </a:r>
            <a:endParaRPr/>
          </a:p>
          <a:p>
            <a:pPr indent="-271780" lvl="2" marL="1143000" rtl="0" algn="l">
              <a:spcBef>
                <a:spcPts val="0"/>
              </a:spcBef>
              <a:spcAft>
                <a:spcPts val="0"/>
              </a:spcAft>
              <a:buClr>
                <a:schemeClr val="dk1"/>
              </a:buClr>
              <a:buSzPct val="133333"/>
              <a:buChar char="•"/>
            </a:pPr>
            <a:r>
              <a:rPr lang="en-US"/>
              <a:t>Will continue to increase in importance </a:t>
            </a:r>
            <a:endParaRPr/>
          </a:p>
          <a:p>
            <a:pPr indent="-272414" lvl="1" marL="742950" rtl="0" algn="l">
              <a:spcBef>
                <a:spcPts val="476"/>
              </a:spcBef>
              <a:spcAft>
                <a:spcPts val="0"/>
              </a:spcAft>
              <a:buClr>
                <a:schemeClr val="dk1"/>
              </a:buClr>
              <a:buSzPct val="100000"/>
              <a:buChar char="–"/>
            </a:pPr>
            <a:r>
              <a:rPr lang="en-US"/>
              <a:t>Big data techniques are revolutionizing things in many domains (e.g., education, food supply, disease epidemics, …)</a:t>
            </a:r>
            <a:endParaRPr/>
          </a:p>
          <a:p>
            <a:pPr indent="-327660" lvl="0" marL="342900" rtl="0" algn="l">
              <a:spcBef>
                <a:spcPts val="544"/>
              </a:spcBef>
              <a:spcAft>
                <a:spcPts val="0"/>
              </a:spcAft>
              <a:buClr>
                <a:schemeClr val="dk1"/>
              </a:buClr>
              <a:buSzPct val="100000"/>
              <a:buChar char="•"/>
            </a:pPr>
            <a:r>
              <a:rPr lang="en-US"/>
              <a:t>But</a:t>
            </a:r>
            <a:endParaRPr/>
          </a:p>
          <a:p>
            <a:pPr indent="-328930" lvl="1" marL="742950" rtl="0" algn="l">
              <a:spcBef>
                <a:spcPts val="544"/>
              </a:spcBef>
              <a:spcAft>
                <a:spcPts val="0"/>
              </a:spcAft>
              <a:buClr>
                <a:schemeClr val="dk1"/>
              </a:buClr>
              <a:buSzPct val="114285"/>
              <a:buChar char="–"/>
            </a:pPr>
            <a:r>
              <a:rPr lang="en-US"/>
              <a:t>Not much different from what we, especially statisticians, have been doing for many years</a:t>
            </a:r>
            <a:endParaRPr/>
          </a:p>
          <a:p>
            <a:pPr indent="0" lvl="0" marL="342900" rtl="0" algn="l">
              <a:spcBef>
                <a:spcPts val="544"/>
              </a:spcBef>
              <a:spcAft>
                <a:spcPts val="0"/>
              </a:spcAft>
              <a:buNone/>
            </a:pPr>
            <a:r>
              <a:t/>
            </a:r>
            <a:endParaRPr/>
          </a:p>
          <a:p>
            <a:pPr indent="-327660" lvl="0" marL="342900" rtl="0" algn="l">
              <a:spcBef>
                <a:spcPts val="544"/>
              </a:spcBef>
              <a:spcAft>
                <a:spcPts val="0"/>
              </a:spcAft>
              <a:buClr>
                <a:schemeClr val="dk1"/>
              </a:buClr>
              <a:buSzPct val="100000"/>
              <a:buChar char="•"/>
            </a:pPr>
            <a:r>
              <a:rPr lang="en-US"/>
              <a:t>What is different?</a:t>
            </a:r>
            <a:endParaRPr/>
          </a:p>
          <a:p>
            <a:pPr indent="-272414" lvl="1" marL="742950" rtl="0" algn="l">
              <a:spcBef>
                <a:spcPts val="476"/>
              </a:spcBef>
              <a:spcAft>
                <a:spcPts val="0"/>
              </a:spcAft>
              <a:buClr>
                <a:schemeClr val="dk1"/>
              </a:buClr>
              <a:buSzPct val="100000"/>
              <a:buChar char="–"/>
            </a:pPr>
            <a:r>
              <a:rPr lang="en-US"/>
              <a:t>Much more data is digitally available than was before</a:t>
            </a:r>
            <a:endParaRPr/>
          </a:p>
          <a:p>
            <a:pPr indent="-272414" lvl="1" marL="742950" rtl="0" algn="l">
              <a:spcBef>
                <a:spcPts val="476"/>
              </a:spcBef>
              <a:spcAft>
                <a:spcPts val="0"/>
              </a:spcAft>
              <a:buClr>
                <a:schemeClr val="dk1"/>
              </a:buClr>
              <a:buSzPct val="100000"/>
              <a:buChar char="–"/>
            </a:pPr>
            <a:r>
              <a:rPr lang="en-US"/>
              <a:t>Cloud computing + easy-to-use programming frameworks (e.g., Hadoop, Spark) = much easier to analyze it</a:t>
            </a:r>
            <a:endParaRPr/>
          </a:p>
          <a:p>
            <a:pPr indent="-272414" lvl="1" marL="742950" rtl="0" algn="l">
              <a:spcBef>
                <a:spcPts val="476"/>
              </a:spcBef>
              <a:spcAft>
                <a:spcPts val="0"/>
              </a:spcAft>
              <a:buClr>
                <a:schemeClr val="dk1"/>
              </a:buClr>
              <a:buSzPct val="100000"/>
              <a:buChar char="–"/>
            </a:pPr>
            <a:r>
              <a:rPr lang="en-US"/>
              <a:t>Often</a:t>
            </a:r>
            <a:r>
              <a:rPr lang="en-US"/>
              <a:t> </a:t>
            </a:r>
            <a:r>
              <a:rPr lang="en-US"/>
              <a:t>large-scale data + simple algorithms &gt; small data + complex algorithms</a:t>
            </a:r>
            <a:endParaRPr>
              <a:latin typeface="Calibri"/>
              <a:ea typeface="Calibri"/>
              <a:cs typeface="Calibri"/>
              <a:sym typeface="Calibri"/>
            </a:endParaRPr>
          </a:p>
        </p:txBody>
      </p:sp>
      <p:sp>
        <p:nvSpPr>
          <p:cNvPr id="242" name="Google Shape;242;p3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Is it all hype?</a:t>
            </a:r>
            <a:endParaRPr/>
          </a:p>
        </p:txBody>
      </p:sp>
      <p:sp>
        <p:nvSpPr>
          <p:cNvPr id="243" name="Google Shape;243;p3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44" name="Google Shape;244;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Key Shifts</a:t>
            </a:r>
            <a:endParaRPr/>
          </a:p>
        </p:txBody>
      </p:sp>
      <p:sp>
        <p:nvSpPr>
          <p:cNvPr id="250" name="Google Shape;250;p3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sz="2800"/>
              <a:t>From: </a:t>
            </a:r>
            <a:r>
              <a:rPr lang="en-US" sz="2800" u="sng">
                <a:solidFill>
                  <a:schemeClr val="hlink"/>
                </a:solidFill>
                <a:hlinkClick r:id="rId3"/>
              </a:rPr>
              <a:t>Rise of Big Data</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AutoNum type="arabicParenR"/>
            </a:pPr>
            <a:r>
              <a:rPr lang="en-US" sz="2800"/>
              <a:t>Curated, clean, small samples → large, uncurated, messy datasets</a:t>
            </a:r>
            <a:endParaRPr/>
          </a:p>
          <a:p>
            <a:pPr indent="-285750" lvl="1" marL="742950" rtl="0" algn="l">
              <a:spcBef>
                <a:spcPts val="480"/>
              </a:spcBef>
              <a:spcAft>
                <a:spcPts val="0"/>
              </a:spcAft>
              <a:buClr>
                <a:schemeClr val="dk1"/>
              </a:buClr>
              <a:buSzPts val="2400"/>
              <a:buChar char="–"/>
            </a:pPr>
            <a:r>
              <a:rPr lang="en-US" sz="2400"/>
              <a:t>Before:</a:t>
            </a:r>
            <a:endParaRPr sz="2400"/>
          </a:p>
          <a:p>
            <a:pPr indent="-266700" lvl="2" marL="1143000" rtl="0" algn="l">
              <a:spcBef>
                <a:spcPts val="480"/>
              </a:spcBef>
              <a:spcAft>
                <a:spcPts val="0"/>
              </a:spcAft>
              <a:buClr>
                <a:schemeClr val="dk1"/>
              </a:buClr>
              <a:buSzPts val="2400"/>
              <a:buChar char="•"/>
            </a:pPr>
            <a:r>
              <a:rPr lang="en-US" sz="2400"/>
              <a:t>Statistics based on small, carefully collected random samples</a:t>
            </a:r>
            <a:endParaRPr/>
          </a:p>
          <a:p>
            <a:pPr indent="-266700" lvl="2" marL="1143000" rtl="0" algn="l">
              <a:spcBef>
                <a:spcPts val="480"/>
              </a:spcBef>
              <a:spcAft>
                <a:spcPts val="0"/>
              </a:spcAft>
              <a:buClr>
                <a:schemeClr val="dk1"/>
              </a:buClr>
              <a:buSzPts val="2400"/>
              <a:buChar char="•"/>
            </a:pPr>
            <a:r>
              <a:rPr lang="en-US" sz="2400"/>
              <a:t>Costly, hard to do fine-grained analysis, careful planning</a:t>
            </a:r>
            <a:endParaRPr/>
          </a:p>
          <a:p>
            <a:pPr indent="-285750" lvl="1" marL="742950" rtl="0" algn="l">
              <a:spcBef>
                <a:spcPts val="480"/>
              </a:spcBef>
              <a:spcAft>
                <a:spcPts val="0"/>
              </a:spcAft>
              <a:buClr>
                <a:schemeClr val="dk1"/>
              </a:buClr>
              <a:buSzPts val="2400"/>
              <a:buChar char="–"/>
            </a:pPr>
            <a:r>
              <a:rPr lang="en-US" sz="2400"/>
              <a:t>Today:</a:t>
            </a:r>
            <a:endParaRPr sz="2400"/>
          </a:p>
          <a:p>
            <a:pPr indent="-266700" lvl="2" marL="1143000" rtl="0" algn="l">
              <a:spcBef>
                <a:spcPts val="480"/>
              </a:spcBef>
              <a:spcAft>
                <a:spcPts val="0"/>
              </a:spcAft>
              <a:buClr>
                <a:schemeClr val="dk1"/>
              </a:buClr>
              <a:buSzPts val="2400"/>
              <a:buChar char="•"/>
            </a:pPr>
            <a:r>
              <a:rPr lang="en-US" sz="2400"/>
              <a:t>Collect huge volume of data</a:t>
            </a:r>
            <a:endParaRPr/>
          </a:p>
          <a:p>
            <a:pPr indent="-266700" lvl="2" marL="1143000" rtl="0" algn="l">
              <a:spcBef>
                <a:spcPts val="480"/>
              </a:spcBef>
              <a:spcAft>
                <a:spcPts val="0"/>
              </a:spcAft>
              <a:buClr>
                <a:schemeClr val="dk1"/>
              </a:buClr>
              <a:buSzPts val="2400"/>
              <a:buChar char="•"/>
            </a:pPr>
            <a:r>
              <a:rPr lang="en-US"/>
              <a:t>F</a:t>
            </a:r>
            <a:r>
              <a:rPr lang="en-US" sz="2400"/>
              <a:t>eed it into algorithms</a:t>
            </a:r>
            <a:endParaRPr/>
          </a:p>
          <a:p>
            <a:pPr indent="-266700" lvl="2" marL="1143000" rtl="0" algn="l">
              <a:spcBef>
                <a:spcPts val="480"/>
              </a:spcBef>
              <a:spcAft>
                <a:spcPts val="0"/>
              </a:spcAft>
              <a:buClr>
                <a:schemeClr val="dk1"/>
              </a:buClr>
              <a:buSzPts val="2400"/>
              <a:buChar char="•"/>
            </a:pPr>
            <a:r>
              <a:rPr lang="en-US"/>
              <a:t>U</a:t>
            </a:r>
            <a:r>
              <a:rPr lang="en-US" sz="2400"/>
              <a:t>sually the signal is strong enough to overcome the noise</a:t>
            </a:r>
            <a:endParaRPr/>
          </a:p>
        </p:txBody>
      </p:sp>
      <p:sp>
        <p:nvSpPr>
          <p:cNvPr id="251" name="Google Shape;251;p3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52" name="Google Shape;252;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Key Shifts</a:t>
            </a:r>
            <a:endParaRPr/>
          </a:p>
        </p:txBody>
      </p:sp>
      <p:sp>
        <p:nvSpPr>
          <p:cNvPr id="258" name="Google Shape;258;p34"/>
          <p:cNvSpPr txBox="1"/>
          <p:nvPr>
            <p:ph idx="1" type="body"/>
          </p:nvPr>
        </p:nvSpPr>
        <p:spPr>
          <a:xfrm>
            <a:off x="418350" y="990600"/>
            <a:ext cx="8513700" cy="5257800"/>
          </a:xfrm>
          <a:prstGeom prst="rect">
            <a:avLst/>
          </a:prstGeom>
          <a:noFill/>
          <a:ln>
            <a:noFill/>
          </a:ln>
        </p:spPr>
        <p:txBody>
          <a:bodyPr anchorCtr="0" anchor="t" bIns="45700" lIns="91425" spcFirstLastPara="1" rIns="91425" wrap="square" tIns="45700">
            <a:normAutofit/>
          </a:bodyPr>
          <a:lstStyle/>
          <a:p>
            <a:pPr indent="-406400" lvl="0" marL="342900" rtl="0" algn="l">
              <a:spcBef>
                <a:spcPts val="0"/>
              </a:spcBef>
              <a:spcAft>
                <a:spcPts val="0"/>
              </a:spcAft>
              <a:buSzPts val="2800"/>
              <a:buAutoNum type="arabicPeriod" startAt="2"/>
            </a:pPr>
            <a:r>
              <a:rPr lang="en-US" sz="2800"/>
              <a:t>Causation → Correlation</a:t>
            </a:r>
            <a:endParaRPr/>
          </a:p>
          <a:p>
            <a:pPr indent="-285750" lvl="1" marL="742950" rtl="0" algn="l">
              <a:spcBef>
                <a:spcPts val="480"/>
              </a:spcBef>
              <a:spcAft>
                <a:spcPts val="0"/>
              </a:spcAft>
              <a:buClr>
                <a:schemeClr val="dk1"/>
              </a:buClr>
              <a:buSzPts val="2400"/>
              <a:buChar char="–"/>
            </a:pPr>
            <a:r>
              <a:rPr lang="en-US" sz="2400"/>
              <a:t>Goal of analysis often to figure out what caused what</a:t>
            </a:r>
            <a:endParaRPr/>
          </a:p>
          <a:p>
            <a:pPr indent="-285750" lvl="1" marL="742950" rtl="0" algn="l">
              <a:spcBef>
                <a:spcPts val="480"/>
              </a:spcBef>
              <a:spcAft>
                <a:spcPts val="0"/>
              </a:spcAft>
              <a:buClr>
                <a:schemeClr val="dk1"/>
              </a:buClr>
              <a:buSzPts val="2400"/>
              <a:buChar char="–"/>
            </a:pPr>
            <a:r>
              <a:rPr lang="en-US" sz="2400"/>
              <a:t>Causation very hard to figure out</a:t>
            </a:r>
            <a:endParaRPr/>
          </a:p>
          <a:p>
            <a:pPr indent="-285750" lvl="1" marL="742950" rtl="0" algn="l">
              <a:spcBef>
                <a:spcPts val="480"/>
              </a:spcBef>
              <a:spcAft>
                <a:spcPts val="0"/>
              </a:spcAft>
              <a:buClr>
                <a:schemeClr val="dk1"/>
              </a:buClr>
              <a:buSzPts val="2400"/>
              <a:buChar char="–"/>
            </a:pPr>
            <a:r>
              <a:rPr lang="en-US" sz="2400"/>
              <a:t>Today: give up causation for correlation -- we can find out two things are correlated and often that's enough</a:t>
            </a:r>
            <a:endParaRPr/>
          </a:p>
          <a:p>
            <a:pPr indent="-514350" lvl="0" marL="514350" rtl="0" algn="l">
              <a:spcBef>
                <a:spcPts val="560"/>
              </a:spcBef>
              <a:spcAft>
                <a:spcPts val="0"/>
              </a:spcAft>
              <a:buClr>
                <a:schemeClr val="dk1"/>
              </a:buClr>
              <a:buSzPts val="2800"/>
              <a:buFont typeface="Arial"/>
              <a:buAutoNum type="arabicPeriod" startAt="2"/>
            </a:pPr>
            <a:r>
              <a:rPr lang="en-US" sz="2800"/>
              <a:t>"Datafication": process of converting abstract things into concrete data</a:t>
            </a:r>
            <a:endParaRPr/>
          </a:p>
          <a:p>
            <a:pPr indent="-514350" lvl="1" marL="914400" rtl="0" algn="l">
              <a:spcBef>
                <a:spcPts val="480"/>
              </a:spcBef>
              <a:spcAft>
                <a:spcPts val="0"/>
              </a:spcAft>
              <a:buClr>
                <a:schemeClr val="dk1"/>
              </a:buClr>
              <a:buSzPts val="2400"/>
              <a:buChar char="–"/>
            </a:pPr>
            <a:r>
              <a:rPr lang="en-US" sz="2400"/>
              <a:t>E</a:t>
            </a:r>
            <a:r>
              <a:rPr lang="en-US" sz="2400"/>
              <a:t>.g., what you like represented as a stream of your likes</a:t>
            </a:r>
            <a:endParaRPr sz="2400"/>
          </a:p>
          <a:p>
            <a:pPr indent="-514350" lvl="1" marL="914400" rtl="0" algn="l">
              <a:spcBef>
                <a:spcPts val="480"/>
              </a:spcBef>
              <a:spcAft>
                <a:spcPts val="0"/>
              </a:spcAft>
              <a:buClr>
                <a:schemeClr val="dk1"/>
              </a:buClr>
              <a:buSzPts val="2400"/>
              <a:buChar char="–"/>
            </a:pPr>
            <a:r>
              <a:rPr lang="en-US" sz="2400"/>
              <a:t>Your "sitting posture" captured using 100's of sensors placed in a car seat</a:t>
            </a:r>
            <a:endParaRPr/>
          </a:p>
          <a:p>
            <a:pPr indent="-336550" lvl="0" marL="514350" rtl="0" algn="l">
              <a:spcBef>
                <a:spcPts val="560"/>
              </a:spcBef>
              <a:spcAft>
                <a:spcPts val="0"/>
              </a:spcAft>
              <a:buClr>
                <a:schemeClr val="dk1"/>
              </a:buClr>
              <a:buSzPts val="2800"/>
              <a:buFont typeface="Arial"/>
              <a:buNone/>
            </a:pPr>
            <a:r>
              <a:t/>
            </a:r>
            <a:endParaRPr sz="2800"/>
          </a:p>
        </p:txBody>
      </p:sp>
      <p:sp>
        <p:nvSpPr>
          <p:cNvPr id="259" name="Google Shape;259;p3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60" name="Google Shape;260;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Goals/Objectives</a:t>
            </a:r>
            <a:endParaRPr/>
          </a:p>
          <a:p>
            <a:pPr indent="-285750" lvl="1" marL="742950" rtl="0" algn="l">
              <a:spcBef>
                <a:spcPts val="560"/>
              </a:spcBef>
              <a:spcAft>
                <a:spcPts val="0"/>
              </a:spcAft>
              <a:buClr>
                <a:schemeClr val="dk1"/>
              </a:buClr>
              <a:buSzPts val="2800"/>
              <a:buChar char="–"/>
            </a:pPr>
            <a:r>
              <a:rPr lang="en-US"/>
              <a:t>Learn to model and reason about data</a:t>
            </a:r>
            <a:endParaRPr/>
          </a:p>
          <a:p>
            <a:pPr indent="-285750" lvl="1" marL="742950" rtl="0" algn="l">
              <a:spcBef>
                <a:spcPts val="560"/>
              </a:spcBef>
              <a:spcAft>
                <a:spcPts val="0"/>
              </a:spcAft>
              <a:buClr>
                <a:schemeClr val="dk1"/>
              </a:buClr>
              <a:buSzPts val="2800"/>
              <a:buChar char="–"/>
            </a:pPr>
            <a:r>
              <a:rPr lang="en-US"/>
              <a:t>Learn how to process and manipulate data in different ways</a:t>
            </a:r>
            <a:endParaRPr/>
          </a:p>
          <a:p>
            <a:pPr indent="-285750" lvl="1" marL="742950" rtl="0" algn="l">
              <a:spcBef>
                <a:spcPts val="560"/>
              </a:spcBef>
              <a:spcAft>
                <a:spcPts val="0"/>
              </a:spcAft>
              <a:buClr>
                <a:schemeClr val="dk1"/>
              </a:buClr>
              <a:buSzPts val="2800"/>
              <a:buChar char="–"/>
            </a:pPr>
            <a:r>
              <a:rPr lang="en-US"/>
              <a:t>Introduce a variety of data models</a:t>
            </a:r>
            <a:endParaRPr/>
          </a:p>
          <a:p>
            <a:pPr indent="-349250" lvl="1" marL="742950" rtl="0" algn="l">
              <a:spcBef>
                <a:spcPts val="560"/>
              </a:spcBef>
              <a:spcAft>
                <a:spcPts val="0"/>
              </a:spcAft>
              <a:buClr>
                <a:schemeClr val="dk1"/>
              </a:buClr>
              <a:buSzPts val="2800"/>
              <a:buChar char="–"/>
            </a:pPr>
            <a:r>
              <a:rPr lang="en-US"/>
              <a:t>Decide which data model is appropriate for different application scenarios</a:t>
            </a:r>
            <a:endParaRPr/>
          </a:p>
          <a:p>
            <a:pPr indent="-285750" lvl="1" marL="742950" rtl="0" algn="l">
              <a:spcBef>
                <a:spcPts val="560"/>
              </a:spcBef>
              <a:spcAft>
                <a:spcPts val="0"/>
              </a:spcAft>
              <a:buClr>
                <a:schemeClr val="dk1"/>
              </a:buClr>
              <a:buSzPts val="2800"/>
              <a:buChar char="–"/>
            </a:pPr>
            <a:r>
              <a:rPr lang="en-US"/>
              <a:t>Learn to use a variety of data management systems</a:t>
            </a:r>
            <a:endParaRPr/>
          </a:p>
          <a:p>
            <a:pPr indent="-285750" lvl="1" marL="742950" rtl="0" algn="l">
              <a:spcBef>
                <a:spcPts val="560"/>
              </a:spcBef>
              <a:spcAft>
                <a:spcPts val="0"/>
              </a:spcAft>
              <a:buClr>
                <a:schemeClr val="dk1"/>
              </a:buClr>
              <a:buSzPts val="2800"/>
              <a:buChar char="–"/>
            </a:pPr>
            <a:r>
              <a:rPr lang="en-US"/>
              <a:t>Decide which system is appropriate for a given data management scenario</a:t>
            </a:r>
            <a:endParaRPr/>
          </a:p>
        </p:txBody>
      </p:sp>
      <p:sp>
        <p:nvSpPr>
          <p:cNvPr id="50" name="Google Shape;50;p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Overview</a:t>
            </a:r>
            <a:endParaRPr/>
          </a:p>
        </p:txBody>
      </p:sp>
      <p:sp>
        <p:nvSpPr>
          <p:cNvPr id="51" name="Google Shape;51;p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52" name="Google Shape;52;p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Examples</a:t>
            </a:r>
            <a:endParaRPr/>
          </a:p>
        </p:txBody>
      </p:sp>
      <p:sp>
        <p:nvSpPr>
          <p:cNvPr id="266" name="Google Shape;266;p3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Nate Silver and the 2012 Elections</a:t>
            </a:r>
            <a:endParaRPr/>
          </a:p>
          <a:p>
            <a:pPr indent="-342900" lvl="0" marL="342900" rtl="0" algn="l">
              <a:spcBef>
                <a:spcPts val="640"/>
              </a:spcBef>
              <a:spcAft>
                <a:spcPts val="0"/>
              </a:spcAft>
              <a:buClr>
                <a:schemeClr val="dk1"/>
              </a:buClr>
              <a:buSzPts val="3200"/>
              <a:buChar char="•"/>
            </a:pPr>
            <a:r>
              <a:rPr lang="en-US" u="sng">
                <a:solidFill>
                  <a:schemeClr val="hlink"/>
                </a:solidFill>
                <a:hlinkClick r:id="rId4"/>
              </a:rPr>
              <a:t>Some reasons why he got things right:</a:t>
            </a:r>
            <a:endParaRPr/>
          </a:p>
          <a:p>
            <a:pPr indent="-285750" lvl="1" marL="742950" rtl="0" algn="l">
              <a:spcBef>
                <a:spcPts val="560"/>
              </a:spcBef>
              <a:spcAft>
                <a:spcPts val="0"/>
              </a:spcAft>
              <a:buClr>
                <a:schemeClr val="dk1"/>
              </a:buClr>
              <a:buSzPts val="2800"/>
              <a:buChar char="–"/>
            </a:pPr>
            <a:r>
              <a:rPr lang="en-US"/>
              <a:t>Many sources of data, irrespective of quality</a:t>
            </a:r>
            <a:endParaRPr/>
          </a:p>
          <a:p>
            <a:pPr indent="-285750" lvl="1" marL="742950" rtl="0" algn="l">
              <a:spcBef>
                <a:spcPts val="560"/>
              </a:spcBef>
              <a:spcAft>
                <a:spcPts val="0"/>
              </a:spcAft>
              <a:buClr>
                <a:schemeClr val="dk1"/>
              </a:buClr>
              <a:buSzPts val="2800"/>
              <a:buChar char="–"/>
            </a:pPr>
            <a:r>
              <a:rPr lang="en-US"/>
              <a:t>Incorporation of historical accuracy</a:t>
            </a:r>
            <a:endParaRPr/>
          </a:p>
          <a:p>
            <a:pPr indent="-285750" lvl="1" marL="742950" rtl="0" algn="l">
              <a:spcBef>
                <a:spcPts val="560"/>
              </a:spcBef>
              <a:spcAft>
                <a:spcPts val="0"/>
              </a:spcAft>
              <a:buClr>
                <a:schemeClr val="dk1"/>
              </a:buClr>
              <a:buSzPts val="2800"/>
              <a:buChar char="–"/>
            </a:pPr>
            <a:r>
              <a:rPr lang="en-US"/>
              <a:t>Understanding correlations</a:t>
            </a:r>
            <a:endParaRPr/>
          </a:p>
          <a:p>
            <a:pPr indent="-285750" lvl="1" marL="742950" rtl="0" algn="l">
              <a:spcBef>
                <a:spcPts val="560"/>
              </a:spcBef>
              <a:spcAft>
                <a:spcPts val="0"/>
              </a:spcAft>
              <a:buClr>
                <a:schemeClr val="dk1"/>
              </a:buClr>
              <a:buSzPts val="2800"/>
              <a:buChar char="–"/>
            </a:pPr>
            <a:r>
              <a:rPr lang="en-US"/>
              <a:t>Monte-Carlo simulations to compute the probabilities of electoral college</a:t>
            </a:r>
            <a:endParaRPr/>
          </a:p>
          <a:p>
            <a:pPr indent="0" lvl="0" marL="457200" rtl="0" algn="l">
              <a:spcBef>
                <a:spcPts val="560"/>
              </a:spcBef>
              <a:spcAft>
                <a:spcPts val="0"/>
              </a:spcAft>
              <a:buNone/>
            </a:pPr>
            <a:r>
              <a:t/>
            </a:r>
            <a:endParaRPr/>
          </a:p>
          <a:p>
            <a:pPr indent="-342900" lvl="0" marL="457200" rtl="0" algn="l">
              <a:spcBef>
                <a:spcPts val="560"/>
              </a:spcBef>
              <a:spcAft>
                <a:spcPts val="0"/>
              </a:spcAft>
              <a:buSzPts val="1800"/>
              <a:buChar char="●"/>
            </a:pPr>
            <a:r>
              <a:rPr lang="en-US"/>
              <a:t>Didn’t work that well in 2020</a:t>
            </a:r>
            <a:endParaRPr/>
          </a:p>
        </p:txBody>
      </p:sp>
      <p:sp>
        <p:nvSpPr>
          <p:cNvPr id="267" name="Google Shape;267;p3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68" name="Google Shape;268;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Examples</a:t>
            </a:r>
            <a:endParaRPr/>
          </a:p>
        </p:txBody>
      </p:sp>
      <p:sp>
        <p:nvSpPr>
          <p:cNvPr id="274" name="Google Shape;274;p3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Google Flu Trends</a:t>
            </a:r>
            <a:endParaRPr/>
          </a:p>
          <a:p>
            <a:pPr indent="-285750" lvl="1" marL="742950" rtl="0" algn="l">
              <a:spcBef>
                <a:spcPts val="560"/>
              </a:spcBef>
              <a:spcAft>
                <a:spcPts val="0"/>
              </a:spcAft>
              <a:buClr>
                <a:schemeClr val="dk1"/>
              </a:buClr>
              <a:buSzPts val="2800"/>
              <a:buChar char="–"/>
            </a:pPr>
            <a:r>
              <a:rPr lang="en-US"/>
              <a:t>Early warning of flu outbreaks by analyzing search queries</a:t>
            </a:r>
            <a:endParaRPr/>
          </a:p>
          <a:p>
            <a:pPr indent="-285750" lvl="1" marL="742950" rtl="0" algn="l">
              <a:spcBef>
                <a:spcPts val="560"/>
              </a:spcBef>
              <a:spcAft>
                <a:spcPts val="0"/>
              </a:spcAft>
              <a:buClr>
                <a:schemeClr val="dk1"/>
              </a:buClr>
              <a:buSzPts val="2800"/>
              <a:buChar char="–"/>
            </a:pPr>
            <a:r>
              <a:rPr lang="en-US"/>
              <a:t>Up to 1 or 2 weeks ahead of CDC</a:t>
            </a:r>
            <a:endParaRPr/>
          </a:p>
          <a:p>
            <a:pPr indent="-285750" lvl="1" marL="742950" rtl="0" algn="l">
              <a:spcBef>
                <a:spcPts val="560"/>
              </a:spcBef>
              <a:spcAft>
                <a:spcPts val="0"/>
              </a:spcAft>
              <a:buClr>
                <a:schemeClr val="dk1"/>
              </a:buClr>
              <a:buSzPts val="2800"/>
              <a:buChar char="–"/>
            </a:pPr>
            <a:r>
              <a:rPr lang="en-US"/>
              <a:t>Analyzed 50m search queries to see which of them fit the physician visits for flu</a:t>
            </a:r>
            <a:endParaRPr/>
          </a:p>
          <a:p>
            <a:pPr indent="-285750" lvl="1" marL="742950" rtl="0" algn="l">
              <a:spcBef>
                <a:spcPts val="560"/>
              </a:spcBef>
              <a:spcAft>
                <a:spcPts val="0"/>
              </a:spcAft>
              <a:buClr>
                <a:schemeClr val="dk1"/>
              </a:buClr>
              <a:buSzPts val="2800"/>
              <a:buChar char="–"/>
            </a:pPr>
            <a:r>
              <a:rPr lang="en-US"/>
              <a:t>45 search terms used to create a single model</a:t>
            </a:r>
            <a:endParaRPr/>
          </a:p>
          <a:p>
            <a:pPr indent="-342900" lvl="0" marL="342900" rtl="0" algn="l">
              <a:spcBef>
                <a:spcPts val="640"/>
              </a:spcBef>
              <a:spcAft>
                <a:spcPts val="0"/>
              </a:spcAft>
              <a:buClr>
                <a:schemeClr val="dk1"/>
              </a:buClr>
              <a:buSzPts val="3200"/>
              <a:buChar char="•"/>
            </a:pPr>
            <a:r>
              <a:rPr lang="en-US"/>
              <a:t>Caveat: accuracy not as good any more</a:t>
            </a:r>
            <a:endParaRPr/>
          </a:p>
          <a:p>
            <a:pPr indent="-285750" lvl="1" marL="742950" rtl="0" algn="l">
              <a:spcBef>
                <a:spcPts val="560"/>
              </a:spcBef>
              <a:spcAft>
                <a:spcPts val="0"/>
              </a:spcAft>
              <a:buClr>
                <a:schemeClr val="dk1"/>
              </a:buClr>
              <a:buSzPts val="2800"/>
              <a:buChar char="–"/>
            </a:pPr>
            <a:r>
              <a:rPr lang="en-US" u="sng">
                <a:solidFill>
                  <a:schemeClr val="hlink"/>
                </a:solidFill>
                <a:hlinkClick r:id="rId4"/>
              </a:rPr>
              <a:t>NY Times Article</a:t>
            </a:r>
            <a:endParaRPr/>
          </a:p>
          <a:p>
            <a:pPr indent="-139700" lvl="0" marL="342900" rtl="0" algn="l">
              <a:spcBef>
                <a:spcPts val="640"/>
              </a:spcBef>
              <a:spcAft>
                <a:spcPts val="0"/>
              </a:spcAft>
              <a:buClr>
                <a:schemeClr val="dk1"/>
              </a:buClr>
              <a:buSzPts val="3200"/>
              <a:buNone/>
            </a:pPr>
            <a:r>
              <a:t/>
            </a:r>
            <a:endParaRPr/>
          </a:p>
        </p:txBody>
      </p:sp>
      <p:sp>
        <p:nvSpPr>
          <p:cNvPr id="275" name="Google Shape;275;p3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76" name="Google Shape;276;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Defining Data Science / Big Data</a:t>
            </a:r>
            <a:endParaRPr/>
          </a:p>
        </p:txBody>
      </p:sp>
      <p:sp>
        <p:nvSpPr>
          <p:cNvPr id="282" name="Google Shape;282;p37"/>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Very ambiguous and ill-defined term</a:t>
            </a:r>
            <a:endParaRPr/>
          </a:p>
          <a:p>
            <a:pPr indent="-342900" lvl="0" marL="342900" rtl="0" algn="l">
              <a:spcBef>
                <a:spcPts val="640"/>
              </a:spcBef>
              <a:spcAft>
                <a:spcPts val="0"/>
              </a:spcAft>
              <a:buClr>
                <a:schemeClr val="dk1"/>
              </a:buClr>
              <a:buSzPts val="3200"/>
              <a:buChar char="•"/>
            </a:pPr>
            <a:r>
              <a:rPr lang="en-US" u="sng">
                <a:solidFill>
                  <a:schemeClr val="hlink"/>
                </a:solidFill>
                <a:hlinkClick r:id="rId3"/>
              </a:rPr>
              <a:t>Drew Conway's Venn Diagram</a:t>
            </a:r>
            <a:endParaRPr/>
          </a:p>
          <a:p>
            <a:pPr indent="-139700" lvl="0" marL="342900" rtl="0" algn="l">
              <a:spcBef>
                <a:spcPts val="640"/>
              </a:spcBef>
              <a:spcAft>
                <a:spcPts val="0"/>
              </a:spcAft>
              <a:buClr>
                <a:schemeClr val="dk1"/>
              </a:buClr>
              <a:buSzPts val="3200"/>
              <a:buNone/>
            </a:pPr>
            <a:r>
              <a:t/>
            </a:r>
            <a:endParaRPr/>
          </a:p>
        </p:txBody>
      </p:sp>
      <p:sp>
        <p:nvSpPr>
          <p:cNvPr id="283" name="Google Shape;283;p3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84" name="Google Shape;284;p3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Typical Data Science Workflow</a:t>
            </a:r>
            <a:endParaRPr/>
          </a:p>
        </p:txBody>
      </p:sp>
      <p:sp>
        <p:nvSpPr>
          <p:cNvPr id="290" name="Google Shape;290;p3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From </a:t>
            </a:r>
            <a:r>
              <a:rPr lang="en-US" u="sng">
                <a:solidFill>
                  <a:schemeClr val="hlink"/>
                </a:solidFill>
                <a:hlinkClick r:id="rId3"/>
              </a:rPr>
              <a:t>Data Science Workflow; Phillip Guo</a:t>
            </a:r>
            <a:endParaRPr/>
          </a:p>
          <a:p>
            <a:pPr indent="-139700" lvl="0" marL="342900" rtl="0" algn="l">
              <a:spcBef>
                <a:spcPts val="640"/>
              </a:spcBef>
              <a:spcAft>
                <a:spcPts val="0"/>
              </a:spcAft>
              <a:buClr>
                <a:schemeClr val="dk1"/>
              </a:buClr>
              <a:buSzPts val="3200"/>
              <a:buNone/>
            </a:pPr>
            <a:r>
              <a:t/>
            </a:r>
            <a:endParaRPr/>
          </a:p>
        </p:txBody>
      </p:sp>
      <p:sp>
        <p:nvSpPr>
          <p:cNvPr id="291" name="Google Shape;291;p3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292" name="Google Shape;292;p3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3" name="Google Shape;293;p38"/>
          <p:cNvPicPr preferRelativeResize="0"/>
          <p:nvPr/>
        </p:nvPicPr>
        <p:blipFill rotWithShape="1">
          <a:blip r:embed="rId4">
            <a:alphaModFix/>
          </a:blip>
          <a:srcRect b="0" l="0" r="0" t="0"/>
          <a:stretch/>
        </p:blipFill>
        <p:spPr>
          <a:xfrm>
            <a:off x="901700" y="1676400"/>
            <a:ext cx="7340600" cy="442533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500"/>
              <a:t>Where Data Scientist Spends Most Time</a:t>
            </a:r>
            <a:endParaRPr sz="4300"/>
          </a:p>
        </p:txBody>
      </p:sp>
      <p:sp>
        <p:nvSpPr>
          <p:cNvPr id="299" name="Google Shape;299;p3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00" name="Google Shape;300;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39"/>
          <p:cNvPicPr preferRelativeResize="0"/>
          <p:nvPr/>
        </p:nvPicPr>
        <p:blipFill rotWithShape="1">
          <a:blip r:embed="rId3">
            <a:alphaModFix/>
          </a:blip>
          <a:srcRect b="0" l="0" r="0" t="0"/>
          <a:stretch/>
        </p:blipFill>
        <p:spPr>
          <a:xfrm>
            <a:off x="3429000" y="1093787"/>
            <a:ext cx="5631347" cy="5200649"/>
          </a:xfrm>
          <a:prstGeom prst="rect">
            <a:avLst/>
          </a:prstGeom>
          <a:noFill/>
          <a:ln>
            <a:noFill/>
          </a:ln>
        </p:spPr>
      </p:pic>
      <p:sp>
        <p:nvSpPr>
          <p:cNvPr id="302" name="Google Shape;302;p39"/>
          <p:cNvSpPr txBox="1"/>
          <p:nvPr>
            <p:ph idx="1" type="body"/>
          </p:nvPr>
        </p:nvSpPr>
        <p:spPr>
          <a:xfrm>
            <a:off x="76200" y="990600"/>
            <a:ext cx="34203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u="sng">
                <a:solidFill>
                  <a:schemeClr val="hlink"/>
                </a:solidFill>
                <a:hlinkClick r:id="rId4"/>
              </a:rPr>
              <a:t>'Janitor Work' in Data Science</a:t>
            </a:r>
            <a:r>
              <a:rPr lang="en-US" sz="2800"/>
              <a:t>;</a:t>
            </a:r>
            <a:endParaRPr sz="2800"/>
          </a:p>
          <a:p>
            <a:pPr indent="-342900" lvl="0" marL="342900" rtl="0" algn="l">
              <a:spcBef>
                <a:spcPts val="0"/>
              </a:spcBef>
              <a:spcAft>
                <a:spcPts val="0"/>
              </a:spcAft>
              <a:buClr>
                <a:schemeClr val="dk1"/>
              </a:buClr>
              <a:buSzPts val="2800"/>
              <a:buChar char="•"/>
            </a:pPr>
            <a:r>
              <a:rPr lang="en-US" sz="2800" u="sng">
                <a:solidFill>
                  <a:schemeClr val="hlink"/>
                </a:solidFill>
                <a:hlinkClick r:id="rId5"/>
              </a:rPr>
              <a:t>Research Directions in Data </a:t>
            </a:r>
            <a:br>
              <a:rPr lang="en-US" sz="2800" u="sng">
                <a:solidFill>
                  <a:schemeClr val="hlink"/>
                </a:solidFill>
                <a:hlinkClick r:id="rId6"/>
              </a:rPr>
            </a:br>
            <a:r>
              <a:rPr lang="en-US" sz="2800" u="sng">
                <a:solidFill>
                  <a:schemeClr val="hlink"/>
                </a:solidFill>
                <a:hlinkClick r:id="rId7"/>
              </a:rPr>
              <a:t>Wrangling</a:t>
            </a:r>
            <a:endParaRPr sz="2800"/>
          </a:p>
          <a:p>
            <a:pPr indent="-285750" lvl="1" marL="742950" rtl="0" algn="l">
              <a:spcBef>
                <a:spcPts val="480"/>
              </a:spcBef>
              <a:spcAft>
                <a:spcPts val="0"/>
              </a:spcAft>
              <a:buClr>
                <a:schemeClr val="dk1"/>
              </a:buClr>
              <a:buSzPts val="2400"/>
              <a:buChar char="–"/>
            </a:pPr>
            <a:r>
              <a:rPr lang="en-US" sz="2400"/>
              <a:t>Estimates that </a:t>
            </a:r>
            <a:br>
              <a:rPr lang="en-US" sz="2400"/>
            </a:br>
            <a:r>
              <a:rPr lang="en-US" sz="2400"/>
              <a:t>80-90% of the </a:t>
            </a:r>
            <a:br>
              <a:rPr lang="en-US" sz="2400"/>
            </a:br>
            <a:r>
              <a:rPr lang="en-US" sz="2400"/>
              <a:t>work is in data</a:t>
            </a:r>
            <a:br>
              <a:rPr lang="en-US" sz="2400"/>
            </a:br>
            <a:r>
              <a:rPr lang="en-US" sz="2400"/>
              <a:t>cleaning and </a:t>
            </a:r>
            <a:br>
              <a:rPr lang="en-US" sz="2400"/>
            </a:br>
            <a:r>
              <a:rPr lang="en-US" sz="2400"/>
              <a:t>wrangling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62500" lnSpcReduction="20000"/>
          </a:bodyPr>
          <a:lstStyle/>
          <a:p>
            <a:pPr indent="-327660" lvl="0" marL="342900" rtl="0" algn="l">
              <a:spcBef>
                <a:spcPts val="448"/>
              </a:spcBef>
              <a:spcAft>
                <a:spcPts val="0"/>
              </a:spcAft>
              <a:buClr>
                <a:schemeClr val="dk1"/>
              </a:buClr>
              <a:buSzPct val="100000"/>
              <a:buChar char="•"/>
            </a:pPr>
            <a:r>
              <a:rPr lang="en-US"/>
              <a:t>From: </a:t>
            </a:r>
            <a:r>
              <a:rPr lang="en-US" u="sng">
                <a:solidFill>
                  <a:schemeClr val="hlink"/>
                </a:solidFill>
                <a:hlinkClick r:id="rId3"/>
              </a:rPr>
              <a:t>How to hire a data scientist</a:t>
            </a:r>
            <a:endParaRPr/>
          </a:p>
          <a:p>
            <a:pPr indent="-327660" lvl="0" marL="342900" rtl="0" algn="l">
              <a:spcBef>
                <a:spcPts val="448"/>
              </a:spcBef>
              <a:spcAft>
                <a:spcPts val="0"/>
              </a:spcAft>
              <a:buClr>
                <a:srgbClr val="FF0000"/>
              </a:buClr>
              <a:buSzPct val="100000"/>
              <a:buChar char="•"/>
            </a:pPr>
            <a:r>
              <a:rPr lang="en-US">
                <a:solidFill>
                  <a:srgbClr val="FF0000"/>
                </a:solidFill>
              </a:rPr>
              <a:t>Data grappling skills</a:t>
            </a:r>
            <a:endParaRPr>
              <a:solidFill>
                <a:srgbClr val="FF0000"/>
              </a:solidFill>
            </a:endParaRPr>
          </a:p>
          <a:p>
            <a:pPr indent="-298450" lvl="1" marL="742950" rtl="0" algn="l">
              <a:spcBef>
                <a:spcPts val="448"/>
              </a:spcBef>
              <a:spcAft>
                <a:spcPts val="0"/>
              </a:spcAft>
              <a:buClr>
                <a:srgbClr val="FF0000"/>
              </a:buClr>
              <a:buSzPct val="114285"/>
              <a:buChar char="–"/>
            </a:pPr>
            <a:r>
              <a:rPr lang="en-US">
                <a:solidFill>
                  <a:srgbClr val="FF0000"/>
                </a:solidFill>
              </a:rPr>
              <a:t>How to move data around and manipulate it with some programming language</a:t>
            </a:r>
            <a:endParaRPr/>
          </a:p>
          <a:p>
            <a:pPr indent="-272415" lvl="1" marL="742950" rtl="0" algn="l">
              <a:spcBef>
                <a:spcPts val="392"/>
              </a:spcBef>
              <a:spcAft>
                <a:spcPts val="0"/>
              </a:spcAft>
              <a:buClr>
                <a:srgbClr val="FF0000"/>
              </a:buClr>
              <a:buSzPct val="100000"/>
              <a:buChar char="–"/>
            </a:pPr>
            <a:r>
              <a:rPr lang="en-US">
                <a:solidFill>
                  <a:srgbClr val="FF0000"/>
                </a:solidFill>
              </a:rPr>
              <a:t>Scripting languages (e.g., Python)</a:t>
            </a:r>
            <a:endParaRPr/>
          </a:p>
          <a:p>
            <a:pPr indent="-272415" lvl="1" marL="742950" rtl="0" algn="l">
              <a:spcBef>
                <a:spcPts val="392"/>
              </a:spcBef>
              <a:spcAft>
                <a:spcPts val="0"/>
              </a:spcAft>
              <a:buClr>
                <a:srgbClr val="FF0000"/>
              </a:buClr>
              <a:buSzPct val="100000"/>
              <a:buChar char="–"/>
            </a:pPr>
            <a:r>
              <a:rPr lang="en-US">
                <a:solidFill>
                  <a:srgbClr val="FF0000"/>
                </a:solidFill>
              </a:rPr>
              <a:t>Data storage tools like relational databases, key-value stores</a:t>
            </a:r>
            <a:endParaRPr/>
          </a:p>
          <a:p>
            <a:pPr indent="-272415" lvl="1" marL="742950" rtl="0" algn="l">
              <a:spcBef>
                <a:spcPts val="392"/>
              </a:spcBef>
              <a:spcAft>
                <a:spcPts val="0"/>
              </a:spcAft>
              <a:buClr>
                <a:srgbClr val="FF0000"/>
              </a:buClr>
              <a:buSzPct val="100000"/>
              <a:buChar char="–"/>
            </a:pPr>
            <a:r>
              <a:rPr lang="en-US">
                <a:solidFill>
                  <a:srgbClr val="FF0000"/>
                </a:solidFill>
              </a:rPr>
              <a:t>Programming frameworks like SQL, Hadoop, Spark, etc.</a:t>
            </a:r>
            <a:endParaRPr/>
          </a:p>
          <a:p>
            <a:pPr indent="-327660" lvl="0" marL="342900" rtl="0" algn="l">
              <a:spcBef>
                <a:spcPts val="448"/>
              </a:spcBef>
              <a:spcAft>
                <a:spcPts val="0"/>
              </a:spcAft>
              <a:buClr>
                <a:schemeClr val="dk1"/>
              </a:buClr>
              <a:buSzPct val="100000"/>
              <a:buChar char="•"/>
            </a:pPr>
            <a:r>
              <a:rPr lang="en-US"/>
              <a:t>Data visualization experience</a:t>
            </a:r>
            <a:endParaRPr/>
          </a:p>
          <a:p>
            <a:pPr indent="-298450" lvl="1" marL="742950" rtl="0" algn="l">
              <a:spcBef>
                <a:spcPts val="448"/>
              </a:spcBef>
              <a:spcAft>
                <a:spcPts val="0"/>
              </a:spcAft>
              <a:buClr>
                <a:schemeClr val="dk1"/>
              </a:buClr>
              <a:buSzPct val="114285"/>
              <a:buChar char="–"/>
            </a:pPr>
            <a:r>
              <a:rPr lang="en-US"/>
              <a:t>How to draw informative pictures of data</a:t>
            </a:r>
            <a:endParaRPr/>
          </a:p>
          <a:p>
            <a:pPr indent="-272415" lvl="1" marL="742950" rtl="0" algn="l">
              <a:spcBef>
                <a:spcPts val="392"/>
              </a:spcBef>
              <a:spcAft>
                <a:spcPts val="0"/>
              </a:spcAft>
              <a:buClr>
                <a:schemeClr val="dk1"/>
              </a:buClr>
              <a:buSzPct val="100000"/>
              <a:buChar char="–"/>
            </a:pPr>
            <a:r>
              <a:rPr lang="en-US"/>
              <a:t>Many tools (e.g., D3.js, plotting libraries)</a:t>
            </a:r>
            <a:endParaRPr/>
          </a:p>
          <a:p>
            <a:pPr indent="-272415" lvl="1" marL="742950" rtl="0" algn="l">
              <a:spcBef>
                <a:spcPts val="392"/>
              </a:spcBef>
              <a:spcAft>
                <a:spcPts val="0"/>
              </a:spcAft>
              <a:buClr>
                <a:schemeClr val="dk1"/>
              </a:buClr>
              <a:buSzPct val="100000"/>
              <a:buChar char="–"/>
            </a:pPr>
            <a:r>
              <a:rPr lang="en-US"/>
              <a:t>Harder question is knowing what to draw</a:t>
            </a:r>
            <a:endParaRPr/>
          </a:p>
          <a:p>
            <a:pPr indent="-327660" lvl="0" marL="342900" rtl="0" algn="l">
              <a:spcBef>
                <a:spcPts val="448"/>
              </a:spcBef>
              <a:spcAft>
                <a:spcPts val="0"/>
              </a:spcAft>
              <a:buClr>
                <a:schemeClr val="dk1"/>
              </a:buClr>
              <a:buSzPct val="100000"/>
              <a:buChar char="•"/>
            </a:pPr>
            <a:r>
              <a:rPr lang="en-US"/>
              <a:t>Knowledge of statistics</a:t>
            </a:r>
            <a:endParaRPr/>
          </a:p>
          <a:p>
            <a:pPr indent="-298450" lvl="1" marL="742950" rtl="0" algn="l">
              <a:spcBef>
                <a:spcPts val="448"/>
              </a:spcBef>
              <a:spcAft>
                <a:spcPts val="0"/>
              </a:spcAft>
              <a:buClr>
                <a:schemeClr val="dk1"/>
              </a:buClr>
              <a:buSzPct val="114285"/>
              <a:buChar char="–"/>
            </a:pPr>
            <a:r>
              <a:rPr lang="en-US"/>
              <a:t>E.g., error-bars, confidence intervals</a:t>
            </a:r>
            <a:endParaRPr/>
          </a:p>
          <a:p>
            <a:pPr indent="-272415" lvl="1" marL="742950" rtl="0" algn="l">
              <a:spcBef>
                <a:spcPts val="392"/>
              </a:spcBef>
              <a:spcAft>
                <a:spcPts val="0"/>
              </a:spcAft>
              <a:buClr>
                <a:schemeClr val="dk1"/>
              </a:buClr>
              <a:buSzPct val="100000"/>
              <a:buChar char="–"/>
            </a:pPr>
            <a:r>
              <a:rPr lang="en-US"/>
              <a:t>Python libraries; Matlab; R</a:t>
            </a:r>
            <a:endParaRPr/>
          </a:p>
          <a:p>
            <a:pPr indent="-327660" lvl="0" marL="342900" rtl="0" algn="l">
              <a:spcBef>
                <a:spcPts val="448"/>
              </a:spcBef>
              <a:spcAft>
                <a:spcPts val="0"/>
              </a:spcAft>
              <a:buClr>
                <a:schemeClr val="dk1"/>
              </a:buClr>
              <a:buSzPct val="100000"/>
              <a:buChar char="•"/>
            </a:pPr>
            <a:r>
              <a:rPr lang="en-US"/>
              <a:t>Experience with forecasting and prediction</a:t>
            </a:r>
            <a:endParaRPr/>
          </a:p>
          <a:p>
            <a:pPr indent="-272415" lvl="1" marL="742950" rtl="0" algn="l">
              <a:spcBef>
                <a:spcPts val="392"/>
              </a:spcBef>
              <a:spcAft>
                <a:spcPts val="0"/>
              </a:spcAft>
              <a:buClr>
                <a:schemeClr val="dk1"/>
              </a:buClr>
              <a:buSzPct val="100000"/>
              <a:buChar char="–"/>
            </a:pPr>
            <a:r>
              <a:rPr lang="en-US"/>
              <a:t>Basic machine learning techniques</a:t>
            </a:r>
            <a:endParaRPr/>
          </a:p>
          <a:p>
            <a:pPr indent="-327660" lvl="0" marL="342900" rtl="0" algn="l">
              <a:spcBef>
                <a:spcPts val="448"/>
              </a:spcBef>
              <a:spcAft>
                <a:spcPts val="0"/>
              </a:spcAft>
              <a:buClr>
                <a:schemeClr val="dk1"/>
              </a:buClr>
              <a:buSzPct val="100000"/>
              <a:buChar char="•"/>
            </a:pPr>
            <a:r>
              <a:rPr lang="en-US"/>
              <a:t>Communication skills</a:t>
            </a:r>
            <a:endParaRPr/>
          </a:p>
          <a:p>
            <a:pPr indent="-298450" lvl="1" marL="742950" rtl="0" algn="l">
              <a:spcBef>
                <a:spcPts val="448"/>
              </a:spcBef>
              <a:spcAft>
                <a:spcPts val="0"/>
              </a:spcAft>
              <a:buClr>
                <a:schemeClr val="dk1"/>
              </a:buClr>
              <a:buSzPct val="114285"/>
              <a:buChar char="–"/>
            </a:pPr>
            <a:r>
              <a:rPr lang="en-US"/>
              <a:t>Communicate the findings</a:t>
            </a:r>
            <a:endParaRPr/>
          </a:p>
        </p:txBody>
      </p:sp>
      <p:sp>
        <p:nvSpPr>
          <p:cNvPr id="308" name="Google Shape;308;p4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a:t>What a Data Scientist Should Know</a:t>
            </a:r>
            <a:endParaRPr b="1"/>
          </a:p>
        </p:txBody>
      </p:sp>
      <p:sp>
        <p:nvSpPr>
          <p:cNvPr id="309" name="Google Shape;309;p4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10" name="Google Shape;310;p4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40"/>
          <p:cNvSpPr txBox="1"/>
          <p:nvPr/>
        </p:nvSpPr>
        <p:spPr>
          <a:xfrm>
            <a:off x="6161800" y="2788063"/>
            <a:ext cx="2589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We focus here!!!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ctrTitle"/>
          </p:nvPr>
        </p:nvSpPr>
        <p:spPr>
          <a:xfrm>
            <a:off x="152400" y="1752601"/>
            <a:ext cx="8839200" cy="34482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a:t>UMD DATA605 - Big Data Systems</a:t>
            </a:r>
            <a:br>
              <a:rPr lang="en-US"/>
            </a:br>
            <a:r>
              <a:rPr lang="en-US"/>
              <a:t>Course Intro</a:t>
            </a:r>
            <a:endParaRPr/>
          </a:p>
          <a:p>
            <a:pPr indent="0" lvl="0" marL="0" rtl="0" algn="ctr">
              <a:spcBef>
                <a:spcPts val="0"/>
              </a:spcBef>
              <a:spcAft>
                <a:spcPts val="0"/>
              </a:spcAft>
              <a:buClr>
                <a:schemeClr val="dk1"/>
              </a:buClr>
              <a:buSzPct val="100000"/>
              <a:buFont typeface="Arial"/>
              <a:buNone/>
            </a:pPr>
            <a:r>
              <a:rPr lang="en-US"/>
              <a:t>Big data</a:t>
            </a:r>
            <a:br>
              <a:rPr lang="en-US"/>
            </a:br>
            <a:r>
              <a:rPr b="1" lang="en-US">
                <a:solidFill>
                  <a:schemeClr val="accent2"/>
                </a:solidFill>
              </a:rPr>
              <a:t>Data Models</a:t>
            </a:r>
            <a:br>
              <a:rPr lang="en-US"/>
            </a:br>
            <a:r>
              <a:rPr lang="en-US"/>
              <a:t>Relational DBs and SQL Intro</a:t>
            </a:r>
            <a:br>
              <a:rPr lang="en-US"/>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23" name="Google Shape;323;p4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0000" lnSpcReduction="20000"/>
          </a:bodyPr>
          <a:lstStyle/>
          <a:p>
            <a:pPr indent="-312419" lvl="0" marL="342900" rtl="0" algn="l">
              <a:spcBef>
                <a:spcPts val="0"/>
              </a:spcBef>
              <a:spcAft>
                <a:spcPts val="0"/>
              </a:spcAft>
              <a:buClr>
                <a:schemeClr val="dk1"/>
              </a:buClr>
              <a:buSzPct val="100000"/>
              <a:buChar char="•"/>
            </a:pPr>
            <a:r>
              <a:rPr b="1" lang="en-US"/>
              <a:t>Data </a:t>
            </a:r>
            <a:r>
              <a:rPr b="1" lang="en-US"/>
              <a:t>M</a:t>
            </a:r>
            <a:r>
              <a:rPr b="1" lang="en-US"/>
              <a:t>odeling</a:t>
            </a:r>
            <a:endParaRPr b="1"/>
          </a:p>
          <a:p>
            <a:pPr indent="-259079" lvl="1" marL="742950" rtl="0" algn="l">
              <a:spcBef>
                <a:spcPts val="476"/>
              </a:spcBef>
              <a:spcAft>
                <a:spcPts val="0"/>
              </a:spcAft>
              <a:buClr>
                <a:schemeClr val="dk1"/>
              </a:buClr>
              <a:buSzPct val="100000"/>
              <a:buChar char="–"/>
            </a:pPr>
            <a:r>
              <a:rPr lang="en-US"/>
              <a:t>= p</a:t>
            </a:r>
            <a:r>
              <a:rPr lang="en-US"/>
              <a:t>rocess of representing / capturing the structure and properties of real-world entities</a:t>
            </a:r>
            <a:endParaRPr/>
          </a:p>
          <a:p>
            <a:pPr indent="0" lvl="0" marL="0" rtl="0" algn="l">
              <a:spcBef>
                <a:spcPts val="476"/>
              </a:spcBef>
              <a:spcAft>
                <a:spcPts val="0"/>
              </a:spcAft>
              <a:buNone/>
            </a:pPr>
            <a:r>
              <a:t/>
            </a:r>
            <a:endParaRPr b="1"/>
          </a:p>
          <a:p>
            <a:pPr indent="-308610" lvl="0" marL="457200" rtl="0" algn="l">
              <a:spcBef>
                <a:spcPts val="476"/>
              </a:spcBef>
              <a:spcAft>
                <a:spcPts val="0"/>
              </a:spcAft>
              <a:buSzPct val="56250"/>
              <a:buChar char="●"/>
            </a:pPr>
            <a:r>
              <a:rPr b="1" lang="en-US"/>
              <a:t>Data model</a:t>
            </a:r>
            <a:endParaRPr/>
          </a:p>
          <a:p>
            <a:pPr indent="-308610" lvl="1" marL="914400" rtl="0" algn="l">
              <a:spcBef>
                <a:spcPts val="0"/>
              </a:spcBef>
              <a:spcAft>
                <a:spcPts val="0"/>
              </a:spcAft>
              <a:buSzPct val="64285"/>
              <a:buChar char="○"/>
            </a:pPr>
            <a:r>
              <a:rPr lang="en-US"/>
              <a:t>D</a:t>
            </a:r>
            <a:r>
              <a:rPr lang="en-US"/>
              <a:t>escription of how data is represented (e.g., relational, key-value) and accessed (e.g., allowed operations, how to query)</a:t>
            </a:r>
            <a:endParaRPr/>
          </a:p>
          <a:p>
            <a:pPr indent="-308610" lvl="1" marL="914400" rtl="0" algn="l">
              <a:spcBef>
                <a:spcPts val="0"/>
              </a:spcBef>
              <a:spcAft>
                <a:spcPts val="0"/>
              </a:spcAft>
              <a:buSzPct val="64285"/>
              <a:buChar char="○"/>
            </a:pPr>
            <a:r>
              <a:rPr lang="en-US"/>
              <a:t>E.g., s</a:t>
            </a:r>
            <a:r>
              <a:rPr lang="en-US"/>
              <a:t>chema in a DB is the description of a specific collection of data, using a given data model</a:t>
            </a:r>
            <a:endParaRPr/>
          </a:p>
          <a:p>
            <a:pPr indent="-308610" lvl="1" marL="914400" rtl="0" algn="l">
              <a:spcBef>
                <a:spcPts val="0"/>
              </a:spcBef>
              <a:spcAft>
                <a:spcPts val="0"/>
              </a:spcAft>
              <a:buSzPct val="64285"/>
              <a:buChar char="○"/>
            </a:pPr>
            <a:r>
              <a:rPr lang="en-US"/>
              <a:t>Real-world -&gt; representation</a:t>
            </a:r>
            <a:endParaRPr/>
          </a:p>
          <a:p>
            <a:pPr indent="0" lvl="0" marL="342900" rtl="0" algn="l">
              <a:spcBef>
                <a:spcPts val="544"/>
              </a:spcBef>
              <a:spcAft>
                <a:spcPts val="0"/>
              </a:spcAft>
              <a:buNone/>
            </a:pPr>
            <a:r>
              <a:t/>
            </a:r>
            <a:endParaRPr/>
          </a:p>
          <a:p>
            <a:pPr indent="-312419" lvl="0" marL="342900" rtl="0" algn="l">
              <a:spcBef>
                <a:spcPts val="544"/>
              </a:spcBef>
              <a:spcAft>
                <a:spcPts val="0"/>
              </a:spcAft>
              <a:buClr>
                <a:schemeClr val="dk1"/>
              </a:buClr>
              <a:buSzPct val="100000"/>
              <a:buChar char="•"/>
            </a:pPr>
            <a:r>
              <a:rPr lang="en-US"/>
              <a:t>Why?</a:t>
            </a:r>
            <a:endParaRPr/>
          </a:p>
          <a:p>
            <a:pPr indent="-259079" lvl="1" marL="742950" rtl="0" algn="l">
              <a:spcBef>
                <a:spcPts val="476"/>
              </a:spcBef>
              <a:spcAft>
                <a:spcPts val="0"/>
              </a:spcAft>
              <a:buClr>
                <a:schemeClr val="dk1"/>
              </a:buClr>
              <a:buSzPct val="100000"/>
              <a:buChar char="–"/>
            </a:pPr>
            <a:r>
              <a:rPr lang="en-US"/>
              <a:t>Need to know the structure of the data (to some extent) to be able to write general purpose code</a:t>
            </a:r>
            <a:endParaRPr/>
          </a:p>
          <a:p>
            <a:pPr indent="-259079" lvl="1" marL="742950" rtl="0" algn="l">
              <a:spcBef>
                <a:spcPts val="476"/>
              </a:spcBef>
              <a:spcAft>
                <a:spcPts val="0"/>
              </a:spcAft>
              <a:buClr>
                <a:schemeClr val="dk1"/>
              </a:buClr>
              <a:buSzPct val="100000"/>
              <a:buChar char="–"/>
            </a:pPr>
            <a:r>
              <a:rPr lang="en-US"/>
              <a:t>Allows to share data across programs, organizations, systems</a:t>
            </a:r>
            <a:endParaRPr/>
          </a:p>
          <a:p>
            <a:pPr indent="-259079" lvl="1" marL="742950" rtl="0" algn="l">
              <a:spcBef>
                <a:spcPts val="476"/>
              </a:spcBef>
              <a:spcAft>
                <a:spcPts val="0"/>
              </a:spcAft>
              <a:buClr>
                <a:schemeClr val="dk1"/>
              </a:buClr>
              <a:buSzPct val="100000"/>
              <a:buChar char="–"/>
            </a:pPr>
            <a:r>
              <a:rPr lang="en-US"/>
              <a:t>Need to be able to integrate information from multiple sources</a:t>
            </a:r>
            <a:endParaRPr/>
          </a:p>
          <a:p>
            <a:pPr indent="-259079" lvl="1" marL="742950" rtl="0" algn="l">
              <a:spcBef>
                <a:spcPts val="476"/>
              </a:spcBef>
              <a:spcAft>
                <a:spcPts val="0"/>
              </a:spcAft>
              <a:buClr>
                <a:schemeClr val="dk1"/>
              </a:buClr>
              <a:buSzPct val="100000"/>
              <a:buChar char="–"/>
            </a:pPr>
            <a:r>
              <a:rPr lang="en-US"/>
              <a:t>Efficiency: can preprocess data to make access efficient (e.g., building a B-Tree on a field)</a:t>
            </a:r>
            <a:endParaRPr/>
          </a:p>
        </p:txBody>
      </p:sp>
      <p:sp>
        <p:nvSpPr>
          <p:cNvPr id="324" name="Google Shape;324;p4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25" name="Google Shape;325;p4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31" name="Google Shape;331;p4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A data model typically consists of:</a:t>
            </a:r>
            <a:endParaRPr/>
          </a:p>
          <a:p>
            <a:pPr indent="-285750" lvl="1" marL="742950" rtl="0" algn="l">
              <a:spcBef>
                <a:spcPts val="560"/>
              </a:spcBef>
              <a:spcAft>
                <a:spcPts val="0"/>
              </a:spcAft>
              <a:buClr>
                <a:schemeClr val="dk1"/>
              </a:buClr>
              <a:buSzPts val="2800"/>
              <a:buChar char="–"/>
            </a:pPr>
            <a:r>
              <a:rPr lang="en-US"/>
              <a:t>Modeling constructs</a:t>
            </a:r>
            <a:endParaRPr/>
          </a:p>
          <a:p>
            <a:pPr indent="-292100" lvl="2" marL="1143000" rtl="0" algn="l">
              <a:spcBef>
                <a:spcPts val="560"/>
              </a:spcBef>
              <a:spcAft>
                <a:spcPts val="0"/>
              </a:spcAft>
              <a:buClr>
                <a:schemeClr val="dk1"/>
              </a:buClr>
              <a:buSzPts val="2800"/>
              <a:buChar char="•"/>
            </a:pPr>
            <a:r>
              <a:rPr lang="en-US"/>
              <a:t>A collection of concepts used to represent the structure in the data, e.g.,</a:t>
            </a:r>
            <a:endParaRPr/>
          </a:p>
          <a:p>
            <a:pPr indent="-266700" lvl="3" marL="1600200" rtl="0" algn="l">
              <a:spcBef>
                <a:spcPts val="480"/>
              </a:spcBef>
              <a:spcAft>
                <a:spcPts val="0"/>
              </a:spcAft>
              <a:buClr>
                <a:schemeClr val="dk1"/>
              </a:buClr>
              <a:buSzPts val="2400"/>
              <a:buChar char="–"/>
            </a:pPr>
            <a:r>
              <a:rPr lang="en-US"/>
              <a:t>types of </a:t>
            </a:r>
            <a:r>
              <a:rPr i="1" lang="en-US"/>
              <a:t>entities</a:t>
            </a:r>
            <a:endParaRPr/>
          </a:p>
          <a:p>
            <a:pPr indent="-266700" lvl="3" marL="1600200" rtl="0" algn="l">
              <a:spcBef>
                <a:spcPts val="480"/>
              </a:spcBef>
              <a:spcAft>
                <a:spcPts val="0"/>
              </a:spcAft>
              <a:buClr>
                <a:schemeClr val="dk1"/>
              </a:buClr>
              <a:buSzPts val="2400"/>
              <a:buChar char="–"/>
            </a:pPr>
            <a:r>
              <a:rPr lang="en-US"/>
              <a:t>entity</a:t>
            </a:r>
            <a:r>
              <a:rPr lang="en-US"/>
              <a:t> </a:t>
            </a:r>
            <a:r>
              <a:rPr i="1" lang="en-US"/>
              <a:t>attributes</a:t>
            </a:r>
            <a:endParaRPr/>
          </a:p>
          <a:p>
            <a:pPr indent="-266700" lvl="3" marL="1600200" rtl="0" algn="l">
              <a:spcBef>
                <a:spcPts val="480"/>
              </a:spcBef>
              <a:spcAft>
                <a:spcPts val="0"/>
              </a:spcAft>
              <a:buClr>
                <a:schemeClr val="dk1"/>
              </a:buClr>
              <a:buSzPts val="2400"/>
              <a:buChar char="–"/>
            </a:pPr>
            <a:r>
              <a:rPr lang="en-US"/>
              <a:t>types of </a:t>
            </a:r>
            <a:r>
              <a:rPr i="1" lang="en-US"/>
              <a:t>relationships </a:t>
            </a:r>
            <a:r>
              <a:rPr lang="en-US"/>
              <a:t>between </a:t>
            </a:r>
            <a:r>
              <a:rPr i="1" lang="en-US"/>
              <a:t>entities</a:t>
            </a:r>
            <a:endParaRPr/>
          </a:p>
          <a:p>
            <a:pPr indent="-266700" lvl="3" marL="1600200" rtl="0" algn="l">
              <a:spcBef>
                <a:spcPts val="480"/>
              </a:spcBef>
              <a:spcAft>
                <a:spcPts val="0"/>
              </a:spcAft>
              <a:buClr>
                <a:schemeClr val="dk1"/>
              </a:buClr>
              <a:buSzPts val="2400"/>
              <a:buChar char="–"/>
            </a:pPr>
            <a:r>
              <a:rPr i="1" lang="en-US"/>
              <a:t>relationship attributes</a:t>
            </a:r>
            <a:endParaRPr/>
          </a:p>
          <a:p>
            <a:pPr indent="-285750" lvl="1" marL="742950" rtl="0" algn="l">
              <a:spcBef>
                <a:spcPts val="560"/>
              </a:spcBef>
              <a:spcAft>
                <a:spcPts val="0"/>
              </a:spcAft>
              <a:buClr>
                <a:schemeClr val="dk1"/>
              </a:buClr>
              <a:buSzPts val="2800"/>
              <a:buChar char="–"/>
            </a:pPr>
            <a:r>
              <a:rPr lang="en-US"/>
              <a:t>Integrity constraints</a:t>
            </a:r>
            <a:endParaRPr/>
          </a:p>
          <a:p>
            <a:pPr indent="-292100" lvl="2" marL="1143000" rtl="0" algn="l">
              <a:spcBef>
                <a:spcPts val="560"/>
              </a:spcBef>
              <a:spcAft>
                <a:spcPts val="0"/>
              </a:spcAft>
              <a:buClr>
                <a:schemeClr val="dk1"/>
              </a:buClr>
              <a:buSzPts val="2800"/>
              <a:buChar char="•"/>
            </a:pPr>
            <a:r>
              <a:rPr lang="en-US"/>
              <a:t>Constraints to ensure data integrity (e.g., avoid errors)</a:t>
            </a:r>
            <a:endParaRPr/>
          </a:p>
          <a:p>
            <a:pPr indent="-285750" lvl="1" marL="742950" rtl="0" algn="l">
              <a:spcBef>
                <a:spcPts val="560"/>
              </a:spcBef>
              <a:spcAft>
                <a:spcPts val="0"/>
              </a:spcAft>
              <a:buClr>
                <a:schemeClr val="dk1"/>
              </a:buClr>
              <a:buSzPts val="2800"/>
              <a:buChar char="–"/>
            </a:pPr>
            <a:r>
              <a:rPr lang="en-US"/>
              <a:t>Manipulation languages</a:t>
            </a:r>
            <a:endParaRPr/>
          </a:p>
          <a:p>
            <a:pPr indent="-292100" lvl="2" marL="1143000" rtl="0" algn="l">
              <a:spcBef>
                <a:spcPts val="560"/>
              </a:spcBef>
              <a:spcAft>
                <a:spcPts val="0"/>
              </a:spcAft>
              <a:buClr>
                <a:schemeClr val="dk1"/>
              </a:buClr>
              <a:buSzPts val="2800"/>
              <a:buChar char="•"/>
            </a:pPr>
            <a:r>
              <a:rPr lang="en-US"/>
              <a:t>Constructs for manipulating the data</a:t>
            </a:r>
            <a:endParaRPr/>
          </a:p>
          <a:p>
            <a:pPr indent="-292100" lvl="2" marL="1143000" marR="0" rtl="0" algn="l">
              <a:lnSpc>
                <a:spcPct val="100000"/>
              </a:lnSpc>
              <a:spcBef>
                <a:spcPts val="560"/>
              </a:spcBef>
              <a:spcAft>
                <a:spcPts val="0"/>
              </a:spcAft>
              <a:buSzPts val="2800"/>
              <a:buChar char="•"/>
            </a:pPr>
            <a:r>
              <a:rPr lang="en-US"/>
              <a:t>Inserting</a:t>
            </a:r>
            <a:r>
              <a:rPr lang="en-US"/>
              <a:t>, accessing, updating, deleting</a:t>
            </a:r>
            <a:endParaRPr/>
          </a:p>
        </p:txBody>
      </p:sp>
      <p:sp>
        <p:nvSpPr>
          <p:cNvPr id="332" name="Google Shape;332;p4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33" name="Google Shape;333;p4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39" name="Google Shape;339;p44"/>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would like a data model to be:</a:t>
            </a:r>
            <a:endParaRPr/>
          </a:p>
          <a:p>
            <a:pPr indent="-285750" lvl="1" marL="742950" rtl="0" algn="l">
              <a:spcBef>
                <a:spcPts val="560"/>
              </a:spcBef>
              <a:spcAft>
                <a:spcPts val="0"/>
              </a:spcAft>
              <a:buClr>
                <a:schemeClr val="dk1"/>
              </a:buClr>
              <a:buSzPts val="2800"/>
              <a:buChar char="–"/>
            </a:pPr>
            <a:r>
              <a:rPr lang="en-US"/>
              <a:t>Sufficiently expressive</a:t>
            </a:r>
            <a:endParaRPr/>
          </a:p>
          <a:p>
            <a:pPr indent="-292100" lvl="2" marL="1143000" rtl="0" algn="l">
              <a:spcBef>
                <a:spcPts val="560"/>
              </a:spcBef>
              <a:spcAft>
                <a:spcPts val="0"/>
              </a:spcAft>
              <a:buClr>
                <a:schemeClr val="dk1"/>
              </a:buClr>
              <a:buSzPts val="2800"/>
              <a:buChar char="•"/>
            </a:pPr>
            <a:r>
              <a:rPr lang="en-US"/>
              <a:t>Capture real-world data well</a:t>
            </a:r>
            <a:endParaRPr/>
          </a:p>
          <a:p>
            <a:pPr indent="-285750" lvl="1" marL="742950" rtl="0" algn="l">
              <a:spcBef>
                <a:spcPts val="560"/>
              </a:spcBef>
              <a:spcAft>
                <a:spcPts val="0"/>
              </a:spcAft>
              <a:buClr>
                <a:schemeClr val="dk1"/>
              </a:buClr>
              <a:buSzPts val="2800"/>
              <a:buChar char="–"/>
            </a:pPr>
            <a:r>
              <a:rPr lang="en-US"/>
              <a:t>Easy to use</a:t>
            </a:r>
            <a:endParaRPr/>
          </a:p>
          <a:p>
            <a:pPr indent="-285750" lvl="1" marL="742950" rtl="0" algn="l">
              <a:spcBef>
                <a:spcPts val="560"/>
              </a:spcBef>
              <a:spcAft>
                <a:spcPts val="0"/>
              </a:spcAft>
              <a:buClr>
                <a:schemeClr val="dk1"/>
              </a:buClr>
              <a:buSzPts val="2800"/>
              <a:buChar char="–"/>
            </a:pPr>
            <a:r>
              <a:rPr lang="en-US"/>
              <a:t>Lends itself to good performance</a:t>
            </a:r>
            <a:endParaRPr/>
          </a:p>
          <a:p>
            <a:pPr indent="-342900" lvl="0" marL="342900" rtl="0" algn="l">
              <a:spcBef>
                <a:spcPts val="640"/>
              </a:spcBef>
              <a:spcAft>
                <a:spcPts val="0"/>
              </a:spcAft>
              <a:buClr>
                <a:schemeClr val="dk1"/>
              </a:buClr>
              <a:buSzPts val="3200"/>
              <a:buChar char="•"/>
            </a:pPr>
            <a:r>
              <a:rPr lang="en-US"/>
              <a:t>The evolution of data modeling tools as an attempt to capture the structure in the data</a:t>
            </a:r>
            <a:endParaRPr/>
          </a:p>
          <a:p>
            <a:pPr indent="-285750" lvl="1" marL="742950" rtl="0" algn="l">
              <a:spcBef>
                <a:spcPts val="640"/>
              </a:spcBef>
              <a:spcAft>
                <a:spcPts val="0"/>
              </a:spcAft>
              <a:buSzPts val="1800"/>
              <a:buChar char="–"/>
            </a:pPr>
            <a:r>
              <a:rPr lang="en-US"/>
              <a:t>Structured data -&gt; Relational </a:t>
            </a:r>
            <a:r>
              <a:rPr lang="en-US"/>
              <a:t>DBs</a:t>
            </a:r>
            <a:endParaRPr/>
          </a:p>
          <a:p>
            <a:pPr indent="-285750" lvl="1" marL="742950" rtl="0" algn="l">
              <a:spcBef>
                <a:spcPts val="640"/>
              </a:spcBef>
              <a:spcAft>
                <a:spcPts val="0"/>
              </a:spcAft>
              <a:buSzPts val="1800"/>
              <a:buChar char="–"/>
            </a:pPr>
            <a:r>
              <a:rPr lang="en-US"/>
              <a:t>Semi-structured web data -&gt; XML</a:t>
            </a:r>
            <a:endParaRPr/>
          </a:p>
          <a:p>
            <a:pPr indent="-285750" lvl="1" marL="742950" rtl="0" algn="l">
              <a:spcBef>
                <a:spcPts val="640"/>
              </a:spcBef>
              <a:spcAft>
                <a:spcPts val="0"/>
              </a:spcAft>
              <a:buSzPts val="1800"/>
              <a:buChar char="–"/>
            </a:pPr>
            <a:r>
              <a:rPr lang="en-US"/>
              <a:t>Unstructured data -&gt; NoSQL DBs</a:t>
            </a:r>
            <a:endParaRPr/>
          </a:p>
        </p:txBody>
      </p:sp>
      <p:sp>
        <p:nvSpPr>
          <p:cNvPr id="340" name="Google Shape;340;p4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41" name="Google Shape;341;p4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Overview</a:t>
            </a:r>
            <a:endParaRPr/>
          </a:p>
        </p:txBody>
      </p:sp>
      <p:sp>
        <p:nvSpPr>
          <p:cNvPr id="58" name="Google Shape;58;p9"/>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~6 Projects / labs: 50%</a:t>
            </a:r>
            <a:endParaRPr/>
          </a:p>
          <a:p>
            <a:pPr indent="-285750" lvl="1" marL="742950" rtl="0" algn="l">
              <a:spcBef>
                <a:spcPts val="560"/>
              </a:spcBef>
              <a:spcAft>
                <a:spcPts val="0"/>
              </a:spcAft>
              <a:buClr>
                <a:schemeClr val="dk1"/>
              </a:buClr>
              <a:buSzPts val="2800"/>
              <a:buChar char="–"/>
            </a:pPr>
            <a:r>
              <a:rPr lang="en-US"/>
              <a:t>Individually done</a:t>
            </a:r>
            <a:endParaRPr/>
          </a:p>
          <a:p>
            <a:pPr indent="-342900" lvl="0" marL="342900" rtl="0" algn="l">
              <a:spcBef>
                <a:spcPts val="640"/>
              </a:spcBef>
              <a:spcAft>
                <a:spcPts val="0"/>
              </a:spcAft>
              <a:buClr>
                <a:schemeClr val="dk1"/>
              </a:buClr>
              <a:buSzPts val="3200"/>
              <a:buChar char="•"/>
            </a:pPr>
            <a:r>
              <a:rPr lang="en-US"/>
              <a:t>Midterm + Final: 50%</a:t>
            </a:r>
            <a:endParaRPr/>
          </a:p>
          <a:p>
            <a:pPr indent="-342900" lvl="0" marL="342900" rtl="0" algn="l">
              <a:spcBef>
                <a:spcPts val="640"/>
              </a:spcBef>
              <a:spcAft>
                <a:spcPts val="0"/>
              </a:spcAft>
              <a:buClr>
                <a:schemeClr val="dk1"/>
              </a:buClr>
              <a:buSzPts val="3200"/>
              <a:buChar char="•"/>
            </a:pPr>
            <a:r>
              <a:rPr lang="en-US"/>
              <a:t>Will re-evaluate based on how initial labs go</a:t>
            </a:r>
            <a:endParaRPr/>
          </a:p>
          <a:p>
            <a:pPr indent="-342900" lvl="0" marL="342900" rtl="0" algn="l">
              <a:spcBef>
                <a:spcPts val="640"/>
              </a:spcBef>
              <a:spcAft>
                <a:spcPts val="0"/>
              </a:spcAft>
              <a:buClr>
                <a:schemeClr val="dk1"/>
              </a:buClr>
              <a:buSzPts val="3200"/>
              <a:buChar char="•"/>
            </a:pPr>
            <a:r>
              <a:rPr lang="en-US"/>
              <a:t>Grad and undergrad students will be assigned final grades separately</a:t>
            </a:r>
            <a:endParaRPr/>
          </a:p>
          <a:p>
            <a:pPr indent="0" lvl="0" marL="342900" marR="0" rtl="0" algn="l">
              <a:lnSpc>
                <a:spcPct val="100000"/>
              </a:lnSpc>
              <a:spcBef>
                <a:spcPts val="640"/>
              </a:spcBef>
              <a:spcAft>
                <a:spcPts val="0"/>
              </a:spcAft>
              <a:buNone/>
            </a:pPr>
            <a:r>
              <a:t/>
            </a:r>
            <a:endParaRPr/>
          </a:p>
          <a:p>
            <a:pPr indent="-342900" lvl="0" marL="342900" marR="0" rtl="0" algn="l">
              <a:lnSpc>
                <a:spcPct val="100000"/>
              </a:lnSpc>
              <a:spcBef>
                <a:spcPts val="640"/>
              </a:spcBef>
              <a:spcAft>
                <a:spcPts val="0"/>
              </a:spcAft>
              <a:buSzPts val="3200"/>
              <a:buChar char="•"/>
            </a:pPr>
            <a:r>
              <a:rPr lang="en-US"/>
              <a:t>First project should be posted by Monday, so </a:t>
            </a:r>
            <a:r>
              <a:rPr lang="en-US"/>
              <a:t>we can discuss next week</a:t>
            </a:r>
            <a:endParaRPr/>
          </a:p>
          <a:p>
            <a:pPr indent="-374650" lvl="1" marL="742950" marR="0" rtl="0" algn="l">
              <a:lnSpc>
                <a:spcPct val="100000"/>
              </a:lnSpc>
              <a:spcBef>
                <a:spcPts val="640"/>
              </a:spcBef>
              <a:spcAft>
                <a:spcPts val="0"/>
              </a:spcAft>
              <a:buSzPts val="3200"/>
              <a:buChar char="–"/>
            </a:pPr>
            <a:r>
              <a:rPr lang="en-US" sz="3200"/>
              <a:t>PostgreSQL</a:t>
            </a:r>
            <a:endParaRPr sz="3200"/>
          </a:p>
          <a:p>
            <a:pPr indent="-342900" lvl="0" marL="342900" marR="0" rtl="0" algn="l">
              <a:lnSpc>
                <a:spcPct val="100000"/>
              </a:lnSpc>
              <a:spcBef>
                <a:spcPts val="640"/>
              </a:spcBef>
              <a:spcAft>
                <a:spcPts val="0"/>
              </a:spcAft>
              <a:buSzPts val="3200"/>
              <a:buChar char="•"/>
            </a:pPr>
            <a:r>
              <a:rPr lang="en-US"/>
              <a:t>Check out the class web pages </a:t>
            </a:r>
            <a:endParaRPr/>
          </a:p>
        </p:txBody>
      </p:sp>
      <p:sp>
        <p:nvSpPr>
          <p:cNvPr id="59" name="Google Shape;59;p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60" name="Google Shape;60;p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47" name="Google Shape;347;p4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Some examples of data models</a:t>
            </a:r>
            <a:endParaRPr/>
          </a:p>
          <a:p>
            <a:pPr indent="-285750" lvl="1" marL="742950" rtl="0" algn="l">
              <a:spcBef>
                <a:spcPts val="518"/>
              </a:spcBef>
              <a:spcAft>
                <a:spcPts val="0"/>
              </a:spcAft>
              <a:buClr>
                <a:schemeClr val="dk1"/>
              </a:buClr>
              <a:buSzPct val="100000"/>
              <a:buChar char="–"/>
            </a:pPr>
            <a:r>
              <a:rPr lang="en-US"/>
              <a:t>Relational, entity-relationship model, XML, ...</a:t>
            </a:r>
            <a:endParaRPr/>
          </a:p>
          <a:p>
            <a:pPr indent="-285750" lvl="1" marL="742950" rtl="0" algn="l">
              <a:spcBef>
                <a:spcPts val="518"/>
              </a:spcBef>
              <a:spcAft>
                <a:spcPts val="0"/>
              </a:spcAft>
              <a:buClr>
                <a:schemeClr val="dk1"/>
              </a:buClr>
              <a:buSzPct val="100000"/>
              <a:buChar char="–"/>
            </a:pPr>
            <a:r>
              <a:rPr lang="en-US"/>
              <a:t>Object-oriented, Object-relational, RDF, ...</a:t>
            </a:r>
            <a:endParaRPr/>
          </a:p>
          <a:p>
            <a:pPr indent="-285750" lvl="1" marL="742950" marR="0" rtl="0" algn="l">
              <a:lnSpc>
                <a:spcPct val="100000"/>
              </a:lnSpc>
              <a:spcBef>
                <a:spcPts val="518"/>
              </a:spcBef>
              <a:spcAft>
                <a:spcPts val="0"/>
              </a:spcAft>
              <a:buSzPct val="100000"/>
              <a:buChar char="–"/>
            </a:pPr>
            <a:r>
              <a:rPr lang="en-US"/>
              <a:t>Current favorites in the industry: JSON, Protocol Buffers, </a:t>
            </a:r>
            <a:r>
              <a:rPr lang="en-US">
                <a:uFill>
                  <a:noFill/>
                </a:uFill>
                <a:hlinkClick r:id="rId3"/>
              </a:rPr>
              <a:t>Avro</a:t>
            </a:r>
            <a:r>
              <a:rPr lang="en-US"/>
              <a:t>, Thrift, Property Graph</a:t>
            </a:r>
            <a:endParaRPr/>
          </a:p>
          <a:p>
            <a:pPr indent="0" lvl="0" marL="342900" rtl="0" algn="l">
              <a:spcBef>
                <a:spcPts val="592"/>
              </a:spcBef>
              <a:spcAft>
                <a:spcPts val="0"/>
              </a:spcAft>
              <a:buNone/>
            </a:pPr>
            <a:r>
              <a:t/>
            </a:r>
            <a:endParaRPr/>
          </a:p>
          <a:p>
            <a:pPr indent="-342900" lvl="0" marL="342900" rtl="0" algn="l">
              <a:spcBef>
                <a:spcPts val="592"/>
              </a:spcBef>
              <a:spcAft>
                <a:spcPts val="0"/>
              </a:spcAft>
              <a:buClr>
                <a:schemeClr val="dk1"/>
              </a:buClr>
              <a:buSzPct val="100000"/>
              <a:buChar char="•"/>
            </a:pPr>
            <a:r>
              <a:rPr lang="en-US"/>
              <a:t>Why so many data models ?</a:t>
            </a:r>
            <a:endParaRPr/>
          </a:p>
          <a:p>
            <a:pPr indent="-285750" lvl="1" marL="742950" rtl="0" algn="l">
              <a:spcBef>
                <a:spcPts val="518"/>
              </a:spcBef>
              <a:spcAft>
                <a:spcPts val="0"/>
              </a:spcAft>
              <a:buClr>
                <a:schemeClr val="dk1"/>
              </a:buClr>
              <a:buSzPct val="100000"/>
              <a:buChar char="–"/>
            </a:pPr>
            <a:r>
              <a:rPr lang="en-US"/>
              <a:t>Tension between descriptive power and ease of use/efficiency</a:t>
            </a:r>
            <a:endParaRPr/>
          </a:p>
          <a:p>
            <a:pPr indent="-285750" lvl="1" marL="742950" rtl="0" algn="l">
              <a:spcBef>
                <a:spcPts val="518"/>
              </a:spcBef>
              <a:spcAft>
                <a:spcPts val="0"/>
              </a:spcAft>
              <a:buClr>
                <a:schemeClr val="dk1"/>
              </a:buClr>
              <a:buSzPct val="100000"/>
              <a:buChar char="–"/>
            </a:pPr>
            <a:r>
              <a:rPr lang="en-US"/>
              <a:t>More powerful models</a:t>
            </a:r>
            <a:endParaRPr/>
          </a:p>
          <a:p>
            <a:pPr indent="-278764" lvl="2" marL="1143000" rtl="0" algn="l">
              <a:spcBef>
                <a:spcPts val="518"/>
              </a:spcBef>
              <a:spcAft>
                <a:spcPts val="0"/>
              </a:spcAft>
              <a:buClr>
                <a:schemeClr val="dk1"/>
              </a:buClr>
              <a:buSzPct val="116666"/>
              <a:buChar char="•"/>
            </a:pPr>
            <a:r>
              <a:rPr lang="en-US"/>
              <a:t>More datasets can be represented</a:t>
            </a:r>
            <a:endParaRPr/>
          </a:p>
          <a:p>
            <a:pPr indent="-278764" lvl="2" marL="1143000" rtl="0" algn="l">
              <a:spcBef>
                <a:spcPts val="518"/>
              </a:spcBef>
              <a:spcAft>
                <a:spcPts val="0"/>
              </a:spcAft>
              <a:buClr>
                <a:schemeClr val="dk1"/>
              </a:buClr>
              <a:buSzPct val="116666"/>
              <a:buChar char="•"/>
            </a:pPr>
            <a:r>
              <a:rPr lang="en-US"/>
              <a:t>Harder to use, to query, and less efficient</a:t>
            </a:r>
            <a:endParaRPr/>
          </a:p>
          <a:p>
            <a:pPr indent="-154940" lvl="0" marL="342900" rtl="0" algn="l">
              <a:spcBef>
                <a:spcPts val="592"/>
              </a:spcBef>
              <a:spcAft>
                <a:spcPts val="0"/>
              </a:spcAft>
              <a:buClr>
                <a:schemeClr val="dk1"/>
              </a:buClr>
              <a:buSzPct val="100000"/>
              <a:buNone/>
            </a:pPr>
            <a:r>
              <a:t/>
            </a:r>
            <a:endParaRPr/>
          </a:p>
        </p:txBody>
      </p:sp>
      <p:sp>
        <p:nvSpPr>
          <p:cNvPr id="348" name="Google Shape;348;p4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49" name="Google Shape;349;p4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t/>
            </a:r>
            <a:endParaRPr/>
          </a:p>
        </p:txBody>
      </p:sp>
      <p:sp>
        <p:nvSpPr>
          <p:cNvPr id="355" name="Google Shape;355;p46"/>
          <p:cNvSpPr txBox="1"/>
          <p:nvPr>
            <p:ph idx="1" type="body"/>
          </p:nvPr>
        </p:nvSpPr>
        <p:spPr>
          <a:xfrm>
            <a:off x="152400" y="990600"/>
            <a:ext cx="6201000" cy="5257800"/>
          </a:xfrm>
          <a:prstGeom prst="rect">
            <a:avLst/>
          </a:prstGeom>
          <a:noFill/>
          <a:ln>
            <a:noFill/>
          </a:ln>
        </p:spPr>
        <p:txBody>
          <a:bodyPr anchorCtr="0" anchor="t" bIns="45700" lIns="91425" spcFirstLastPara="1" rIns="91425" wrap="square" tIns="45700">
            <a:normAutofit/>
          </a:bodyPr>
          <a:lstStyle/>
          <a:p>
            <a:pPr indent="-342900" lvl="0" marL="457200" rtl="0" algn="l">
              <a:spcBef>
                <a:spcPts val="592"/>
              </a:spcBef>
              <a:spcAft>
                <a:spcPts val="0"/>
              </a:spcAft>
              <a:buSzPts val="1800"/>
              <a:buChar char="●"/>
            </a:pPr>
            <a:r>
              <a:rPr lang="en-US"/>
              <a:t>Entity-relationship (ER) model</a:t>
            </a:r>
            <a:endParaRPr/>
          </a:p>
          <a:p>
            <a:pPr indent="-342900" lvl="1" marL="9144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US"/>
              <a:t>Object-oriented DB</a:t>
            </a:r>
            <a:endParaRPr/>
          </a:p>
          <a:p>
            <a:pPr indent="-342900" lvl="0" marL="457200" rtl="0" algn="l">
              <a:spcBef>
                <a:spcPts val="0"/>
              </a:spcBef>
              <a:spcAft>
                <a:spcPts val="0"/>
              </a:spcAft>
              <a:buSzPts val="1800"/>
              <a:buChar char="●"/>
            </a:pPr>
            <a:r>
              <a:rPr lang="en-US"/>
              <a:t>Object-relational DB</a:t>
            </a:r>
            <a:endParaRPr/>
          </a:p>
          <a:p>
            <a:pPr indent="-342900" lvl="0" marL="457200" rtl="0" algn="l">
              <a:spcBef>
                <a:spcPts val="0"/>
              </a:spcBef>
              <a:spcAft>
                <a:spcPts val="0"/>
              </a:spcAft>
              <a:buSzPts val="1800"/>
              <a:buChar char="●"/>
            </a:pPr>
            <a:r>
              <a:rPr lang="en-US"/>
              <a:t>OOP</a:t>
            </a:r>
            <a:endParaRPr/>
          </a:p>
        </p:txBody>
      </p:sp>
      <p:sp>
        <p:nvSpPr>
          <p:cNvPr id="356" name="Google Shape;356;p46"/>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357" name="Google Shape;357;p46"/>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63" name="Google Shape;363;p47"/>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Typically there are multiple levels of modeling</a:t>
            </a:r>
            <a:endParaRPr/>
          </a:p>
          <a:p>
            <a:pPr indent="-285750" lvl="1" marL="742950" rtl="0" algn="l">
              <a:spcBef>
                <a:spcPts val="560"/>
              </a:spcBef>
              <a:spcAft>
                <a:spcPts val="0"/>
              </a:spcAft>
              <a:buClr>
                <a:schemeClr val="dk1"/>
              </a:buClr>
              <a:buSzPts val="2800"/>
              <a:buChar char="–"/>
            </a:pPr>
            <a:r>
              <a:rPr lang="en-US"/>
              <a:t>Physical</a:t>
            </a:r>
            <a:endParaRPr/>
          </a:p>
          <a:p>
            <a:pPr indent="-292100" lvl="2" marL="1143000" rtl="0" algn="l">
              <a:spcBef>
                <a:spcPts val="560"/>
              </a:spcBef>
              <a:spcAft>
                <a:spcPts val="0"/>
              </a:spcAft>
              <a:buClr>
                <a:schemeClr val="dk1"/>
              </a:buClr>
              <a:buSzPts val="2800"/>
              <a:buChar char="•"/>
            </a:pPr>
            <a:r>
              <a:rPr lang="en-US"/>
              <a:t>How the data is physically stored</a:t>
            </a:r>
            <a:endParaRPr/>
          </a:p>
          <a:p>
            <a:pPr indent="-292100" lvl="2" marL="1143000" marR="0" rtl="0" algn="l">
              <a:lnSpc>
                <a:spcPct val="100000"/>
              </a:lnSpc>
              <a:spcBef>
                <a:spcPts val="560"/>
              </a:spcBef>
              <a:spcAft>
                <a:spcPts val="0"/>
              </a:spcAft>
              <a:buSzPts val="2800"/>
              <a:buChar char="•"/>
            </a:pPr>
            <a:r>
              <a:rPr lang="en-US"/>
              <a:t>Complex</a:t>
            </a:r>
            <a:r>
              <a:rPr lang="en-US"/>
              <a:t> data structures (e.g., B-trees)</a:t>
            </a:r>
            <a:endParaRPr/>
          </a:p>
          <a:p>
            <a:pPr indent="-285750" lvl="1" marL="742950" rtl="0" algn="l">
              <a:spcBef>
                <a:spcPts val="560"/>
              </a:spcBef>
              <a:spcAft>
                <a:spcPts val="0"/>
              </a:spcAft>
              <a:buClr>
                <a:schemeClr val="dk1"/>
              </a:buClr>
              <a:buSzPts val="2800"/>
              <a:buChar char="–"/>
            </a:pPr>
            <a:r>
              <a:rPr lang="en-US"/>
              <a:t>Logical</a:t>
            </a:r>
            <a:endParaRPr/>
          </a:p>
          <a:p>
            <a:pPr indent="-292100" lvl="2" marL="1143000" rtl="0" algn="l">
              <a:spcBef>
                <a:spcPts val="560"/>
              </a:spcBef>
              <a:spcAft>
                <a:spcPts val="0"/>
              </a:spcAft>
              <a:buClr>
                <a:schemeClr val="dk1"/>
              </a:buClr>
              <a:buSzPts val="2800"/>
              <a:buChar char="•"/>
            </a:pPr>
            <a:r>
              <a:rPr lang="en-US"/>
              <a:t>Type of information stored, different entities, their attributes, and the relationships among those</a:t>
            </a:r>
            <a:endParaRPr/>
          </a:p>
          <a:p>
            <a:pPr indent="-285750" lvl="1" marL="742950" rtl="0" algn="l">
              <a:spcBef>
                <a:spcPts val="560"/>
              </a:spcBef>
              <a:spcAft>
                <a:spcPts val="0"/>
              </a:spcAft>
              <a:buSzPts val="1800"/>
              <a:buChar char="–"/>
            </a:pPr>
            <a:r>
              <a:rPr lang="en-US"/>
              <a:t>Views</a:t>
            </a:r>
            <a:endParaRPr/>
          </a:p>
          <a:p>
            <a:pPr indent="-292100" lvl="2" marL="1143000" marR="0" rtl="0" algn="l">
              <a:lnSpc>
                <a:spcPct val="100000"/>
              </a:lnSpc>
              <a:spcBef>
                <a:spcPts val="560"/>
              </a:spcBef>
              <a:spcAft>
                <a:spcPts val="0"/>
              </a:spcAft>
              <a:buSzPts val="2800"/>
              <a:buChar char="•"/>
            </a:pPr>
            <a:r>
              <a:rPr lang="en-US" sz="2400"/>
              <a:t>Restrict information flow</a:t>
            </a:r>
            <a:endParaRPr sz="2400"/>
          </a:p>
          <a:p>
            <a:pPr indent="-292100" lvl="2" marL="1143000" marR="0" rtl="0" algn="l">
              <a:lnSpc>
                <a:spcPct val="100000"/>
              </a:lnSpc>
              <a:spcBef>
                <a:spcPts val="560"/>
              </a:spcBef>
              <a:spcAft>
                <a:spcPts val="0"/>
              </a:spcAft>
              <a:buSzPts val="2800"/>
              <a:buChar char="•"/>
            </a:pPr>
            <a:r>
              <a:rPr lang="en-US"/>
              <a:t>Security and/or ease-of-use</a:t>
            </a:r>
            <a:endParaRPr/>
          </a:p>
          <a:p>
            <a:pPr indent="-139700" lvl="0" marL="342900" rtl="0" algn="l">
              <a:spcBef>
                <a:spcPts val="640"/>
              </a:spcBef>
              <a:spcAft>
                <a:spcPts val="0"/>
              </a:spcAft>
              <a:buClr>
                <a:schemeClr val="dk1"/>
              </a:buClr>
              <a:buSzPts val="3200"/>
              <a:buNone/>
            </a:pPr>
            <a:r>
              <a:t/>
            </a:r>
            <a:endParaRPr/>
          </a:p>
        </p:txBody>
      </p:sp>
      <p:sp>
        <p:nvSpPr>
          <p:cNvPr id="364" name="Google Shape;364;p4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65" name="Google Shape;365;p4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6" name="Google Shape;366;p47"/>
          <p:cNvPicPr preferRelativeResize="0"/>
          <p:nvPr/>
        </p:nvPicPr>
        <p:blipFill>
          <a:blip r:embed="rId3">
            <a:alphaModFix/>
          </a:blip>
          <a:stretch>
            <a:fillRect/>
          </a:stretch>
        </p:blipFill>
        <p:spPr>
          <a:xfrm>
            <a:off x="5203700" y="4461425"/>
            <a:ext cx="3819325" cy="2236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Overview</a:t>
            </a:r>
            <a:endParaRPr/>
          </a:p>
        </p:txBody>
      </p:sp>
      <p:sp>
        <p:nvSpPr>
          <p:cNvPr id="372" name="Google Shape;372;p4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Data independence</a:t>
            </a:r>
            <a:endParaRPr b="1"/>
          </a:p>
          <a:p>
            <a:pPr indent="-374650" lvl="1" marL="742950" rtl="0" algn="l">
              <a:spcBef>
                <a:spcPts val="0"/>
              </a:spcBef>
              <a:spcAft>
                <a:spcPts val="0"/>
              </a:spcAft>
              <a:buClr>
                <a:schemeClr val="dk1"/>
              </a:buClr>
              <a:buSzPts val="3200"/>
              <a:buChar char="–"/>
            </a:pPr>
            <a:r>
              <a:rPr lang="en-US"/>
              <a:t>C</a:t>
            </a:r>
            <a:r>
              <a:rPr lang="en-US"/>
              <a:t>an change the representation of data without changing programs that operate on it</a:t>
            </a:r>
            <a:endParaRPr/>
          </a:p>
          <a:p>
            <a:pPr indent="-342900" lvl="0" marL="342900" rtl="0" algn="l">
              <a:spcBef>
                <a:spcPts val="640"/>
              </a:spcBef>
              <a:spcAft>
                <a:spcPts val="0"/>
              </a:spcAft>
              <a:buClr>
                <a:schemeClr val="dk1"/>
              </a:buClr>
              <a:buSzPts val="3200"/>
              <a:buChar char="•"/>
            </a:pPr>
            <a:r>
              <a:rPr b="1" lang="en-US"/>
              <a:t>Physical data independence</a:t>
            </a:r>
            <a:endParaRPr b="1"/>
          </a:p>
          <a:p>
            <a:pPr indent="-374650" lvl="1" marL="742950" rtl="0" algn="l">
              <a:spcBef>
                <a:spcPts val="640"/>
              </a:spcBef>
              <a:spcAft>
                <a:spcPts val="0"/>
              </a:spcAft>
              <a:buClr>
                <a:schemeClr val="dk1"/>
              </a:buClr>
              <a:buSzPts val="3200"/>
              <a:buChar char="–"/>
            </a:pPr>
            <a:r>
              <a:rPr lang="en-US"/>
              <a:t>C</a:t>
            </a:r>
            <a:r>
              <a:rPr lang="en-US"/>
              <a:t>an change the layout of data on disk and programs won't change</a:t>
            </a:r>
            <a:endParaRPr/>
          </a:p>
          <a:p>
            <a:pPr indent="-292100" lvl="2" marL="1143000" rtl="0" algn="l">
              <a:spcBef>
                <a:spcPts val="560"/>
              </a:spcBef>
              <a:spcAft>
                <a:spcPts val="0"/>
              </a:spcAft>
              <a:buClr>
                <a:schemeClr val="dk1"/>
              </a:buClr>
              <a:buSzPts val="2800"/>
              <a:buChar char="•"/>
            </a:pPr>
            <a:r>
              <a:rPr lang="en-US"/>
              <a:t>Index the data</a:t>
            </a:r>
            <a:endParaRPr/>
          </a:p>
          <a:p>
            <a:pPr indent="-292100" lvl="2" marL="1143000" rtl="0" algn="l">
              <a:spcBef>
                <a:spcPts val="560"/>
              </a:spcBef>
              <a:spcAft>
                <a:spcPts val="0"/>
              </a:spcAft>
              <a:buClr>
                <a:schemeClr val="dk1"/>
              </a:buClr>
              <a:buSzPts val="2800"/>
              <a:buChar char="•"/>
            </a:pPr>
            <a:r>
              <a:rPr lang="en-US"/>
              <a:t>Partition/distribute/replicate the data</a:t>
            </a:r>
            <a:endParaRPr/>
          </a:p>
          <a:p>
            <a:pPr indent="-292100" lvl="2" marL="1143000" rtl="0" algn="l">
              <a:spcBef>
                <a:spcPts val="560"/>
              </a:spcBef>
              <a:spcAft>
                <a:spcPts val="0"/>
              </a:spcAft>
              <a:buClr>
                <a:schemeClr val="dk1"/>
              </a:buClr>
              <a:buSzPts val="2800"/>
              <a:buChar char="•"/>
            </a:pPr>
            <a:r>
              <a:rPr lang="en-US"/>
              <a:t>Compress the data</a:t>
            </a:r>
            <a:endParaRPr/>
          </a:p>
          <a:p>
            <a:pPr indent="-292100" lvl="2" marL="1143000" rtl="0" algn="l">
              <a:spcBef>
                <a:spcPts val="560"/>
              </a:spcBef>
              <a:spcAft>
                <a:spcPts val="0"/>
              </a:spcAft>
              <a:buClr>
                <a:schemeClr val="dk1"/>
              </a:buClr>
              <a:buSzPts val="2800"/>
              <a:buChar char="•"/>
            </a:pPr>
            <a:r>
              <a:rPr lang="en-US"/>
              <a:t>Sort the data</a:t>
            </a:r>
            <a:endParaRPr/>
          </a:p>
        </p:txBody>
      </p:sp>
      <p:sp>
        <p:nvSpPr>
          <p:cNvPr id="373" name="Google Shape;373;p4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74" name="Google Shape;374;p4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380" name="Google Shape;380;p49"/>
          <p:cNvSpPr txBox="1"/>
          <p:nvPr>
            <p:ph idx="1" type="body"/>
          </p:nvPr>
        </p:nvSpPr>
        <p:spPr>
          <a:xfrm>
            <a:off x="152400" y="990600"/>
            <a:ext cx="8839200" cy="5637300"/>
          </a:xfrm>
          <a:prstGeom prst="rect">
            <a:avLst/>
          </a:prstGeom>
          <a:noFill/>
          <a:ln>
            <a:noFill/>
          </a:ln>
        </p:spPr>
        <p:txBody>
          <a:bodyPr anchorCtr="0" anchor="t" bIns="45700" lIns="91425" spcFirstLastPara="1" rIns="91425" wrap="square" tIns="45700">
            <a:normAutofit fontScale="92500" lnSpcReduction="20000"/>
          </a:bodyPr>
          <a:lstStyle/>
          <a:p>
            <a:pPr indent="-373380" lvl="0" marL="342900" rtl="0" algn="l">
              <a:spcBef>
                <a:spcPts val="0"/>
              </a:spcBef>
              <a:spcAft>
                <a:spcPts val="0"/>
              </a:spcAft>
              <a:buClr>
                <a:schemeClr val="dk1"/>
              </a:buClr>
              <a:buSzPct val="100000"/>
              <a:buChar char="•"/>
            </a:pPr>
            <a:r>
              <a:rPr lang="en-US"/>
              <a:t>1960's: Computers finally become attractive, and enterprises start using it</a:t>
            </a:r>
            <a:endParaRPr/>
          </a:p>
          <a:p>
            <a:pPr indent="-359410" lvl="1" marL="742950" rtl="0" algn="l">
              <a:spcBef>
                <a:spcPts val="0"/>
              </a:spcBef>
              <a:spcAft>
                <a:spcPts val="0"/>
              </a:spcAft>
              <a:buClr>
                <a:schemeClr val="dk1"/>
              </a:buClr>
              <a:buSzPct val="114285"/>
              <a:buChar char="–"/>
            </a:pPr>
            <a:r>
              <a:rPr lang="en-US"/>
              <a:t>Most applications initially used their own data stores</a:t>
            </a:r>
            <a:endParaRPr/>
          </a:p>
          <a:p>
            <a:pPr indent="-312420" lvl="1" marL="742950" rtl="0" algn="l">
              <a:spcBef>
                <a:spcPts val="434"/>
              </a:spcBef>
              <a:spcAft>
                <a:spcPts val="0"/>
              </a:spcAft>
              <a:buClr>
                <a:schemeClr val="dk1"/>
              </a:buClr>
              <a:buSzPct val="100000"/>
              <a:buChar char="–"/>
            </a:pPr>
            <a:r>
              <a:rPr b="1" lang="en-US"/>
              <a:t>Database</a:t>
            </a:r>
            <a:r>
              <a:rPr lang="en-US"/>
              <a:t>: coined in military information systems to denote "shared data banks" by multiple applications </a:t>
            </a:r>
            <a:endParaRPr/>
          </a:p>
          <a:p>
            <a:pPr indent="-251459" lvl="2" marL="1143000" rtl="0" algn="l">
              <a:spcBef>
                <a:spcPts val="372"/>
              </a:spcBef>
              <a:spcAft>
                <a:spcPts val="0"/>
              </a:spcAft>
              <a:buClr>
                <a:schemeClr val="dk1"/>
              </a:buClr>
              <a:buSzPct val="100000"/>
              <a:buChar char="•"/>
            </a:pPr>
            <a:r>
              <a:rPr lang="en-US"/>
              <a:t>Each application had its own format</a:t>
            </a:r>
            <a:endParaRPr/>
          </a:p>
          <a:p>
            <a:pPr indent="-251459" lvl="2" marL="1143000" rtl="0" algn="l">
              <a:spcBef>
                <a:spcPts val="372"/>
              </a:spcBef>
              <a:spcAft>
                <a:spcPts val="0"/>
              </a:spcAft>
              <a:buClr>
                <a:schemeClr val="dk1"/>
              </a:buClr>
              <a:buSzPct val="100000"/>
              <a:buChar char="•"/>
            </a:pPr>
            <a:r>
              <a:rPr lang="en-US"/>
              <a:t>Data was basically unavailable to other programs </a:t>
            </a:r>
            <a:endParaRPr/>
          </a:p>
          <a:p>
            <a:pPr indent="-251459" lvl="2" marL="1143000" rtl="0" algn="l">
              <a:spcBef>
                <a:spcPts val="372"/>
              </a:spcBef>
              <a:spcAft>
                <a:spcPts val="0"/>
              </a:spcAft>
              <a:buClr>
                <a:schemeClr val="dk1"/>
              </a:buClr>
              <a:buSzPct val="100000"/>
              <a:buChar char="•"/>
            </a:pPr>
            <a:r>
              <a:rPr lang="en-US"/>
              <a:t>Instead, define a data format, store it as a "data dictionary", and allow general-purpose "database management" software to access it</a:t>
            </a:r>
            <a:endParaRPr/>
          </a:p>
          <a:p>
            <a:pPr indent="-312420" lvl="1" marL="742950" rtl="0" algn="l">
              <a:spcBef>
                <a:spcPts val="434"/>
              </a:spcBef>
              <a:spcAft>
                <a:spcPts val="0"/>
              </a:spcAft>
              <a:buClr>
                <a:schemeClr val="dk1"/>
              </a:buClr>
              <a:buSzPct val="100000"/>
              <a:buChar char="–"/>
            </a:pPr>
            <a:r>
              <a:rPr lang="en-US"/>
              <a:t>Issues: </a:t>
            </a:r>
            <a:endParaRPr/>
          </a:p>
          <a:p>
            <a:pPr indent="-278764" lvl="2" marL="1143000" rtl="0" algn="l">
              <a:spcBef>
                <a:spcPts val="434"/>
              </a:spcBef>
              <a:spcAft>
                <a:spcPts val="0"/>
              </a:spcAft>
              <a:buClr>
                <a:schemeClr val="dk1"/>
              </a:buClr>
              <a:buSzPct val="116666"/>
              <a:buChar char="•"/>
            </a:pPr>
            <a:r>
              <a:rPr lang="en-US"/>
              <a:t>How to write data dictionaries?</a:t>
            </a:r>
            <a:endParaRPr/>
          </a:p>
          <a:p>
            <a:pPr indent="-278764" lvl="2" marL="1143000" rtl="0" algn="l">
              <a:spcBef>
                <a:spcPts val="434"/>
              </a:spcBef>
              <a:spcAft>
                <a:spcPts val="0"/>
              </a:spcAft>
              <a:buClr>
                <a:schemeClr val="dk1"/>
              </a:buClr>
              <a:buSzPct val="116666"/>
              <a:buChar char="•"/>
            </a:pPr>
            <a:r>
              <a:rPr lang="en-US"/>
              <a:t>How to access data?</a:t>
            </a:r>
            <a:endParaRPr/>
          </a:p>
          <a:p>
            <a:pPr indent="-278764" lvl="2" marL="1143000" rtl="0" algn="l">
              <a:spcBef>
                <a:spcPts val="434"/>
              </a:spcBef>
              <a:spcAft>
                <a:spcPts val="0"/>
              </a:spcAft>
              <a:buClr>
                <a:schemeClr val="dk1"/>
              </a:buClr>
              <a:buSzPct val="116666"/>
              <a:buChar char="•"/>
            </a:pPr>
            <a:r>
              <a:rPr lang="en-US"/>
              <a:t>Disadvantages of integration: integrity, security, privacy concerns</a:t>
            </a:r>
            <a:endParaRPr/>
          </a:p>
          <a:p>
            <a:pPr indent="-278764" lvl="2" marL="1143000" rtl="0" algn="l">
              <a:spcBef>
                <a:spcPts val="434"/>
              </a:spcBef>
              <a:spcAft>
                <a:spcPts val="0"/>
              </a:spcAft>
              <a:buClr>
                <a:schemeClr val="dk1"/>
              </a:buClr>
              <a:buSzPct val="116666"/>
              <a:buChar char="•"/>
            </a:pPr>
            <a:r>
              <a:rPr lang="en-US"/>
              <a:t>Who controls the data?</a:t>
            </a:r>
            <a:endParaRPr/>
          </a:p>
        </p:txBody>
      </p:sp>
      <p:sp>
        <p:nvSpPr>
          <p:cNvPr id="381" name="Google Shape;381;p4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82" name="Google Shape;382;p4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388" name="Google Shape;388;p50"/>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20000"/>
          </a:bodyPr>
          <a:lstStyle/>
          <a:p>
            <a:pPr indent="-285750" lvl="1" marL="742950" rtl="0" algn="l">
              <a:spcBef>
                <a:spcPts val="0"/>
              </a:spcBef>
              <a:spcAft>
                <a:spcPts val="0"/>
              </a:spcAft>
              <a:buClr>
                <a:schemeClr val="dk1"/>
              </a:buClr>
              <a:buSzPct val="100000"/>
              <a:buChar char="–"/>
            </a:pPr>
            <a:r>
              <a:rPr lang="en-US"/>
              <a:t>Birth of "hierarchical model" and "network model" </a:t>
            </a:r>
            <a:endParaRPr/>
          </a:p>
          <a:p>
            <a:pPr indent="-228600" lvl="2" marL="1143000" rtl="0" algn="l">
              <a:spcBef>
                <a:spcPts val="444"/>
              </a:spcBef>
              <a:spcAft>
                <a:spcPts val="0"/>
              </a:spcAft>
              <a:buClr>
                <a:schemeClr val="dk1"/>
              </a:buClr>
              <a:buSzPct val="100000"/>
              <a:buChar char="•"/>
            </a:pPr>
            <a:r>
              <a:rPr lang="en-US"/>
              <a:t>Both allowed "connecting" records of different types (e.g., connect "accounts" with "customers")</a:t>
            </a:r>
            <a:endParaRPr/>
          </a:p>
          <a:p>
            <a:pPr indent="-285750" lvl="1" marL="742950" rtl="0" algn="l">
              <a:spcBef>
                <a:spcPts val="518"/>
              </a:spcBef>
              <a:spcAft>
                <a:spcPts val="0"/>
              </a:spcAft>
              <a:buClr>
                <a:schemeClr val="dk1"/>
              </a:buClr>
              <a:buSzPct val="100000"/>
              <a:buChar char="–"/>
            </a:pPr>
            <a:r>
              <a:rPr lang="en-US"/>
              <a:t>Network model attempted to be very general and flexible </a:t>
            </a:r>
            <a:endParaRPr/>
          </a:p>
          <a:p>
            <a:pPr indent="-285750" lvl="1" marL="742950" rtl="0" algn="l">
              <a:spcBef>
                <a:spcPts val="518"/>
              </a:spcBef>
              <a:spcAft>
                <a:spcPts val="0"/>
              </a:spcAft>
              <a:buClr>
                <a:schemeClr val="dk1"/>
              </a:buClr>
              <a:buSzPct val="100000"/>
              <a:buChar char="–"/>
            </a:pPr>
            <a:r>
              <a:rPr lang="en-US"/>
              <a:t>IBM designed its IMS hierarchical database in 1966 for the Apollo space program; still around today </a:t>
            </a:r>
            <a:endParaRPr/>
          </a:p>
          <a:p>
            <a:pPr indent="-228600" lvl="2" marL="1143000" rtl="0" algn="l">
              <a:spcBef>
                <a:spcPts val="444"/>
              </a:spcBef>
              <a:spcAft>
                <a:spcPts val="0"/>
              </a:spcAft>
              <a:buClr>
                <a:schemeClr val="dk1"/>
              </a:buClr>
              <a:buSzPct val="100000"/>
              <a:buChar char="•"/>
            </a:pPr>
            <a:r>
              <a:rPr i="1" lang="en-US"/>
              <a:t>.. more than 95 percent of the top Fortune 1000 companies use IMS to process more than 50 billion transactions a day and manage 15 million gigabytes of critical business data</a:t>
            </a:r>
            <a:r>
              <a:rPr lang="en-US"/>
              <a:t> (from IBM Website on IMS)</a:t>
            </a:r>
            <a:endParaRPr/>
          </a:p>
          <a:p>
            <a:pPr indent="-285750" lvl="1" marL="742950" rtl="0" algn="l">
              <a:spcBef>
                <a:spcPts val="518"/>
              </a:spcBef>
              <a:spcAft>
                <a:spcPts val="0"/>
              </a:spcAft>
              <a:buClr>
                <a:schemeClr val="dk1"/>
              </a:buClr>
              <a:buSzPct val="100000"/>
              <a:buChar char="–"/>
            </a:pPr>
            <a:r>
              <a:rPr lang="en-US"/>
              <a:t>Predates </a:t>
            </a:r>
            <a:r>
              <a:rPr i="1" lang="en-US"/>
              <a:t>hard disks</a:t>
            </a:r>
            <a:endParaRPr/>
          </a:p>
          <a:p>
            <a:pPr indent="-285750" lvl="1" marL="742950" rtl="0" algn="l">
              <a:spcBef>
                <a:spcPts val="518"/>
              </a:spcBef>
              <a:spcAft>
                <a:spcPts val="0"/>
              </a:spcAft>
              <a:buClr>
                <a:schemeClr val="dk1"/>
              </a:buClr>
              <a:buSzPct val="100000"/>
              <a:buChar char="–"/>
            </a:pPr>
            <a:r>
              <a:rPr lang="en-US"/>
              <a:t>However, both models exposed too much of the internal data structures/pointers etc. to the users</a:t>
            </a:r>
            <a:endParaRPr/>
          </a:p>
          <a:p>
            <a:pPr indent="-154940" lvl="0" marL="342900" rtl="0" algn="l">
              <a:spcBef>
                <a:spcPts val="592"/>
              </a:spcBef>
              <a:spcAft>
                <a:spcPts val="0"/>
              </a:spcAft>
              <a:buClr>
                <a:schemeClr val="dk1"/>
              </a:buClr>
              <a:buSzPct val="100000"/>
              <a:buNone/>
            </a:pPr>
            <a:r>
              <a:t/>
            </a:r>
            <a:endParaRPr/>
          </a:p>
        </p:txBody>
      </p:sp>
      <p:sp>
        <p:nvSpPr>
          <p:cNvPr id="389" name="Google Shape;389;p50"/>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390" name="Google Shape;390;p50"/>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t/>
            </a:r>
            <a:endParaRPr/>
          </a:p>
        </p:txBody>
      </p:sp>
      <p:sp>
        <p:nvSpPr>
          <p:cNvPr id="396" name="Google Shape;396;p51"/>
          <p:cNvSpPr txBox="1"/>
          <p:nvPr>
            <p:ph idx="1" type="body"/>
          </p:nvPr>
        </p:nvSpPr>
        <p:spPr>
          <a:xfrm>
            <a:off x="152400" y="990600"/>
            <a:ext cx="6201000" cy="5257800"/>
          </a:xfrm>
          <a:prstGeom prst="rect">
            <a:avLst/>
          </a:prstGeom>
          <a:noFill/>
          <a:ln>
            <a:noFill/>
          </a:ln>
        </p:spPr>
        <p:txBody>
          <a:bodyPr anchorCtr="0" anchor="t" bIns="45700" lIns="91425" spcFirstLastPara="1" rIns="91425" wrap="square" tIns="45700">
            <a:normAutofit fontScale="85000" lnSpcReduction="10000"/>
          </a:bodyPr>
          <a:lstStyle/>
          <a:p>
            <a:pPr indent="-379730" lvl="0" marL="457200" rtl="0" algn="l">
              <a:spcBef>
                <a:spcPts val="592"/>
              </a:spcBef>
              <a:spcAft>
                <a:spcPts val="0"/>
              </a:spcAft>
              <a:buSzPct val="100000"/>
              <a:buChar char="●"/>
            </a:pPr>
            <a:r>
              <a:rPr lang="en-US" sz="2800"/>
              <a:t>Relational model</a:t>
            </a:r>
            <a:endParaRPr sz="2800"/>
          </a:p>
          <a:p>
            <a:pPr indent="-379730" lvl="0" marL="914400" rtl="0" algn="l">
              <a:spcBef>
                <a:spcPts val="0"/>
              </a:spcBef>
              <a:spcAft>
                <a:spcPts val="0"/>
              </a:spcAft>
              <a:buSzPct val="100000"/>
              <a:buChar char="-"/>
            </a:pPr>
            <a:r>
              <a:rPr lang="en-US" sz="2800"/>
              <a:t>Data is represented as tuples grouped in relations</a:t>
            </a:r>
            <a:endParaRPr sz="2800"/>
          </a:p>
          <a:p>
            <a:pPr indent="-379730" lvl="0" marL="457200" rtl="0" algn="l">
              <a:spcBef>
                <a:spcPts val="0"/>
              </a:spcBef>
              <a:spcAft>
                <a:spcPts val="0"/>
              </a:spcAft>
              <a:buSzPct val="100000"/>
              <a:buChar char="●"/>
            </a:pPr>
            <a:r>
              <a:rPr lang="en-US" sz="2800"/>
              <a:t>Hierarchical model</a:t>
            </a:r>
            <a:endParaRPr sz="2800"/>
          </a:p>
          <a:p>
            <a:pPr indent="-379730" lvl="1" marL="914400" rtl="0" algn="l">
              <a:spcBef>
                <a:spcPts val="0"/>
              </a:spcBef>
              <a:spcAft>
                <a:spcPts val="0"/>
              </a:spcAft>
              <a:buSzPct val="100000"/>
              <a:buChar char="○"/>
            </a:pPr>
            <a:r>
              <a:rPr lang="en-US"/>
              <a:t>Each record has one parent record and many children</a:t>
            </a:r>
            <a:endParaRPr/>
          </a:p>
          <a:p>
            <a:pPr indent="-379730" lvl="1" marL="914400" rtl="0" algn="l">
              <a:spcBef>
                <a:spcPts val="0"/>
              </a:spcBef>
              <a:spcAft>
                <a:spcPts val="0"/>
              </a:spcAft>
              <a:buSzPct val="100000"/>
              <a:buChar char="○"/>
            </a:pPr>
            <a:r>
              <a:rPr lang="en-US"/>
              <a:t>Data is organized into a tree-like structure</a:t>
            </a:r>
            <a:endParaRPr/>
          </a:p>
          <a:p>
            <a:pPr indent="-325755" lvl="1" marL="914400" rtl="0" algn="l">
              <a:spcBef>
                <a:spcPts val="0"/>
              </a:spcBef>
              <a:spcAft>
                <a:spcPts val="0"/>
              </a:spcAft>
              <a:buSzPct val="64285"/>
              <a:buChar char="○"/>
            </a:pPr>
            <a:r>
              <a:rPr lang="en-US"/>
              <a:t>Records </a:t>
            </a:r>
            <a:r>
              <a:rPr lang="en-US"/>
              <a:t>connected</a:t>
            </a:r>
            <a:r>
              <a:rPr lang="en-US"/>
              <a:t> through links</a:t>
            </a:r>
            <a:endParaRPr/>
          </a:p>
          <a:p>
            <a:pPr indent="-325755" lvl="1" marL="914400" rtl="0" algn="l">
              <a:spcBef>
                <a:spcPts val="0"/>
              </a:spcBef>
              <a:spcAft>
                <a:spcPts val="0"/>
              </a:spcAft>
              <a:buSzPct val="64285"/>
              <a:buChar char="○"/>
            </a:pPr>
            <a:r>
              <a:rPr lang="en-US"/>
              <a:t>Resurgence in 1990s with XML DBs</a:t>
            </a:r>
            <a:endParaRPr/>
          </a:p>
          <a:p>
            <a:pPr indent="-325755" lvl="0" marL="457200" rtl="0" algn="l">
              <a:spcBef>
                <a:spcPts val="0"/>
              </a:spcBef>
              <a:spcAft>
                <a:spcPts val="0"/>
              </a:spcAft>
              <a:buSzPct val="56250"/>
              <a:buChar char="●"/>
            </a:pPr>
            <a:r>
              <a:rPr lang="en-US"/>
              <a:t>Network model</a:t>
            </a:r>
            <a:endParaRPr/>
          </a:p>
          <a:p>
            <a:pPr indent="-325755" lvl="1" marL="914400" rtl="0" algn="l">
              <a:spcBef>
                <a:spcPts val="0"/>
              </a:spcBef>
              <a:spcAft>
                <a:spcPts val="0"/>
              </a:spcAft>
              <a:buSzPct val="64285"/>
              <a:buChar char="○"/>
            </a:pPr>
            <a:r>
              <a:rPr lang="en-US"/>
              <a:t>Each record can have multiple parent and child records</a:t>
            </a:r>
            <a:endParaRPr/>
          </a:p>
          <a:p>
            <a:pPr indent="-325755" lvl="1" marL="914400" rtl="0" algn="l">
              <a:spcBef>
                <a:spcPts val="0"/>
              </a:spcBef>
              <a:spcAft>
                <a:spcPts val="0"/>
              </a:spcAft>
              <a:buSzPct val="64285"/>
              <a:buChar char="○"/>
            </a:pPr>
            <a:r>
              <a:rPr lang="en-US"/>
              <a:t>Forming a graph</a:t>
            </a:r>
            <a:endParaRPr/>
          </a:p>
          <a:p>
            <a:pPr indent="-325755" lvl="1" marL="914400" rtl="0" algn="l">
              <a:spcBef>
                <a:spcPts val="0"/>
              </a:spcBef>
              <a:spcAft>
                <a:spcPts val="0"/>
              </a:spcAft>
              <a:buSzPct val="64285"/>
              <a:buChar char="○"/>
            </a:pPr>
            <a:r>
              <a:rPr lang="en-US"/>
              <a:t>Resurgence in 2010s with graph DBs</a:t>
            </a:r>
            <a:endParaRPr/>
          </a:p>
        </p:txBody>
      </p:sp>
      <p:sp>
        <p:nvSpPr>
          <p:cNvPr id="397" name="Google Shape;397;p5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398" name="Google Shape;398;p5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9" name="Google Shape;399;p51"/>
          <p:cNvPicPr preferRelativeResize="0"/>
          <p:nvPr/>
        </p:nvPicPr>
        <p:blipFill>
          <a:blip r:embed="rId3">
            <a:alphaModFix/>
          </a:blip>
          <a:stretch>
            <a:fillRect/>
          </a:stretch>
        </p:blipFill>
        <p:spPr>
          <a:xfrm>
            <a:off x="6353400" y="4564375"/>
            <a:ext cx="2485800" cy="1732187"/>
          </a:xfrm>
          <a:prstGeom prst="rect">
            <a:avLst/>
          </a:prstGeom>
          <a:noFill/>
          <a:ln>
            <a:noFill/>
          </a:ln>
        </p:spPr>
      </p:pic>
      <p:pic>
        <p:nvPicPr>
          <p:cNvPr id="400" name="Google Shape;400;p51"/>
          <p:cNvPicPr preferRelativeResize="0"/>
          <p:nvPr/>
        </p:nvPicPr>
        <p:blipFill>
          <a:blip r:embed="rId4">
            <a:alphaModFix/>
          </a:blip>
          <a:stretch>
            <a:fillRect/>
          </a:stretch>
        </p:blipFill>
        <p:spPr>
          <a:xfrm>
            <a:off x="5366975" y="1281529"/>
            <a:ext cx="3700824" cy="1060650"/>
          </a:xfrm>
          <a:prstGeom prst="rect">
            <a:avLst/>
          </a:prstGeom>
          <a:noFill/>
          <a:ln>
            <a:noFill/>
          </a:ln>
        </p:spPr>
      </p:pic>
      <p:pic>
        <p:nvPicPr>
          <p:cNvPr id="401" name="Google Shape;401;p51"/>
          <p:cNvPicPr preferRelativeResize="0"/>
          <p:nvPr/>
        </p:nvPicPr>
        <p:blipFill>
          <a:blip r:embed="rId5">
            <a:alphaModFix/>
          </a:blip>
          <a:stretch>
            <a:fillRect/>
          </a:stretch>
        </p:blipFill>
        <p:spPr>
          <a:xfrm>
            <a:off x="5481344" y="2095719"/>
            <a:ext cx="3229350" cy="2058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407" name="Google Shape;407;p5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1970's: Relational Model</a:t>
            </a:r>
            <a:endParaRPr/>
          </a:p>
          <a:p>
            <a:pPr indent="-285750" lvl="1" marL="742950" rtl="0" algn="l">
              <a:spcBef>
                <a:spcPts val="560"/>
              </a:spcBef>
              <a:spcAft>
                <a:spcPts val="0"/>
              </a:spcAft>
              <a:buClr>
                <a:schemeClr val="dk1"/>
              </a:buClr>
              <a:buSzPts val="2800"/>
              <a:buChar char="–"/>
            </a:pPr>
            <a:r>
              <a:rPr lang="en-US"/>
              <a:t>Origins in Set Theory, First-order predicate logic </a:t>
            </a:r>
            <a:endParaRPr/>
          </a:p>
          <a:p>
            <a:pPr indent="-228600" lvl="2" marL="1143000" rtl="0" algn="l">
              <a:spcBef>
                <a:spcPts val="480"/>
              </a:spcBef>
              <a:spcAft>
                <a:spcPts val="0"/>
              </a:spcAft>
              <a:buClr>
                <a:schemeClr val="dk1"/>
              </a:buClr>
              <a:buSzPts val="2400"/>
              <a:buChar char="•"/>
            </a:pPr>
            <a:r>
              <a:rPr lang="en-US"/>
              <a:t>E</a:t>
            </a:r>
            <a:r>
              <a:rPr lang="en-US"/>
              <a:t>dgar F. "Ted" Codd: Developed the relational model</a:t>
            </a:r>
            <a:endParaRPr/>
          </a:p>
          <a:p>
            <a:pPr indent="-285750" lvl="1" marL="742950" rtl="0" algn="l">
              <a:spcBef>
                <a:spcPts val="560"/>
              </a:spcBef>
              <a:spcAft>
                <a:spcPts val="0"/>
              </a:spcAft>
              <a:buClr>
                <a:schemeClr val="dk1"/>
              </a:buClr>
              <a:buSzPts val="2800"/>
              <a:buChar char="–"/>
            </a:pPr>
            <a:r>
              <a:rPr lang="en-US"/>
              <a:t>Elegant, formal model that provided almost complete </a:t>
            </a:r>
            <a:r>
              <a:rPr i="1" lang="en-US"/>
              <a:t>data independence</a:t>
            </a:r>
            <a:endParaRPr/>
          </a:p>
          <a:p>
            <a:pPr indent="-228600" lvl="2" marL="1143000" rtl="0" algn="l">
              <a:spcBef>
                <a:spcPts val="480"/>
              </a:spcBef>
              <a:spcAft>
                <a:spcPts val="0"/>
              </a:spcAft>
              <a:buClr>
                <a:schemeClr val="dk1"/>
              </a:buClr>
              <a:buSzPts val="2400"/>
              <a:buChar char="•"/>
            </a:pPr>
            <a:r>
              <a:rPr lang="en-US"/>
              <a:t>Users didn't need to worry about how the data was stored, processed etc.</a:t>
            </a:r>
            <a:endParaRPr/>
          </a:p>
          <a:p>
            <a:pPr indent="-228600" lvl="2" marL="1143000" rtl="0" algn="l">
              <a:spcBef>
                <a:spcPts val="480"/>
              </a:spcBef>
              <a:spcAft>
                <a:spcPts val="0"/>
              </a:spcAft>
              <a:buClr>
                <a:schemeClr val="dk1"/>
              </a:buClr>
              <a:buSzPts val="2400"/>
              <a:buChar char="•"/>
            </a:pPr>
            <a:r>
              <a:rPr lang="en-US"/>
              <a:t>High level query language (relational algebra)</a:t>
            </a:r>
            <a:endParaRPr/>
          </a:p>
          <a:p>
            <a:pPr indent="-285750" lvl="1" marL="742950" rtl="0" algn="l">
              <a:spcBef>
                <a:spcPts val="560"/>
              </a:spcBef>
              <a:spcAft>
                <a:spcPts val="0"/>
              </a:spcAft>
              <a:buClr>
                <a:schemeClr val="dk1"/>
              </a:buClr>
              <a:buSzPts val="2800"/>
              <a:buChar char="–"/>
            </a:pPr>
            <a:r>
              <a:rPr lang="en-US"/>
              <a:t>Notion of </a:t>
            </a:r>
            <a:r>
              <a:rPr i="1" lang="en-US"/>
              <a:t>normal forms</a:t>
            </a:r>
            <a:r>
              <a:rPr lang="en-US"/>
              <a:t> </a:t>
            </a:r>
            <a:endParaRPr/>
          </a:p>
          <a:p>
            <a:pPr indent="-228600" lvl="2" marL="1143000" rtl="0" algn="l">
              <a:spcBef>
                <a:spcPts val="480"/>
              </a:spcBef>
              <a:spcAft>
                <a:spcPts val="0"/>
              </a:spcAft>
              <a:buClr>
                <a:schemeClr val="dk1"/>
              </a:buClr>
              <a:buSzPts val="2400"/>
              <a:buChar char="•"/>
            </a:pPr>
            <a:r>
              <a:rPr lang="en-US"/>
              <a:t>Allowed one to reason about and remove redundancies</a:t>
            </a:r>
            <a:endParaRPr/>
          </a:p>
        </p:txBody>
      </p:sp>
      <p:sp>
        <p:nvSpPr>
          <p:cNvPr id="408" name="Google Shape;408;p5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09" name="Google Shape;409;p5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416" name="Google Shape;416;p5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62500" lnSpcReduction="20000"/>
          </a:bodyPr>
          <a:lstStyle/>
          <a:p>
            <a:pPr indent="-285750" lvl="1" marL="742950" rtl="0" algn="l">
              <a:spcBef>
                <a:spcPts val="0"/>
              </a:spcBef>
              <a:spcAft>
                <a:spcPts val="0"/>
              </a:spcAft>
              <a:buClr>
                <a:schemeClr val="dk1"/>
              </a:buClr>
              <a:buSzPct val="100000"/>
              <a:buChar char="–"/>
            </a:pPr>
            <a:r>
              <a:rPr lang="en-US"/>
              <a:t>Led to two influential projects: INGRES (UC Berkeley), System R (IBM) </a:t>
            </a:r>
            <a:endParaRPr/>
          </a:p>
          <a:p>
            <a:pPr indent="-228600" lvl="2" marL="1143000" rtl="0" algn="l">
              <a:spcBef>
                <a:spcPts val="300"/>
              </a:spcBef>
              <a:spcAft>
                <a:spcPts val="0"/>
              </a:spcAft>
              <a:buClr>
                <a:schemeClr val="dk1"/>
              </a:buClr>
              <a:buSzPct val="100000"/>
              <a:buChar char="•"/>
            </a:pPr>
            <a:r>
              <a:rPr lang="en-US"/>
              <a:t>Also paved the way for a 1977 startup called "Software Development Laboratories"</a:t>
            </a:r>
            <a:endParaRPr/>
          </a:p>
          <a:p>
            <a:pPr indent="-228600" lvl="2" marL="1143000" rtl="0" algn="l">
              <a:spcBef>
                <a:spcPts val="300"/>
              </a:spcBef>
              <a:spcAft>
                <a:spcPts val="0"/>
              </a:spcAft>
              <a:buClr>
                <a:schemeClr val="dk1"/>
              </a:buClr>
              <a:buSzPct val="100000"/>
              <a:buChar char="•"/>
            </a:pPr>
            <a:r>
              <a:rPr lang="en-US"/>
              <a:t>Didn't care about IMS/IDMS compatibility (as IBM had to)</a:t>
            </a:r>
            <a:endParaRPr/>
          </a:p>
          <a:p>
            <a:pPr indent="-285750" lvl="1" marL="742950" rtl="0" algn="l">
              <a:spcBef>
                <a:spcPts val="350"/>
              </a:spcBef>
              <a:spcAft>
                <a:spcPts val="0"/>
              </a:spcAft>
              <a:buClr>
                <a:schemeClr val="dk1"/>
              </a:buClr>
              <a:buSzPct val="100000"/>
              <a:buChar char="–"/>
            </a:pPr>
            <a:r>
              <a:rPr lang="en-US"/>
              <a:t>Many debates in the early 70's between Relational Model proponents and Network Model proponents </a:t>
            </a:r>
            <a:endParaRPr/>
          </a:p>
          <a:p>
            <a:pPr indent="-342900" lvl="0" marL="342900" rtl="0" algn="l">
              <a:spcBef>
                <a:spcPts val="400"/>
              </a:spcBef>
              <a:spcAft>
                <a:spcPts val="0"/>
              </a:spcAft>
              <a:buClr>
                <a:schemeClr val="dk1"/>
              </a:buClr>
              <a:buSzPct val="100000"/>
              <a:buChar char="•"/>
            </a:pPr>
            <a:r>
              <a:rPr lang="en-US"/>
              <a:t>Don Chamberlin of IBM was an early CODASYL advocate (later co-invented SQL) </a:t>
            </a:r>
            <a:endParaRPr/>
          </a:p>
          <a:p>
            <a:pPr indent="-285750" lvl="1" marL="742950" rtl="0" algn="l">
              <a:spcBef>
                <a:spcPts val="350"/>
              </a:spcBef>
              <a:spcAft>
                <a:spcPts val="0"/>
              </a:spcAft>
              <a:buClr>
                <a:schemeClr val="dk1"/>
              </a:buClr>
              <a:buSzPct val="100000"/>
              <a:buChar char="–"/>
            </a:pPr>
            <a:r>
              <a:rPr i="1" lang="en-US"/>
              <a:t>He (Codd) gave a seminar and a lot of us went to listen to him. This was as I say a revelation for me because Codd had a bunch of queries that were fairly complicated queries and since I'd been studying CODASYL, I could imagine how those queries would have been represented in CODASYL by programs that were five pages long that would navigate through this labyrinth of pointers and stuff. Codd would sort of write them down as one-liners. These would be queries like, "Find the employees who earn more than their managers." [laughter] He just whacked them out and you could sort of read them, and they weren't complicated at all, and I said, "Wow." This was kind of a conversion experience for me, that I understood what the relational thing was about after that.</a:t>
            </a:r>
            <a:endParaRPr/>
          </a:p>
          <a:p>
            <a:pPr indent="-215900" lvl="0" marL="342900" rtl="0" algn="l">
              <a:spcBef>
                <a:spcPts val="400"/>
              </a:spcBef>
              <a:spcAft>
                <a:spcPts val="0"/>
              </a:spcAft>
              <a:buClr>
                <a:schemeClr val="dk1"/>
              </a:buClr>
              <a:buSzPct val="100000"/>
              <a:buNone/>
            </a:pPr>
            <a:r>
              <a:t/>
            </a:r>
            <a:endParaRPr/>
          </a:p>
        </p:txBody>
      </p:sp>
      <p:sp>
        <p:nvSpPr>
          <p:cNvPr id="417" name="Google Shape;417;p5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18" name="Google Shape;418;p5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Entity-Relationship model</a:t>
            </a:r>
            <a:endParaRPr/>
          </a:p>
        </p:txBody>
      </p:sp>
      <p:sp>
        <p:nvSpPr>
          <p:cNvPr id="425" name="Google Shape;425;p54"/>
          <p:cNvSpPr txBox="1"/>
          <p:nvPr>
            <p:ph idx="1" type="body"/>
          </p:nvPr>
        </p:nvSpPr>
        <p:spPr>
          <a:xfrm>
            <a:off x="152400" y="990600"/>
            <a:ext cx="4480200" cy="5257800"/>
          </a:xfrm>
          <a:prstGeom prst="rect">
            <a:avLst/>
          </a:prstGeom>
          <a:noFill/>
          <a:ln>
            <a:noFill/>
          </a:ln>
        </p:spPr>
        <p:txBody>
          <a:bodyPr anchorCtr="0" anchor="t" bIns="45700" lIns="91425" spcFirstLastPara="1" rIns="91425" wrap="square" tIns="45700">
            <a:normAutofit fontScale="77500"/>
          </a:bodyPr>
          <a:lstStyle/>
          <a:p>
            <a:pPr indent="-342900" lvl="0" marL="342900" rtl="0" algn="l">
              <a:spcBef>
                <a:spcPts val="0"/>
              </a:spcBef>
              <a:spcAft>
                <a:spcPts val="0"/>
              </a:spcAft>
              <a:buClr>
                <a:schemeClr val="dk1"/>
              </a:buClr>
              <a:buSzPct val="100000"/>
              <a:buChar char="•"/>
            </a:pPr>
            <a:r>
              <a:rPr lang="en-US"/>
              <a:t>1976: Peter Chen proposed "Entity-Relationship Model"</a:t>
            </a:r>
            <a:endParaRPr/>
          </a:p>
          <a:p>
            <a:pPr indent="-285750" lvl="1" marL="742950" rtl="0" algn="l">
              <a:spcBef>
                <a:spcPts val="434"/>
              </a:spcBef>
              <a:spcAft>
                <a:spcPts val="0"/>
              </a:spcAft>
              <a:buClr>
                <a:schemeClr val="dk1"/>
              </a:buClr>
              <a:buSzPct val="100000"/>
              <a:buChar char="–"/>
            </a:pPr>
            <a:r>
              <a:rPr lang="en-US"/>
              <a:t>Allowed higher-level, conceptual modeling</a:t>
            </a:r>
            <a:endParaRPr/>
          </a:p>
          <a:p>
            <a:pPr indent="-317182" lvl="0" marL="342900" rtl="0" algn="l">
              <a:spcBef>
                <a:spcPts val="434"/>
              </a:spcBef>
              <a:spcAft>
                <a:spcPts val="0"/>
              </a:spcAft>
              <a:buSzPct val="56250"/>
              <a:buChar char="•"/>
            </a:pPr>
            <a:r>
              <a:rPr lang="en-US"/>
              <a:t>Entities are physical or logical objects that can be uniquely identified</a:t>
            </a:r>
            <a:endParaRPr/>
          </a:p>
          <a:p>
            <a:pPr indent="-260032" lvl="1" marL="742950" rtl="0" algn="l">
              <a:spcBef>
                <a:spcPts val="434"/>
              </a:spcBef>
              <a:spcAft>
                <a:spcPts val="0"/>
              </a:spcAft>
              <a:buSzPct val="64285"/>
              <a:buChar char="–"/>
            </a:pPr>
            <a:r>
              <a:rPr lang="en-US"/>
              <a:t>“Nouns”</a:t>
            </a:r>
            <a:endParaRPr/>
          </a:p>
          <a:p>
            <a:pPr indent="-317182" lvl="0" marL="457200" rtl="0" algn="l">
              <a:spcBef>
                <a:spcPts val="0"/>
              </a:spcBef>
              <a:spcAft>
                <a:spcPts val="0"/>
              </a:spcAft>
              <a:buSzPct val="56250"/>
              <a:buChar char="-"/>
            </a:pPr>
            <a:r>
              <a:rPr lang="en-US"/>
              <a:t>Relationships between entities</a:t>
            </a:r>
            <a:endParaRPr/>
          </a:p>
          <a:p>
            <a:pPr indent="-317182" lvl="1" marL="914400" rtl="0" algn="l">
              <a:spcBef>
                <a:spcPts val="0"/>
              </a:spcBef>
              <a:spcAft>
                <a:spcPts val="0"/>
              </a:spcAft>
              <a:buSzPct val="64285"/>
              <a:buChar char="-"/>
            </a:pPr>
            <a:r>
              <a:rPr lang="en-US"/>
              <a:t>“Verbs”</a:t>
            </a:r>
            <a:endParaRPr/>
          </a:p>
          <a:p>
            <a:pPr indent="-317182" lvl="0" marL="457200" rtl="0" algn="l">
              <a:spcBef>
                <a:spcPts val="0"/>
              </a:spcBef>
              <a:spcAft>
                <a:spcPts val="0"/>
              </a:spcAft>
              <a:buSzPct val="56250"/>
              <a:buChar char="-"/>
            </a:pPr>
            <a:r>
              <a:rPr lang="en-US"/>
              <a:t>An ER model can be mapped on a relational DB</a:t>
            </a:r>
            <a:endParaRPr/>
          </a:p>
        </p:txBody>
      </p:sp>
      <p:sp>
        <p:nvSpPr>
          <p:cNvPr id="426" name="Google Shape;426;p5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27" name="Google Shape;427;p5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er.png" id="428" name="Google Shape;428;p54"/>
          <p:cNvPicPr preferRelativeResize="0"/>
          <p:nvPr/>
        </p:nvPicPr>
        <p:blipFill rotWithShape="1">
          <a:blip r:embed="rId3">
            <a:alphaModFix/>
          </a:blip>
          <a:srcRect b="0" l="0" r="0" t="0"/>
          <a:stretch/>
        </p:blipFill>
        <p:spPr>
          <a:xfrm>
            <a:off x="5492276" y="3803300"/>
            <a:ext cx="3414124" cy="2599726"/>
          </a:xfrm>
          <a:prstGeom prst="rect">
            <a:avLst/>
          </a:prstGeom>
          <a:noFill/>
          <a:ln>
            <a:noFill/>
          </a:ln>
        </p:spPr>
      </p:pic>
      <p:pic>
        <p:nvPicPr>
          <p:cNvPr id="429" name="Google Shape;429;p54"/>
          <p:cNvPicPr preferRelativeResize="0"/>
          <p:nvPr/>
        </p:nvPicPr>
        <p:blipFill>
          <a:blip r:embed="rId4">
            <a:alphaModFix/>
          </a:blip>
          <a:stretch>
            <a:fillRect/>
          </a:stretch>
        </p:blipFill>
        <p:spPr>
          <a:xfrm>
            <a:off x="5870075" y="1279275"/>
            <a:ext cx="2818175" cy="58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Overview</a:t>
            </a:r>
            <a:endParaRPr/>
          </a:p>
        </p:txBody>
      </p:sp>
      <p:sp>
        <p:nvSpPr>
          <p:cNvPr id="66" name="Google Shape;66;p10"/>
          <p:cNvSpPr txBox="1"/>
          <p:nvPr>
            <p:ph idx="1" type="body"/>
          </p:nvPr>
        </p:nvSpPr>
        <p:spPr>
          <a:xfrm>
            <a:off x="152400" y="990600"/>
            <a:ext cx="8839200" cy="5502300"/>
          </a:xfrm>
          <a:prstGeom prst="rect">
            <a:avLst/>
          </a:prstGeom>
          <a:noFill/>
          <a:ln>
            <a:noFill/>
          </a:ln>
        </p:spPr>
        <p:txBody>
          <a:bodyPr anchorCtr="0" anchor="t" bIns="45700" lIns="91425" spcFirstLastPara="1" rIns="91425" wrap="square" tIns="45700">
            <a:normAutofit fontScale="55000" lnSpcReduction="20000"/>
          </a:bodyPr>
          <a:lstStyle/>
          <a:p>
            <a:pPr indent="-251459" lvl="0" marL="342900" rtl="0" algn="l">
              <a:spcBef>
                <a:spcPts val="0"/>
              </a:spcBef>
              <a:spcAft>
                <a:spcPts val="0"/>
              </a:spcAft>
              <a:buClr>
                <a:schemeClr val="dk1"/>
              </a:buClr>
              <a:buSzPct val="100000"/>
              <a:buChar char="•"/>
            </a:pPr>
            <a:r>
              <a:rPr lang="en-US"/>
              <a:t>Some tools we will learn how to use:</a:t>
            </a:r>
            <a:endParaRPr/>
          </a:p>
          <a:p>
            <a:pPr indent="-205740" lvl="1" marL="742950" rtl="0" algn="l">
              <a:spcBef>
                <a:spcPts val="560"/>
              </a:spcBef>
              <a:spcAft>
                <a:spcPts val="0"/>
              </a:spcAft>
              <a:buClr>
                <a:schemeClr val="dk1"/>
              </a:buClr>
              <a:buSzPct val="100000"/>
              <a:buChar char="–"/>
            </a:pPr>
            <a:r>
              <a:rPr lang="en-US"/>
              <a:t>Languages: Python</a:t>
            </a:r>
            <a:endParaRPr/>
          </a:p>
          <a:p>
            <a:pPr indent="-205740" lvl="1" marL="742950" rtl="0" algn="l">
              <a:spcBef>
                <a:spcPts val="560"/>
              </a:spcBef>
              <a:spcAft>
                <a:spcPts val="0"/>
              </a:spcAft>
              <a:buClr>
                <a:schemeClr val="dk1"/>
              </a:buClr>
              <a:buSzPct val="100000"/>
              <a:buChar char="–"/>
            </a:pPr>
            <a:r>
              <a:rPr lang="en-US"/>
              <a:t>Dev tools:</a:t>
            </a:r>
            <a:endParaRPr/>
          </a:p>
          <a:p>
            <a:pPr indent="-212089" lvl="2" marL="1143000" rtl="0" algn="l">
              <a:spcBef>
                <a:spcPts val="560"/>
              </a:spcBef>
              <a:spcAft>
                <a:spcPts val="0"/>
              </a:spcAft>
              <a:buClr>
                <a:schemeClr val="dk1"/>
              </a:buClr>
              <a:buSzPct val="116666"/>
              <a:buChar char="•"/>
            </a:pPr>
            <a:r>
              <a:rPr lang="en-US"/>
              <a:t>Bash / Linux OS</a:t>
            </a:r>
            <a:endParaRPr/>
          </a:p>
          <a:p>
            <a:pPr indent="-212089" lvl="2" marL="1143000" marR="0" rtl="0" algn="l">
              <a:lnSpc>
                <a:spcPct val="100000"/>
              </a:lnSpc>
              <a:spcBef>
                <a:spcPts val="560"/>
              </a:spcBef>
              <a:spcAft>
                <a:spcPts val="0"/>
              </a:spcAft>
              <a:buSzPct val="116666"/>
              <a:buChar char="•"/>
            </a:pPr>
            <a:r>
              <a:rPr lang="en-US"/>
              <a:t>Git (branching, understand data model)</a:t>
            </a:r>
            <a:endParaRPr/>
          </a:p>
          <a:p>
            <a:pPr indent="-212089" lvl="2" marL="1143000" marR="0" rtl="0" algn="l">
              <a:lnSpc>
                <a:spcPct val="100000"/>
              </a:lnSpc>
              <a:spcBef>
                <a:spcPts val="560"/>
              </a:spcBef>
              <a:spcAft>
                <a:spcPts val="0"/>
              </a:spcAft>
              <a:buSzPct val="116666"/>
              <a:buChar char="•"/>
            </a:pPr>
            <a:r>
              <a:rPr lang="en-US"/>
              <a:t>GitHub (PRs, fork)</a:t>
            </a:r>
            <a:endParaRPr/>
          </a:p>
          <a:p>
            <a:pPr indent="-212089" lvl="2" marL="1143000" marR="0" rtl="0" algn="l">
              <a:lnSpc>
                <a:spcPct val="100000"/>
              </a:lnSpc>
              <a:spcBef>
                <a:spcPts val="560"/>
              </a:spcBef>
              <a:spcAft>
                <a:spcPts val="0"/>
              </a:spcAft>
              <a:buSzPct val="116666"/>
              <a:buChar char="•"/>
            </a:pPr>
            <a:r>
              <a:rPr lang="en-US"/>
              <a:t>Code editors (PyCharm, Visual Studio, vim / emacs)</a:t>
            </a:r>
            <a:endParaRPr/>
          </a:p>
          <a:p>
            <a:pPr indent="-212089" lvl="2" marL="1143000" marR="0" rtl="0" algn="l">
              <a:lnSpc>
                <a:spcPct val="100000"/>
              </a:lnSpc>
              <a:spcBef>
                <a:spcPts val="560"/>
              </a:spcBef>
              <a:spcAft>
                <a:spcPts val="0"/>
              </a:spcAft>
              <a:buSzPct val="116666"/>
              <a:buChar char="•"/>
            </a:pPr>
            <a:r>
              <a:rPr lang="en-US"/>
              <a:t>Data science libs (Pandas, sklearn, matplotlib)</a:t>
            </a:r>
            <a:endParaRPr/>
          </a:p>
          <a:p>
            <a:pPr indent="-212089" lvl="2" marL="1143000" marR="0" rtl="0" algn="l">
              <a:lnSpc>
                <a:spcPct val="100000"/>
              </a:lnSpc>
              <a:spcBef>
                <a:spcPts val="560"/>
              </a:spcBef>
              <a:spcAft>
                <a:spcPts val="0"/>
              </a:spcAft>
              <a:buSzPct val="116666"/>
              <a:buChar char="•"/>
            </a:pPr>
            <a:r>
              <a:rPr lang="en-US"/>
              <a:t>Jupyter</a:t>
            </a:r>
            <a:endParaRPr/>
          </a:p>
          <a:p>
            <a:pPr indent="-212089" lvl="2" marL="1143000" marR="0" rtl="0" algn="l">
              <a:lnSpc>
                <a:spcPct val="100000"/>
              </a:lnSpc>
              <a:spcBef>
                <a:spcPts val="560"/>
              </a:spcBef>
              <a:spcAft>
                <a:spcPts val="0"/>
              </a:spcAft>
              <a:buSzPct val="116666"/>
              <a:buChar char="•"/>
            </a:pPr>
            <a:r>
              <a:rPr lang="en-US"/>
              <a:t>Docker</a:t>
            </a:r>
            <a:endParaRPr/>
          </a:p>
          <a:p>
            <a:pPr indent="-212089" lvl="2" marL="1143000" marR="0" rtl="0" algn="l">
              <a:lnSpc>
                <a:spcPct val="100000"/>
              </a:lnSpc>
              <a:spcBef>
                <a:spcPts val="560"/>
              </a:spcBef>
              <a:spcAft>
                <a:spcPts val="0"/>
              </a:spcAft>
              <a:buSzPct val="116666"/>
              <a:buChar char="•"/>
            </a:pPr>
            <a:r>
              <a:rPr lang="en-US"/>
              <a:t>Unit testing framework</a:t>
            </a:r>
            <a:endParaRPr/>
          </a:p>
          <a:p>
            <a:pPr indent="-205740" lvl="1" marL="742950" rtl="0" algn="l">
              <a:spcBef>
                <a:spcPts val="560"/>
              </a:spcBef>
              <a:spcAft>
                <a:spcPts val="0"/>
              </a:spcAft>
              <a:buClr>
                <a:schemeClr val="dk1"/>
              </a:buClr>
              <a:buSzPct val="100000"/>
              <a:buChar char="–"/>
            </a:pPr>
            <a:r>
              <a:rPr lang="en-US"/>
              <a:t>Data Management Tools</a:t>
            </a:r>
            <a:endParaRPr/>
          </a:p>
          <a:p>
            <a:pPr indent="-212089" lvl="2" marL="1143000" rtl="0" algn="l">
              <a:spcBef>
                <a:spcPts val="560"/>
              </a:spcBef>
              <a:spcAft>
                <a:spcPts val="0"/>
              </a:spcAft>
              <a:buClr>
                <a:schemeClr val="dk1"/>
              </a:buClr>
              <a:buSzPct val="116666"/>
              <a:buChar char="•"/>
            </a:pPr>
            <a:r>
              <a:rPr lang="en-US"/>
              <a:t>ETL pipelines</a:t>
            </a:r>
            <a:endParaRPr/>
          </a:p>
          <a:p>
            <a:pPr indent="-212089" lvl="2" marL="1143000" marR="0" rtl="0" algn="l">
              <a:lnSpc>
                <a:spcPct val="100000"/>
              </a:lnSpc>
              <a:spcBef>
                <a:spcPts val="560"/>
              </a:spcBef>
              <a:spcAft>
                <a:spcPts val="0"/>
              </a:spcAft>
              <a:buSzPct val="116666"/>
              <a:buChar char="•"/>
            </a:pPr>
            <a:r>
              <a:rPr lang="en-US"/>
              <a:t>Workflow</a:t>
            </a:r>
            <a:r>
              <a:rPr lang="en-US"/>
              <a:t> manager (Airflow)</a:t>
            </a:r>
            <a:endParaRPr/>
          </a:p>
          <a:p>
            <a:pPr indent="-212089" lvl="2" marL="1143000" rtl="0" algn="l">
              <a:spcBef>
                <a:spcPts val="560"/>
              </a:spcBef>
              <a:spcAft>
                <a:spcPts val="0"/>
              </a:spcAft>
              <a:buClr>
                <a:schemeClr val="dk1"/>
              </a:buClr>
              <a:buSzPct val="116666"/>
              <a:buChar char="•"/>
            </a:pPr>
            <a:r>
              <a:rPr lang="en-US"/>
              <a:t>Relational databases (PostgreSQL)</a:t>
            </a:r>
            <a:endParaRPr/>
          </a:p>
          <a:p>
            <a:pPr indent="-212089" lvl="2" marL="1143000" rtl="0" algn="l">
              <a:spcBef>
                <a:spcPts val="560"/>
              </a:spcBef>
              <a:spcAft>
                <a:spcPts val="0"/>
              </a:spcAft>
              <a:buClr>
                <a:schemeClr val="dk1"/>
              </a:buClr>
              <a:buSzPct val="116666"/>
              <a:buChar char="•"/>
            </a:pPr>
            <a:r>
              <a:rPr lang="en-US"/>
              <a:t>NoSQL (HBase, MongoDB, Couchbase)</a:t>
            </a:r>
            <a:endParaRPr/>
          </a:p>
          <a:p>
            <a:pPr indent="-212089" lvl="2" marL="1143000" rtl="0" algn="l">
              <a:spcBef>
                <a:spcPts val="560"/>
              </a:spcBef>
              <a:spcAft>
                <a:spcPts val="0"/>
              </a:spcAft>
              <a:buClr>
                <a:schemeClr val="dk1"/>
              </a:buClr>
              <a:buSzPct val="116666"/>
              <a:buChar char="•"/>
            </a:pPr>
            <a:r>
              <a:rPr lang="en-US"/>
              <a:t>Graph DBs (Neo4j, OrientDB, AllegroGraph, GraphX, Giraph</a:t>
            </a:r>
            <a:endParaRPr/>
          </a:p>
          <a:p>
            <a:pPr indent="-212089" lvl="2" marL="1143000" rtl="0" algn="l">
              <a:spcBef>
                <a:spcPts val="560"/>
              </a:spcBef>
              <a:spcAft>
                <a:spcPts val="0"/>
              </a:spcAft>
              <a:buSzPct val="116666"/>
              <a:buChar char="•"/>
            </a:pPr>
            <a:r>
              <a:rPr lang="en-US"/>
              <a:t>Hadoop, Spark, Dask, Storm, Spark Streaming</a:t>
            </a:r>
            <a:endParaRPr/>
          </a:p>
          <a:p>
            <a:pPr indent="-212089" lvl="2" marL="1143000" rtl="0" algn="l">
              <a:spcBef>
                <a:spcPts val="560"/>
              </a:spcBef>
              <a:spcAft>
                <a:spcPts val="0"/>
              </a:spcAft>
              <a:buSzPct val="116666"/>
              <a:buChar char="•"/>
            </a:pPr>
            <a:r>
              <a:rPr lang="en-US"/>
              <a:t>AWS Cloud Services</a:t>
            </a:r>
            <a:endParaRPr/>
          </a:p>
          <a:p>
            <a:pPr indent="-251459" lvl="0" marL="342900" rtl="0" algn="l">
              <a:spcBef>
                <a:spcPts val="640"/>
              </a:spcBef>
              <a:spcAft>
                <a:spcPts val="0"/>
              </a:spcAft>
              <a:buClr>
                <a:schemeClr val="dk1"/>
              </a:buClr>
              <a:buSzPct val="100000"/>
              <a:buChar char="•"/>
            </a:pPr>
            <a:r>
              <a:rPr lang="en-US"/>
              <a:t>Instructions will be provided to get started for each tool we use for a project</a:t>
            </a:r>
            <a:endParaRPr/>
          </a:p>
        </p:txBody>
      </p:sp>
      <p:sp>
        <p:nvSpPr>
          <p:cNvPr id="67" name="Google Shape;67;p1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68" name="Google Shape;68;p1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435" name="Google Shape;435;p5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0000" lnSpcReduction="20000"/>
          </a:bodyPr>
          <a:lstStyle/>
          <a:p>
            <a:pPr indent="-312419" lvl="0" marL="342900" rtl="0" algn="l">
              <a:spcBef>
                <a:spcPts val="0"/>
              </a:spcBef>
              <a:spcAft>
                <a:spcPts val="0"/>
              </a:spcAft>
              <a:buClr>
                <a:schemeClr val="dk1"/>
              </a:buClr>
              <a:buSzPct val="100000"/>
              <a:buChar char="•"/>
            </a:pPr>
            <a:r>
              <a:rPr lang="en-US"/>
              <a:t>1980: Commercialization / widespread acceptance of relational model</a:t>
            </a:r>
            <a:endParaRPr/>
          </a:p>
          <a:p>
            <a:pPr indent="-259079" lvl="1" marL="742950" rtl="0" algn="l">
              <a:spcBef>
                <a:spcPts val="476"/>
              </a:spcBef>
              <a:spcAft>
                <a:spcPts val="0"/>
              </a:spcAft>
              <a:buClr>
                <a:schemeClr val="dk1"/>
              </a:buClr>
              <a:buSzPct val="100000"/>
              <a:buChar char="–"/>
            </a:pPr>
            <a:r>
              <a:rPr lang="en-US"/>
              <a:t>SQL emerged as a standard, in large part because of IBM's backing</a:t>
            </a:r>
            <a:endParaRPr/>
          </a:p>
          <a:p>
            <a:pPr indent="-295910" lvl="1" marL="742950" rtl="0" algn="l">
              <a:spcBef>
                <a:spcPts val="476"/>
              </a:spcBef>
              <a:spcAft>
                <a:spcPts val="0"/>
              </a:spcAft>
              <a:buSzPct val="100000"/>
              <a:buChar char="–"/>
            </a:pPr>
            <a:r>
              <a:rPr lang="en-US"/>
              <a:t>Enriching the expressive power of relational model </a:t>
            </a:r>
            <a:endParaRPr/>
          </a:p>
          <a:p>
            <a:pPr indent="-220980" lvl="2" marL="1143000" rtl="0" algn="l">
              <a:spcBef>
                <a:spcPts val="408"/>
              </a:spcBef>
              <a:spcAft>
                <a:spcPts val="0"/>
              </a:spcAft>
              <a:buSzPct val="100000"/>
              <a:buChar char="•"/>
            </a:pPr>
            <a:r>
              <a:rPr lang="en-US"/>
              <a:t>Set-valued attributes, aggregation, generalization, etc.</a:t>
            </a:r>
            <a:endParaRPr/>
          </a:p>
          <a:p>
            <a:pPr indent="-312419" lvl="0" marL="342900" rtl="0" algn="l">
              <a:spcBef>
                <a:spcPts val="544"/>
              </a:spcBef>
              <a:spcAft>
                <a:spcPts val="0"/>
              </a:spcAft>
              <a:buClr>
                <a:schemeClr val="dk1"/>
              </a:buClr>
              <a:buSzPct val="100000"/>
              <a:buChar char="•"/>
            </a:pPr>
            <a:r>
              <a:rPr lang="en-US"/>
              <a:t>Late 80's</a:t>
            </a:r>
            <a:endParaRPr/>
          </a:p>
          <a:p>
            <a:pPr indent="-259079" lvl="1" marL="742950" rtl="0" algn="l">
              <a:spcBef>
                <a:spcPts val="476"/>
              </a:spcBef>
              <a:spcAft>
                <a:spcPts val="0"/>
              </a:spcAft>
              <a:buClr>
                <a:schemeClr val="dk1"/>
              </a:buClr>
              <a:buSzPct val="100000"/>
              <a:buChar char="–"/>
            </a:pPr>
            <a:r>
              <a:rPr lang="en-US"/>
              <a:t>Object-oriented DB</a:t>
            </a:r>
            <a:endParaRPr/>
          </a:p>
          <a:p>
            <a:pPr indent="-238760" lvl="2" marL="1143000" rtl="0" algn="l">
              <a:spcBef>
                <a:spcPts val="476"/>
              </a:spcBef>
              <a:spcAft>
                <a:spcPts val="0"/>
              </a:spcAft>
              <a:buSzPct val="116666"/>
              <a:buChar char="•"/>
            </a:pPr>
            <a:r>
              <a:rPr lang="en-US"/>
              <a:t>Store objects instead of tables</a:t>
            </a:r>
            <a:endParaRPr/>
          </a:p>
          <a:p>
            <a:pPr indent="-238760" lvl="2" marL="1143000" rtl="0" algn="l">
              <a:spcBef>
                <a:spcPts val="476"/>
              </a:spcBef>
              <a:spcAft>
                <a:spcPts val="0"/>
              </a:spcAft>
              <a:buClr>
                <a:schemeClr val="dk1"/>
              </a:buClr>
              <a:buSzPct val="116666"/>
              <a:buChar char="•"/>
            </a:pPr>
            <a:r>
              <a:rPr lang="en-US"/>
              <a:t>Get around </a:t>
            </a:r>
            <a:r>
              <a:rPr i="1" lang="en-US"/>
              <a:t>impedance mismatch</a:t>
            </a:r>
            <a:r>
              <a:rPr lang="en-US"/>
              <a:t> between programming languages and databases</a:t>
            </a:r>
            <a:endParaRPr/>
          </a:p>
          <a:p>
            <a:pPr indent="-259079" lvl="1" marL="742950" rtl="0" algn="l">
              <a:spcBef>
                <a:spcPts val="476"/>
              </a:spcBef>
              <a:spcAft>
                <a:spcPts val="0"/>
              </a:spcAft>
              <a:buClr>
                <a:schemeClr val="dk1"/>
              </a:buClr>
              <a:buSzPct val="100000"/>
              <a:buChar char="–"/>
            </a:pPr>
            <a:r>
              <a:rPr lang="en-US"/>
              <a:t>Object-relational DB</a:t>
            </a:r>
            <a:endParaRPr/>
          </a:p>
          <a:p>
            <a:pPr indent="-194310" lvl="2" marL="1143000" rtl="0" algn="l">
              <a:spcBef>
                <a:spcPts val="476"/>
              </a:spcBef>
              <a:spcAft>
                <a:spcPts val="0"/>
              </a:spcAft>
              <a:buSzPct val="75000"/>
              <a:buChar char="•"/>
            </a:pPr>
            <a:r>
              <a:rPr lang="en-US"/>
              <a:t>A</a:t>
            </a:r>
            <a:r>
              <a:rPr lang="en-US"/>
              <a:t>llow user-defined types</a:t>
            </a:r>
            <a:endParaRPr/>
          </a:p>
          <a:p>
            <a:pPr indent="-238760" lvl="2" marL="1143000" rtl="0" algn="l">
              <a:spcBef>
                <a:spcPts val="476"/>
              </a:spcBef>
              <a:spcAft>
                <a:spcPts val="0"/>
              </a:spcAft>
              <a:buClr>
                <a:schemeClr val="dk1"/>
              </a:buClr>
              <a:buSzPct val="116666"/>
              <a:buChar char="•"/>
            </a:pPr>
            <a:r>
              <a:rPr lang="en-US"/>
              <a:t>Get many benefits of object-oriented while keeping the essence of relational model </a:t>
            </a:r>
            <a:endParaRPr/>
          </a:p>
          <a:p>
            <a:pPr indent="-205740" lvl="2" marL="1143000" rtl="0" algn="l">
              <a:spcBef>
                <a:spcPts val="408"/>
              </a:spcBef>
              <a:spcAft>
                <a:spcPts val="0"/>
              </a:spcAft>
              <a:buClr>
                <a:schemeClr val="dk1"/>
              </a:buClr>
              <a:buSzPct val="100000"/>
              <a:buChar char="•"/>
            </a:pPr>
            <a:r>
              <a:rPr lang="en-US"/>
              <a:t>No real differentiation today from pure relational model</a:t>
            </a:r>
            <a:endParaRPr/>
          </a:p>
          <a:p>
            <a:pPr indent="-259079" lvl="1" marL="742950" rtl="0" algn="l">
              <a:spcBef>
                <a:spcPts val="476"/>
              </a:spcBef>
              <a:spcAft>
                <a:spcPts val="0"/>
              </a:spcAft>
              <a:buClr>
                <a:schemeClr val="dk1"/>
              </a:buClr>
              <a:buSzPct val="100000"/>
              <a:buChar char="–"/>
            </a:pPr>
            <a:r>
              <a:rPr lang="en-US"/>
              <a:t>Other proposals for semantic data models</a:t>
            </a:r>
            <a:endParaRPr/>
          </a:p>
          <a:p>
            <a:pPr indent="0" lvl="0" marL="172720" rtl="0" algn="l">
              <a:spcBef>
                <a:spcPts val="544"/>
              </a:spcBef>
              <a:spcAft>
                <a:spcPts val="0"/>
              </a:spcAft>
              <a:buClr>
                <a:schemeClr val="dk1"/>
              </a:buClr>
              <a:buSzPct val="100000"/>
              <a:buNone/>
            </a:pPr>
            <a:r>
              <a:t/>
            </a:r>
            <a:endParaRPr/>
          </a:p>
        </p:txBody>
      </p:sp>
      <p:sp>
        <p:nvSpPr>
          <p:cNvPr id="436" name="Google Shape;436;p5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37" name="Google Shape;437;p5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Object-Oriented Programming</a:t>
            </a:r>
            <a:endParaRPr/>
          </a:p>
        </p:txBody>
      </p:sp>
      <p:sp>
        <p:nvSpPr>
          <p:cNvPr id="443" name="Google Shape;443;p5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spcBef>
                <a:spcPts val="544"/>
              </a:spcBef>
              <a:spcAft>
                <a:spcPts val="0"/>
              </a:spcAft>
              <a:buSzPct val="56250"/>
              <a:buChar char="-"/>
            </a:pPr>
            <a:r>
              <a:rPr lang="en-US"/>
              <a:t>It is a data model</a:t>
            </a:r>
            <a:endParaRPr/>
          </a:p>
          <a:p>
            <a:pPr indent="-317182" lvl="0" marL="457200" rtl="0" algn="l">
              <a:spcBef>
                <a:spcPts val="0"/>
              </a:spcBef>
              <a:spcAft>
                <a:spcPts val="0"/>
              </a:spcAft>
              <a:buSzPct val="56250"/>
              <a:buChar char="-"/>
            </a:pPr>
            <a:r>
              <a:rPr lang="en-US"/>
              <a:t>Object behavior is described through data (stored as fields) and code (in the form of methods)</a:t>
            </a:r>
            <a:endParaRPr/>
          </a:p>
          <a:p>
            <a:pPr indent="-317182" lvl="0" marL="457200" rtl="0" algn="l">
              <a:spcBef>
                <a:spcPts val="0"/>
              </a:spcBef>
              <a:spcAft>
                <a:spcPts val="0"/>
              </a:spcAft>
              <a:buSzPct val="56250"/>
              <a:buChar char="-"/>
            </a:pPr>
            <a:r>
              <a:rPr lang="en-US"/>
              <a:t>Composition</a:t>
            </a:r>
            <a:endParaRPr/>
          </a:p>
          <a:p>
            <a:pPr indent="-317182" lvl="1" marL="914400" rtl="0" algn="l">
              <a:spcBef>
                <a:spcPts val="0"/>
              </a:spcBef>
              <a:spcAft>
                <a:spcPts val="0"/>
              </a:spcAft>
              <a:buSzPct val="64285"/>
              <a:buChar char="-"/>
            </a:pPr>
            <a:r>
              <a:rPr lang="en-US"/>
              <a:t>has-a relationships</a:t>
            </a:r>
            <a:endParaRPr/>
          </a:p>
          <a:p>
            <a:pPr indent="-317182" lvl="1" marL="914400" rtl="0" algn="l">
              <a:spcBef>
                <a:spcPts val="0"/>
              </a:spcBef>
              <a:spcAft>
                <a:spcPts val="0"/>
              </a:spcAft>
              <a:buSzPct val="64285"/>
              <a:buChar char="-"/>
            </a:pPr>
            <a:r>
              <a:rPr lang="en-US"/>
              <a:t>E.g., an Employee class has an Address class</a:t>
            </a:r>
            <a:endParaRPr/>
          </a:p>
          <a:p>
            <a:pPr indent="-317182" lvl="0" marL="457200" rtl="0" algn="l">
              <a:spcBef>
                <a:spcPts val="0"/>
              </a:spcBef>
              <a:spcAft>
                <a:spcPts val="0"/>
              </a:spcAft>
              <a:buSzPct val="56250"/>
              <a:buChar char="-"/>
            </a:pPr>
            <a:r>
              <a:rPr lang="en-US"/>
              <a:t>Inheritance</a:t>
            </a:r>
            <a:endParaRPr/>
          </a:p>
          <a:p>
            <a:pPr indent="-317182" lvl="1" marL="914400" rtl="0" algn="l">
              <a:spcBef>
                <a:spcPts val="0"/>
              </a:spcBef>
              <a:spcAft>
                <a:spcPts val="0"/>
              </a:spcAft>
              <a:buSzPct val="64285"/>
              <a:buChar char="-"/>
            </a:pPr>
            <a:r>
              <a:rPr lang="en-US"/>
              <a:t>is-a relationships</a:t>
            </a:r>
            <a:endParaRPr/>
          </a:p>
          <a:p>
            <a:pPr indent="-317182" lvl="1" marL="914400" rtl="0" algn="l">
              <a:spcBef>
                <a:spcPts val="0"/>
              </a:spcBef>
              <a:spcAft>
                <a:spcPts val="0"/>
              </a:spcAft>
              <a:buSzPct val="64285"/>
              <a:buChar char="-"/>
            </a:pPr>
            <a:r>
              <a:rPr lang="en-US"/>
              <a:t>E.g., an Employee class derives from a Person class</a:t>
            </a:r>
            <a:endParaRPr/>
          </a:p>
          <a:p>
            <a:pPr indent="-317182" lvl="0" marL="457200" rtl="0" algn="l">
              <a:spcBef>
                <a:spcPts val="0"/>
              </a:spcBef>
              <a:spcAft>
                <a:spcPts val="0"/>
              </a:spcAft>
              <a:buSzPct val="56250"/>
              <a:buChar char="-"/>
            </a:pPr>
            <a:r>
              <a:rPr lang="en-US"/>
              <a:t>Polymorphism</a:t>
            </a:r>
            <a:endParaRPr/>
          </a:p>
          <a:p>
            <a:pPr indent="-317182" lvl="1" marL="914400" rtl="0" algn="l">
              <a:spcBef>
                <a:spcPts val="0"/>
              </a:spcBef>
              <a:spcAft>
                <a:spcPts val="0"/>
              </a:spcAft>
              <a:buSzPct val="64285"/>
              <a:buChar char="-"/>
            </a:pPr>
            <a:r>
              <a:rPr lang="en-US"/>
              <a:t>Code executed depends on the class of the object</a:t>
            </a:r>
            <a:endParaRPr/>
          </a:p>
          <a:p>
            <a:pPr indent="-317182" lvl="1" marL="914400" rtl="0" algn="l">
              <a:spcBef>
                <a:spcPts val="0"/>
              </a:spcBef>
              <a:spcAft>
                <a:spcPts val="0"/>
              </a:spcAft>
              <a:buSzPct val="64285"/>
              <a:buChar char="-"/>
            </a:pPr>
            <a:r>
              <a:rPr lang="en-US"/>
              <a:t>E.g., `draw()` method on a Circle vs Square object (both descending from Shape class)</a:t>
            </a:r>
            <a:endParaRPr/>
          </a:p>
          <a:p>
            <a:pPr indent="-317182" lvl="1" marL="914400" rtl="0" algn="l">
              <a:spcBef>
                <a:spcPts val="0"/>
              </a:spcBef>
              <a:spcAft>
                <a:spcPts val="0"/>
              </a:spcAft>
              <a:buSzPct val="64285"/>
              <a:buChar char="-"/>
            </a:pPr>
            <a:r>
              <a:rPr lang="en-US"/>
              <a:t>One interface, many implementations</a:t>
            </a:r>
            <a:endParaRPr/>
          </a:p>
          <a:p>
            <a:pPr indent="-317182" lvl="0" marL="457200" rtl="0" algn="l">
              <a:spcBef>
                <a:spcPts val="0"/>
              </a:spcBef>
              <a:spcAft>
                <a:spcPts val="0"/>
              </a:spcAft>
              <a:buSzPct val="56250"/>
              <a:buChar char="-"/>
            </a:pPr>
            <a:r>
              <a:rPr lang="en-US"/>
              <a:t>Encapsulation</a:t>
            </a:r>
            <a:endParaRPr/>
          </a:p>
          <a:p>
            <a:pPr indent="-317182" lvl="1" marL="914400" rtl="0" algn="l">
              <a:spcBef>
                <a:spcPts val="0"/>
              </a:spcBef>
              <a:spcAft>
                <a:spcPts val="0"/>
              </a:spcAft>
              <a:buSzPct val="64285"/>
              <a:buChar char="-"/>
            </a:pPr>
            <a:r>
              <a:rPr lang="en-US"/>
              <a:t>E.g., private, public fields / members</a:t>
            </a:r>
            <a:endParaRPr/>
          </a:p>
          <a:p>
            <a:pPr indent="-317182" lvl="1" marL="914400" rtl="0" algn="l">
              <a:spcBef>
                <a:spcPts val="0"/>
              </a:spcBef>
              <a:spcAft>
                <a:spcPts val="0"/>
              </a:spcAft>
              <a:buSzPct val="64285"/>
              <a:buChar char="-"/>
            </a:pPr>
            <a:r>
              <a:rPr lang="en-US"/>
              <a:t>Prevents external code from being concerned with inner workings of an object</a:t>
            </a:r>
            <a:endParaRPr/>
          </a:p>
        </p:txBody>
      </p:sp>
      <p:sp>
        <p:nvSpPr>
          <p:cNvPr id="444" name="Google Shape;444;p56"/>
          <p:cNvSpPr txBox="1"/>
          <p:nvPr>
            <p:ph idx="11" type="ftr"/>
          </p:nvPr>
        </p:nvSpPr>
        <p:spPr>
          <a:xfrm>
            <a:off x="0" y="6492875"/>
            <a:ext cx="3352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UMD DATA605</a:t>
            </a:r>
            <a:endParaRPr/>
          </a:p>
        </p:txBody>
      </p:sp>
      <p:sp>
        <p:nvSpPr>
          <p:cNvPr id="445" name="Google Shape;445;p56"/>
          <p:cNvSpPr txBox="1"/>
          <p:nvPr>
            <p:ph idx="12" type="sldNum"/>
          </p:nvPr>
        </p:nvSpPr>
        <p:spPr>
          <a:xfrm>
            <a:off x="7010400" y="6492875"/>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Databases: A Brief History</a:t>
            </a:r>
            <a:endParaRPr/>
          </a:p>
        </p:txBody>
      </p:sp>
      <p:sp>
        <p:nvSpPr>
          <p:cNvPr id="451" name="Google Shape;451;p57"/>
          <p:cNvSpPr txBox="1"/>
          <p:nvPr>
            <p:ph idx="1" type="body"/>
          </p:nvPr>
        </p:nvSpPr>
        <p:spPr>
          <a:xfrm>
            <a:off x="152400" y="990600"/>
            <a:ext cx="5406900" cy="52578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US"/>
              <a:t>Late 90's-today: XML: eXtensible Markup Language</a:t>
            </a:r>
            <a:endParaRPr/>
          </a:p>
          <a:p>
            <a:pPr indent="-323850" lvl="1" marL="742950" rtl="0" algn="l">
              <a:spcBef>
                <a:spcPts val="408"/>
              </a:spcBef>
              <a:spcAft>
                <a:spcPts val="0"/>
              </a:spcAft>
              <a:buClr>
                <a:schemeClr val="dk1"/>
              </a:buClr>
              <a:buSzPts val="2400"/>
              <a:buChar char="–"/>
            </a:pPr>
            <a:r>
              <a:rPr lang="en-US"/>
              <a:t>Intended for </a:t>
            </a:r>
            <a:r>
              <a:rPr i="1" lang="en-US"/>
              <a:t>semi-structured</a:t>
            </a:r>
            <a:r>
              <a:rPr lang="en-US"/>
              <a:t> data</a:t>
            </a:r>
            <a:endParaRPr/>
          </a:p>
          <a:p>
            <a:pPr indent="-323850" lvl="1" marL="742950" rtl="0" algn="l">
              <a:spcBef>
                <a:spcPts val="408"/>
              </a:spcBef>
              <a:spcAft>
                <a:spcPts val="0"/>
              </a:spcAft>
              <a:buClr>
                <a:schemeClr val="dk1"/>
              </a:buClr>
              <a:buSzPts val="2400"/>
              <a:buChar char="–"/>
            </a:pPr>
            <a:r>
              <a:rPr lang="en-US"/>
              <a:t>Flexible schema</a:t>
            </a:r>
            <a:endParaRPr/>
          </a:p>
          <a:p>
            <a:pPr indent="-323850" lvl="1" marL="742950" rtl="0" algn="l">
              <a:spcBef>
                <a:spcPts val="408"/>
              </a:spcBef>
              <a:spcAft>
                <a:spcPts val="0"/>
              </a:spcAft>
              <a:buClr>
                <a:schemeClr val="dk1"/>
              </a:buClr>
              <a:buSzPts val="2400"/>
              <a:buChar char="–"/>
            </a:pPr>
            <a:r>
              <a:rPr lang="en-US"/>
              <a:t>Tree-like</a:t>
            </a:r>
            <a:endParaRPr/>
          </a:p>
          <a:p>
            <a:pPr indent="-170180" lvl="0" marL="342900" rtl="0" algn="l">
              <a:spcBef>
                <a:spcPts val="544"/>
              </a:spcBef>
              <a:spcAft>
                <a:spcPts val="0"/>
              </a:spcAft>
              <a:buClr>
                <a:schemeClr val="dk1"/>
              </a:buClr>
              <a:buSzPts val="3200"/>
              <a:buNone/>
            </a:pPr>
            <a:r>
              <a:t/>
            </a:r>
            <a:endParaRPr/>
          </a:p>
        </p:txBody>
      </p:sp>
      <p:sp>
        <p:nvSpPr>
          <p:cNvPr id="452" name="Google Shape;452;p5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53" name="Google Shape;453;p5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4" name="Google Shape;454;p57"/>
          <p:cNvSpPr txBox="1"/>
          <p:nvPr/>
        </p:nvSpPr>
        <p:spPr>
          <a:xfrm>
            <a:off x="5559300" y="1645150"/>
            <a:ext cx="33528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onsolas"/>
                <a:ea typeface="Consolas"/>
                <a:cs typeface="Consolas"/>
                <a:sym typeface="Consolas"/>
              </a:rPr>
              <a:t>&lt;?xml version="1.0" encoding="UTF-8"?&gt;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&lt;!-- Edited by XMLSpy --&gt;</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&lt;CATALOG&gt; </a:t>
            </a:r>
            <a:endParaRPr sz="1100">
              <a:latin typeface="Consolas"/>
              <a:ea typeface="Consolas"/>
              <a:cs typeface="Consolas"/>
              <a:sym typeface="Consolas"/>
            </a:endParaRPr>
          </a:p>
          <a:p>
            <a:pPr indent="0" lvl="0" marL="0" marR="0" rtl="0" algn="l">
              <a:spcBef>
                <a:spcPts val="0"/>
              </a:spcBef>
              <a:spcAft>
                <a:spcPts val="0"/>
              </a:spcAft>
              <a:buNone/>
            </a:pPr>
            <a:r>
              <a:rPr lang="en-US" sz="1100">
                <a:solidFill>
                  <a:schemeClr val="dk1"/>
                </a:solidFill>
                <a:latin typeface="Consolas"/>
                <a:ea typeface="Consolas"/>
                <a:cs typeface="Consolas"/>
                <a:sym typeface="Consolas"/>
              </a:rPr>
              <a:t>     &lt;CD&gt;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&lt;TITLE&gt;Empire Burlesque&lt;/TITLE&gt;</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100">
                <a:solidFill>
                  <a:schemeClr val="dk1"/>
                </a:solidFill>
                <a:latin typeface="Consolas"/>
                <a:ea typeface="Consolas"/>
                <a:cs typeface="Consolas"/>
                <a:sym typeface="Consolas"/>
              </a:rPr>
              <a:t>      &lt;ARTIST&gt;Bob Dylan&lt;/ARTIST&gt;</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100">
                <a:solidFill>
                  <a:schemeClr val="dk1"/>
                </a:solidFill>
                <a:latin typeface="Consolas"/>
                <a:ea typeface="Consolas"/>
                <a:cs typeface="Consolas"/>
                <a:sym typeface="Consolas"/>
              </a:rPr>
              <a:t> 	&lt;COUNTRY&gt;USA&lt;/COUNTRY&gt; 	</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100">
                <a:solidFill>
                  <a:schemeClr val="dk1"/>
                </a:solidFill>
                <a:latin typeface="Consolas"/>
                <a:ea typeface="Consolas"/>
                <a:cs typeface="Consolas"/>
                <a:sym typeface="Consolas"/>
              </a:rPr>
              <a:t>      &lt;COMPANY&gt;Columbia&lt;/COMPANY&gt;</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100">
                <a:solidFill>
                  <a:schemeClr val="dk1"/>
                </a:solidFill>
                <a:latin typeface="Consolas"/>
                <a:ea typeface="Consolas"/>
                <a:cs typeface="Consolas"/>
                <a:sym typeface="Consolas"/>
              </a:rPr>
              <a:t>      &lt;PRICE&gt;10.90&lt;/PRICE&gt;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&lt;YEAR&gt;1985&lt;/YEAR&gt;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&lt;/CD&gt;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&lt;CD&gt;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&lt;TITLE&gt;Hide your heart&lt;/TITLE&gt;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&lt;ARTIST&gt;Bonnie Tyler&lt;/ARTIST&gt;</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&lt;COUNTRY&gt;UK&lt;/COUNTRY&gt;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&lt;COMPANY&gt;CBS Records&lt;/COMPANY&gt;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&lt;PRICE&gt;9.90&lt;/PRICE&gt; </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&lt;YEAR&gt;1988&lt;/YEAR&gt;</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&lt;/CD&gt;</a:t>
            </a:r>
            <a:br>
              <a:rPr lang="en-US" sz="1100">
                <a:solidFill>
                  <a:schemeClr val="dk1"/>
                </a:solidFill>
                <a:latin typeface="Consolas"/>
                <a:ea typeface="Consolas"/>
                <a:cs typeface="Consolas"/>
                <a:sym typeface="Consolas"/>
              </a:rPr>
            </a:br>
            <a:r>
              <a:rPr lang="en-US" sz="1100">
                <a:solidFill>
                  <a:schemeClr val="dk1"/>
                </a:solidFill>
                <a:latin typeface="Consolas"/>
                <a:ea typeface="Consolas"/>
                <a:cs typeface="Consolas"/>
                <a:sym typeface="Consolas"/>
              </a:rPr>
              <a:t>     ...</a:t>
            </a:r>
            <a:endParaRPr sz="110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Resource Description Framework</a:t>
            </a:r>
            <a:endParaRPr/>
          </a:p>
        </p:txBody>
      </p:sp>
      <p:sp>
        <p:nvSpPr>
          <p:cNvPr id="460" name="Google Shape;460;p5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Aka RDF </a:t>
            </a:r>
            <a:endParaRPr/>
          </a:p>
          <a:p>
            <a:pPr indent="-323850" lvl="1" marL="742950" rtl="0" algn="l">
              <a:spcBef>
                <a:spcPts val="480"/>
              </a:spcBef>
              <a:spcAft>
                <a:spcPts val="0"/>
              </a:spcAft>
              <a:buClr>
                <a:schemeClr val="dk1"/>
              </a:buClr>
              <a:buSzPts val="2400"/>
              <a:buChar char="–"/>
            </a:pPr>
            <a:r>
              <a:rPr lang="en-US"/>
              <a:t>Originally intended as a "metadata data model"</a:t>
            </a:r>
            <a:endParaRPr/>
          </a:p>
          <a:p>
            <a:pPr indent="-323850" lvl="1" marL="742950" rtl="0" algn="l">
              <a:spcBef>
                <a:spcPts val="480"/>
              </a:spcBef>
              <a:spcAft>
                <a:spcPts val="0"/>
              </a:spcAft>
              <a:buClr>
                <a:schemeClr val="dk1"/>
              </a:buClr>
              <a:buSzPts val="2400"/>
              <a:buChar char="–"/>
            </a:pPr>
            <a:r>
              <a:rPr lang="en-US"/>
              <a:t>Key construct: a "subject-predicate-object" triple </a:t>
            </a:r>
            <a:endParaRPr/>
          </a:p>
          <a:p>
            <a:pPr indent="-241300" lvl="2" marL="1143000" rtl="0" algn="l">
              <a:spcBef>
                <a:spcPts val="400"/>
              </a:spcBef>
              <a:spcAft>
                <a:spcPts val="0"/>
              </a:spcAft>
              <a:buClr>
                <a:schemeClr val="dk1"/>
              </a:buClr>
              <a:buSzPts val="2000"/>
              <a:buChar char="•"/>
            </a:pPr>
            <a:r>
              <a:rPr lang="en-US"/>
              <a:t>E.g.,</a:t>
            </a:r>
            <a:endParaRPr/>
          </a:p>
          <a:p>
            <a:pPr indent="-241300" lvl="3" marL="1600200" rtl="0" algn="l">
              <a:spcBef>
                <a:spcPts val="400"/>
              </a:spcBef>
              <a:spcAft>
                <a:spcPts val="0"/>
              </a:spcAft>
              <a:buClr>
                <a:schemeClr val="dk1"/>
              </a:buClr>
              <a:buSzPts val="2000"/>
              <a:buChar char="–"/>
            </a:pPr>
            <a:r>
              <a:rPr lang="en-US"/>
              <a:t>subject=sky</a:t>
            </a:r>
            <a:endParaRPr/>
          </a:p>
          <a:p>
            <a:pPr indent="-241300" lvl="3" marL="1600200" rtl="0" algn="l">
              <a:spcBef>
                <a:spcPts val="400"/>
              </a:spcBef>
              <a:spcAft>
                <a:spcPts val="0"/>
              </a:spcAft>
              <a:buClr>
                <a:schemeClr val="dk1"/>
              </a:buClr>
              <a:buSzPts val="2000"/>
              <a:buChar char="–"/>
            </a:pPr>
            <a:r>
              <a:rPr lang="en-US"/>
              <a:t>predicate=has-the-color</a:t>
            </a:r>
            <a:endParaRPr/>
          </a:p>
          <a:p>
            <a:pPr indent="-241300" lvl="3" marL="1600200" rtl="0" algn="l">
              <a:spcBef>
                <a:spcPts val="400"/>
              </a:spcBef>
              <a:spcAft>
                <a:spcPts val="0"/>
              </a:spcAft>
              <a:buClr>
                <a:schemeClr val="dk1"/>
              </a:buClr>
              <a:buSzPts val="2000"/>
              <a:buChar char="–"/>
            </a:pPr>
            <a:r>
              <a:rPr lang="en-US"/>
              <a:t>object=blue</a:t>
            </a:r>
            <a:endParaRPr/>
          </a:p>
          <a:p>
            <a:pPr indent="-323850" lvl="1" marL="742950" rtl="0" algn="l">
              <a:spcBef>
                <a:spcPts val="480"/>
              </a:spcBef>
              <a:spcAft>
                <a:spcPts val="0"/>
              </a:spcAft>
              <a:buClr>
                <a:schemeClr val="dk1"/>
              </a:buClr>
              <a:buSzPts val="2400"/>
              <a:buChar char="–"/>
            </a:pPr>
            <a:r>
              <a:rPr lang="en-US"/>
              <a:t>Direct mapping to a labeled, directed multi-graph</a:t>
            </a:r>
            <a:endParaRPr/>
          </a:p>
          <a:p>
            <a:pPr indent="-323850" lvl="1" marL="742950" rtl="0" algn="l">
              <a:spcBef>
                <a:spcPts val="480"/>
              </a:spcBef>
              <a:spcAft>
                <a:spcPts val="0"/>
              </a:spcAft>
              <a:buClr>
                <a:schemeClr val="dk1"/>
              </a:buClr>
              <a:buSzPts val="2400"/>
              <a:buChar char="–"/>
            </a:pPr>
            <a:r>
              <a:rPr lang="en-US"/>
              <a:t>Typically stored in relational databases, or what are called "triple-stores”</a:t>
            </a:r>
            <a:endParaRPr/>
          </a:p>
        </p:txBody>
      </p:sp>
      <p:sp>
        <p:nvSpPr>
          <p:cNvPr id="461" name="Google Shape;461;p5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62" name="Google Shape;462;p5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RDF Example</a:t>
            </a:r>
            <a:endParaRPr/>
          </a:p>
        </p:txBody>
      </p:sp>
      <p:sp>
        <p:nvSpPr>
          <p:cNvPr id="468" name="Google Shape;468;p59"/>
          <p:cNvSpPr txBox="1"/>
          <p:nvPr>
            <p:ph idx="1" type="body"/>
          </p:nvPr>
        </p:nvSpPr>
        <p:spPr>
          <a:xfrm>
            <a:off x="152400" y="990600"/>
            <a:ext cx="4419600" cy="5257800"/>
          </a:xfrm>
          <a:prstGeom prst="rect">
            <a:avLst/>
          </a:prstGeom>
          <a:noFill/>
          <a:ln>
            <a:noFill/>
          </a:ln>
        </p:spPr>
        <p:txBody>
          <a:bodyPr anchorCtr="0" anchor="t" bIns="45700" lIns="91425" spcFirstLastPara="1" rIns="91425" wrap="square" tIns="45700">
            <a:normAutofit fontScale="55000" lnSpcReduction="20000"/>
          </a:bodyPr>
          <a:lstStyle/>
          <a:p>
            <a:pPr indent="-299085" lvl="1" marL="742950" rtl="0" algn="l">
              <a:spcBef>
                <a:spcPts val="0"/>
              </a:spcBef>
              <a:spcAft>
                <a:spcPts val="0"/>
              </a:spcAft>
              <a:buClr>
                <a:schemeClr val="dk1"/>
              </a:buClr>
              <a:buSzPct val="100000"/>
              <a:buChar char="–"/>
            </a:pPr>
            <a:r>
              <a:rPr lang="en-US"/>
              <a:t>&lt;rdf:RDF xmlns:contact="</a:t>
            </a:r>
            <a:r>
              <a:rPr lang="en-US" u="sng">
                <a:solidFill>
                  <a:schemeClr val="hlink"/>
                </a:solidFill>
                <a:hlinkClick r:id="rId3"/>
              </a:rPr>
              <a:t>http://www.w3.org/2000/10/swap/pim/contact#</a:t>
            </a:r>
            <a:r>
              <a:rPr lang="en-US"/>
              <a:t>" xmlns:eric="</a:t>
            </a:r>
            <a:r>
              <a:rPr lang="en-US" u="sng">
                <a:solidFill>
                  <a:schemeClr val="hlink"/>
                </a:solidFill>
                <a:hlinkClick r:id="rId4"/>
              </a:rPr>
              <a:t>http://www.w3.org/People/EM/contact#</a:t>
            </a:r>
            <a:r>
              <a:rPr lang="en-US"/>
              <a:t>" xmlns:rdf="</a:t>
            </a:r>
            <a:r>
              <a:rPr lang="en-US" u="sng">
                <a:solidFill>
                  <a:schemeClr val="hlink"/>
                </a:solidFill>
                <a:hlinkClick r:id="rId5"/>
              </a:rPr>
              <a:t>http://www.w3.org/1999/02/22-rdf-syntax-ns#"&gt;</a:t>
            </a:r>
            <a:r>
              <a:rPr lang="en-US"/>
              <a:t> &lt;rdf:Description rdf:about="</a:t>
            </a:r>
            <a:r>
              <a:rPr lang="en-US" u="sng">
                <a:solidFill>
                  <a:schemeClr val="hlink"/>
                </a:solidFill>
                <a:hlinkClick r:id="rId6"/>
              </a:rPr>
              <a:t>http://www.w3.org/People/EM/contact#me"&gt;</a:t>
            </a:r>
            <a:r>
              <a:rPr lang="en-US"/>
              <a:t> contact:fullNameEric Miller&lt;/contact:fullName&gt; &lt;/rdf:Description&gt; &lt;rdf:Description rdf:about="</a:t>
            </a:r>
            <a:r>
              <a:rPr lang="en-US" u="sng">
                <a:solidFill>
                  <a:schemeClr val="hlink"/>
                </a:solidFill>
                <a:hlinkClick r:id="rId7"/>
              </a:rPr>
              <a:t>http://www.w3.org/People/EM/contact#me"&gt;</a:t>
            </a:r>
            <a:r>
              <a:rPr lang="en-US"/>
              <a:t> &lt;contact:mailbox rdf:resource="mailto:e.miller123(at)example"/&gt; &lt;/rdf:Description&gt; &lt;rdf:Description rdf:about="</a:t>
            </a:r>
            <a:r>
              <a:rPr lang="en-US" u="sng">
                <a:solidFill>
                  <a:schemeClr val="hlink"/>
                </a:solidFill>
                <a:hlinkClick r:id="rId8"/>
              </a:rPr>
              <a:t>http://www.w3.org/People/EM/contact#me"&gt;</a:t>
            </a:r>
            <a:r>
              <a:rPr lang="en-US"/>
              <a:t> contact:personalTitleDr.&lt;/contact:personalTitle&gt; &lt;/rdf:Description&gt; &lt;rdf:Description rdf:about="</a:t>
            </a:r>
            <a:r>
              <a:rPr lang="en-US" u="sng">
                <a:solidFill>
                  <a:schemeClr val="hlink"/>
                </a:solidFill>
                <a:hlinkClick r:id="rId9"/>
              </a:rPr>
              <a:t>http://www.w3.org/People/EM/contact#me"&gt;</a:t>
            </a:r>
            <a:r>
              <a:rPr lang="en-US"/>
              <a:t> &lt;rdf:type rdf:resource="</a:t>
            </a:r>
            <a:r>
              <a:rPr lang="en-US" u="sng">
                <a:solidFill>
                  <a:schemeClr val="hlink"/>
                </a:solidFill>
                <a:hlinkClick r:id="rId10"/>
              </a:rPr>
              <a:t>http://www.w3.org/2000/10/swap/pim/contact#Person"/&gt;</a:t>
            </a:r>
            <a:r>
              <a:rPr lang="en-US"/>
              <a:t> &lt;/rdf:Description&gt; &lt;/rdf:RDF&gt;</a:t>
            </a:r>
            <a:endParaRPr/>
          </a:p>
        </p:txBody>
      </p:sp>
      <p:sp>
        <p:nvSpPr>
          <p:cNvPr id="469" name="Google Shape;469;p5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70" name="Google Shape;470;p5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Rdf_graph_for_Eric_Miller.png" id="471" name="Google Shape;471;p59"/>
          <p:cNvPicPr preferRelativeResize="0"/>
          <p:nvPr/>
        </p:nvPicPr>
        <p:blipFill rotWithShape="1">
          <a:blip r:embed="rId11">
            <a:alphaModFix/>
          </a:blip>
          <a:srcRect b="0" l="0" r="0" t="0"/>
          <a:stretch/>
        </p:blipFill>
        <p:spPr>
          <a:xfrm>
            <a:off x="4616125" y="1757327"/>
            <a:ext cx="4179175" cy="33433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Property Graph Model</a:t>
            </a:r>
            <a:endParaRPr/>
          </a:p>
        </p:txBody>
      </p:sp>
      <p:sp>
        <p:nvSpPr>
          <p:cNvPr id="477" name="Google Shape;477;p60"/>
          <p:cNvSpPr txBox="1"/>
          <p:nvPr>
            <p:ph idx="1" type="body"/>
          </p:nvPr>
        </p:nvSpPr>
        <p:spPr>
          <a:xfrm>
            <a:off x="152400" y="990600"/>
            <a:ext cx="4336800" cy="5257800"/>
          </a:xfrm>
          <a:prstGeom prst="rect">
            <a:avLst/>
          </a:prstGeom>
          <a:noFill/>
          <a:ln>
            <a:noFill/>
          </a:ln>
        </p:spPr>
        <p:txBody>
          <a:bodyPr anchorCtr="0" anchor="t" bIns="45700" lIns="91425" spcFirstLastPara="1" rIns="91425" wrap="square" tIns="45700">
            <a:normAutofit/>
          </a:bodyPr>
          <a:lstStyle/>
          <a:p>
            <a:pPr indent="-342900" lvl="0" marL="457200" rtl="0" algn="l">
              <a:spcBef>
                <a:spcPts val="336"/>
              </a:spcBef>
              <a:spcAft>
                <a:spcPts val="0"/>
              </a:spcAft>
              <a:buSzPts val="1800"/>
              <a:buChar char="●"/>
            </a:pPr>
            <a:r>
              <a:rPr lang="en-US"/>
              <a:t>Developed for graph databases</a:t>
            </a:r>
            <a:endParaRPr/>
          </a:p>
          <a:p>
            <a:pPr indent="-342900" lvl="0" marL="457200" rtl="0" algn="l">
              <a:spcBef>
                <a:spcPts val="0"/>
              </a:spcBef>
              <a:spcAft>
                <a:spcPts val="0"/>
              </a:spcAft>
              <a:buSzPts val="1800"/>
              <a:buChar char="●"/>
            </a:pPr>
            <a:r>
              <a:rPr lang="en-US"/>
              <a:t>A vert</a:t>
            </a:r>
            <a:r>
              <a:rPr lang="en-US"/>
              <a:t>ex-</a:t>
            </a:r>
            <a:r>
              <a:rPr lang="en-US"/>
              <a:t> and edge-</a:t>
            </a:r>
            <a:r>
              <a:rPr lang="en-US"/>
              <a:t>labeled </a:t>
            </a:r>
            <a:r>
              <a:rPr lang="en-US"/>
              <a:t>graph</a:t>
            </a:r>
            <a:endParaRPr/>
          </a:p>
          <a:p>
            <a:pPr indent="-342900" lvl="0" marL="457200" rtl="0" algn="l">
              <a:spcBef>
                <a:spcPts val="0"/>
              </a:spcBef>
              <a:spcAft>
                <a:spcPts val="0"/>
              </a:spcAft>
              <a:buSzPts val="1800"/>
              <a:buChar char="●"/>
            </a:pPr>
            <a:r>
              <a:rPr lang="en-US"/>
              <a:t>Properties associated with each edge and vertex</a:t>
            </a:r>
            <a:endParaRPr/>
          </a:p>
          <a:p>
            <a:pPr indent="-200660" lvl="0" marL="342900" rtl="0" algn="l">
              <a:spcBef>
                <a:spcPts val="448"/>
              </a:spcBef>
              <a:spcAft>
                <a:spcPts val="0"/>
              </a:spcAft>
              <a:buClr>
                <a:schemeClr val="dk1"/>
              </a:buClr>
              <a:buSzPts val="3200"/>
              <a:buNone/>
            </a:pPr>
            <a:r>
              <a:t/>
            </a:r>
            <a:endParaRPr/>
          </a:p>
        </p:txBody>
      </p:sp>
      <p:sp>
        <p:nvSpPr>
          <p:cNvPr id="478" name="Google Shape;478;p6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79" name="Google Shape;479;p6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roperty_graph.jpg" id="480" name="Google Shape;480;p60"/>
          <p:cNvPicPr preferRelativeResize="0"/>
          <p:nvPr/>
        </p:nvPicPr>
        <p:blipFill rotWithShape="1">
          <a:blip r:embed="rId3">
            <a:alphaModFix/>
          </a:blip>
          <a:srcRect b="0" l="0" r="0" t="0"/>
          <a:stretch/>
        </p:blipFill>
        <p:spPr>
          <a:xfrm>
            <a:off x="4633775" y="1741148"/>
            <a:ext cx="4107175" cy="3603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JSON</a:t>
            </a:r>
            <a:endParaRPr/>
          </a:p>
        </p:txBody>
      </p:sp>
      <p:sp>
        <p:nvSpPr>
          <p:cNvPr id="486" name="Google Shape;486;p61"/>
          <p:cNvSpPr txBox="1"/>
          <p:nvPr>
            <p:ph idx="1" type="body"/>
          </p:nvPr>
        </p:nvSpPr>
        <p:spPr>
          <a:xfrm>
            <a:off x="152400" y="990600"/>
            <a:ext cx="4419600" cy="5257800"/>
          </a:xfrm>
          <a:prstGeom prst="rect">
            <a:avLst/>
          </a:prstGeom>
          <a:noFill/>
          <a:ln>
            <a:noFill/>
          </a:ln>
        </p:spPr>
        <p:txBody>
          <a:bodyPr anchorCtr="0" anchor="t" bIns="45700" lIns="91425" spcFirstLastPara="1" rIns="91425" wrap="square" tIns="45700">
            <a:normAutofit/>
          </a:bodyPr>
          <a:lstStyle/>
          <a:p>
            <a:pPr indent="-325755" lvl="1" marL="742950" rtl="0" algn="l">
              <a:spcBef>
                <a:spcPts val="0"/>
              </a:spcBef>
              <a:spcAft>
                <a:spcPts val="0"/>
              </a:spcAft>
              <a:buClr>
                <a:schemeClr val="dk1"/>
              </a:buClr>
              <a:buSzPts val="2800"/>
              <a:buChar char="–"/>
            </a:pPr>
            <a:r>
              <a:rPr lang="en-US"/>
              <a:t>JSON = JavaScript Object Notation</a:t>
            </a:r>
            <a:endParaRPr/>
          </a:p>
          <a:p>
            <a:pPr indent="-323850" lvl="1" marL="742950" rtl="0" algn="l">
              <a:spcBef>
                <a:spcPts val="372"/>
              </a:spcBef>
              <a:spcAft>
                <a:spcPts val="0"/>
              </a:spcAft>
              <a:buClr>
                <a:schemeClr val="dk1"/>
              </a:buClr>
              <a:buSzPts val="2400"/>
              <a:buChar char="–"/>
            </a:pPr>
            <a:r>
              <a:rPr lang="en-US"/>
              <a:t>Very similar to XML and seems to be replacing it for many purposes</a:t>
            </a:r>
            <a:endParaRPr/>
          </a:p>
          <a:p>
            <a:pPr indent="-285750" lvl="1" marL="742950" rtl="0" algn="l">
              <a:spcBef>
                <a:spcPts val="372"/>
              </a:spcBef>
              <a:spcAft>
                <a:spcPts val="0"/>
              </a:spcAft>
              <a:buSzPts val="1800"/>
              <a:buChar char="–"/>
            </a:pPr>
            <a:r>
              <a:rPr lang="en-US"/>
              <a:t>More human-readable</a:t>
            </a:r>
            <a:endParaRPr/>
          </a:p>
          <a:p>
            <a:pPr indent="-147955" lvl="1" marL="742950" rtl="0" algn="l">
              <a:spcBef>
                <a:spcPts val="434"/>
              </a:spcBef>
              <a:spcAft>
                <a:spcPts val="0"/>
              </a:spcAft>
              <a:buClr>
                <a:schemeClr val="dk1"/>
              </a:buClr>
              <a:buSzPts val="2800"/>
              <a:buNone/>
            </a:pPr>
            <a:r>
              <a:t/>
            </a:r>
            <a:endParaRPr/>
          </a:p>
        </p:txBody>
      </p:sp>
      <p:sp>
        <p:nvSpPr>
          <p:cNvPr id="487" name="Google Shape;487;p6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88" name="Google Shape;488;p6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89" name="Google Shape;489;p61"/>
          <p:cNvSpPr txBox="1"/>
          <p:nvPr/>
        </p:nvSpPr>
        <p:spPr>
          <a:xfrm>
            <a:off x="4811075" y="1110650"/>
            <a:ext cx="3962400" cy="549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nsolas"/>
                <a:ea typeface="Consolas"/>
                <a:cs typeface="Consolas"/>
                <a:sym typeface="Consolas"/>
              </a:rPr>
              <a:t>{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"firstName": "John",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"lastName": "Smith",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"isAlive": true,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"age": 25,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"height_cm": 167.6,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"address":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"streetAddress": "21 2nd Street",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"city": "New York",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"state": "NY",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"postalCode": "10021-3100"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Font typeface="Arial"/>
              <a:buNone/>
            </a:pPr>
            <a:r>
              <a:rPr lang="en-US" sz="1300">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"phoneNumbers":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"type": "home",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"number": "212 555-1234”</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"type": "office",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"number": "646 555-4567"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"children": [],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"spouse": null </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spcBef>
                <a:spcPts val="0"/>
              </a:spcBef>
              <a:spcAft>
                <a:spcPts val="0"/>
              </a:spcAft>
              <a:buClr>
                <a:schemeClr val="dk1"/>
              </a:buClr>
              <a:buFont typeface="Arial"/>
              <a:buNone/>
            </a:pPr>
            <a:r>
              <a:t/>
            </a:r>
            <a:endParaRPr sz="13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300">
              <a:solidFill>
                <a:schemeClr val="dk1"/>
              </a:solidFill>
              <a:latin typeface="Consolas"/>
              <a:ea typeface="Consolas"/>
              <a:cs typeface="Consolas"/>
              <a:sym typeface="Consolas"/>
            </a:endParaRPr>
          </a:p>
        </p:txBody>
      </p:sp>
      <p:sp>
        <p:nvSpPr>
          <p:cNvPr id="490" name="Google Shape;490;p61"/>
          <p:cNvSpPr txBox="1"/>
          <p:nvPr/>
        </p:nvSpPr>
        <p:spPr>
          <a:xfrm>
            <a:off x="5029200" y="3505200"/>
            <a:ext cx="34290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00">
              <a:solidFill>
                <a:schemeClr val="dk1"/>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Serialization formats</a:t>
            </a:r>
            <a:endParaRPr/>
          </a:p>
        </p:txBody>
      </p:sp>
      <p:sp>
        <p:nvSpPr>
          <p:cNvPr id="496" name="Google Shape;496;p6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406400" lvl="0" marL="342900" rtl="0" algn="l">
              <a:spcBef>
                <a:spcPts val="476"/>
              </a:spcBef>
              <a:spcAft>
                <a:spcPts val="0"/>
              </a:spcAft>
              <a:buClr>
                <a:schemeClr val="dk1"/>
              </a:buClr>
              <a:buSzPts val="2800"/>
              <a:buChar char="•"/>
            </a:pPr>
            <a:r>
              <a:rPr lang="en-US"/>
              <a:t>Need a way for programs/systems to send data to each other (on the network, on disk)</a:t>
            </a:r>
            <a:endParaRPr/>
          </a:p>
          <a:p>
            <a:pPr indent="-406400" lvl="0" marL="342900" rtl="0" algn="l">
              <a:spcBef>
                <a:spcPts val="476"/>
              </a:spcBef>
              <a:spcAft>
                <a:spcPts val="0"/>
              </a:spcAft>
              <a:buClr>
                <a:schemeClr val="dk1"/>
              </a:buClr>
              <a:buSzPts val="2800"/>
              <a:buChar char="•"/>
            </a:pPr>
            <a:r>
              <a:rPr lang="en-US"/>
              <a:t>Several recent technologies all based around schemas</a:t>
            </a:r>
            <a:endParaRPr/>
          </a:p>
          <a:p>
            <a:pPr indent="-134619" lvl="1" marL="742950" rtl="0" algn="l">
              <a:spcBef>
                <a:spcPts val="476"/>
              </a:spcBef>
              <a:spcAft>
                <a:spcPts val="0"/>
              </a:spcAft>
              <a:buClr>
                <a:schemeClr val="dk1"/>
              </a:buClr>
              <a:buSzPts val="2800"/>
              <a:buNone/>
            </a:pPr>
            <a:r>
              <a:t/>
            </a:r>
            <a:endParaRPr/>
          </a:p>
        </p:txBody>
      </p:sp>
      <p:sp>
        <p:nvSpPr>
          <p:cNvPr id="497" name="Google Shape;497;p6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498" name="Google Shape;498;p6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Protocol Buffers</a:t>
            </a:r>
            <a:endParaRPr/>
          </a:p>
        </p:txBody>
      </p:sp>
      <p:sp>
        <p:nvSpPr>
          <p:cNvPr id="504" name="Google Shape;504;p63"/>
          <p:cNvSpPr txBox="1"/>
          <p:nvPr>
            <p:ph idx="1" type="body"/>
          </p:nvPr>
        </p:nvSpPr>
        <p:spPr>
          <a:xfrm>
            <a:off x="152400" y="990600"/>
            <a:ext cx="4767000" cy="5257800"/>
          </a:xfrm>
          <a:prstGeom prst="rect">
            <a:avLst/>
          </a:prstGeom>
          <a:noFill/>
          <a:ln>
            <a:noFill/>
          </a:ln>
        </p:spPr>
        <p:txBody>
          <a:bodyPr anchorCtr="0" anchor="t" bIns="45700" lIns="91425" spcFirstLastPara="1" rIns="91425" wrap="square" tIns="45700">
            <a:normAutofit/>
          </a:bodyPr>
          <a:lstStyle/>
          <a:p>
            <a:pPr indent="-406400" lvl="0" marL="457200" rtl="0" algn="l">
              <a:spcBef>
                <a:spcPts val="476"/>
              </a:spcBef>
              <a:spcAft>
                <a:spcPts val="0"/>
              </a:spcAft>
              <a:buSzPts val="2800"/>
              <a:buChar char="●"/>
            </a:pPr>
            <a:r>
              <a:rPr lang="en-US" sz="2800" u="sng">
                <a:solidFill>
                  <a:schemeClr val="hlink"/>
                </a:solidFill>
                <a:hlinkClick r:id="rId3"/>
              </a:rPr>
              <a:t>Protocol Buffers</a:t>
            </a:r>
            <a:r>
              <a:rPr lang="en-US" sz="2800"/>
              <a:t>: </a:t>
            </a:r>
            <a:endParaRPr sz="2800"/>
          </a:p>
          <a:p>
            <a:pPr indent="-406400" lvl="1" marL="914400" rtl="0" algn="l">
              <a:spcBef>
                <a:spcPts val="476"/>
              </a:spcBef>
              <a:spcAft>
                <a:spcPts val="0"/>
              </a:spcAft>
              <a:buSzPts val="2800"/>
              <a:buChar char="○"/>
            </a:pPr>
            <a:r>
              <a:rPr lang="en-US" sz="2400"/>
              <a:t>Developed by Google</a:t>
            </a:r>
            <a:endParaRPr sz="2800"/>
          </a:p>
          <a:p>
            <a:pPr indent="-381000" lvl="1" marL="914400" rtl="0" algn="l">
              <a:spcBef>
                <a:spcPts val="408"/>
              </a:spcBef>
              <a:spcAft>
                <a:spcPts val="0"/>
              </a:spcAft>
              <a:buSzPts val="2400"/>
              <a:buChar char="○"/>
            </a:pPr>
            <a:r>
              <a:rPr lang="en-US" sz="2400"/>
              <a:t>Schema is mostly relational, with support for optional fields and some other constructs</a:t>
            </a:r>
            <a:endParaRPr sz="2400"/>
          </a:p>
          <a:p>
            <a:pPr indent="-381000" lvl="1" marL="914400" rtl="0" algn="l">
              <a:spcBef>
                <a:spcPts val="408"/>
              </a:spcBef>
              <a:spcAft>
                <a:spcPts val="0"/>
              </a:spcAft>
              <a:buSzPts val="2400"/>
              <a:buChar char="○"/>
            </a:pPr>
            <a:r>
              <a:rPr lang="en-US" sz="2400"/>
              <a:t>Schema specified using a .proto file</a:t>
            </a:r>
            <a:endParaRPr sz="2400"/>
          </a:p>
          <a:p>
            <a:pPr indent="-311150" lvl="0" marL="457200" rtl="0" algn="l">
              <a:spcBef>
                <a:spcPts val="0"/>
              </a:spcBef>
              <a:spcAft>
                <a:spcPts val="0"/>
              </a:spcAft>
              <a:buSzPts val="1300"/>
              <a:buChar char="●"/>
            </a:pPr>
            <a:r>
              <a:rPr lang="en-US" sz="2700"/>
              <a:t>Compiled by protoc to produce C++, Java, or Python code</a:t>
            </a:r>
            <a:endParaRPr sz="2700"/>
          </a:p>
        </p:txBody>
      </p:sp>
      <p:sp>
        <p:nvSpPr>
          <p:cNvPr id="505" name="Google Shape;505;p6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506" name="Google Shape;506;p6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7" name="Google Shape;507;p63"/>
          <p:cNvSpPr txBox="1"/>
          <p:nvPr/>
        </p:nvSpPr>
        <p:spPr>
          <a:xfrm>
            <a:off x="4741400" y="4114875"/>
            <a:ext cx="46674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onsolas"/>
                <a:ea typeface="Consolas"/>
                <a:cs typeface="Consolas"/>
                <a:sym typeface="Consolas"/>
              </a:rPr>
              <a:t>Person person;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person.set_id(123);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person.set_name("Bob");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person.set_email("bob@example.com");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fstream out("person.pb", ios::out | ios::binary | ios::trunc);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person.SerializeToOstream(&amp;out);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out.close();</a:t>
            </a:r>
            <a:endParaRPr sz="1000">
              <a:latin typeface="Consolas"/>
              <a:ea typeface="Consolas"/>
              <a:cs typeface="Consolas"/>
              <a:sym typeface="Consolas"/>
            </a:endParaRPr>
          </a:p>
        </p:txBody>
      </p:sp>
      <p:sp>
        <p:nvSpPr>
          <p:cNvPr id="508" name="Google Shape;508;p63"/>
          <p:cNvSpPr txBox="1"/>
          <p:nvPr/>
        </p:nvSpPr>
        <p:spPr>
          <a:xfrm>
            <a:off x="4992600" y="1963350"/>
            <a:ext cx="3999000" cy="116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onsolas"/>
                <a:ea typeface="Consolas"/>
                <a:cs typeface="Consolas"/>
                <a:sym typeface="Consolas"/>
              </a:rPr>
              <a:t>message Person {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required int32 id = 1;</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required string name = 2;</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optional string email = 3;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sz="100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Serialization formats</a:t>
            </a:r>
            <a:endParaRPr/>
          </a:p>
        </p:txBody>
      </p:sp>
      <p:sp>
        <p:nvSpPr>
          <p:cNvPr id="514" name="Google Shape;514;p64"/>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10000"/>
          </a:bodyPr>
          <a:lstStyle/>
          <a:p>
            <a:pPr indent="-285750" lvl="1" marL="742950" rtl="0" algn="l">
              <a:spcBef>
                <a:spcPts val="0"/>
              </a:spcBef>
              <a:spcAft>
                <a:spcPts val="0"/>
              </a:spcAft>
              <a:buClr>
                <a:schemeClr val="dk1"/>
              </a:buClr>
              <a:buSzPts val="2800"/>
              <a:buChar char="–"/>
            </a:pPr>
            <a:r>
              <a:rPr lang="en-US" u="sng">
                <a:solidFill>
                  <a:schemeClr val="hlink"/>
                </a:solidFill>
                <a:hlinkClick r:id="rId3"/>
              </a:rPr>
              <a:t>Avro</a:t>
            </a:r>
            <a:r>
              <a:rPr lang="en-US"/>
              <a:t>: Richer data structures, JSON-specified schema</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u="sng">
                <a:solidFill>
                  <a:schemeClr val="hlink"/>
                </a:solidFill>
                <a:hlinkClick r:id="rId4"/>
              </a:rPr>
              <a:t>Thrift</a:t>
            </a:r>
            <a:r>
              <a:rPr lang="en-US"/>
              <a:t>: Developed by Facebook, now Apache project</a:t>
            </a:r>
            <a:endParaRPr/>
          </a:p>
          <a:p>
            <a:pPr indent="-228600" lvl="2" marL="1143000" rtl="0" algn="l">
              <a:spcBef>
                <a:spcPts val="480"/>
              </a:spcBef>
              <a:spcAft>
                <a:spcPts val="0"/>
              </a:spcAft>
              <a:buClr>
                <a:schemeClr val="dk1"/>
              </a:buClr>
              <a:buSzPts val="2400"/>
              <a:buChar char="•"/>
            </a:pPr>
            <a:r>
              <a:rPr lang="en-US"/>
              <a:t>Main goal to support Remote Procedure Calls across languages</a:t>
            </a:r>
            <a:endParaRPr/>
          </a:p>
        </p:txBody>
      </p:sp>
      <p:sp>
        <p:nvSpPr>
          <p:cNvPr id="515" name="Google Shape;515;p6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UMD DATA605</a:t>
            </a:r>
            <a:endParaRPr/>
          </a:p>
        </p:txBody>
      </p:sp>
      <p:sp>
        <p:nvSpPr>
          <p:cNvPr id="516" name="Google Shape;516;p6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7" name="Google Shape;517;p64"/>
          <p:cNvSpPr txBox="1"/>
          <p:nvPr/>
        </p:nvSpPr>
        <p:spPr>
          <a:xfrm>
            <a:off x="1295400" y="1905000"/>
            <a:ext cx="65532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nsolas"/>
                <a:ea typeface="Consolas"/>
                <a:cs typeface="Consolas"/>
                <a:sym typeface="Consolas"/>
              </a:rPr>
              <a:t>{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"namespace": "example.avro",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"type": "record",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"name": "User",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"fields": [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{"name": "name", "type": "string"},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{"name": "favorite_number", "type": ["int", "null"]},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{"name": "favorite_color", "type": ["string", "null"]}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a:t>
            </a:r>
            <a:br>
              <a:rPr lang="en-US" sz="1200">
                <a:solidFill>
                  <a:schemeClr val="dk1"/>
                </a:solidFill>
                <a:latin typeface="Consolas"/>
                <a:ea typeface="Consolas"/>
                <a:cs typeface="Consolas"/>
                <a:sym typeface="Consolas"/>
              </a:rPr>
            </a:br>
            <a:r>
              <a:rPr lang="en-US" sz="1200">
                <a:solidFill>
                  <a:schemeClr val="dk1"/>
                </a:solidFill>
                <a:latin typeface="Consolas"/>
                <a:ea typeface="Consolas"/>
                <a:cs typeface="Consolas"/>
                <a:sym typeface="Consolas"/>
              </a:rPr>
              <a:t> }</a:t>
            </a:r>
            <a:endParaRPr sz="8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152400" y="152400"/>
            <a:ext cx="88392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Non-technical skills needed at work</a:t>
            </a:r>
            <a:endParaRPr/>
          </a:p>
        </p:txBody>
      </p:sp>
      <p:sp>
        <p:nvSpPr>
          <p:cNvPr id="75" name="Google Shape;75;p11"/>
          <p:cNvSpPr txBox="1"/>
          <p:nvPr>
            <p:ph idx="1" type="body"/>
          </p:nvPr>
        </p:nvSpPr>
        <p:spPr>
          <a:xfrm>
            <a:off x="152400" y="990600"/>
            <a:ext cx="8839200" cy="5257800"/>
          </a:xfrm>
          <a:prstGeom prst="rect">
            <a:avLst/>
          </a:prstGeom>
        </p:spPr>
        <p:txBody>
          <a:bodyPr anchorCtr="0" anchor="t" bIns="45700" lIns="91425" spcFirstLastPara="1" rIns="91425" wrap="square" tIns="45700">
            <a:normAutofit/>
          </a:bodyPr>
          <a:lstStyle/>
          <a:p>
            <a:pPr indent="-298450" lvl="0" marL="457200" rtl="0" algn="l">
              <a:lnSpc>
                <a:spcPct val="115000"/>
              </a:lnSpc>
              <a:spcBef>
                <a:spcPts val="0"/>
              </a:spcBef>
              <a:spcAft>
                <a:spcPts val="0"/>
              </a:spcAft>
              <a:buSzPts val="1100"/>
              <a:buChar char="-"/>
            </a:pPr>
            <a:r>
              <a:rPr lang="en-US" sz="1100"/>
              <a:t>Misc skills people coming out from college often don’t have</a:t>
            </a:r>
            <a:endParaRPr sz="1100"/>
          </a:p>
          <a:p>
            <a:pPr indent="-298450" lvl="1" marL="914400" rtl="0" algn="l">
              <a:lnSpc>
                <a:spcPct val="115000"/>
              </a:lnSpc>
              <a:spcBef>
                <a:spcPts val="0"/>
              </a:spcBef>
              <a:spcAft>
                <a:spcPts val="0"/>
              </a:spcAft>
              <a:buSzPts val="1100"/>
              <a:buChar char="-"/>
            </a:pPr>
            <a:r>
              <a:rPr lang="en-US" sz="1100"/>
              <a:t>How to work in a team</a:t>
            </a:r>
            <a:endParaRPr sz="1100"/>
          </a:p>
          <a:p>
            <a:pPr indent="-298450" lvl="1" marL="914400" rtl="0" algn="l">
              <a:lnSpc>
                <a:spcPct val="115000"/>
              </a:lnSpc>
              <a:spcBef>
                <a:spcPts val="0"/>
              </a:spcBef>
              <a:spcAft>
                <a:spcPts val="0"/>
              </a:spcAft>
              <a:buSzPts val="1100"/>
              <a:buChar char="-"/>
            </a:pPr>
            <a:r>
              <a:rPr lang="en-US" sz="1100"/>
              <a:t>Design software architecture</a:t>
            </a:r>
            <a:endParaRPr sz="1100"/>
          </a:p>
          <a:p>
            <a:pPr indent="-298450" lvl="1" marL="914400" rtl="0" algn="l">
              <a:lnSpc>
                <a:spcPct val="115000"/>
              </a:lnSpc>
              <a:spcBef>
                <a:spcPts val="0"/>
              </a:spcBef>
              <a:spcAft>
                <a:spcPts val="0"/>
              </a:spcAft>
              <a:buSzPts val="1100"/>
              <a:buChar char="-"/>
            </a:pPr>
            <a:r>
              <a:rPr lang="en-US" sz="1100"/>
              <a:t>External documentation</a:t>
            </a:r>
            <a:endParaRPr sz="1100"/>
          </a:p>
          <a:p>
            <a:pPr indent="-298450" lvl="1" marL="914400" rtl="0" algn="l">
              <a:lnSpc>
                <a:spcPct val="115000"/>
              </a:lnSpc>
              <a:spcBef>
                <a:spcPts val="0"/>
              </a:spcBef>
              <a:spcAft>
                <a:spcPts val="0"/>
              </a:spcAft>
              <a:buSzPts val="1100"/>
              <a:buChar char="-"/>
            </a:pPr>
            <a:r>
              <a:rPr lang="en-US" sz="1100"/>
              <a:t>How to comment code</a:t>
            </a:r>
            <a:endParaRPr sz="1100"/>
          </a:p>
          <a:p>
            <a:pPr indent="-298450" lvl="1" marL="914400" rtl="0" algn="l">
              <a:lnSpc>
                <a:spcPct val="115000"/>
              </a:lnSpc>
              <a:spcBef>
                <a:spcPts val="0"/>
              </a:spcBef>
              <a:spcAft>
                <a:spcPts val="0"/>
              </a:spcAft>
              <a:buSzPts val="1100"/>
              <a:buChar char="-"/>
            </a:pPr>
            <a:r>
              <a:rPr lang="en-US" sz="1100"/>
              <a:t>Reading other people code</a:t>
            </a:r>
            <a:endParaRPr sz="1100"/>
          </a:p>
          <a:p>
            <a:pPr indent="-298450" lvl="1" marL="914400" rtl="0" algn="l">
              <a:lnSpc>
                <a:spcPct val="115000"/>
              </a:lnSpc>
              <a:spcBef>
                <a:spcPts val="0"/>
              </a:spcBef>
              <a:spcAft>
                <a:spcPts val="0"/>
              </a:spcAft>
              <a:buSzPts val="1100"/>
              <a:buChar char="-"/>
            </a:pPr>
            <a:r>
              <a:rPr lang="en-US" sz="1100"/>
              <a:t>How to follow code conventions (PEP8, Google Code)</a:t>
            </a:r>
            <a:endParaRPr sz="1100"/>
          </a:p>
          <a:p>
            <a:pPr indent="-298450" lvl="1" marL="914400" rtl="0" algn="l">
              <a:lnSpc>
                <a:spcPct val="115000"/>
              </a:lnSpc>
              <a:spcBef>
                <a:spcPts val="0"/>
              </a:spcBef>
              <a:spcAft>
                <a:spcPts val="0"/>
              </a:spcAft>
              <a:buSzPts val="1100"/>
              <a:buChar char="-"/>
            </a:pPr>
            <a:r>
              <a:rPr lang="en-US" sz="1100"/>
              <a:t>Write code so that other people can understand (including future-you)</a:t>
            </a:r>
            <a:endParaRPr sz="1100"/>
          </a:p>
          <a:p>
            <a:pPr indent="-298450" lvl="1" marL="914400" rtl="0" algn="l">
              <a:lnSpc>
                <a:spcPct val="115000"/>
              </a:lnSpc>
              <a:spcBef>
                <a:spcPts val="0"/>
              </a:spcBef>
              <a:spcAft>
                <a:spcPts val="0"/>
              </a:spcAft>
              <a:buSzPts val="1100"/>
              <a:buChar char="-"/>
            </a:pPr>
            <a:r>
              <a:rPr lang="en-US" sz="1100"/>
              <a:t>Being clear in communications (e.g., in emails, Slack)</a:t>
            </a:r>
            <a:endParaRPr sz="1100"/>
          </a:p>
          <a:p>
            <a:pPr indent="-298450" lvl="1" marL="914400" rtl="0" algn="l">
              <a:lnSpc>
                <a:spcPct val="115000"/>
              </a:lnSpc>
              <a:spcBef>
                <a:spcPts val="0"/>
              </a:spcBef>
              <a:spcAft>
                <a:spcPts val="0"/>
              </a:spcAft>
              <a:buSzPts val="1100"/>
              <a:buChar char="-"/>
            </a:pPr>
            <a:r>
              <a:rPr lang="en-US" sz="1100"/>
              <a:t>How to file a bug</a:t>
            </a:r>
            <a:endParaRPr sz="1100"/>
          </a:p>
          <a:p>
            <a:pPr indent="-298450" lvl="1" marL="914400" rtl="0" algn="l">
              <a:lnSpc>
                <a:spcPct val="115000"/>
              </a:lnSpc>
              <a:spcBef>
                <a:spcPts val="0"/>
              </a:spcBef>
              <a:spcAft>
                <a:spcPts val="0"/>
              </a:spcAft>
              <a:buSzPts val="1100"/>
              <a:buChar char="-"/>
            </a:pPr>
            <a:r>
              <a:rPr lang="en-US" sz="1100"/>
              <a:t>How to repro a bug</a:t>
            </a:r>
            <a:endParaRPr/>
          </a:p>
        </p:txBody>
      </p:sp>
      <p:sp>
        <p:nvSpPr>
          <p:cNvPr id="76" name="Google Shape;76;p11"/>
          <p:cNvSpPr txBox="1"/>
          <p:nvPr>
            <p:ph idx="12" type="sldNum"/>
          </p:nvPr>
        </p:nvSpPr>
        <p:spPr>
          <a:xfrm>
            <a:off x="70104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152400" y="152400"/>
            <a:ext cx="88392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Course map</a:t>
            </a:r>
            <a:endParaRPr/>
          </a:p>
        </p:txBody>
      </p:sp>
      <p:sp>
        <p:nvSpPr>
          <p:cNvPr id="83" name="Google Shape;83;p12"/>
          <p:cNvSpPr txBox="1"/>
          <p:nvPr>
            <p:ph idx="1" type="body"/>
          </p:nvPr>
        </p:nvSpPr>
        <p:spPr>
          <a:xfrm>
            <a:off x="152400" y="990600"/>
            <a:ext cx="8839200" cy="52578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en-US" sz="1100"/>
              <a:t>Data model</a:t>
            </a:r>
            <a:endParaRPr sz="1100"/>
          </a:p>
          <a:p>
            <a:pPr indent="-342900" lvl="0" marL="457200" rtl="0" algn="l">
              <a:lnSpc>
                <a:spcPct val="115000"/>
              </a:lnSpc>
              <a:spcBef>
                <a:spcPts val="0"/>
              </a:spcBef>
              <a:spcAft>
                <a:spcPts val="0"/>
              </a:spcAft>
              <a:buSzPts val="1800"/>
              <a:buChar char="-"/>
            </a:pPr>
            <a:r>
              <a:rPr lang="en-US" sz="1100"/>
              <a:t>ETL</a:t>
            </a:r>
            <a:endParaRPr/>
          </a:p>
        </p:txBody>
      </p:sp>
      <p:sp>
        <p:nvSpPr>
          <p:cNvPr id="84" name="Google Shape;84;p12"/>
          <p:cNvSpPr txBox="1"/>
          <p:nvPr>
            <p:ph idx="12" type="sldNum"/>
          </p:nvPr>
        </p:nvSpPr>
        <p:spPr>
          <a:xfrm>
            <a:off x="70104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152400" y="152400"/>
            <a:ext cx="88392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Why I am interested in Big Data</a:t>
            </a:r>
            <a:endParaRPr/>
          </a:p>
        </p:txBody>
      </p:sp>
      <p:sp>
        <p:nvSpPr>
          <p:cNvPr id="91" name="Google Shape;91;p13"/>
          <p:cNvSpPr txBox="1"/>
          <p:nvPr>
            <p:ph idx="1" type="body"/>
          </p:nvPr>
        </p:nvSpPr>
        <p:spPr>
          <a:xfrm>
            <a:off x="152400" y="990600"/>
            <a:ext cx="8839200" cy="52578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t/>
            </a:r>
            <a:endParaRPr/>
          </a:p>
        </p:txBody>
      </p:sp>
      <p:sp>
        <p:nvSpPr>
          <p:cNvPr id="92" name="Google Shape;92;p13"/>
          <p:cNvSpPr txBox="1"/>
          <p:nvPr>
            <p:ph idx="12" type="sldNum"/>
          </p:nvPr>
        </p:nvSpPr>
        <p:spPr>
          <a:xfrm>
            <a:off x="70104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0" y="152400"/>
            <a:ext cx="90777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3659"/>
              <a:t>Constants that everybody should know</a:t>
            </a:r>
            <a:endParaRPr sz="3659"/>
          </a:p>
        </p:txBody>
      </p:sp>
      <p:sp>
        <p:nvSpPr>
          <p:cNvPr id="99" name="Google Shape;99;p14"/>
          <p:cNvSpPr txBox="1"/>
          <p:nvPr>
            <p:ph idx="1" type="body"/>
          </p:nvPr>
        </p:nvSpPr>
        <p:spPr>
          <a:xfrm>
            <a:off x="152400" y="990600"/>
            <a:ext cx="8839200" cy="23736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n-US"/>
              <a:t>From </a:t>
            </a:r>
            <a:r>
              <a:rPr lang="en-US" u="sng">
                <a:solidFill>
                  <a:schemeClr val="hlink"/>
                </a:solidFill>
                <a:hlinkClick r:id="rId3"/>
              </a:rPr>
              <a:t>here</a:t>
            </a:r>
            <a:endParaRPr/>
          </a:p>
          <a:p>
            <a:pPr indent="-296068" lvl="0" marL="457200" rtl="0" algn="l">
              <a:spcBef>
                <a:spcPts val="360"/>
              </a:spcBef>
              <a:spcAft>
                <a:spcPts val="0"/>
              </a:spcAft>
              <a:buSzPct val="54838"/>
              <a:buChar char="-"/>
            </a:pPr>
            <a:r>
              <a:rPr lang="en-US" sz="3100"/>
              <a:t>A CPU running at 3GHz executes an instruction every .3ns</a:t>
            </a:r>
            <a:endParaRPr sz="3100"/>
          </a:p>
          <a:p>
            <a:pPr indent="-351631" lvl="0" marL="457200" rtl="0" algn="l">
              <a:spcBef>
                <a:spcPts val="0"/>
              </a:spcBef>
              <a:spcAft>
                <a:spcPts val="0"/>
              </a:spcAft>
              <a:buSzPct val="100000"/>
              <a:buChar char="-"/>
            </a:pPr>
            <a:r>
              <a:rPr lang="en-US" sz="3100"/>
              <a:t>L1 Cache reference / register 1ns</a:t>
            </a:r>
            <a:endParaRPr sz="3100"/>
          </a:p>
          <a:p>
            <a:pPr indent="-351631" lvl="0" marL="457200" rtl="0" algn="l">
              <a:spcBef>
                <a:spcPts val="0"/>
              </a:spcBef>
              <a:spcAft>
                <a:spcPts val="0"/>
              </a:spcAft>
              <a:buSzPct val="100000"/>
              <a:buChar char="-"/>
            </a:pPr>
            <a:r>
              <a:rPr lang="en-US" sz="3100"/>
              <a:t>L2 Cache reference: 4ns</a:t>
            </a:r>
            <a:endParaRPr sz="3100"/>
          </a:p>
          <a:p>
            <a:pPr indent="-351631" lvl="0" marL="457200" rtl="0" algn="l">
              <a:spcBef>
                <a:spcPts val="0"/>
              </a:spcBef>
              <a:spcAft>
                <a:spcPts val="0"/>
              </a:spcAft>
              <a:buSzPct val="100000"/>
              <a:buChar char="-"/>
            </a:pPr>
            <a:r>
              <a:rPr lang="en-US" sz="3100"/>
              <a:t>Main mem reference: 100ns</a:t>
            </a:r>
            <a:endParaRPr sz="3100"/>
          </a:p>
          <a:p>
            <a:pPr indent="-351631" lvl="0" marL="457200" rtl="0" algn="l">
              <a:spcBef>
                <a:spcPts val="0"/>
              </a:spcBef>
              <a:spcAft>
                <a:spcPts val="0"/>
              </a:spcAft>
              <a:buSzPct val="100000"/>
              <a:buChar char="-"/>
            </a:pPr>
            <a:r>
              <a:rPr lang="en-US" sz="3100"/>
              <a:t>Send 2KB over network: 22ns</a:t>
            </a:r>
            <a:endParaRPr sz="3100"/>
          </a:p>
          <a:p>
            <a:pPr indent="-351631" lvl="0" marL="457200" rtl="0" algn="l">
              <a:spcBef>
                <a:spcPts val="0"/>
              </a:spcBef>
              <a:spcAft>
                <a:spcPts val="0"/>
              </a:spcAft>
              <a:buSzPct val="100000"/>
              <a:buChar char="-"/>
            </a:pPr>
            <a:r>
              <a:rPr lang="en-US" sz="3100"/>
              <a:t>SSD random read: 16us</a:t>
            </a:r>
            <a:endParaRPr sz="3100"/>
          </a:p>
          <a:p>
            <a:pPr indent="-351631" lvl="0" marL="457200" rtl="0" algn="l">
              <a:spcBef>
                <a:spcPts val="0"/>
              </a:spcBef>
              <a:spcAft>
                <a:spcPts val="0"/>
              </a:spcAft>
              <a:buSzPct val="100000"/>
              <a:buChar char="-"/>
            </a:pPr>
            <a:r>
              <a:rPr lang="en-US" sz="3100"/>
              <a:t>Disk seek: 2ms</a:t>
            </a:r>
            <a:endParaRPr sz="3100"/>
          </a:p>
          <a:p>
            <a:pPr indent="-351631" lvl="0" marL="457200" rtl="0" algn="l">
              <a:spcBef>
                <a:spcPts val="0"/>
              </a:spcBef>
              <a:spcAft>
                <a:spcPts val="0"/>
              </a:spcAft>
              <a:buSzPct val="100000"/>
              <a:buChar char="-"/>
            </a:pPr>
            <a:r>
              <a:rPr lang="en-US" sz="3100"/>
              <a:t>Packet round-trip from CA to Netherland: 150ms</a:t>
            </a:r>
            <a:endParaRPr sz="3100"/>
          </a:p>
        </p:txBody>
      </p:sp>
      <p:sp>
        <p:nvSpPr>
          <p:cNvPr id="100" name="Google Shape;100;p14"/>
          <p:cNvSpPr txBox="1"/>
          <p:nvPr>
            <p:ph idx="12" type="sldNum"/>
          </p:nvPr>
        </p:nvSpPr>
        <p:spPr>
          <a:xfrm>
            <a:off x="70104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1" name="Google Shape;101;p14"/>
          <p:cNvPicPr preferRelativeResize="0"/>
          <p:nvPr/>
        </p:nvPicPr>
        <p:blipFill>
          <a:blip r:embed="rId4">
            <a:alphaModFix/>
          </a:blip>
          <a:stretch>
            <a:fillRect/>
          </a:stretch>
        </p:blipFill>
        <p:spPr>
          <a:xfrm>
            <a:off x="195425" y="3440375"/>
            <a:ext cx="8686852" cy="3373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