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HelveticaNeue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7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9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40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41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42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45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46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47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8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12813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ff01ca9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ff01ca92_0_7:notes"/>
          <p:cNvSpPr txBox="1"/>
          <p:nvPr>
            <p:ph idx="1" type="body"/>
          </p:nvPr>
        </p:nvSpPr>
        <p:spPr>
          <a:xfrm>
            <a:off x="912813" y="4343400"/>
            <a:ext cx="5032500" cy="41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9aff01ca92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1943100" y="-8001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49530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495300" y="-190500"/>
            <a:ext cx="6019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2400" y="44069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sz="4000" cap="small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52400" y="2906713"/>
            <a:ext cx="8839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52400" y="1447800"/>
            <a:ext cx="434498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52400" y="2174875"/>
            <a:ext cx="43449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447800"/>
            <a:ext cx="4346575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3465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52400" y="152400"/>
            <a:ext cx="33131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152400"/>
            <a:ext cx="5416550" cy="597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152400" y="1371600"/>
            <a:ext cx="3313113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52400" y="4800600"/>
            <a:ext cx="8839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52400" y="152400"/>
            <a:ext cx="8839200" cy="457517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52400" y="5367338"/>
            <a:ext cx="8839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152400" y="152401"/>
            <a:ext cx="8839200" cy="2923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endParaRPr sz="4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400">
                <a:latin typeface="Helvetica Neue"/>
                <a:ea typeface="Helvetica Neue"/>
                <a:cs typeface="Helvetica Neue"/>
                <a:sym typeface="Helvetica Neue"/>
              </a:rPr>
              <a:t>Parallel Databases</a:t>
            </a:r>
            <a:endParaRPr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52400" y="3733800"/>
            <a:ext cx="88392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with thanks to Alan Sussman, Amol Deshpande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"/>
              <a:buNone/>
            </a:pPr>
            <a:r>
              <a:rPr lang="en-US" sz="2660">
                <a:latin typeface="Helvetica Neue"/>
                <a:ea typeface="Helvetica Neue"/>
                <a:cs typeface="Helvetica Neue"/>
                <a:sym typeface="Helvetica Neue"/>
              </a:rPr>
              <a:t>Atomicity and concurrency in D</a:t>
            </a:r>
            <a:r>
              <a:rPr lang="en-US" sz="2660">
                <a:latin typeface="Helvetica Neue"/>
                <a:ea typeface="Helvetica Neue"/>
                <a:cs typeface="Helvetica Neue"/>
                <a:sym typeface="Helvetica Neue"/>
              </a:rPr>
              <a:t>istributed DB Systems</a:t>
            </a:r>
            <a:endParaRPr sz="266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42900" y="885825"/>
            <a:ext cx="85725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Atomicity is required even for parallel and distributed DBs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One solution: two-phase commit (2PC)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Each node execute the transaction, reaching a "ready state"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The commit decision is delegated to a single coordinator node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If each node reaches the ready state, the coordinator decides to commit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If a node aborts at any code, the coordinator aborts the transaction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If a node fails in ready state, it recovers from failure (e.g., write-ahead logs on stable storage) and it can either commit or abort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Other solutions: distributed consensus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Autonomy issues</a:t>
            </a:r>
            <a:endParaRPr/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Even within an organization, people tend to be protective of their unit / department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SzPts val="1600"/>
              <a:buFont typeface="Helvetica Neue"/>
              <a:buChar char="–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E.g., for administering systems, patching, updating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Concurrency issues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Locks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 / deadlock management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Distributed DBs works better for query processing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Since we are only reading the data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Databases</a:t>
            </a:r>
            <a:endParaRPr/>
          </a:p>
        </p:txBody>
      </p:sp>
      <p:sp>
        <p:nvSpPr>
          <p:cNvPr id="196" name="Google Shape;196;p23"/>
          <p:cNvSpPr txBox="1"/>
          <p:nvPr>
            <p:ph idx="4294967295" type="body"/>
          </p:nvPr>
        </p:nvSpPr>
        <p:spPr>
          <a:xfrm>
            <a:off x="651453" y="1141290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I/O Parallelism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Interquery Parallelism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Intraquery Parallelism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Intraoperation Parallelism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Interoperation Parallelism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Design of Parallel 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Silbershatz: Chap 22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sp>
        <p:nvSpPr>
          <p:cNvPr id="204" name="Google Shape;204;p24"/>
          <p:cNvSpPr txBox="1"/>
          <p:nvPr>
            <p:ph idx="4294967295" type="body"/>
          </p:nvPr>
        </p:nvSpPr>
        <p:spPr>
          <a:xfrm>
            <a:off x="449575" y="838200"/>
            <a:ext cx="8352600" cy="5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machines are becoming quite common and affordable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Prices of microprocessors, memory and disks have dropped sharply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Recent desktop computers feature multiple processors and this trend is projected to accelerate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Databases are growing increasingly large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volumes of transaction data are collected and stored for later analysis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multimedia objects like images are increasingly stored in databases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Large-scale parallel database system increasingly used for: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storing large volumes of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processing time-consuming decision-support queries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providing high throughput for transaction processing </a:t>
            </a:r>
            <a:endParaRPr/>
          </a:p>
          <a:p>
            <a:pPr indent="-1346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Parallelism in Databases</a:t>
            </a:r>
            <a:endParaRPr/>
          </a:p>
        </p:txBody>
      </p:sp>
      <p:sp>
        <p:nvSpPr>
          <p:cNvPr id="212" name="Google Shape;212;p25"/>
          <p:cNvSpPr txBox="1"/>
          <p:nvPr>
            <p:ph idx="4294967295" type="body"/>
          </p:nvPr>
        </p:nvSpPr>
        <p:spPr>
          <a:xfrm>
            <a:off x="556450" y="1117550"/>
            <a:ext cx="80580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can be partitioned across multiple disks for parallel I/O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Individual relational operations (e.g., sort, join, aggregation) can be executed in parallel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can be partitioned and each processor can work independently on its own partition.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Queries are expressed in high level language (SQL, translated to relational algebra)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makes parallelization easier.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Different queries can be run in parallel with each other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5430" lvl="1" marL="7429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Concurrency control takes care of conflicts.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Thus, databases naturally lend themselves to parallelism</a:t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I/O Parallelism</a:t>
            </a:r>
            <a:endParaRPr/>
          </a:p>
        </p:txBody>
      </p:sp>
      <p:sp>
        <p:nvSpPr>
          <p:cNvPr id="220" name="Google Shape;220;p26"/>
          <p:cNvSpPr txBox="1"/>
          <p:nvPr>
            <p:ph idx="4294967295" type="body"/>
          </p:nvPr>
        </p:nvSpPr>
        <p:spPr>
          <a:xfrm>
            <a:off x="463550" y="1091375"/>
            <a:ext cx="7613650" cy="5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Reduce the time required to retrieve relations from disk by partitioning</a:t>
            </a:r>
            <a:r>
              <a:rPr lang="en-US"/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he relations on multiple disks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Horizontal partitioning – tuples of a relation are divided among many disks such that each tuple resides on one disk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Partitioning techniques (number of disks =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Round-robin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mo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Send the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i</a:t>
            </a:r>
            <a:r>
              <a:rPr baseline="30000" lang="en-US"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tuple inserted in the relation to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mod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partitioning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Choose one or more attributes as the partitioning attributes.  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Choose hash function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with range 0…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- 1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denote result of hash function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applied to the partitioning attribute value of a tuple. Send tuple to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I/O Parallelism (Cont.)</a:t>
            </a:r>
            <a:endParaRPr/>
          </a:p>
        </p:txBody>
      </p:sp>
      <p:sp>
        <p:nvSpPr>
          <p:cNvPr id="228" name="Google Shape;228;p27"/>
          <p:cNvSpPr txBox="1"/>
          <p:nvPr>
            <p:ph idx="4294967295" type="body"/>
          </p:nvPr>
        </p:nvSpPr>
        <p:spPr>
          <a:xfrm>
            <a:off x="532699" y="1070036"/>
            <a:ext cx="7661275" cy="4986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140" lvl="0" marL="34290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partitioning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Choose an attribute as the partitioning attribute.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partitioning vector [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]  is chosen.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 the partitioning attribute value of a tuple. Tuples such that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+1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go to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+ 1. Tuples with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&lt;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go to disk 0 and tuples with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≥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n-2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go to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-1.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E.g., with a partitioning vector [5,11], a tuple with partitioning attribute value of 2 will go to disk 0, a tuple with value 8 will go to disk 1, while a  tuple with value 20 will go to disk2.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</a:t>
            </a:r>
            <a:endParaRPr/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558429" y="15890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Evaluate how well partitioning techniques support the following types of data access: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1.  Scanning the entire relation.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2.  Locating a tuple associatively –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 queries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r.A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= 25.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3.  Locating all tuples such that the value of a given attribute lies within  a specified range –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queries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E.g.,  10 ≤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r.A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&lt; 25.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 (Cont.)</a:t>
            </a:r>
            <a:endParaRPr/>
          </a:p>
        </p:txBody>
      </p:sp>
      <p:sp>
        <p:nvSpPr>
          <p:cNvPr id="244" name="Google Shape;244;p29"/>
          <p:cNvSpPr txBox="1"/>
          <p:nvPr>
            <p:ph idx="4294967295" type="body"/>
          </p:nvPr>
        </p:nvSpPr>
        <p:spPr>
          <a:xfrm>
            <a:off x="594756" y="1781299"/>
            <a:ext cx="7848600" cy="4263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Round robin: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Best suited for sequential scan of entire relation on each query.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All disks have almost an equal number of tuples; retrieval work is thus well balanced between disks.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Range queries are difficult to process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 clustering -- tuples are scattered across all disks</a:t>
            </a:r>
            <a:endParaRPr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4294967295" type="body"/>
          </p:nvPr>
        </p:nvSpPr>
        <p:spPr>
          <a:xfrm>
            <a:off x="704850" y="1472539"/>
            <a:ext cx="7661275" cy="502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Hash partitioning: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Good for sequential access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Assuming hash function is good, and partitioning attributes form a key, tuples will be equally distributed between disks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Retrieval work is then well balanced between disks.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Good for point queries on partitioning attribute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lookup single disk, leaving others available for answering other queries.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Index on partitioning attribute can be local to disk, making lookup and update more efficient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 clustering, so difficult to answer range queries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Partitioning Techniques (Cont.)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 (Cont.)</a:t>
            </a:r>
            <a:endParaRPr/>
          </a:p>
        </p:txBody>
      </p:sp>
      <p:sp>
        <p:nvSpPr>
          <p:cNvPr id="260" name="Google Shape;260;p31"/>
          <p:cNvSpPr txBox="1"/>
          <p:nvPr>
            <p:ph idx="4294967295" type="body"/>
          </p:nvPr>
        </p:nvSpPr>
        <p:spPr>
          <a:xfrm>
            <a:off x="647700" y="1278370"/>
            <a:ext cx="7848600" cy="521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Range partitioning: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Provides data clustering by partitioning attribute value.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Good for sequential access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Good for point queries on partitioning attribute: only one disk needs to be accessed.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For range queries on partitioning attribute, one to a few disks may need to be accessed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Remaining disks are available for other queries.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Good if result tuples are from one to a few blocks.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many blocks are to be fetched, they are still fetched from one to a few disks, and potential parallelism  in disk access is wasted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Example of execution skew.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1885950" y="561975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Client-Server Systems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52400" y="990600"/>
            <a:ext cx="8839200" cy="2785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Database functionality can be divided into:</a:t>
            </a:r>
            <a:endParaRPr/>
          </a:p>
          <a:p>
            <a:pPr indent="-299085" lvl="1" marL="742950" rtl="0" algn="l">
              <a:spcBef>
                <a:spcPts val="43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Back-end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manages access, query evaluation and optimization, concurrency control and recovery</a:t>
            </a:r>
            <a:endParaRPr/>
          </a:p>
          <a:p>
            <a:pPr indent="-299085" lvl="1" marL="742950" rtl="0" algn="l">
              <a:spcBef>
                <a:spcPts val="43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Front-end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consists of tools such as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forms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report-writers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and graphical user interface (GUI) facilities</a:t>
            </a:r>
            <a:endParaRPr/>
          </a:p>
          <a:p>
            <a:pPr indent="-35814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interface between the front-end and the back-end is through SQL or through an application programming interface (API)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028" y="4067433"/>
            <a:ext cx="4675416" cy="207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625" y="4216177"/>
            <a:ext cx="3427771" cy="11690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Partitioning a Relation across Disks</a:t>
            </a:r>
            <a:endParaRPr/>
          </a:p>
        </p:txBody>
      </p:sp>
      <p:sp>
        <p:nvSpPr>
          <p:cNvPr id="269" name="Google Shape;269;p32"/>
          <p:cNvSpPr txBox="1"/>
          <p:nvPr>
            <p:ph idx="4294967295" type="body"/>
          </p:nvPr>
        </p:nvSpPr>
        <p:spPr>
          <a:xfrm>
            <a:off x="520823" y="2041401"/>
            <a:ext cx="7661275" cy="294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a relation contains only a few tuples which will fit into a single disk block, then assign the relation to a single disk.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relations are preferably partitioned across all the available disks.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a relation consists of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disk blocks and there are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disks available in the system, then the relation should be allocated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m,n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 disks.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of Skew</a:t>
            </a:r>
            <a:endParaRPr/>
          </a:p>
        </p:txBody>
      </p:sp>
      <p:sp>
        <p:nvSpPr>
          <p:cNvPr id="277" name="Google Shape;277;p33"/>
          <p:cNvSpPr txBox="1"/>
          <p:nvPr>
            <p:ph idx="4294967295" type="body"/>
          </p:nvPr>
        </p:nvSpPr>
        <p:spPr>
          <a:xfrm>
            <a:off x="741362" y="1115125"/>
            <a:ext cx="7661275" cy="5238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distribution of tuples to disks may be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543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ome disks have many tuples, while others may have fewer tuples</a:t>
            </a:r>
            <a:endParaRPr/>
          </a:p>
          <a:p>
            <a:pPr indent="-32766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Types of skew: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Attribute-value skew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1717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Some values appear in the partitioning attributes of many tuples; all the tuples with the same value for the partitioning attribute end up in the same partition.</a:t>
            </a:r>
            <a:endParaRPr/>
          </a:p>
          <a:p>
            <a:pPr indent="-21717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occur with range-partitioning and hash-partitioning.</a:t>
            </a:r>
            <a:endParaRPr/>
          </a:p>
          <a:p>
            <a:pPr indent="-272414" lvl="1" marL="742950" rtl="0" algn="l">
              <a:spcBef>
                <a:spcPts val="476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skew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1717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With range-partitioning, badly chosen partition vector may assign too many tuples to some partitions and too few to others.</a:t>
            </a:r>
            <a:endParaRPr/>
          </a:p>
          <a:p>
            <a:pPr indent="-21717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Less likely with hash-partitioning if a good hash-function is chosen.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Handling Skew in Range-Partitioning</a:t>
            </a:r>
            <a:endParaRPr/>
          </a:p>
        </p:txBody>
      </p:sp>
      <p:sp>
        <p:nvSpPr>
          <p:cNvPr id="285" name="Google Shape;285;p34"/>
          <p:cNvSpPr txBox="1"/>
          <p:nvPr>
            <p:ph idx="4294967295" type="body"/>
          </p:nvPr>
        </p:nvSpPr>
        <p:spPr>
          <a:xfrm>
            <a:off x="677863" y="1304965"/>
            <a:ext cx="7551737" cy="522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 create a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partitioning vector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(assuming partitioning attribute forms a key of the relation):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Sort the relation on the partitioning attribute.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Construct the partition vector by scanning the relation in sorted order as follows.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After every 1/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30000" i="1" lang="en-US"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of the relation has been read, the value of  the partitioning attribute of the next tuple is added to the partition vector.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denotes the number of partitions to be constructed.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Duplicate entries or imbalances can result if duplicates are present in partitioning attributes.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Alternative technique based on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histograms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used in practice</a:t>
            </a:r>
            <a:endParaRPr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Skew using Histograms</a:t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425450" y="1091374"/>
            <a:ext cx="8293100" cy="171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partitioning vector can be constructed from histogram in a relatively straightforward fashion</a:t>
            </a:r>
            <a:endParaRPr/>
          </a:p>
          <a:p>
            <a:pPr indent="-285750" lvl="1" marL="742950" marR="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uniform distribution within each range of the histogram</a:t>
            </a:r>
            <a:endParaRPr/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Histogram can be constructed by scanning relation, or sampling (blocks containing) tuples of the relation</a:t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187" y="2797968"/>
            <a:ext cx="5256213" cy="3703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561975" y="213756"/>
            <a:ext cx="8077200" cy="1021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Handling Skew Using Virtual Processor Partitioning 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52400" y="1389412"/>
            <a:ext cx="8839200" cy="485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Skew in range partitioning can be handled elegantly using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processor partitioning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create a large number of partitions (say 10 to 20 times the number of processors)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Assign virtual processors to partitions either in round-robin fashion or based on estimated cost of processing each virtual partition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Basic idea: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any normal partition would have been skewed, it is very likely the skew is spread over a number of virtual partitions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Skewed virtual partitions get spread across a number of processors, so work gets distributed evenly!</a:t>
            </a:r>
            <a:endParaRPr/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Interquery Parallelism</a:t>
            </a:r>
            <a:endParaRPr/>
          </a:p>
        </p:txBody>
      </p:sp>
      <p:sp>
        <p:nvSpPr>
          <p:cNvPr id="310" name="Google Shape;310;p37"/>
          <p:cNvSpPr txBox="1"/>
          <p:nvPr>
            <p:ph idx="4294967295" type="body"/>
          </p:nvPr>
        </p:nvSpPr>
        <p:spPr>
          <a:xfrm>
            <a:off x="607951" y="1052511"/>
            <a:ext cx="7645400" cy="544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Queries/transactions execute in parallel with one another.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Increases transaction throughput; used primarily to scale up a transaction processing system to support a larger number of transactions per second.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Easiest form of parallelism to support, particularly in a shared-memory parallel database, because even sequential database systems support concurrent processing.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More complicated to implement on shared-disk or shared-nothing architectures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Locking and logging must be coordinated by passing messages between processors.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in a local buffer may have been updated at another processor.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Cache-coherency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has to be maintained — reads and writes of data in buffer must find latest version of data.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Cache Coherency Protocol</a:t>
            </a:r>
            <a:endParaRPr/>
          </a:p>
        </p:txBody>
      </p:sp>
      <p:sp>
        <p:nvSpPr>
          <p:cNvPr id="318" name="Google Shape;318;p38"/>
          <p:cNvSpPr txBox="1"/>
          <p:nvPr>
            <p:ph idx="4294967295" type="body"/>
          </p:nvPr>
        </p:nvSpPr>
        <p:spPr>
          <a:xfrm>
            <a:off x="409493" y="1138876"/>
            <a:ext cx="7546975" cy="4941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Example of a cache coherency protocol for shared disk systems: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Before reading/writing to a page, the page must be locked in shared/exclusive mode.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 locking a page, the page must be read from disk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Before unlocking a page, the page must be written to disk if it was modified.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More complex protocols with fewer disk reads/writes exist.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Cache coherency protocols for shared-nothing systems are similar. Each database page is assigned a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processor. Requests to fetch the page or write it to disk are sent to the home processor.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Intraquery Parallelism</a:t>
            </a:r>
            <a:endParaRPr/>
          </a:p>
        </p:txBody>
      </p:sp>
      <p:sp>
        <p:nvSpPr>
          <p:cNvPr id="326" name="Google Shape;326;p39"/>
          <p:cNvSpPr txBox="1"/>
          <p:nvPr>
            <p:ph idx="4294967295" type="body"/>
          </p:nvPr>
        </p:nvSpPr>
        <p:spPr>
          <a:xfrm>
            <a:off x="598488" y="1103251"/>
            <a:ext cx="7478712" cy="513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Execution of a single query in parallel on multiple processors/disks; important for speeding up long-running queries.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Two complementary forms of intraquery parallelism: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Intraoperation Parallelism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– parallelize the execution of each individual operation in the query.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Interoperation Parallelism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– execute the different operations in a query expression in parallel.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first form scales better with increasing parallelism because the number of tuples processed by each operation is typically more than the number of operations in a query.</a:t>
            </a:r>
            <a:endParaRPr/>
          </a:p>
        </p:txBody>
      </p:sp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Parallel Processing of Relational Operations</a:t>
            </a:r>
            <a:endParaRPr/>
          </a:p>
        </p:txBody>
      </p:sp>
      <p:sp>
        <p:nvSpPr>
          <p:cNvPr id="334" name="Google Shape;334;p40"/>
          <p:cNvSpPr txBox="1"/>
          <p:nvPr>
            <p:ph idx="4294967295" type="body"/>
          </p:nvPr>
        </p:nvSpPr>
        <p:spPr>
          <a:xfrm>
            <a:off x="532699" y="1260042"/>
            <a:ext cx="7661275" cy="512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Our discussion of parallel algorithms assumes: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read-only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queries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shared-nothing architecture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processors,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disks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 where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associated with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a processor has multiple disks they can simply simulate a single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Shared-nothing architectures can be efficiently simulated on shared-memory and shared-disk systems.  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Algorithms for shared-nothing systems can thus be run on shared-memory and shared-disk systems. 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However, some optimizations may be possible.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Sort</a:t>
            </a:r>
            <a:endParaRPr/>
          </a:p>
        </p:txBody>
      </p:sp>
      <p:sp>
        <p:nvSpPr>
          <p:cNvPr id="342" name="Google Shape;342;p41"/>
          <p:cNvSpPr txBox="1"/>
          <p:nvPr>
            <p:ph idx="4294967295" type="body"/>
          </p:nvPr>
        </p:nvSpPr>
        <p:spPr>
          <a:xfrm>
            <a:off x="577974" y="1031998"/>
            <a:ext cx="7604125" cy="533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Range-Partitioning Sort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Choose processors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where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-1 to do sorting.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Create range-partition vector with m entries, on the sorting attributes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Redistribute the relation using range partitioning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all tuples that lie in the i</a:t>
            </a:r>
            <a:r>
              <a:rPr baseline="30000" lang="en-US"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range are sent to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stores the tuples it received temporarily on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This step requires I/O and communication overhead.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sorts its partition of the relation locally.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processors executes same operation (sort) in parallel with other processors, without any interaction with the others (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parallelism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Final merge operation is trivial: range-partitioning ensures that, for 1 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j  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the key values in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30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are all less than the key values in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Databases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Internet created the need for large DBs, e.g.,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store petabytes of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thousands of transactions per second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set-oriented nature of DB queries lends itself to parallelization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417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–"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Database operations are </a:t>
            </a:r>
            <a:r>
              <a:rPr i="1" lang="en-US" sz="3200">
                <a:latin typeface="Helvetica Neue"/>
                <a:ea typeface="Helvetica Neue"/>
                <a:cs typeface="Helvetica Neue"/>
                <a:sym typeface="Helvetica Neue"/>
              </a:rPr>
              <a:t>embarrassingly parallel</a:t>
            </a:r>
            <a:endParaRPr sz="3200"/>
          </a:p>
          <a:p>
            <a:pPr indent="-211455" lvl="2" marL="1143000" rtl="0" algn="l"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E.g. Consider a join between R and S on R.b = S.b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DBs</a:t>
            </a:r>
            <a:endParaRPr/>
          </a:p>
          <a:p>
            <a:pPr indent="-268605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More transactions per second, or less time per query</a:t>
            </a:r>
            <a:endParaRPr/>
          </a:p>
          <a:p>
            <a:pPr indent="-268605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Throughput vs. response time</a:t>
            </a:r>
            <a:endParaRPr/>
          </a:p>
          <a:p>
            <a:pPr indent="-268605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Speedup vs scaleup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But, perfect speedup doesn't happen</a:t>
            </a:r>
            <a:endParaRPr/>
          </a:p>
          <a:p>
            <a:pPr indent="-268605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Start-up costs</a:t>
            </a:r>
            <a:endParaRPr/>
          </a:p>
          <a:p>
            <a:pPr indent="-268605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Interference</a:t>
            </a:r>
            <a:endParaRPr/>
          </a:p>
          <a:p>
            <a:pPr indent="-268605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Skew</a:t>
            </a:r>
            <a:r>
              <a:rPr i="1" lang="en-US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Sort (Cont.)</a:t>
            </a:r>
            <a:endParaRPr/>
          </a:p>
        </p:txBody>
      </p:sp>
      <p:sp>
        <p:nvSpPr>
          <p:cNvPr id="350" name="Google Shape;350;p42"/>
          <p:cNvSpPr txBox="1"/>
          <p:nvPr>
            <p:ph idx="4294967295" type="body"/>
          </p:nvPr>
        </p:nvSpPr>
        <p:spPr>
          <a:xfrm>
            <a:off x="568325" y="986910"/>
            <a:ext cx="7661275" cy="53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Parallel External Sort-Merge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Assume the relation has already been partitioned among disks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D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(in whatever manner).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locally sorts the data on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sorted runs on each processor are then merged to get the final sorted output.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Parallelize the merging of sorted runs as follows: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sorted partitions at 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are range-partitioned across the processors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performs a merge on the streams as they are received, to get a single sorted run.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sorted runs on processors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are concatenated to get the final result.</a:t>
            </a:r>
            <a:endParaRPr/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Join</a:t>
            </a:r>
            <a:endParaRPr/>
          </a:p>
        </p:txBody>
      </p:sp>
      <p:sp>
        <p:nvSpPr>
          <p:cNvPr id="358" name="Google Shape;358;p43"/>
          <p:cNvSpPr txBox="1"/>
          <p:nvPr>
            <p:ph idx="4294967295" type="body"/>
          </p:nvPr>
        </p:nvSpPr>
        <p:spPr>
          <a:xfrm>
            <a:off x="520824" y="1117539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join operation requires pairs of tuples to be tested to see if they satisfy the join condition, and if they do, the pair is added to the join output.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join algorithms attempt to split the pairs to be tested over several processors.  Each processor then computes part of the join locally.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a final step, the results from each processor can be collected together to produce the final result.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Partitioned Join</a:t>
            </a:r>
            <a:endParaRPr/>
          </a:p>
        </p:txBody>
      </p:sp>
      <p:sp>
        <p:nvSpPr>
          <p:cNvPr id="366" name="Google Shape;366;p44"/>
          <p:cNvSpPr txBox="1"/>
          <p:nvPr>
            <p:ph idx="4294967295" type="body"/>
          </p:nvPr>
        </p:nvSpPr>
        <p:spPr>
          <a:xfrm>
            <a:off x="474787" y="972621"/>
            <a:ext cx="7707312" cy="4727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For equi-joins and natural joins, it is possible to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partition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the two input relations across the processors, and compute the join locally at each processor.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 the input relations, and we want to compute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r     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r.A=s.B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each are partitioned into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partitions, denoted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use either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range partitioning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hash partitioning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must be partitioned on their join attributes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.A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.B), using the same range-partitioning vector or hash function.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are sent to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locally computes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aseline="-25000" i="1" lang="en-US" sz="24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i.A=si.B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s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Any of the standard join methods can be used.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7" name="Google Shape;367;p44"/>
          <p:cNvGrpSpPr/>
          <p:nvPr/>
        </p:nvGrpSpPr>
        <p:grpSpPr>
          <a:xfrm>
            <a:off x="2344263" y="2162050"/>
            <a:ext cx="228600" cy="221603"/>
            <a:chOff x="4896" y="1440"/>
            <a:chExt cx="144" cy="144"/>
          </a:xfrm>
        </p:grpSpPr>
        <p:cxnSp>
          <p:nvCxnSpPr>
            <p:cNvPr id="368" name="Google Shape;368;p44"/>
            <p:cNvCxnSpPr/>
            <p:nvPr/>
          </p:nvCxnSpPr>
          <p:spPr>
            <a:xfrm>
              <a:off x="4896" y="1440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44"/>
            <p:cNvCxnSpPr/>
            <p:nvPr/>
          </p:nvCxnSpPr>
          <p:spPr>
            <a:xfrm>
              <a:off x="5040" y="1440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44"/>
            <p:cNvCxnSpPr/>
            <p:nvPr/>
          </p:nvCxnSpPr>
          <p:spPr>
            <a:xfrm>
              <a:off x="4896" y="1440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44"/>
            <p:cNvCxnSpPr/>
            <p:nvPr/>
          </p:nvCxnSpPr>
          <p:spPr>
            <a:xfrm flipH="1" rot="10800000">
              <a:off x="4896" y="1440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2" name="Google Shape;372;p44"/>
          <p:cNvGrpSpPr/>
          <p:nvPr/>
        </p:nvGrpSpPr>
        <p:grpSpPr>
          <a:xfrm>
            <a:off x="5616101" y="4624201"/>
            <a:ext cx="247650" cy="221603"/>
            <a:chOff x="3348" y="3120"/>
            <a:chExt cx="156" cy="144"/>
          </a:xfrm>
        </p:grpSpPr>
        <p:cxnSp>
          <p:nvCxnSpPr>
            <p:cNvPr id="373" name="Google Shape;373;p44"/>
            <p:cNvCxnSpPr/>
            <p:nvPr/>
          </p:nvCxnSpPr>
          <p:spPr>
            <a:xfrm>
              <a:off x="3348" y="3120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44"/>
            <p:cNvCxnSpPr/>
            <p:nvPr/>
          </p:nvCxnSpPr>
          <p:spPr>
            <a:xfrm>
              <a:off x="3360" y="3120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44"/>
            <p:cNvCxnSpPr/>
            <p:nvPr/>
          </p:nvCxnSpPr>
          <p:spPr>
            <a:xfrm flipH="1" rot="10800000">
              <a:off x="3360" y="3120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44"/>
            <p:cNvCxnSpPr/>
            <p:nvPr/>
          </p:nvCxnSpPr>
          <p:spPr>
            <a:xfrm>
              <a:off x="3504" y="3120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Partitioned Join (Cont.)</a:t>
            </a:r>
            <a:endParaRPr/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8" y="812800"/>
            <a:ext cx="5378450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Fragment-and-Replicate Join</a:t>
            </a:r>
            <a:endParaRPr/>
          </a:p>
        </p:txBody>
      </p:sp>
      <p:sp>
        <p:nvSpPr>
          <p:cNvPr id="392" name="Google Shape;392;p46"/>
          <p:cNvSpPr txBox="1"/>
          <p:nvPr>
            <p:ph idx="4294967295" type="body"/>
          </p:nvPr>
        </p:nvSpPr>
        <p:spPr>
          <a:xfrm>
            <a:off x="741362" y="1070036"/>
            <a:ext cx="7661275" cy="4938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Partitioning not possible for some join conditions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E.g., non-equijoin conditions, such as r.A &gt; s.B.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For joins where partitioning is not applicable, parallelization  can be accomplished by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 and replicate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technique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Depicted on next slide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Special case –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asymmetric fragment-and-replicate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One of the relations, say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is partitioned; any partitioning technique can be used.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other relation,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is replicated across all the processors.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then locally computes the join of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with all of s using any join technique.</a:t>
            </a:r>
            <a:endParaRPr/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Depiction of Fragment-and-Replicate Joins</a:t>
            </a:r>
            <a:endParaRPr/>
          </a:p>
        </p:txBody>
      </p:sp>
      <p:pic>
        <p:nvPicPr>
          <p:cNvPr id="400" name="Google Shape;40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930275"/>
            <a:ext cx="6569075" cy="536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Fragment-and-Replicate Join (Cont.)</a:t>
            </a:r>
            <a:endParaRPr/>
          </a:p>
        </p:txBody>
      </p:sp>
      <p:sp>
        <p:nvSpPr>
          <p:cNvPr id="408" name="Google Shape;408;p48"/>
          <p:cNvSpPr txBox="1"/>
          <p:nvPr>
            <p:ph idx="4294967295" type="body"/>
          </p:nvPr>
        </p:nvSpPr>
        <p:spPr>
          <a:xfrm>
            <a:off x="544574" y="1105663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General case: reduces the sizes of the relations at each processor.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partitioned into n partitions,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;s is partitioned into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partitions,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Any partitioning technique may be used.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There must be at least m * n processors.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Label the processors as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0,0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0,1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1,0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i,j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computes the join of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In order to do so,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is replicated to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i,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,1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i,m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while s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replicated to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,i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1,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-1,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Any join technique can be used at 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i,j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Fragment-and-Replicate Join (Cont.)</a:t>
            </a:r>
            <a:endParaRPr/>
          </a:p>
        </p:txBody>
      </p:sp>
      <p:sp>
        <p:nvSpPr>
          <p:cNvPr id="416" name="Google Shape;416;p49"/>
          <p:cNvSpPr txBox="1"/>
          <p:nvPr>
            <p:ph idx="4294967295" type="body"/>
          </p:nvPr>
        </p:nvSpPr>
        <p:spPr>
          <a:xfrm>
            <a:off x="557213" y="1103250"/>
            <a:ext cx="7519987" cy="5155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Both versions of fragment-and-replicate work with any join condition, since every tuple in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can be tested with every tuple in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Usually has a higher cost than partitioning, since one of the relations (for asymmetric fragment-and-replicate) or both relations (for general fragment-and-replicate) have to be replicated.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Sometimes asymmetric fragment-and-replicate is preferable even though partitioning could be used.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E.g., say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small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large, and already partitioned. It may be cheaper to replicate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across all processors, rather than repartition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on the join attributes.</a:t>
            </a:r>
            <a:endParaRPr/>
          </a:p>
        </p:txBody>
      </p:sp>
      <p:sp>
        <p:nvSpPr>
          <p:cNvPr id="417" name="Google Shape;417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Partitioned Parallel Hash-Join</a:t>
            </a:r>
            <a:endParaRPr/>
          </a:p>
        </p:txBody>
      </p:sp>
      <p:sp>
        <p:nvSpPr>
          <p:cNvPr id="424" name="Google Shape;424;p50"/>
          <p:cNvSpPr txBox="1"/>
          <p:nvPr>
            <p:ph idx="4294967295" type="body"/>
          </p:nvPr>
        </p:nvSpPr>
        <p:spPr>
          <a:xfrm>
            <a:off x="741362" y="1070037"/>
            <a:ext cx="7661275" cy="524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Parallelizing partitioned hash join: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Assume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smaller than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therefore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chosen as the build relation.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hash function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takes the join attribute value of each tuple in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maps this tuple to one of the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processors.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reads the tuples of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that are on its disk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and sends each tuple to the appropriate processor based on hash function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Let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denote the tuples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that are sent to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 tuples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are received at the destination processors, they are partitioned further using another hash function,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which is used to compute the hash-join locally.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(Cont.)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Partitioned Parallel Hash-Join (Cont.)</a:t>
            </a:r>
            <a:endParaRPr/>
          </a:p>
        </p:txBody>
      </p:sp>
      <p:sp>
        <p:nvSpPr>
          <p:cNvPr id="432" name="Google Shape;432;p51"/>
          <p:cNvSpPr txBox="1"/>
          <p:nvPr>
            <p:ph idx="4294967295" type="body"/>
          </p:nvPr>
        </p:nvSpPr>
        <p:spPr>
          <a:xfrm>
            <a:off x="544575" y="1022536"/>
            <a:ext cx="7661275" cy="5470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Once the tuples of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have been distributed, the larger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redistributed across the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processors using the hash function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Let r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denote the tuples of relation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that are sent to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 the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tuples are received at the destination processors, they are repartitioned using the function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(just as the probe relation is partitioned in the sequential hash-join algorithm).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executes the build and probe phases of the hash-join algorithm on the local partitions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of 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to produce a partition of the final result of the hash-join.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Note: Hash-join optimizations can be applied to the parallel case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e.g., the hybrid hash-join algorithm can be used to cache some of the incoming tuples in memory and avoid the cost of writing them and reading them back in.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5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Systems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52400" y="990600"/>
            <a:ext cx="8839200" cy="55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systems consist of: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multiple processors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multiple disks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connected by a fast interconnection network</a:t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Coarse-grain</a:t>
            </a:r>
            <a:r>
              <a:rPr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machine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Small number of powerful processors</a:t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grain parallel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(aka 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assively parallel) machine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369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housands of smaller processors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1" marL="742950" rtl="0" algn="l">
              <a:spcBef>
                <a:spcPts val="592"/>
              </a:spcBef>
              <a:spcAft>
                <a:spcPts val="0"/>
              </a:spcAft>
              <a:buSzPct val="64285"/>
              <a:buFont typeface="Helvetica Neue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Much larger degree of parallelism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1459" lvl="1" marL="742950" rtl="0" algn="l">
              <a:spcBef>
                <a:spcPts val="592"/>
              </a:spcBef>
              <a:spcAft>
                <a:spcPts val="0"/>
              </a:spcAft>
              <a:buSzPct val="64285"/>
              <a:buFont typeface="Helvetica Neue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Typically no shared memory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Two main performance measures:</a:t>
            </a:r>
            <a:endParaRPr/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number of tasks that can be completed in a given time interval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10" lvl="2" marL="1143000" rtl="0" algn="l">
              <a:spcBef>
                <a:spcPts val="518"/>
              </a:spcBef>
              <a:spcAft>
                <a:spcPts val="0"/>
              </a:spcAft>
              <a:buSzPct val="75000"/>
              <a:buFont typeface="Helvetica Neue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Increase throughput by processing many transactions in parallel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5744" lvl="1" marL="742950" rtl="0" algn="l">
              <a:spcBef>
                <a:spcPts val="518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–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(aka latency): the am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ount of time it takes to complete a single task from the time it is submitted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10" lvl="2" marL="1143000" rtl="0" algn="l">
              <a:spcBef>
                <a:spcPts val="518"/>
              </a:spcBef>
              <a:spcAft>
                <a:spcPts val="0"/>
              </a:spcAft>
              <a:buSzPct val="75000"/>
              <a:buFont typeface="Helvetica Neue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Decrease response time by performing subtasks of each transaction in parallel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Nested-Loop Join</a:t>
            </a:r>
            <a:endParaRPr/>
          </a:p>
        </p:txBody>
      </p:sp>
      <p:sp>
        <p:nvSpPr>
          <p:cNvPr id="440" name="Google Shape;440;p52"/>
          <p:cNvSpPr txBox="1"/>
          <p:nvPr>
            <p:ph idx="4294967295" type="body"/>
          </p:nvPr>
        </p:nvSpPr>
        <p:spPr>
          <a:xfrm>
            <a:off x="415925" y="838201"/>
            <a:ext cx="7661275" cy="565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Assume that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much smaller than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that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stored by partitioning.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there is an index on a join attribute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at each of the partitions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 asymmetric fragment-and-replicate, with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being replicated, and using the existing partitioning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where a partition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stored reads the tuples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stored in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and replicates the tuples to every other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i="1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 the end of this phase,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replicated at all sites that store tuples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performs an indexed nested-loop join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with the i</a:t>
            </a:r>
            <a:r>
              <a:rPr baseline="30000" lang="en-US"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partition of relation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sp>
        <p:nvSpPr>
          <p:cNvPr id="441" name="Google Shape;441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Relational Operations</a:t>
            </a:r>
            <a:endParaRPr/>
          </a:p>
        </p:txBody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415636" y="990600"/>
            <a:ext cx="8407730" cy="504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Selection σ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(r)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θ is of the form a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= v, where a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an attribute and v a value.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r is partitioned on a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the selection is performed at a single processor.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θ is of the form l &lt;= a</a:t>
            </a:r>
            <a:r>
              <a:rPr baseline="-25000" lang="en-US" sz="20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&lt;= u  (i.e., θ is a range selection) and the relation has been range-partitioned on a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Selection is performed at each processor whose partition overlaps with the specified range of values.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all other cases: the selection is performed in parallel at all the processors.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Relational Operations (Cont.)</a:t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Duplicate elimination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Perform by using either of the parallel sort techniques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eliminate duplicates as soon as they are found during sorting.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also partition the tuples (using either range- or hash- partitioning) and perform duplicate elimination locally at each processor.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Projection without duplicate elimination can be performed as tuples are read in from disk in parallel.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duplicate elimination is required, any of the above duplicate elimination techniques can be used.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Grouping/Aggregation</a:t>
            </a:r>
            <a:endParaRPr/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Partition the relation on the grouping attributes and then compute the aggregate values locally at each processor.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reduce cost of transferring tuples during partitioning by partly computing aggregate values before partitioning.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Consider the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aggregation operation: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Perform aggregation operation at each processor P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on those tuples stored on disk D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results in tuples with partial sums at each processor.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Result of the local aggregation is partitioned on the grouping attributes, and the aggregation performed again at each processor P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to get the final result.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Fewer tuples need to be sent to other processors during partitioning.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aseline="-25000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>
            <p:ph type="title"/>
          </p:nvPr>
        </p:nvSpPr>
        <p:spPr>
          <a:xfrm>
            <a:off x="727075" y="213756"/>
            <a:ext cx="8077200" cy="950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Cost of Parallel Evaluation of Operations </a:t>
            </a:r>
            <a:endParaRPr/>
          </a:p>
        </p:txBody>
      </p:sp>
      <p:sp>
        <p:nvSpPr>
          <p:cNvPr id="472" name="Google Shape;472;p56"/>
          <p:cNvSpPr txBox="1"/>
          <p:nvPr>
            <p:ph idx="1" type="body"/>
          </p:nvPr>
        </p:nvSpPr>
        <p:spPr>
          <a:xfrm>
            <a:off x="510640" y="1311275"/>
            <a:ext cx="8075220" cy="490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there is no skew in the partitioning, and there is no overhead due to the parallel evaluation, expected speed-up will be 1/n 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skew and overheads are also to be taken into account, the time taken by a parallel operation can be estimated as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     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part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+ 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asm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+ max (T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…, 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part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the time for partitioning the relations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asm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the time for assembling the results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is the time taken for the operation at processor P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this needs to be estimated taking into account the skew, and the time wasted in contentions.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Interoperator Parallelism</a:t>
            </a:r>
            <a:endParaRPr/>
          </a:p>
        </p:txBody>
      </p:sp>
      <p:sp>
        <p:nvSpPr>
          <p:cNvPr id="480" name="Google Shape;480;p5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Pipelined parallelism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Consider a join of four relations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Set up a pipeline that computes the three joins in parallel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Let P1 be assigned the computation of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	temp1 =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P2 be assigned the computation of temp2 = temp1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P3 be assigned the computation of temp2 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of these operations can execute in parallel, sending result tuples it computes to the next operation even as it is computing further results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Provided a pipelinable join evaluation algorithm (e.g., indexed nested loops join) is used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1" name="Google Shape;481;p57"/>
          <p:cNvGrpSpPr/>
          <p:nvPr/>
        </p:nvGrpSpPr>
        <p:grpSpPr>
          <a:xfrm>
            <a:off x="1697832" y="1925638"/>
            <a:ext cx="190500" cy="165100"/>
            <a:chOff x="3808" y="3648"/>
            <a:chExt cx="144" cy="144"/>
          </a:xfrm>
        </p:grpSpPr>
        <p:cxnSp>
          <p:nvCxnSpPr>
            <p:cNvPr id="482" name="Google Shape;482;p57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57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57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57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6" name="Google Shape;486;p57"/>
          <p:cNvGrpSpPr/>
          <p:nvPr/>
        </p:nvGrpSpPr>
        <p:grpSpPr>
          <a:xfrm>
            <a:off x="2375298" y="1925638"/>
            <a:ext cx="190500" cy="165100"/>
            <a:chOff x="3808" y="3648"/>
            <a:chExt cx="144" cy="144"/>
          </a:xfrm>
        </p:grpSpPr>
        <p:cxnSp>
          <p:nvCxnSpPr>
            <p:cNvPr id="487" name="Google Shape;487;p57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57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57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57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1" name="Google Shape;491;p57"/>
          <p:cNvGrpSpPr/>
          <p:nvPr/>
        </p:nvGrpSpPr>
        <p:grpSpPr>
          <a:xfrm>
            <a:off x="3052765" y="1925638"/>
            <a:ext cx="190500" cy="165100"/>
            <a:chOff x="3808" y="3648"/>
            <a:chExt cx="144" cy="144"/>
          </a:xfrm>
        </p:grpSpPr>
        <p:cxnSp>
          <p:nvCxnSpPr>
            <p:cNvPr id="492" name="Google Shape;492;p57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57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57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57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6" name="Google Shape;496;p57"/>
          <p:cNvGrpSpPr/>
          <p:nvPr/>
        </p:nvGrpSpPr>
        <p:grpSpPr>
          <a:xfrm>
            <a:off x="3425351" y="3238500"/>
            <a:ext cx="190500" cy="165100"/>
            <a:chOff x="3808" y="3648"/>
            <a:chExt cx="144" cy="144"/>
          </a:xfrm>
        </p:grpSpPr>
        <p:cxnSp>
          <p:nvCxnSpPr>
            <p:cNvPr id="497" name="Google Shape;497;p57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57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57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57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1" name="Google Shape;501;p57"/>
          <p:cNvGrpSpPr/>
          <p:nvPr/>
        </p:nvGrpSpPr>
        <p:grpSpPr>
          <a:xfrm>
            <a:off x="7212425" y="3868243"/>
            <a:ext cx="190500" cy="165100"/>
            <a:chOff x="3808" y="3648"/>
            <a:chExt cx="144" cy="144"/>
          </a:xfrm>
        </p:grpSpPr>
        <p:cxnSp>
          <p:nvCxnSpPr>
            <p:cNvPr id="502" name="Google Shape;502;p57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57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57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57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6" name="Google Shape;506;p57"/>
          <p:cNvGrpSpPr/>
          <p:nvPr/>
        </p:nvGrpSpPr>
        <p:grpSpPr>
          <a:xfrm>
            <a:off x="8266030" y="3536950"/>
            <a:ext cx="190500" cy="165100"/>
            <a:chOff x="3808" y="3648"/>
            <a:chExt cx="144" cy="144"/>
          </a:xfrm>
        </p:grpSpPr>
        <p:cxnSp>
          <p:nvCxnSpPr>
            <p:cNvPr id="507" name="Google Shape;507;p57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57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57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57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1" name="Google Shape;511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"/>
          <p:cNvSpPr txBox="1"/>
          <p:nvPr>
            <p:ph type="title"/>
          </p:nvPr>
        </p:nvSpPr>
        <p:spPr>
          <a:xfrm>
            <a:off x="609600" y="249383"/>
            <a:ext cx="8077200" cy="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000">
                <a:latin typeface="Helvetica Neue"/>
                <a:ea typeface="Helvetica Neue"/>
                <a:cs typeface="Helvetica Neue"/>
                <a:sym typeface="Helvetica Neue"/>
              </a:rPr>
              <a:t>Factors Limiting Utility of Pipeline Parallelism </a:t>
            </a:r>
            <a:endParaRPr/>
          </a:p>
        </p:txBody>
      </p:sp>
      <p:sp>
        <p:nvSpPr>
          <p:cNvPr id="518" name="Google Shape;518;p58"/>
          <p:cNvSpPr txBox="1"/>
          <p:nvPr>
            <p:ph idx="1" type="body"/>
          </p:nvPr>
        </p:nvSpPr>
        <p:spPr>
          <a:xfrm>
            <a:off x="609600" y="1420019"/>
            <a:ext cx="7467600" cy="473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Pipeline parallelism is useful since it avoids writing intermediate results to disk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Useful with small number of processors, but does not scale up well with more processors. One reason is that pipeline chains do not attain sufficient length.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Cannot pipeline operators which do not produce output until all    inputs have been accessed (e.g., aggregate and sort) 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Little speedup is obtained for the frequent cases of skew in which one operator's execution cost is much higher than the others.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Independent Parallelism</a:t>
            </a:r>
            <a:endParaRPr/>
          </a:p>
        </p:txBody>
      </p:sp>
      <p:sp>
        <p:nvSpPr>
          <p:cNvPr id="526" name="Google Shape;526;p5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 parallelism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Consider a join of four relations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Let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 assigned the computation of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	temp1 =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 assigned the computation of temp2 =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   r</a:t>
            </a:r>
            <a:r>
              <a:rPr baseline="-25000" lang="en-US" sz="24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be assigned the computation of temp1     temp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aseline="-25000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can work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independently in parallel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has to wait for input from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pipeline output of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and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to P</a:t>
            </a:r>
            <a:r>
              <a:rPr baseline="-25000" lang="en-US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combining independent parallelism and pipelined parallelism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Does not provide a high degree of parallelism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useful with a lower degree of parallelism.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less useful in a highly parallel system. </a:t>
            </a:r>
            <a:endParaRPr/>
          </a:p>
        </p:txBody>
      </p:sp>
      <p:grpSp>
        <p:nvGrpSpPr>
          <p:cNvPr id="527" name="Google Shape;527;p59"/>
          <p:cNvGrpSpPr/>
          <p:nvPr/>
        </p:nvGrpSpPr>
        <p:grpSpPr>
          <a:xfrm>
            <a:off x="3174332" y="2617978"/>
            <a:ext cx="190500" cy="165100"/>
            <a:chOff x="3808" y="3648"/>
            <a:chExt cx="144" cy="144"/>
          </a:xfrm>
        </p:grpSpPr>
        <p:cxnSp>
          <p:nvCxnSpPr>
            <p:cNvPr id="528" name="Google Shape;528;p59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59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59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59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2" name="Google Shape;532;p59"/>
          <p:cNvGrpSpPr/>
          <p:nvPr/>
        </p:nvGrpSpPr>
        <p:grpSpPr>
          <a:xfrm>
            <a:off x="3310185" y="1973263"/>
            <a:ext cx="190500" cy="165100"/>
            <a:chOff x="3808" y="3648"/>
            <a:chExt cx="144" cy="144"/>
          </a:xfrm>
        </p:grpSpPr>
        <p:cxnSp>
          <p:nvCxnSpPr>
            <p:cNvPr id="533" name="Google Shape;533;p59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59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59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59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7" name="Google Shape;537;p59"/>
          <p:cNvGrpSpPr/>
          <p:nvPr/>
        </p:nvGrpSpPr>
        <p:grpSpPr>
          <a:xfrm>
            <a:off x="2561133" y="1973263"/>
            <a:ext cx="190500" cy="165100"/>
            <a:chOff x="3808" y="3648"/>
            <a:chExt cx="144" cy="144"/>
          </a:xfrm>
        </p:grpSpPr>
        <p:cxnSp>
          <p:nvCxnSpPr>
            <p:cNvPr id="538" name="Google Shape;538;p59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59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59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59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2" name="Google Shape;542;p59"/>
          <p:cNvGrpSpPr/>
          <p:nvPr/>
        </p:nvGrpSpPr>
        <p:grpSpPr>
          <a:xfrm>
            <a:off x="1907578" y="1973263"/>
            <a:ext cx="190500" cy="165100"/>
            <a:chOff x="3808" y="3648"/>
            <a:chExt cx="144" cy="144"/>
          </a:xfrm>
        </p:grpSpPr>
        <p:cxnSp>
          <p:nvCxnSpPr>
            <p:cNvPr id="543" name="Google Shape;543;p59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59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59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59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7" name="Google Shape;547;p59"/>
          <p:cNvGrpSpPr/>
          <p:nvPr/>
        </p:nvGrpSpPr>
        <p:grpSpPr>
          <a:xfrm>
            <a:off x="7647689" y="3330142"/>
            <a:ext cx="190500" cy="165100"/>
            <a:chOff x="3808" y="3648"/>
            <a:chExt cx="144" cy="144"/>
          </a:xfrm>
        </p:grpSpPr>
        <p:cxnSp>
          <p:nvCxnSpPr>
            <p:cNvPr id="548" name="Google Shape;548;p59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59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59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59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59"/>
          <p:cNvGrpSpPr/>
          <p:nvPr/>
        </p:nvGrpSpPr>
        <p:grpSpPr>
          <a:xfrm>
            <a:off x="8195953" y="2998788"/>
            <a:ext cx="190500" cy="165100"/>
            <a:chOff x="3808" y="3648"/>
            <a:chExt cx="144" cy="144"/>
          </a:xfrm>
        </p:grpSpPr>
        <p:cxnSp>
          <p:nvCxnSpPr>
            <p:cNvPr id="553" name="Google Shape;553;p59"/>
            <p:cNvCxnSpPr/>
            <p:nvPr/>
          </p:nvCxnSpPr>
          <p:spPr>
            <a:xfrm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59"/>
            <p:cNvCxnSpPr/>
            <p:nvPr/>
          </p:nvCxnSpPr>
          <p:spPr>
            <a:xfrm flipH="1" rot="10800000">
              <a:off x="3808" y="3648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59"/>
            <p:cNvCxnSpPr/>
            <p:nvPr/>
          </p:nvCxnSpPr>
          <p:spPr>
            <a:xfrm>
              <a:off x="3808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59"/>
            <p:cNvCxnSpPr/>
            <p:nvPr/>
          </p:nvCxnSpPr>
          <p:spPr>
            <a:xfrm>
              <a:off x="3952" y="36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938" y="1223239"/>
            <a:ext cx="3513600" cy="23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950" y="4086396"/>
            <a:ext cx="3452975" cy="2019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Speed-Up and Scale-Up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52400" y="990600"/>
            <a:ext cx="5508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Consider a system with increasing number of processors, memory, and disks (N)</a:t>
            </a:r>
            <a:endParaRPr b="1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Speed-up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a fixed-sized problem executing on a small system is given to a system which is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Measured by: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speedup = small system elapsed time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                  large system elapsed time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Speedup is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if equation equals N</a:t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Scale-up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increase the size of both the problem and the system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system to perform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job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Measured by: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scaleup = small system / problem time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                big system / problem time </a:t>
            </a:r>
            <a:endParaRPr/>
          </a:p>
          <a:p>
            <a:pPr indent="-245744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Scale up is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if equation equals 1</a:t>
            </a:r>
            <a:endParaRPr/>
          </a:p>
        </p:txBody>
      </p:sp>
      <p:cxnSp>
        <p:nvCxnSpPr>
          <p:cNvPr id="116" name="Google Shape;116;p17"/>
          <p:cNvCxnSpPr/>
          <p:nvPr/>
        </p:nvCxnSpPr>
        <p:spPr>
          <a:xfrm>
            <a:off x="2087563" y="3049588"/>
            <a:ext cx="271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2007919" y="5380512"/>
            <a:ext cx="28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52400" y="152400"/>
            <a:ext cx="8839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Helvetica Neue"/>
              <a:buNone/>
            </a:pPr>
            <a:r>
              <a:rPr lang="en-US" sz="3459">
                <a:latin typeface="Helvetica Neue"/>
                <a:ea typeface="Helvetica Neue"/>
                <a:cs typeface="Helvetica Neue"/>
                <a:sym typeface="Helvetica Neue"/>
              </a:rPr>
              <a:t>Factors Limiting Speed-up and Scale-up</a:t>
            </a:r>
            <a:endParaRPr sz="3459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52400" y="1055926"/>
            <a:ext cx="8839200" cy="5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Font typeface="Helvetica Neue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Speedup and scaleup are often sublinear due to: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Font typeface="Helvetica Neue"/>
              <a:buChar char="●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computation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ome pieces of the computation can be executed in parallel, other must be executed sequentially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Amdahl’s Law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2" marL="1371600" rtl="0" algn="l">
              <a:spcBef>
                <a:spcPts val="0"/>
              </a:spcBef>
              <a:spcAft>
                <a:spcPts val="0"/>
              </a:spcAft>
              <a:buSzPct val="750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 = fraction of computation that can be parallelized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2" marL="1371600" rtl="0" algn="l">
              <a:spcBef>
                <a:spcPts val="0"/>
              </a:spcBef>
              <a:spcAft>
                <a:spcPts val="0"/>
              </a:spcAft>
              <a:buSzPct val="750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 = nodes providing linear speed-up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2" marL="1371600" rtl="0" algn="l">
              <a:spcBef>
                <a:spcPts val="0"/>
              </a:spcBef>
              <a:spcAft>
                <a:spcPts val="0"/>
              </a:spcAft>
              <a:buSzPct val="750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T_p =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(1-p)T + (p/n)T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2" marL="1371600" rtl="0" algn="l">
              <a:spcBef>
                <a:spcPts val="0"/>
              </a:spcBef>
              <a:spcAft>
                <a:spcPts val="0"/>
              </a:spcAft>
              <a:buSzPct val="750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Speedup = 1 / ((1 - p) + p / n)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0037" lvl="2" marL="1371600" rtl="0" algn="l">
              <a:spcBef>
                <a:spcPts val="0"/>
              </a:spcBef>
              <a:spcAft>
                <a:spcPts val="0"/>
              </a:spcAft>
              <a:buSzPct val="750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90% is parallelizable, the max speed-up is 10x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Startup costs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Cost of starting up multiple processes may dominate computation time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Interference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 Processes accessing shared resources (e.g., system bus, disks, or locks) compete with each other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Time spent waiting on other processes, rather than performing useful work</a:t>
            </a:r>
            <a:endParaRPr/>
          </a:p>
          <a:p>
            <a:pPr indent="-297180" lvl="0" marL="34290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b="1" lang="en-US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Increasing the degree of parallelism increases the variance in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time of parallely executed tasks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2887" lvl="1" marL="742950" rtl="0" algn="l">
              <a:spcBef>
                <a:spcPts val="544"/>
              </a:spcBef>
              <a:spcAft>
                <a:spcPts val="0"/>
              </a:spcAft>
              <a:buSzPct val="64285"/>
              <a:buFont typeface="Helvetica Neue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Difficult to keep split a task in equally sized parts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742950" rtl="0" algn="l">
              <a:spcBef>
                <a:spcPts val="544"/>
              </a:spcBef>
              <a:spcAft>
                <a:spcPts val="0"/>
              </a:spcAft>
              <a:buClr>
                <a:srgbClr val="000099"/>
              </a:buClr>
              <a:buSzPct val="114285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Overall execution time determined by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slowest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of parallely executing tasks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Topology of 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arallel Systems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52400" y="990600"/>
            <a:ext cx="3747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How to organize computation and storage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 = memory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 = processors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7177" lvl="1" marL="742950" rtl="0" algn="l"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–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 = disks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●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Problems are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ache coherency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communication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Fault tolerance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4327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Resource congestion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850" y="1944200"/>
            <a:ext cx="4387975" cy="29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Databases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6465888" y="3763963"/>
            <a:ext cx="2006600" cy="183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transactions are complicated (deadlock detection etc);</a:t>
            </a:r>
            <a:endParaRPr/>
          </a:p>
          <a:p>
            <a:pPr indent="0" lvl="0" marL="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460875" y="3763963"/>
            <a:ext cx="2005013" cy="183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complicated; natural fault-tolerance.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454275" y="3763963"/>
            <a:ext cx="2006600" cy="183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Cache-coherency an issue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47675" y="3763963"/>
            <a:ext cx="2006600" cy="183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 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47675" y="5599113"/>
            <a:ext cx="2006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use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47675" y="2574925"/>
            <a:ext cx="20066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Scalability?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47675" y="1660525"/>
            <a:ext cx="200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between processors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47675" y="1165225"/>
            <a:ext cx="2006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465888" y="5599113"/>
            <a:ext cx="2006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Everywhere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460875" y="5599113"/>
            <a:ext cx="2005013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used very often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454275" y="5599113"/>
            <a:ext cx="2006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degrees of parallelism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465888" y="2574925"/>
            <a:ext cx="20066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very scalable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460875" y="2574925"/>
            <a:ext cx="2005013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very scalable (disk interconnect is the bottleneck)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454275" y="2574925"/>
            <a:ext cx="20066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beyond 32 or 64 or so (memory bus is the bottleneck)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465888" y="1660525"/>
            <a:ext cx="200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a LAN, so slowest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60875" y="1660525"/>
            <a:ext cx="20050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interconnect is very fast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2454275" y="1660525"/>
            <a:ext cx="200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Extremely fast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465888" y="1165225"/>
            <a:ext cx="2006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Nothing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460875" y="1165225"/>
            <a:ext cx="20050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Disk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454275" y="1165225"/>
            <a:ext cx="2006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>
            <a:off x="447675" y="1165225"/>
            <a:ext cx="8024813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447675" y="1660525"/>
            <a:ext cx="8024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47675" y="2574925"/>
            <a:ext cx="8024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447675" y="3763963"/>
            <a:ext cx="8024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447675" y="6351588"/>
            <a:ext cx="8024813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/>
          <p:nvPr/>
        </p:nvCxnSpPr>
        <p:spPr>
          <a:xfrm>
            <a:off x="447675" y="1165225"/>
            <a:ext cx="0" cy="5186363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4460875" y="1165225"/>
            <a:ext cx="0" cy="51863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6465888" y="1165225"/>
            <a:ext cx="0" cy="51863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8472488" y="1165225"/>
            <a:ext cx="0" cy="5186363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2454275" y="1165225"/>
            <a:ext cx="0" cy="51863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447675" y="5599113"/>
            <a:ext cx="8024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 Systems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52400" y="990600"/>
            <a:ext cx="58038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9146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DB</a:t>
            </a:r>
            <a:r>
              <a:rPr lang="en-US"/>
              <a:t> </a:t>
            </a:r>
            <a:r>
              <a:rPr lang="en-US"/>
              <a:t>is stored on nodes located at geographically separated sites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Communicate through dedicated high-speed private networks or Internet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Typically not done for performance reasons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For that, use a parallel system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Done because of necessity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Imagine a large corporation with offices all over the world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Also, for redundancy and for disaster recovery reasons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Wide-area networks (WAN)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Lower bandwidth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Higher latency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Greater probability of failures (compared to networks in a single data center)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Network-link failures may result in network partition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 sharing of memory or disks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Replication across geographically separated centers</a:t>
            </a:r>
            <a:endParaRPr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Achieve high-availability despite failures (e.g., natural disasters, power outage, hacker attacks)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Nodes can have different size and functions (vs parallel DBs have nodes that are similar)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150" y="990600"/>
            <a:ext cx="2746200" cy="185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urse-Intr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