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9144000"/>
  <p:notesSz cx="7315200" cy="9601200"/>
  <p:embeddedFontLst>
    <p:embeddedFont>
      <p:font typeface="Arimo"/>
      <p:regular r:id="rId66"/>
      <p:bold r:id="rId67"/>
      <p:italic r:id="rId68"/>
      <p:boldItalic r:id="rId69"/>
    </p:embeddedFont>
    <p:embeddedFont>
      <p:font typeface="Arial Narrow"/>
      <p:regular r:id="rId70"/>
      <p:bold r:id="rId71"/>
      <p:italic r:id="rId72"/>
      <p:boldItalic r:id="rId73"/>
    </p:embeddedFont>
    <p:embeddedFont>
      <p:font typeface="Helvetica Neue"/>
      <p:regular r:id="rId74"/>
      <p:bold r:id="rId75"/>
      <p:italic r:id="rId76"/>
      <p:boldItalic r:id="rId77"/>
    </p:embeddedFont>
    <p:embeddedFont>
      <p:font typeface="Oswald"/>
      <p:regular r:id="rId78"/>
      <p:bold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13466F-BEA6-46ED-A734-5D889403149C}">
  <a:tblStyle styleId="{DC13466F-BEA6-46ED-A734-5D889403149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ArialNarrow-boldItalic.fntdata"/><Relationship Id="rId72" Type="http://schemas.openxmlformats.org/officeDocument/2006/relationships/font" Target="fonts/ArialNarrow-italic.fntdata"/><Relationship Id="rId31" Type="http://schemas.openxmlformats.org/officeDocument/2006/relationships/slide" Target="slides/slide25.xml"/><Relationship Id="rId75" Type="http://schemas.openxmlformats.org/officeDocument/2006/relationships/font" Target="fonts/HelveticaNeue-bold.fntdata"/><Relationship Id="rId30" Type="http://schemas.openxmlformats.org/officeDocument/2006/relationships/slide" Target="slides/slide24.xml"/><Relationship Id="rId74" Type="http://schemas.openxmlformats.org/officeDocument/2006/relationships/font" Target="fonts/HelveticaNeue-regular.fntdata"/><Relationship Id="rId33" Type="http://schemas.openxmlformats.org/officeDocument/2006/relationships/slide" Target="slides/slide27.xml"/><Relationship Id="rId77" Type="http://schemas.openxmlformats.org/officeDocument/2006/relationships/font" Target="fonts/HelveticaNeue-boldItalic.fntdata"/><Relationship Id="rId32" Type="http://schemas.openxmlformats.org/officeDocument/2006/relationships/slide" Target="slides/slide26.xml"/><Relationship Id="rId76" Type="http://schemas.openxmlformats.org/officeDocument/2006/relationships/font" Target="fonts/HelveticaNeue-italic.fntdata"/><Relationship Id="rId35" Type="http://schemas.openxmlformats.org/officeDocument/2006/relationships/slide" Target="slides/slide29.xml"/><Relationship Id="rId79" Type="http://schemas.openxmlformats.org/officeDocument/2006/relationships/font" Target="fonts/Oswald-bold.fntdata"/><Relationship Id="rId34" Type="http://schemas.openxmlformats.org/officeDocument/2006/relationships/slide" Target="slides/slide28.xml"/><Relationship Id="rId78" Type="http://schemas.openxmlformats.org/officeDocument/2006/relationships/font" Target="fonts/Oswald-regular.fntdata"/><Relationship Id="rId71" Type="http://schemas.openxmlformats.org/officeDocument/2006/relationships/font" Target="fonts/ArialNarrow-bold.fntdata"/><Relationship Id="rId70" Type="http://schemas.openxmlformats.org/officeDocument/2006/relationships/font" Target="fonts/ArialNarrow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Arimo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Arimo-italic.fntdata"/><Relationship Id="rId23" Type="http://schemas.openxmlformats.org/officeDocument/2006/relationships/slide" Target="slides/slide17.xml"/><Relationship Id="rId67" Type="http://schemas.openxmlformats.org/officeDocument/2006/relationships/font" Target="fonts/Arim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Arim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389b10db3_0_7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389b10db3_0_7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9389b10db3_0_7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9:notes"/>
          <p:cNvSpPr txBox="1"/>
          <p:nvPr/>
        </p:nvSpPr>
        <p:spPr>
          <a:xfrm>
            <a:off x="4143900" y="9120731"/>
            <a:ext cx="3171300" cy="480471"/>
          </a:xfrm>
          <a:prstGeom prst="rect">
            <a:avLst/>
          </a:prstGeom>
          <a:noFill/>
          <a:ln>
            <a:noFill/>
          </a:ln>
        </p:spPr>
        <p:txBody>
          <a:bodyPr anchorCtr="0" anchor="b" bIns="48150" lIns="96700" spcFirstLastPara="1" rIns="96700" wrap="square" tIns="48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7D7D7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rgbClr val="7D7D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:notes"/>
          <p:cNvSpPr txBox="1"/>
          <p:nvPr/>
        </p:nvSpPr>
        <p:spPr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425" lIns="94850" spcFirstLastPara="1" rIns="94850" wrap="square" tIns="4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732348" y="4562007"/>
            <a:ext cx="5852160" cy="4320951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700" spcFirstLastPara="1" rIns="96700" wrap="square" tIns="4815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9389b10db3_0_2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9389b10db3_0_2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9389b10db3_0_2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529010532_0_1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529010532_0_1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9529010532_0_1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529010532_0_3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529010532_0_3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9529010532_0_3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9529010532_0_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9529010532_0_4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9529010532_0_4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9529010532_0_3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9529010532_0_3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9529010532_0_3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389b10db3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9389b10db3_0_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9389b10db3_0_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p19:notes"/>
          <p:cNvSpPr txBox="1"/>
          <p:nvPr/>
        </p:nvSpPr>
        <p:spPr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425" lIns="94850" spcFirstLastPara="1" rIns="94850" wrap="square" tIns="4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9:notes"/>
          <p:cNvSpPr txBox="1"/>
          <p:nvPr>
            <p:ph idx="1" type="body"/>
          </p:nvPr>
        </p:nvSpPr>
        <p:spPr>
          <a:xfrm>
            <a:off x="732348" y="4562007"/>
            <a:ext cx="5852160" cy="4320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9389b10db3_0_1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9389b10db3_0_1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9389b10db3_0_14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389b10db3_0_3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389b10db3_0_3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9389b10db3_0_3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389b10db3_0_3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389b10db3_0_3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9389b10db3_0_3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389b10db3_0_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389b10db3_0_4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9389b10db3_0_4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389b10db3_0_5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389b10db3_0_5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9389b10db3_0_5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389b10db3_0_6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389b10db3_0_6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9389b10db3_0_6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</a:t>
            </a:r>
            <a:r>
              <a:rPr lang="en-US" sz="1200">
                <a:solidFill>
                  <a:srgbClr val="888888"/>
                </a:solidFill>
              </a:rPr>
              <a:t>D</a:t>
            </a:r>
            <a:r>
              <a:rPr lang="en-US" sz="1200">
                <a:solidFill>
                  <a:srgbClr val="888888"/>
                </a:solidFill>
              </a:rPr>
              <a:t>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it.ly/Shh0R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cacm.acm.org/magazines/2010/1/55743-mapreduce-and-parallel-dbmss-friends-or-foes/fulltext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hadoop.apache.org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hadoop.apache.org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research.google.com/archive/mapreduce-osdi04.pdf" TargetMode="External"/><Relationship Id="rId4" Type="http://schemas.openxmlformats.org/officeDocument/2006/relationships/hyperlink" Target="https://research.google.com/archive/gfs-sosp2003.pdf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wiki.apache.org/hadoop" TargetMode="External"/><Relationship Id="rId4" Type="http://schemas.openxmlformats.org/officeDocument/2006/relationships/hyperlink" Target="https://wiki.apache.org/hadoop/GettingStartedWithHadoop" TargetMode="External"/><Relationship Id="rId5" Type="http://schemas.openxmlformats.org/officeDocument/2006/relationships/hyperlink" Target="http://wiki.apache.org/hadoop/HadoopMapReduce" TargetMode="External"/><Relationship Id="rId6" Type="http://schemas.openxmlformats.org/officeDocument/2006/relationships/hyperlink" Target="http://wiki.apache.org/hadoop/HadoopMapRedClasses" TargetMode="External"/><Relationship Id="rId7" Type="http://schemas.openxmlformats.org/officeDocument/2006/relationships/hyperlink" Target="https://wiki.apache.org/hadoop/EclipsePlugIn" TargetMode="External"/><Relationship Id="rId8" Type="http://schemas.openxmlformats.org/officeDocument/2006/relationships/hyperlink" Target="http://hadoop.apache.org/docs/current/api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b="0" lang="en-US"/>
            </a:br>
            <a:r>
              <a:rPr b="0" lang="en-US"/>
              <a:t>MapReduce Framework</a:t>
            </a:r>
            <a:br>
              <a:rPr b="0" lang="en-US"/>
            </a:br>
            <a:r>
              <a:rPr b="0" lang="en-US"/>
              <a:t>Fundamentals and Algorithms</a:t>
            </a:r>
            <a:br>
              <a:rPr b="0" lang="en-US"/>
            </a:br>
            <a:endParaRPr b="0"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52400" y="3810000"/>
            <a:ext cx="8839200" cy="26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with thanks to Alan Sussman, Amol Deshpande, and authors of</a:t>
            </a:r>
            <a:r>
              <a:rPr lang="en-US"/>
              <a:t> www.mmds.org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4) Parallel / distributed DBs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DBs that storing and processing data running on multiple machines (aka "cluster")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From a programmer viewpoint, a parallel DB can be used just as a DB running on a single machine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Can run on 10s-100s of machines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Data is replicated for performance and reliability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Since failures are infrequent with 100s of machines, a query can be just restarted using a different machine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Adding ability to run a query incrementally requires a lot of complexity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This is a limit to the scalability</a:t>
            </a:r>
            <a:endParaRPr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1" lang="en-US">
                <a:solidFill>
                  <a:srgbClr val="0000FF"/>
                </a:solidFill>
              </a:rPr>
              <a:t>Challenges</a:t>
            </a:r>
            <a:endParaRPr/>
          </a:p>
          <a:p>
            <a:pPr indent="-245744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How to distribute computation?</a:t>
            </a:r>
            <a:endParaRPr/>
          </a:p>
          <a:p>
            <a:pPr indent="-309244" lvl="1" marL="742950" rtl="0" algn="l">
              <a:spcBef>
                <a:spcPts val="518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How can we make it easy to write distributed programs?</a:t>
            </a:r>
            <a:endParaRPr/>
          </a:p>
          <a:p>
            <a:pPr indent="-252094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Distributed / parallel programming is hard</a:t>
            </a:r>
            <a:endParaRPr/>
          </a:p>
          <a:p>
            <a:pPr indent="-245744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How to store data?</a:t>
            </a:r>
            <a:endParaRPr/>
          </a:p>
          <a:p>
            <a:pPr indent="-245744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How to su</a:t>
            </a:r>
            <a:r>
              <a:rPr lang="en-US"/>
              <a:t>rvive failures?</a:t>
            </a:r>
            <a:endParaRPr/>
          </a:p>
          <a:p>
            <a:pPr indent="-232410" lvl="2" marL="1143000" rtl="0" algn="l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One server may stay up 3 years (1,000 days)</a:t>
            </a:r>
            <a:endParaRPr/>
          </a:p>
          <a:p>
            <a:pPr indent="-232410" lvl="2" marL="1143000" rtl="0" algn="l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you have 1,000 servers, expect to lose 1/day</a:t>
            </a:r>
            <a:endParaRPr/>
          </a:p>
          <a:p>
            <a:pPr indent="-232410" lvl="2" marL="1143000" rtl="0" algn="l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E.g., ~1M machines (Google in 2011) 1,000 machines fail every day!</a:t>
            </a:r>
            <a:endParaRPr/>
          </a:p>
          <a:p>
            <a:pPr indent="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•"/>
            </a:pPr>
            <a:r>
              <a:rPr b="1" lang="en-US">
                <a:solidFill>
                  <a:srgbClr val="008000"/>
                </a:solidFill>
              </a:rPr>
              <a:t>MapReduce</a:t>
            </a:r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/>
              <a:t>addresses this problem for certain kinds of computations</a:t>
            </a:r>
            <a:endParaRPr/>
          </a:p>
          <a:p>
            <a:pPr indent="-245744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Started as Google’s computational / data manipulation model</a:t>
            </a:r>
            <a:endParaRPr/>
          </a:p>
          <a:p>
            <a:pPr indent="-245744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 elegant way to work with big data</a:t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Google Example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20+ billion web pages for a total ~5m TBs</a:t>
            </a:r>
            <a:endParaRPr/>
          </a:p>
          <a:p>
            <a:pPr indent="-41656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~1m hard drives to store the web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 computer reads 300 MB/sec from disk</a:t>
            </a:r>
            <a:endParaRPr/>
          </a:p>
          <a:p>
            <a:pPr indent="-277177" lvl="1" marL="742950" rtl="0" algn="l">
              <a:spcBef>
                <a:spcPts val="592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5e6 * 1024 * 1024 * 8 / 300 / 3600 / 24 / 365</a:t>
            </a:r>
            <a:endParaRPr/>
          </a:p>
          <a:p>
            <a:pPr indent="0" lvl="0" marL="742950" rtl="0" algn="l">
              <a:spcBef>
                <a:spcPts val="592"/>
              </a:spcBef>
              <a:spcAft>
                <a:spcPts val="0"/>
              </a:spcAft>
              <a:buNone/>
            </a:pPr>
            <a:r>
              <a:rPr lang="en-US" sz="2800"/>
              <a:t>= 4433 years to read the web</a:t>
            </a:r>
            <a:endParaRPr/>
          </a:p>
          <a:p>
            <a:pPr indent="-359410" lvl="1" marL="74295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Takes even more to do something useful with the data!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Today, a standard architecture for such problems has emerged: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Cluster of commodity Linux nodes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Commodity network (typically Ethernet) to connect them</a:t>
            </a:r>
            <a:endParaRPr>
              <a:solidFill>
                <a:schemeClr val="accent3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Cluster Architecture</a:t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1066800" y="3276600"/>
            <a:ext cx="1295400" cy="1828800"/>
            <a:chOff x="912" y="1536"/>
            <a:chExt cx="1488" cy="2160"/>
          </a:xfrm>
        </p:grpSpPr>
        <p:sp>
          <p:nvSpPr>
            <p:cNvPr id="131" name="Google Shape;131;p17"/>
            <p:cNvSpPr/>
            <p:nvPr/>
          </p:nvSpPr>
          <p:spPr>
            <a:xfrm>
              <a:off x="1200" y="2208"/>
              <a:ext cx="912" cy="5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200" y="2928"/>
              <a:ext cx="960" cy="576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Disk</a:t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200" y="1728"/>
              <a:ext cx="912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912" y="1536"/>
              <a:ext cx="1488" cy="216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3352800" y="3276600"/>
            <a:ext cx="1295400" cy="1828800"/>
            <a:chOff x="912" y="1536"/>
            <a:chExt cx="1488" cy="2160"/>
          </a:xfrm>
        </p:grpSpPr>
        <p:sp>
          <p:nvSpPr>
            <p:cNvPr id="136" name="Google Shape;136;p17"/>
            <p:cNvSpPr/>
            <p:nvPr/>
          </p:nvSpPr>
          <p:spPr>
            <a:xfrm>
              <a:off x="1200" y="2208"/>
              <a:ext cx="912" cy="5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200" y="2928"/>
              <a:ext cx="960" cy="576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Disk</a:t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200" y="1728"/>
              <a:ext cx="912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12" y="1536"/>
              <a:ext cx="1488" cy="216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7"/>
          <p:cNvSpPr txBox="1"/>
          <p:nvPr/>
        </p:nvSpPr>
        <p:spPr>
          <a:xfrm>
            <a:off x="2514600" y="3810000"/>
            <a:ext cx="55721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2057400" y="2362200"/>
            <a:ext cx="1524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cxnSp>
        <p:nvCxnSpPr>
          <p:cNvPr id="142" name="Google Shape;142;p17"/>
          <p:cNvCxnSpPr/>
          <p:nvPr/>
        </p:nvCxnSpPr>
        <p:spPr>
          <a:xfrm flipH="1">
            <a:off x="1676400" y="2667000"/>
            <a:ext cx="685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3124200" y="2667000"/>
            <a:ext cx="762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7"/>
          <p:cNvSpPr txBox="1"/>
          <p:nvPr/>
        </p:nvSpPr>
        <p:spPr>
          <a:xfrm>
            <a:off x="990600" y="5257800"/>
            <a:ext cx="38639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rack contains 16-64 nodes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5029200" y="3276600"/>
            <a:ext cx="1295400" cy="1828800"/>
            <a:chOff x="912" y="1536"/>
            <a:chExt cx="1488" cy="2160"/>
          </a:xfrm>
        </p:grpSpPr>
        <p:sp>
          <p:nvSpPr>
            <p:cNvPr id="146" name="Google Shape;146;p17"/>
            <p:cNvSpPr/>
            <p:nvPr/>
          </p:nvSpPr>
          <p:spPr>
            <a:xfrm>
              <a:off x="1200" y="2208"/>
              <a:ext cx="912" cy="5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200" y="2928"/>
              <a:ext cx="960" cy="576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Disk</a:t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200" y="1728"/>
              <a:ext cx="912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12" y="1536"/>
              <a:ext cx="1488" cy="216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7315200" y="3276600"/>
            <a:ext cx="1295400" cy="1828800"/>
            <a:chOff x="912" y="1536"/>
            <a:chExt cx="1488" cy="2160"/>
          </a:xfrm>
        </p:grpSpPr>
        <p:sp>
          <p:nvSpPr>
            <p:cNvPr id="151" name="Google Shape;151;p17"/>
            <p:cNvSpPr/>
            <p:nvPr/>
          </p:nvSpPr>
          <p:spPr>
            <a:xfrm>
              <a:off x="1200" y="2208"/>
              <a:ext cx="912" cy="5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200" y="2928"/>
              <a:ext cx="960" cy="576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Disk</a:t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200" y="1728"/>
              <a:ext cx="912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912" y="1536"/>
              <a:ext cx="1488" cy="216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7"/>
          <p:cNvSpPr txBox="1"/>
          <p:nvPr/>
        </p:nvSpPr>
        <p:spPr>
          <a:xfrm>
            <a:off x="6477000" y="3810000"/>
            <a:ext cx="55721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019800" y="2362200"/>
            <a:ext cx="1524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 flipH="1">
            <a:off x="5638800" y="2667000"/>
            <a:ext cx="685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7086600" y="2667000"/>
            <a:ext cx="762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/>
          <p:nvPr/>
        </p:nvSpPr>
        <p:spPr>
          <a:xfrm>
            <a:off x="3962400" y="1447800"/>
            <a:ext cx="1524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 flipH="1" rot="10800000">
            <a:off x="2743200" y="1752600"/>
            <a:ext cx="1371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5181600" y="17526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7"/>
          <p:cNvSpPr txBox="1"/>
          <p:nvPr/>
        </p:nvSpPr>
        <p:spPr>
          <a:xfrm>
            <a:off x="609600" y="1371600"/>
            <a:ext cx="2182813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Gbps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pair of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rack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2971800" y="990600"/>
            <a:ext cx="4308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2-10 Gbps backbone between racks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457200" y="6019800"/>
            <a:ext cx="830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2011 it was guesstimated that Google had 1M machines,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http://bit.ly/Shh0RO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Idea and Solution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Char char="•"/>
            </a:pPr>
            <a:r>
              <a:rPr b="1" lang="en-US">
                <a:solidFill>
                  <a:srgbClr val="008000"/>
                </a:solidFill>
              </a:rPr>
              <a:t>Issue</a:t>
            </a:r>
            <a:r>
              <a:rPr lang="en-US">
                <a:solidFill>
                  <a:srgbClr val="008000"/>
                </a:solidFill>
              </a:rPr>
              <a:t>:</a:t>
            </a:r>
            <a:r>
              <a:rPr lang="en-US"/>
              <a:t> Copying data over a network takes time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008000"/>
              </a:buClr>
              <a:buSzPts val="3200"/>
              <a:buChar char="•"/>
            </a:pPr>
            <a:r>
              <a:rPr b="1" lang="en-US">
                <a:solidFill>
                  <a:srgbClr val="008000"/>
                </a:solidFill>
              </a:rPr>
              <a:t>Idea: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Bring computation close to the data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Store files multiple times for reliability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1" lang="en-US">
                <a:solidFill>
                  <a:srgbClr val="0000FF"/>
                </a:solidFill>
              </a:rPr>
              <a:t>MapReduce</a:t>
            </a:r>
            <a:r>
              <a:rPr lang="en-US">
                <a:solidFill>
                  <a:srgbClr val="0000FF"/>
                </a:solidFill>
              </a:rPr>
              <a:t> addresses these problems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rgbClr val="D60093"/>
              </a:buClr>
              <a:buSzPts val="2800"/>
              <a:buChar char="–"/>
            </a:pPr>
            <a:r>
              <a:rPr b="1" lang="en-US">
                <a:solidFill>
                  <a:srgbClr val="D60093"/>
                </a:solidFill>
              </a:rPr>
              <a:t>Storage Infrastructure – File system</a:t>
            </a:r>
            <a:endParaRPr/>
          </a:p>
          <a:p>
            <a:pPr indent="-24003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Google: GFS</a:t>
            </a:r>
            <a:endParaRPr/>
          </a:p>
          <a:p>
            <a:pPr indent="-24003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Hadoop: HDFS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rgbClr val="D60093"/>
              </a:buClr>
              <a:buSzPts val="2800"/>
              <a:buChar char="–"/>
            </a:pPr>
            <a:r>
              <a:rPr b="1" lang="en-US">
                <a:solidFill>
                  <a:srgbClr val="D60093"/>
                </a:solidFill>
              </a:rPr>
              <a:t>Programming model</a:t>
            </a:r>
            <a:endParaRPr/>
          </a:p>
          <a:p>
            <a:pPr indent="-24003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Map-Reduce</a:t>
            </a:r>
            <a:endParaRPr sz="1500"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Storage Infrastructure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•"/>
            </a:pPr>
            <a:r>
              <a:rPr b="1" lang="en-US">
                <a:solidFill>
                  <a:schemeClr val="accent3"/>
                </a:solidFill>
              </a:rPr>
              <a:t>Problem:</a:t>
            </a:r>
            <a:endParaRPr b="1"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nodes fail, how to store data persistently? </a:t>
            </a:r>
            <a:endParaRPr/>
          </a:p>
          <a:p>
            <a:pPr indent="-41656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•"/>
            </a:pPr>
            <a:r>
              <a:rPr b="1" lang="en-US">
                <a:solidFill>
                  <a:schemeClr val="accent4"/>
                </a:solidFill>
              </a:rPr>
              <a:t>Typical usage pattern</a:t>
            </a:r>
            <a:endParaRPr/>
          </a:p>
          <a:p>
            <a:pPr indent="-335915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Huge files (100s of GB to TB)</a:t>
            </a:r>
            <a:endParaRPr/>
          </a:p>
          <a:p>
            <a:pPr indent="-335915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Data is rarely updated in place</a:t>
            </a:r>
            <a:endParaRPr/>
          </a:p>
          <a:p>
            <a:pPr indent="-335915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Reads and appends are common</a:t>
            </a:r>
            <a:endParaRPr b="1">
              <a:solidFill>
                <a:schemeClr val="accent4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•"/>
            </a:pPr>
            <a:r>
              <a:rPr b="1" lang="en-US">
                <a:solidFill>
                  <a:schemeClr val="accent4"/>
                </a:solidFill>
              </a:rPr>
              <a:t>Solution</a:t>
            </a:r>
            <a:r>
              <a:rPr b="1" lang="en-US">
                <a:solidFill>
                  <a:schemeClr val="accent4"/>
                </a:solidFill>
              </a:rPr>
              <a:t>: </a:t>
            </a:r>
            <a:r>
              <a:rPr lang="en-US"/>
              <a:t>Distributed File System</a:t>
            </a:r>
            <a:endParaRPr/>
          </a:p>
          <a:p>
            <a:pPr indent="-277177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Allow files to be stored across a number of machines</a:t>
            </a:r>
            <a:endParaRPr/>
          </a:p>
          <a:p>
            <a:pPr indent="-277177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Give a single file-system view to clients</a:t>
            </a:r>
            <a:endParaRPr/>
          </a:p>
          <a:p>
            <a:pPr indent="-277177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Files are broken into multiple blocks and partitioned across multiple machines</a:t>
            </a:r>
            <a:endParaRPr/>
          </a:p>
          <a:p>
            <a:pPr indent="-220027" lvl="2" marL="1143000" rtl="0" algn="l">
              <a:spcBef>
                <a:spcPts val="56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Typically with replication across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Distributed File System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Reliable distributed file system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kept in “chunks” spread across machines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Each chunk </a:t>
            </a:r>
            <a:r>
              <a:rPr lang="en-US" sz="2800">
                <a:solidFill>
                  <a:schemeClr val="accent3"/>
                </a:solidFill>
              </a:rPr>
              <a:t>replicated</a:t>
            </a:r>
            <a:r>
              <a:rPr lang="en-US" sz="2800"/>
              <a:t> on different machines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Seamless recovery from disk or machine failure</a:t>
            </a:r>
            <a:endParaRPr/>
          </a:p>
        </p:txBody>
      </p:sp>
      <p:grpSp>
        <p:nvGrpSpPr>
          <p:cNvPr id="189" name="Google Shape;189;p20"/>
          <p:cNvGrpSpPr/>
          <p:nvPr/>
        </p:nvGrpSpPr>
        <p:grpSpPr>
          <a:xfrm>
            <a:off x="1041399" y="3136254"/>
            <a:ext cx="522288" cy="500063"/>
            <a:chOff x="528" y="2160"/>
            <a:chExt cx="329" cy="315"/>
          </a:xfrm>
        </p:grpSpPr>
        <p:sp>
          <p:nvSpPr>
            <p:cNvPr id="190" name="Google Shape;190;p20"/>
            <p:cNvSpPr/>
            <p:nvPr/>
          </p:nvSpPr>
          <p:spPr>
            <a:xfrm>
              <a:off x="528" y="2160"/>
              <a:ext cx="329" cy="248"/>
            </a:xfrm>
            <a:prstGeom prst="roundRect">
              <a:avLst>
                <a:gd fmla="val 403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533" y="2160"/>
              <a:ext cx="315" cy="315"/>
            </a:xfrm>
            <a:prstGeom prst="roundRect">
              <a:avLst>
                <a:gd fmla="val 403" name="adj"/>
              </a:avLst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0</a:t>
              </a:r>
              <a:endParaRPr/>
            </a:p>
          </p:txBody>
        </p:sp>
      </p:grpSp>
      <p:grpSp>
        <p:nvGrpSpPr>
          <p:cNvPr id="192" name="Google Shape;192;p20"/>
          <p:cNvGrpSpPr/>
          <p:nvPr/>
        </p:nvGrpSpPr>
        <p:grpSpPr>
          <a:xfrm>
            <a:off x="1650999" y="3131492"/>
            <a:ext cx="554038" cy="500063"/>
            <a:chOff x="912" y="2157"/>
            <a:chExt cx="349" cy="315"/>
          </a:xfrm>
        </p:grpSpPr>
        <p:sp>
          <p:nvSpPr>
            <p:cNvPr id="193" name="Google Shape;193;p20"/>
            <p:cNvSpPr/>
            <p:nvPr/>
          </p:nvSpPr>
          <p:spPr>
            <a:xfrm>
              <a:off x="912" y="2157"/>
              <a:ext cx="349" cy="248"/>
            </a:xfrm>
            <a:prstGeom prst="roundRect">
              <a:avLst>
                <a:gd fmla="val 403" name="adj"/>
              </a:avLst>
            </a:prstGeom>
            <a:solidFill>
              <a:srgbClr val="FF99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918" y="2157"/>
              <a:ext cx="315" cy="315"/>
            </a:xfrm>
            <a:prstGeom prst="roundRect">
              <a:avLst>
                <a:gd fmla="val 403" name="adj"/>
              </a:avLst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/>
            </a:p>
          </p:txBody>
        </p:sp>
      </p:grpSp>
      <p:grpSp>
        <p:nvGrpSpPr>
          <p:cNvPr id="195" name="Google Shape;195;p20"/>
          <p:cNvGrpSpPr/>
          <p:nvPr/>
        </p:nvGrpSpPr>
        <p:grpSpPr>
          <a:xfrm>
            <a:off x="1650999" y="3672829"/>
            <a:ext cx="533401" cy="500063"/>
            <a:chOff x="912" y="2498"/>
            <a:chExt cx="336" cy="315"/>
          </a:xfrm>
        </p:grpSpPr>
        <p:sp>
          <p:nvSpPr>
            <p:cNvPr id="196" name="Google Shape;196;p20"/>
            <p:cNvSpPr/>
            <p:nvPr/>
          </p:nvSpPr>
          <p:spPr>
            <a:xfrm>
              <a:off x="912" y="2498"/>
              <a:ext cx="336" cy="248"/>
            </a:xfrm>
            <a:prstGeom prst="roundRect">
              <a:avLst>
                <a:gd fmla="val 403" name="adj"/>
              </a:avLst>
            </a:prstGeom>
            <a:solidFill>
              <a:srgbClr val="C0C0C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912" y="2498"/>
              <a:ext cx="336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1041399" y="3669654"/>
            <a:ext cx="522288" cy="500063"/>
            <a:chOff x="528" y="2496"/>
            <a:chExt cx="329" cy="315"/>
          </a:xfrm>
        </p:grpSpPr>
        <p:sp>
          <p:nvSpPr>
            <p:cNvPr id="199" name="Google Shape;199;p20"/>
            <p:cNvSpPr/>
            <p:nvPr/>
          </p:nvSpPr>
          <p:spPr>
            <a:xfrm>
              <a:off x="528" y="2496"/>
              <a:ext cx="329" cy="248"/>
            </a:xfrm>
            <a:prstGeom prst="roundRect">
              <a:avLst>
                <a:gd fmla="val 403" name="adj"/>
              </a:avLst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33" y="2496"/>
              <a:ext cx="315" cy="315"/>
            </a:xfrm>
            <a:prstGeom prst="roundRect">
              <a:avLst>
                <a:gd fmla="val 403" name="adj"/>
              </a:avLst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5</a:t>
              </a:r>
              <a:endParaRPr/>
            </a:p>
          </p:txBody>
        </p:sp>
      </p:grpSp>
      <p:sp>
        <p:nvSpPr>
          <p:cNvPr id="201" name="Google Shape;201;p20"/>
          <p:cNvSpPr/>
          <p:nvPr/>
        </p:nvSpPr>
        <p:spPr>
          <a:xfrm>
            <a:off x="941387" y="3060054"/>
            <a:ext cx="1319212" cy="1069975"/>
          </a:xfrm>
          <a:prstGeom prst="roundRect">
            <a:avLst>
              <a:gd fmla="val 148" name="adj"/>
            </a:avLst>
          </a:prstGeom>
          <a:noFill/>
          <a:ln cap="flat" cmpd="sng" w="28425">
            <a:solidFill>
              <a:srgbClr val="00999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 rot="-5400000">
            <a:off x="1337008" y="3576305"/>
            <a:ext cx="427979" cy="1485921"/>
          </a:xfrm>
          <a:prstGeom prst="roundRect">
            <a:avLst>
              <a:gd fmla="val 37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808493" y="4105735"/>
            <a:ext cx="1484993" cy="4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600"/>
              <a:buFont typeface="Oswald"/>
              <a:buNone/>
            </a:pPr>
            <a:r>
              <a:rPr lang="en-US" sz="1600">
                <a:solidFill>
                  <a:srgbClr val="009999"/>
                </a:solidFill>
                <a:latin typeface="Oswald"/>
                <a:ea typeface="Oswald"/>
                <a:cs typeface="Oswald"/>
                <a:sym typeface="Oswald"/>
              </a:rPr>
              <a:t>Chunk server 1</a:t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5359459" y="3593454"/>
            <a:ext cx="550863" cy="393700"/>
            <a:chOff x="3099" y="2165"/>
            <a:chExt cx="347" cy="248"/>
          </a:xfrm>
        </p:grpSpPr>
        <p:sp>
          <p:nvSpPr>
            <p:cNvPr id="205" name="Google Shape;205;p20"/>
            <p:cNvSpPr/>
            <p:nvPr/>
          </p:nvSpPr>
          <p:spPr>
            <a:xfrm>
              <a:off x="3099" y="2165"/>
              <a:ext cx="347" cy="248"/>
            </a:xfrm>
            <a:prstGeom prst="roundRect">
              <a:avLst>
                <a:gd fmla="val 403" name="adj"/>
              </a:avLst>
            </a:prstGeom>
            <a:solidFill>
              <a:srgbClr val="92D05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105" y="2165"/>
              <a:ext cx="273" cy="245"/>
            </a:xfrm>
            <a:prstGeom prst="roundRect">
              <a:avLst>
                <a:gd fmla="val 403" name="adj"/>
              </a:avLst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D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/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5353397" y="3144192"/>
            <a:ext cx="560388" cy="500062"/>
            <a:chOff x="3487" y="2165"/>
            <a:chExt cx="353" cy="315"/>
          </a:xfrm>
        </p:grpSpPr>
        <p:sp>
          <p:nvSpPr>
            <p:cNvPr id="208" name="Google Shape;208;p20"/>
            <p:cNvSpPr/>
            <p:nvPr/>
          </p:nvSpPr>
          <p:spPr>
            <a:xfrm>
              <a:off x="3487" y="2165"/>
              <a:ext cx="353" cy="248"/>
            </a:xfrm>
            <a:prstGeom prst="roundRect">
              <a:avLst>
                <a:gd fmla="val 403" name="adj"/>
              </a:avLst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493" y="2165"/>
              <a:ext cx="315" cy="315"/>
            </a:xfrm>
            <a:prstGeom prst="roundRect">
              <a:avLst>
                <a:gd fmla="val 403" name="adj"/>
              </a:avLst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5</a:t>
              </a:r>
              <a:endParaRPr/>
            </a:p>
          </p:txBody>
        </p:sp>
      </p:grpSp>
      <p:sp>
        <p:nvSpPr>
          <p:cNvPr id="210" name="Google Shape;210;p20"/>
          <p:cNvSpPr/>
          <p:nvPr/>
        </p:nvSpPr>
        <p:spPr>
          <a:xfrm>
            <a:off x="4674010" y="3060054"/>
            <a:ext cx="1319213" cy="1069975"/>
          </a:xfrm>
          <a:prstGeom prst="roundRect">
            <a:avLst>
              <a:gd fmla="val 148" name="adj"/>
            </a:avLst>
          </a:prstGeom>
          <a:noFill/>
          <a:ln cap="flat" cmpd="sng" w="28425">
            <a:solidFill>
              <a:srgbClr val="00999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 rot="-5400000">
            <a:off x="5079887" y="3584243"/>
            <a:ext cx="427979" cy="1485921"/>
          </a:xfrm>
          <a:prstGeom prst="roundRect">
            <a:avLst>
              <a:gd fmla="val 37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4551368" y="4113660"/>
            <a:ext cx="1484993" cy="4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9999"/>
                </a:solidFill>
                <a:latin typeface="Oswald"/>
                <a:ea typeface="Oswald"/>
                <a:cs typeface="Oswald"/>
                <a:sym typeface="Oswald"/>
              </a:rPr>
              <a:t>Chunk server 3</a:t>
            </a:r>
            <a:endParaRPr/>
          </a:p>
        </p:txBody>
      </p:sp>
      <p:grpSp>
        <p:nvGrpSpPr>
          <p:cNvPr id="213" name="Google Shape;213;p20"/>
          <p:cNvGrpSpPr/>
          <p:nvPr/>
        </p:nvGrpSpPr>
        <p:grpSpPr>
          <a:xfrm>
            <a:off x="3479799" y="3136254"/>
            <a:ext cx="522288" cy="500063"/>
            <a:chOff x="2064" y="2160"/>
            <a:chExt cx="329" cy="315"/>
          </a:xfrm>
        </p:grpSpPr>
        <p:sp>
          <p:nvSpPr>
            <p:cNvPr id="214" name="Google Shape;214;p20"/>
            <p:cNvSpPr/>
            <p:nvPr/>
          </p:nvSpPr>
          <p:spPr>
            <a:xfrm>
              <a:off x="2064" y="2160"/>
              <a:ext cx="329" cy="248"/>
            </a:xfrm>
            <a:prstGeom prst="roundRect">
              <a:avLst>
                <a:gd fmla="val 403" name="adj"/>
              </a:avLst>
            </a:prstGeom>
            <a:solidFill>
              <a:srgbClr val="FF99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2069" y="2160"/>
              <a:ext cx="315" cy="315"/>
            </a:xfrm>
            <a:prstGeom prst="roundRect">
              <a:avLst>
                <a:gd fmla="val 403" name="adj"/>
              </a:avLst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1</a:t>
              </a:r>
              <a:endParaRPr/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3479799" y="3672829"/>
            <a:ext cx="533401" cy="500063"/>
            <a:chOff x="2064" y="2498"/>
            <a:chExt cx="336" cy="315"/>
          </a:xfrm>
        </p:grpSpPr>
        <p:sp>
          <p:nvSpPr>
            <p:cNvPr id="217" name="Google Shape;217;p20"/>
            <p:cNvSpPr/>
            <p:nvPr/>
          </p:nvSpPr>
          <p:spPr>
            <a:xfrm>
              <a:off x="2064" y="2498"/>
              <a:ext cx="336" cy="248"/>
            </a:xfrm>
            <a:prstGeom prst="roundRect">
              <a:avLst>
                <a:gd fmla="val 403" name="adj"/>
              </a:avLst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 txBox="1"/>
            <p:nvPr/>
          </p:nvSpPr>
          <p:spPr>
            <a:xfrm>
              <a:off x="2064" y="2498"/>
              <a:ext cx="336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3</a:t>
              </a:r>
              <a:endParaRPr/>
            </a:p>
          </p:txBody>
        </p:sp>
      </p:grpSp>
      <p:grpSp>
        <p:nvGrpSpPr>
          <p:cNvPr id="219" name="Google Shape;219;p20"/>
          <p:cNvGrpSpPr/>
          <p:nvPr/>
        </p:nvGrpSpPr>
        <p:grpSpPr>
          <a:xfrm>
            <a:off x="2870199" y="3677592"/>
            <a:ext cx="522288" cy="500063"/>
            <a:chOff x="1680" y="2501"/>
            <a:chExt cx="329" cy="315"/>
          </a:xfrm>
        </p:grpSpPr>
        <p:sp>
          <p:nvSpPr>
            <p:cNvPr id="220" name="Google Shape;220;p20"/>
            <p:cNvSpPr/>
            <p:nvPr/>
          </p:nvSpPr>
          <p:spPr>
            <a:xfrm>
              <a:off x="1680" y="2501"/>
              <a:ext cx="329" cy="248"/>
            </a:xfrm>
            <a:prstGeom prst="roundRect">
              <a:avLst>
                <a:gd fmla="val 403" name="adj"/>
              </a:avLst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685" y="2501"/>
              <a:ext cx="315" cy="315"/>
            </a:xfrm>
            <a:prstGeom prst="roundRect">
              <a:avLst>
                <a:gd fmla="val 403" name="adj"/>
              </a:avLst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5</a:t>
              </a:r>
              <a:endParaRPr/>
            </a:p>
          </p:txBody>
        </p:sp>
      </p:grpSp>
      <p:sp>
        <p:nvSpPr>
          <p:cNvPr id="222" name="Google Shape;222;p20"/>
          <p:cNvSpPr/>
          <p:nvPr/>
        </p:nvSpPr>
        <p:spPr>
          <a:xfrm>
            <a:off x="2770187" y="3060054"/>
            <a:ext cx="1319212" cy="1069975"/>
          </a:xfrm>
          <a:prstGeom prst="roundRect">
            <a:avLst>
              <a:gd fmla="val 148" name="adj"/>
            </a:avLst>
          </a:prstGeom>
          <a:noFill/>
          <a:ln cap="flat" cmpd="sng" w="28425">
            <a:solidFill>
              <a:srgbClr val="00999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 rot="-5400000">
            <a:off x="3195971" y="3585829"/>
            <a:ext cx="427979" cy="1485921"/>
          </a:xfrm>
          <a:prstGeom prst="roundRect">
            <a:avLst>
              <a:gd fmla="val 37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2667443" y="4115260"/>
            <a:ext cx="1484993" cy="4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9999"/>
                </a:solidFill>
                <a:latin typeface="Oswald"/>
                <a:ea typeface="Oswald"/>
                <a:cs typeface="Oswald"/>
                <a:sym typeface="Oswald"/>
              </a:rPr>
              <a:t>Chunk server 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6172200" y="3505200"/>
            <a:ext cx="638175" cy="606425"/>
          </a:xfrm>
          <a:prstGeom prst="roundRect">
            <a:avLst>
              <a:gd fmla="val 245" name="adj"/>
            </a:avLst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D7D7D"/>
                </a:solidFill>
                <a:latin typeface="Oswald"/>
                <a:ea typeface="Oswald"/>
                <a:cs typeface="Oswald"/>
                <a:sym typeface="Oswald"/>
              </a:rPr>
              <a:t>…</a:t>
            </a:r>
            <a:endParaRPr/>
          </a:p>
        </p:txBody>
      </p:sp>
      <p:grpSp>
        <p:nvGrpSpPr>
          <p:cNvPr id="226" name="Google Shape;226;p20"/>
          <p:cNvGrpSpPr/>
          <p:nvPr/>
        </p:nvGrpSpPr>
        <p:grpSpPr>
          <a:xfrm>
            <a:off x="4762684" y="3136254"/>
            <a:ext cx="533401" cy="500063"/>
            <a:chOff x="3504" y="2496"/>
            <a:chExt cx="336" cy="315"/>
          </a:xfrm>
        </p:grpSpPr>
        <p:sp>
          <p:nvSpPr>
            <p:cNvPr id="227" name="Google Shape;227;p20"/>
            <p:cNvSpPr/>
            <p:nvPr/>
          </p:nvSpPr>
          <p:spPr>
            <a:xfrm>
              <a:off x="3504" y="2496"/>
              <a:ext cx="336" cy="248"/>
            </a:xfrm>
            <a:prstGeom prst="roundRect">
              <a:avLst>
                <a:gd fmla="val 403" name="adj"/>
              </a:avLst>
            </a:prstGeom>
            <a:solidFill>
              <a:srgbClr val="C0C0C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 txBox="1"/>
            <p:nvPr/>
          </p:nvSpPr>
          <p:spPr>
            <a:xfrm>
              <a:off x="3504" y="2496"/>
              <a:ext cx="336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/>
            </a:p>
          </p:txBody>
        </p:sp>
      </p:grpSp>
      <p:grpSp>
        <p:nvGrpSpPr>
          <p:cNvPr id="229" name="Google Shape;229;p20"/>
          <p:cNvGrpSpPr/>
          <p:nvPr/>
        </p:nvGrpSpPr>
        <p:grpSpPr>
          <a:xfrm>
            <a:off x="2870385" y="3136254"/>
            <a:ext cx="522288" cy="393700"/>
            <a:chOff x="528" y="2160"/>
            <a:chExt cx="329" cy="248"/>
          </a:xfrm>
        </p:grpSpPr>
        <p:sp>
          <p:nvSpPr>
            <p:cNvPr id="230" name="Google Shape;230;p20"/>
            <p:cNvSpPr/>
            <p:nvPr/>
          </p:nvSpPr>
          <p:spPr>
            <a:xfrm>
              <a:off x="528" y="2160"/>
              <a:ext cx="329" cy="248"/>
            </a:xfrm>
            <a:prstGeom prst="roundRect">
              <a:avLst>
                <a:gd fmla="val 403" name="adj"/>
              </a:avLst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533" y="2160"/>
              <a:ext cx="315" cy="245"/>
            </a:xfrm>
            <a:prstGeom prst="roundRect">
              <a:avLst>
                <a:gd fmla="val 40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D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0</a:t>
              </a:r>
              <a:endParaRPr/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4769381" y="3598860"/>
            <a:ext cx="522288" cy="393700"/>
            <a:chOff x="528" y="2160"/>
            <a:chExt cx="329" cy="248"/>
          </a:xfrm>
        </p:grpSpPr>
        <p:sp>
          <p:nvSpPr>
            <p:cNvPr id="233" name="Google Shape;233;p20"/>
            <p:cNvSpPr/>
            <p:nvPr/>
          </p:nvSpPr>
          <p:spPr>
            <a:xfrm>
              <a:off x="528" y="2160"/>
              <a:ext cx="329" cy="248"/>
            </a:xfrm>
            <a:prstGeom prst="roundRect">
              <a:avLst>
                <a:gd fmla="val 403" name="adj"/>
              </a:avLst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533" y="2160"/>
              <a:ext cx="315" cy="245"/>
            </a:xfrm>
            <a:prstGeom prst="roundRect">
              <a:avLst>
                <a:gd fmla="val 40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D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0</a:t>
              </a:r>
              <a:endParaRPr/>
            </a:p>
          </p:txBody>
        </p:sp>
      </p:grpSp>
      <p:sp>
        <p:nvSpPr>
          <p:cNvPr id="235" name="Google Shape;235;p20"/>
          <p:cNvSpPr/>
          <p:nvPr/>
        </p:nvSpPr>
        <p:spPr>
          <a:xfrm>
            <a:off x="938665" y="4584054"/>
            <a:ext cx="6922633" cy="533400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Bring computation directly to the data!</a:t>
            </a:r>
            <a:endParaRPr/>
          </a:p>
        </p:txBody>
      </p:sp>
      <p:grpSp>
        <p:nvGrpSpPr>
          <p:cNvPr id="236" name="Google Shape;236;p20"/>
          <p:cNvGrpSpPr/>
          <p:nvPr/>
        </p:nvGrpSpPr>
        <p:grpSpPr>
          <a:xfrm>
            <a:off x="6951662" y="3144192"/>
            <a:ext cx="550863" cy="500062"/>
            <a:chOff x="3099" y="2165"/>
            <a:chExt cx="347" cy="315"/>
          </a:xfrm>
        </p:grpSpPr>
        <p:sp>
          <p:nvSpPr>
            <p:cNvPr id="237" name="Google Shape;237;p20"/>
            <p:cNvSpPr/>
            <p:nvPr/>
          </p:nvSpPr>
          <p:spPr>
            <a:xfrm>
              <a:off x="3099" y="2165"/>
              <a:ext cx="347" cy="248"/>
            </a:xfrm>
            <a:prstGeom prst="roundRect">
              <a:avLst>
                <a:gd fmla="val 403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105" y="2165"/>
              <a:ext cx="315" cy="315"/>
            </a:xfrm>
            <a:prstGeom prst="roundRect">
              <a:avLst>
                <a:gd fmla="val 403" name="adj"/>
              </a:avLst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0</a:t>
              </a:r>
              <a:endParaRPr/>
            </a:p>
          </p:txBody>
        </p:sp>
      </p:grpSp>
      <p:grpSp>
        <p:nvGrpSpPr>
          <p:cNvPr id="239" name="Google Shape;239;p20"/>
          <p:cNvGrpSpPr/>
          <p:nvPr/>
        </p:nvGrpSpPr>
        <p:grpSpPr>
          <a:xfrm>
            <a:off x="7620000" y="3124200"/>
            <a:ext cx="560388" cy="500062"/>
            <a:chOff x="3487" y="2165"/>
            <a:chExt cx="353" cy="315"/>
          </a:xfrm>
        </p:grpSpPr>
        <p:sp>
          <p:nvSpPr>
            <p:cNvPr id="240" name="Google Shape;240;p20"/>
            <p:cNvSpPr/>
            <p:nvPr/>
          </p:nvSpPr>
          <p:spPr>
            <a:xfrm>
              <a:off x="3487" y="2165"/>
              <a:ext cx="353" cy="248"/>
            </a:xfrm>
            <a:prstGeom prst="roundRect">
              <a:avLst>
                <a:gd fmla="val 403" name="adj"/>
              </a:avLst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493" y="2165"/>
              <a:ext cx="315" cy="315"/>
            </a:xfrm>
            <a:prstGeom prst="roundRect">
              <a:avLst>
                <a:gd fmla="val 403" name="adj"/>
              </a:avLst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5</a:t>
              </a:r>
              <a:endParaRPr/>
            </a:p>
          </p:txBody>
        </p:sp>
      </p:grpSp>
      <p:sp>
        <p:nvSpPr>
          <p:cNvPr id="242" name="Google Shape;242;p20"/>
          <p:cNvSpPr/>
          <p:nvPr/>
        </p:nvSpPr>
        <p:spPr>
          <a:xfrm>
            <a:off x="6940613" y="3040062"/>
            <a:ext cx="1319213" cy="1069975"/>
          </a:xfrm>
          <a:prstGeom prst="roundRect">
            <a:avLst>
              <a:gd fmla="val 148" name="adj"/>
            </a:avLst>
          </a:prstGeom>
          <a:noFill/>
          <a:ln cap="flat" cmpd="sng" w="28425">
            <a:solidFill>
              <a:srgbClr val="00999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 rot="-5400000">
            <a:off x="7480003" y="3568998"/>
            <a:ext cx="427979" cy="1519584"/>
          </a:xfrm>
          <a:prstGeom prst="roundRect">
            <a:avLst>
              <a:gd fmla="val 37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6934661" y="4115241"/>
            <a:ext cx="1518656" cy="4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9999"/>
                </a:solidFill>
                <a:latin typeface="Oswald"/>
                <a:ea typeface="Oswald"/>
                <a:cs typeface="Oswald"/>
                <a:sym typeface="Oswald"/>
              </a:rPr>
              <a:t>Chunk server N</a:t>
            </a:r>
            <a:endParaRPr/>
          </a:p>
        </p:txBody>
      </p:sp>
      <p:grpSp>
        <p:nvGrpSpPr>
          <p:cNvPr id="245" name="Google Shape;245;p20"/>
          <p:cNvGrpSpPr/>
          <p:nvPr/>
        </p:nvGrpSpPr>
        <p:grpSpPr>
          <a:xfrm>
            <a:off x="7646987" y="3649662"/>
            <a:ext cx="533401" cy="500063"/>
            <a:chOff x="3504" y="2496"/>
            <a:chExt cx="336" cy="315"/>
          </a:xfrm>
        </p:grpSpPr>
        <p:sp>
          <p:nvSpPr>
            <p:cNvPr id="246" name="Google Shape;246;p20"/>
            <p:cNvSpPr/>
            <p:nvPr/>
          </p:nvSpPr>
          <p:spPr>
            <a:xfrm>
              <a:off x="3504" y="2496"/>
              <a:ext cx="336" cy="248"/>
            </a:xfrm>
            <a:prstGeom prst="roundRect">
              <a:avLst>
                <a:gd fmla="val 403" name="adj"/>
              </a:avLst>
            </a:prstGeom>
            <a:solidFill>
              <a:srgbClr val="C0C0C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3504" y="2496"/>
              <a:ext cx="336" cy="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075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/>
            </a:p>
          </p:txBody>
        </p:sp>
      </p:grpSp>
      <p:grpSp>
        <p:nvGrpSpPr>
          <p:cNvPr id="248" name="Google Shape;248;p20"/>
          <p:cNvGrpSpPr/>
          <p:nvPr/>
        </p:nvGrpSpPr>
        <p:grpSpPr>
          <a:xfrm>
            <a:off x="6983596" y="3598860"/>
            <a:ext cx="522288" cy="393700"/>
            <a:chOff x="528" y="2160"/>
            <a:chExt cx="329" cy="248"/>
          </a:xfrm>
        </p:grpSpPr>
        <p:sp>
          <p:nvSpPr>
            <p:cNvPr id="249" name="Google Shape;249;p20"/>
            <p:cNvSpPr/>
            <p:nvPr/>
          </p:nvSpPr>
          <p:spPr>
            <a:xfrm>
              <a:off x="528" y="2160"/>
              <a:ext cx="329" cy="248"/>
            </a:xfrm>
            <a:prstGeom prst="roundRect">
              <a:avLst>
                <a:gd fmla="val 403" name="adj"/>
              </a:avLst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533" y="2160"/>
              <a:ext cx="315" cy="245"/>
            </a:xfrm>
            <a:prstGeom prst="roundRect">
              <a:avLst>
                <a:gd fmla="val 40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64075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D</a:t>
              </a:r>
              <a:r>
                <a:rPr baseline="-25000" lang="en-US" sz="1800">
                  <a:solidFill>
                    <a:srgbClr val="7D7D7D"/>
                  </a:solidFill>
                  <a:latin typeface="Oswald"/>
                  <a:ea typeface="Oswald"/>
                  <a:cs typeface="Oswald"/>
                  <a:sym typeface="Oswald"/>
                </a:rPr>
                <a:t>0</a:t>
              </a:r>
              <a:endParaRPr/>
            </a:p>
          </p:txBody>
        </p:sp>
      </p:grp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960437" y="5269854"/>
            <a:ext cx="6922633" cy="533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Chunk servers also serve as compute servers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Hadoop Distributed File System</a:t>
            </a:r>
            <a:endParaRPr/>
          </a:p>
        </p:txBody>
      </p:sp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66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•"/>
            </a:pPr>
            <a:r>
              <a:rPr b="1" lang="en-US">
                <a:solidFill>
                  <a:schemeClr val="accent3"/>
                </a:solidFill>
              </a:rPr>
              <a:t>DataNodes</a:t>
            </a:r>
            <a:endParaRPr/>
          </a:p>
          <a:p>
            <a:pPr indent="-21907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Store data blocks</a:t>
            </a:r>
            <a:endParaRPr/>
          </a:p>
          <a:p>
            <a:pPr indent="-21907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File is split into contiguous blocks</a:t>
            </a:r>
            <a:endParaRPr/>
          </a:p>
          <a:p>
            <a:pPr indent="-21907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each block is 16-64MB</a:t>
            </a:r>
            <a:endParaRPr/>
          </a:p>
          <a:p>
            <a:pPr indent="-21907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chunk is replicated (usually 2x or 3x)</a:t>
            </a:r>
            <a:endParaRPr/>
          </a:p>
          <a:p>
            <a:pPr indent="-21907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Try to keep replicas in different racks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b="1" lang="en-US">
                <a:solidFill>
                  <a:schemeClr val="accent2"/>
                </a:solidFill>
              </a:rPr>
              <a:t>NameNode</a:t>
            </a:r>
            <a:endParaRPr/>
          </a:p>
          <a:p>
            <a:pPr indent="-21907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Store file / dir hierarchy</a:t>
            </a:r>
            <a:endParaRPr/>
          </a:p>
          <a:p>
            <a:pPr indent="-21907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Store metadata about where files are stored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•"/>
            </a:pPr>
            <a:r>
              <a:rPr b="1" lang="en-US">
                <a:solidFill>
                  <a:schemeClr val="accent4"/>
                </a:solidFill>
              </a:rPr>
              <a:t>L</a:t>
            </a:r>
            <a:r>
              <a:rPr b="1" lang="en-US">
                <a:solidFill>
                  <a:schemeClr val="accent4"/>
                </a:solidFill>
              </a:rPr>
              <a:t>ibrary for file access</a:t>
            </a:r>
            <a:endParaRPr/>
          </a:p>
          <a:p>
            <a:pPr indent="-21907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Read:</a:t>
            </a:r>
            <a:endParaRPr/>
          </a:p>
          <a:p>
            <a:pPr indent="-212089" lvl="2" marL="11430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Talk to NameNode to find NameNode and pointer to block</a:t>
            </a:r>
            <a:endParaRPr/>
          </a:p>
          <a:p>
            <a:pPr indent="-212089" lvl="2" marL="11430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Connect directly to NameNode to access data</a:t>
            </a:r>
            <a:endParaRPr/>
          </a:p>
          <a:p>
            <a:pPr indent="-1841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Write:</a:t>
            </a:r>
            <a:endParaRPr/>
          </a:p>
          <a:p>
            <a:pPr indent="-212089" lvl="2" marL="11430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NameNode creates blocks</a:t>
            </a:r>
            <a:endParaRPr/>
          </a:p>
          <a:p>
            <a:pPr indent="-212089" lvl="2" marL="11430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Assign blocks to several DataNodes</a:t>
            </a:r>
            <a:endParaRPr/>
          </a:p>
          <a:p>
            <a:pPr indent="-212089" lvl="2" marL="11430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Client sends data to assigned DataNodes</a:t>
            </a:r>
            <a:endParaRPr/>
          </a:p>
          <a:p>
            <a:pPr indent="-212089" lvl="2" marL="11430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DataNodes store data</a:t>
            </a:r>
            <a:endParaRPr/>
          </a:p>
          <a:p>
            <a:pPr indent="-291465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Client</a:t>
            </a:r>
            <a:endParaRPr b="1"/>
          </a:p>
          <a:p>
            <a:pPr indent="-23431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API (e.g,. Python, Java) to library</a:t>
            </a:r>
            <a:endParaRPr/>
          </a:p>
          <a:p>
            <a:pPr indent="-23431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Mount HDFS on local filesystem</a:t>
            </a:r>
            <a:endParaRPr/>
          </a:p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000" y="990600"/>
            <a:ext cx="4497582" cy="53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Programming Model: MapReduce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en-US">
                <a:solidFill>
                  <a:srgbClr val="0000FF"/>
                </a:solidFill>
              </a:rPr>
              <a:t>Hello-world of MapReduce</a:t>
            </a:r>
            <a:endParaRPr/>
          </a:p>
          <a:p>
            <a:pPr indent="-34290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Word Count</a:t>
            </a:r>
            <a:endParaRPr/>
          </a:p>
          <a:p>
            <a:pPr indent="-34290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a huge text document</a:t>
            </a:r>
            <a:endParaRPr/>
          </a:p>
          <a:p>
            <a:pPr indent="-34290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Count the number of times each distinct word appears in the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1800"/>
              <a:buChar char="●"/>
            </a:pPr>
            <a:r>
              <a:rPr b="1" lang="en-US">
                <a:solidFill>
                  <a:srgbClr val="008000"/>
                </a:solidFill>
              </a:rPr>
              <a:t>Sample application: </a:t>
            </a:r>
            <a:endParaRPr/>
          </a:p>
          <a:p>
            <a:pPr indent="-406400" lvl="0" marL="8001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Analyze web server logs to find popular URLs</a:t>
            </a:r>
            <a:endParaRPr/>
          </a:p>
        </p:txBody>
      </p:sp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Overview</a:t>
            </a:r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Inspired by functional programming (e.g., Lisp)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Common pattern of parallel programming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The same function `map()` is applied to each of a large number of records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 form of aggregation `reduce()` is applied to the result of `map()`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Example: sum the length of all the strings in a document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Map(function, set of values)</a:t>
            </a:r>
            <a:endParaRPr/>
          </a:p>
          <a:p>
            <a:pPr indent="-245744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27272"/>
              <a:buChar char="–"/>
            </a:pPr>
            <a:r>
              <a:rPr lang="en-US"/>
              <a:t>Apply function to each value in the set</a:t>
            </a:r>
            <a:br>
              <a:rPr lang="en-US"/>
            </a:b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(map length (() (a) (a b) (a b c))) ⇒ (0 1 2 3)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Reduce(function, set of values)</a:t>
            </a:r>
            <a:endParaRPr/>
          </a:p>
          <a:p>
            <a:pPr indent="-245744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Combine all the values using a binary function (e.g.,+)</a:t>
            </a:r>
            <a:br>
              <a:rPr lang="en-US"/>
            </a:b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(reduce add (1 2 3 4 5)) ⇒ 15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Sources: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Silbershatz: Chap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Overview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152400" y="990600"/>
            <a:ext cx="8839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Read </a:t>
            </a:r>
            <a:r>
              <a:rPr b="1" lang="en-US">
                <a:solidFill>
                  <a:schemeClr val="dk2"/>
                </a:solidFill>
              </a:rPr>
              <a:t>input</a:t>
            </a:r>
            <a:endParaRPr b="1">
              <a:solidFill>
                <a:schemeClr val="dk2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Sequentially or in parallel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</a:pPr>
            <a:r>
              <a:rPr b="1" lang="en-US">
                <a:solidFill>
                  <a:schemeClr val="accent2"/>
                </a:solidFill>
              </a:rPr>
              <a:t>Map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Extract / compute something from inputs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>
                <a:solidFill>
                  <a:schemeClr val="accent3"/>
                </a:solidFill>
              </a:rPr>
              <a:t>Group by key</a:t>
            </a:r>
            <a:endParaRPr b="1">
              <a:solidFill>
                <a:schemeClr val="accent3"/>
              </a:solidFill>
            </a:endParaRPr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Sort and shuffle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4"/>
              </a:buClr>
              <a:buSzPts val="3200"/>
              <a:buChar char="•"/>
            </a:pPr>
            <a:r>
              <a:rPr b="1" lang="en-US">
                <a:solidFill>
                  <a:schemeClr val="accent4"/>
                </a:solidFill>
              </a:rPr>
              <a:t>Reduce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Aggregate, summarize, filter, or transform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b="1" lang="en-US">
                <a:solidFill>
                  <a:schemeClr val="accent6"/>
                </a:solidFill>
              </a:rPr>
              <a:t>Write the result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1380925" y="5562600"/>
            <a:ext cx="6708900" cy="1066800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Structure</a:t>
            </a:r>
            <a:r>
              <a:rPr lang="en-US" sz="2400">
                <a:solidFill>
                  <a:schemeClr val="lt1"/>
                </a:solidFill>
              </a:rPr>
              <a:t> of computation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stays the same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to fit the problem</a:t>
            </a:r>
            <a:endParaRPr/>
          </a:p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Word Count</a:t>
            </a:r>
            <a:endParaRPr/>
          </a:p>
        </p:txBody>
      </p:sp>
      <p:sp>
        <p:nvSpPr>
          <p:cNvPr id="288" name="Google Shape;288;p2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18871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b="1" lang="en-US">
                <a:solidFill>
                  <a:schemeClr val="accent2"/>
                </a:solidFill>
              </a:rPr>
              <a:t>The Problem: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Count occurrences of words in a document: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-US" sz="2700">
                <a:latin typeface="Consolas"/>
                <a:ea typeface="Consolas"/>
                <a:cs typeface="Consolas"/>
                <a:sym typeface="Consolas"/>
              </a:rPr>
              <a:t> more doc.txt</a:t>
            </a:r>
            <a:endParaRPr b="1"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The crew of the space shuttle Endeavor recently returned to Earth as ambassadors, harbingers of a new era of space exploration...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1" lang="en-US" sz="2700">
                <a:latin typeface="Consolas"/>
                <a:ea typeface="Consolas"/>
                <a:cs typeface="Consolas"/>
                <a:sym typeface="Consolas"/>
              </a:rPr>
              <a:t>words(doc.txt) | sort | uniq -c</a:t>
            </a:r>
            <a:endParaRPr/>
          </a:p>
          <a:p>
            <a:pPr indent="-334327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66666"/>
              <a:buChar char="-"/>
            </a:pPr>
            <a:r>
              <a:rPr b="1" lang="en-US" sz="2700">
                <a:latin typeface="Consolas"/>
                <a:ea typeface="Consolas"/>
                <a:cs typeface="Consolas"/>
                <a:sym typeface="Consolas"/>
              </a:rPr>
              <a:t>words()</a:t>
            </a:r>
            <a:r>
              <a:rPr lang="en-US"/>
              <a:t> takes a file and outputs the words, one per line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pipeline captures the essence of </a:t>
            </a:r>
            <a:r>
              <a:rPr b="1" lang="en-US">
                <a:solidFill>
                  <a:schemeClr val="accent2"/>
                </a:solidFill>
              </a:rPr>
              <a:t>MapReduce</a:t>
            </a:r>
            <a:endParaRPr b="1">
              <a:solidFill>
                <a:schemeClr val="accent2"/>
              </a:solidFill>
            </a:endParaRPr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</a:t>
            </a:r>
            <a:r>
              <a:rPr lang="en-US"/>
              <a:t>t is naturally parallelizable</a:t>
            </a:r>
            <a:endParaRPr/>
          </a:p>
        </p:txBody>
      </p:sp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Word Count</a:t>
            </a:r>
            <a:endParaRPr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6473900" y="996825"/>
            <a:ext cx="2398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-US" sz="1660"/>
              <a:t>“One a penny, two a penny, hot cross buns.”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-US" sz="1660"/>
              <a:t>Output of Map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-US" sz="1660"/>
              <a:t>(“one”, 1), (“a”, 1), (“penny”, 1),(“two”, 1), (“a”, 1), (“penny”, 1), (“hot”, 1), (“cross”, 1), (“buns”, 1)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660"/>
              <a:t>Output of GroupBy</a:t>
            </a:r>
            <a:endParaRPr sz="1660"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-US" sz="1660"/>
              <a:t>(“a”, [1,1]), (“buns”, [1]) (“cross”, [1]), (“hot”, [1]), (“one”, [1]), (“penny”, [1,1]), (“two”, [1])</a:t>
            </a:r>
            <a:endParaRPr sz="1660"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0"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60"/>
              <a:t>Output of Reduce</a:t>
            </a:r>
            <a:endParaRPr sz="1660"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660"/>
              <a:t>(“one”, 1), (“a”, 2), (“penny”, 2), (“two”, 1), (“hot”, 1), (“cross”, 1), (“buns”, 1)</a:t>
            </a:r>
            <a:endParaRPr sz="1660"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6"/>
          <p:cNvSpPr txBox="1"/>
          <p:nvPr/>
        </p:nvSpPr>
        <p:spPr>
          <a:xfrm>
            <a:off x="2960925" y="1040325"/>
            <a:ext cx="3573600" cy="5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map(key, value):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# key: document name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# value: document text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 each word w in value: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emit(w, 1)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reduce(key, values):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key: a word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value: an iterator over counts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result = 0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each count v in values: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result += v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emit(key, result)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141475" y="4713825"/>
            <a:ext cx="391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192825" y="1093250"/>
            <a:ext cx="2398200" cy="544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-US" sz="1660"/>
              <a:t>Read input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-US" sz="1660"/>
              <a:t>Map:</a:t>
            </a:r>
            <a:endParaRPr sz="1660"/>
          </a:p>
          <a:p>
            <a:pPr indent="-33401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60"/>
              <a:buChar char="-"/>
            </a:pPr>
            <a:r>
              <a:rPr lang="en-US" sz="1660"/>
              <a:t>Invoked on each </a:t>
            </a:r>
            <a:r>
              <a:rPr lang="en-US" sz="1660"/>
              <a:t>i</a:t>
            </a:r>
            <a:r>
              <a:rPr lang="en-US" sz="1660"/>
              <a:t>nput record</a:t>
            </a:r>
            <a:endParaRPr sz="1660"/>
          </a:p>
          <a:p>
            <a:pPr indent="-3340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lang="en-US" sz="1660"/>
              <a:t>Emit 0 or more output data items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60"/>
              <a:t>Group by key:</a:t>
            </a:r>
            <a:endParaRPr sz="1660"/>
          </a:p>
          <a:p>
            <a:pPr indent="-33401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60"/>
              <a:buChar char="-"/>
            </a:pPr>
            <a:r>
              <a:rPr lang="en-US" sz="1660"/>
              <a:t>Gather all outputs from Map()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60"/>
              <a:t>Reduce:</a:t>
            </a:r>
            <a:endParaRPr sz="1660"/>
          </a:p>
          <a:p>
            <a:pPr indent="-33401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60"/>
              <a:buChar char="-"/>
            </a:pPr>
            <a:r>
              <a:rPr lang="en-US" sz="1660"/>
              <a:t>Combine the list of outputs with same keys</a:t>
            </a:r>
            <a:endParaRPr sz="16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Word Count</a:t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259596" y="3047999"/>
            <a:ext cx="1600200" cy="26275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crew of the space shuttle Endeavor recently returned to Earth as ambassadors, harbingers of a new era of space exploration. Scientists at NASA are saying that the recent assembly of the Dextre bot is the first step in a long-term space-based man/mache partnership. '"The work we're doing now -- the robotics we're doing -- is what we're going to need ……………………..</a:t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335796" y="5687199"/>
            <a:ext cx="1723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Big document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2209800" y="3048000"/>
            <a:ext cx="1600200" cy="259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(The,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(crew,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(of,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(the,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(space,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(shuttle,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(Endeavor,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(recently,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4191000" y="3048000"/>
            <a:ext cx="1600200" cy="259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(crew,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(crew,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(space,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(the,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(the,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(the,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(shuttle,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(recently,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6172200" y="3048000"/>
            <a:ext cx="1600200" cy="259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(crew, 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(space,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(the, 3)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(shuttle,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(recently, 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2209800" y="1636931"/>
            <a:ext cx="1600200" cy="114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Map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 input </a:t>
            </a:r>
            <a:r>
              <a:rPr lang="en-US">
                <a:solidFill>
                  <a:schemeClr val="lt1"/>
                </a:solidFill>
              </a:rPr>
              <a:t>P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roduce a set of key-value pairs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4191000" y="1636931"/>
            <a:ext cx="1600200" cy="114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by key: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 all pairs with same key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6172200" y="1636931"/>
            <a:ext cx="1600200" cy="1143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 all values belonging to the key and output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2393196" y="5687199"/>
            <a:ext cx="1424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(key, value)</a:t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1966992" y="914400"/>
            <a:ext cx="21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Provided by the programmer</a:t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>
            <a:off x="5898396" y="914400"/>
            <a:ext cx="21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Provided by the programmer</a:t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6283903" y="5687199"/>
            <a:ext cx="1424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(key, value)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4374396" y="5687199"/>
            <a:ext cx="1424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(key, value)</a:t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8001000" y="2057400"/>
            <a:ext cx="762000" cy="320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 rot="-5400000">
            <a:off x="7044000" y="3288850"/>
            <a:ext cx="26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1" lang="en-US" sz="1800">
                <a:solidFill>
                  <a:schemeClr val="lt1"/>
                </a:solidFill>
              </a:rPr>
              <a:t>sequential </a:t>
            </a:r>
            <a:r>
              <a:rPr b="1" lang="en-US" sz="1800">
                <a:solidFill>
                  <a:schemeClr val="lt1"/>
                </a:solidFill>
              </a:rPr>
              <a:t>r</a:t>
            </a:r>
            <a:r>
              <a:rPr b="1" lang="en-US" sz="1800">
                <a:solidFill>
                  <a:schemeClr val="lt1"/>
                </a:solidFill>
              </a:rPr>
              <a:t>eads</a:t>
            </a:r>
            <a:endParaRPr b="1"/>
          </a:p>
        </p:txBody>
      </p:sp>
      <p:grpSp>
        <p:nvGrpSpPr>
          <p:cNvPr id="322" name="Google Shape;322;p27"/>
          <p:cNvGrpSpPr/>
          <p:nvPr/>
        </p:nvGrpSpPr>
        <p:grpSpPr>
          <a:xfrm>
            <a:off x="2133648" y="3669439"/>
            <a:ext cx="1707335" cy="1070910"/>
            <a:chOff x="179559" y="4370559"/>
            <a:chExt cx="1707335" cy="1104600"/>
          </a:xfrm>
        </p:grpSpPr>
        <p:cxnSp>
          <p:nvCxnSpPr>
            <p:cNvPr id="323" name="Google Shape;323;p27"/>
            <p:cNvCxnSpPr/>
            <p:nvPr/>
          </p:nvCxnSpPr>
          <p:spPr>
            <a:xfrm>
              <a:off x="179559" y="5473571"/>
              <a:ext cx="1676400" cy="1588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24" name="Google Shape;324;p27"/>
            <p:cNvCxnSpPr/>
            <p:nvPr/>
          </p:nvCxnSpPr>
          <p:spPr>
            <a:xfrm>
              <a:off x="210494" y="4938583"/>
              <a:ext cx="1676400" cy="1588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25" name="Google Shape;325;p27"/>
            <p:cNvCxnSpPr/>
            <p:nvPr/>
          </p:nvCxnSpPr>
          <p:spPr>
            <a:xfrm>
              <a:off x="210494" y="4370559"/>
              <a:ext cx="1676400" cy="1588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grpSp>
        <p:nvGrpSpPr>
          <p:cNvPr id="326" name="Google Shape;326;p27"/>
          <p:cNvGrpSpPr/>
          <p:nvPr/>
        </p:nvGrpSpPr>
        <p:grpSpPr>
          <a:xfrm>
            <a:off x="4145801" y="3951626"/>
            <a:ext cx="1707335" cy="824342"/>
            <a:chOff x="179559" y="4627743"/>
            <a:chExt cx="1707335" cy="782628"/>
          </a:xfrm>
        </p:grpSpPr>
        <p:cxnSp>
          <p:nvCxnSpPr>
            <p:cNvPr id="327" name="Google Shape;327;p27"/>
            <p:cNvCxnSpPr/>
            <p:nvPr/>
          </p:nvCxnSpPr>
          <p:spPr>
            <a:xfrm>
              <a:off x="179559" y="5408783"/>
              <a:ext cx="1676400" cy="1588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28" name="Google Shape;328;p27"/>
            <p:cNvCxnSpPr/>
            <p:nvPr/>
          </p:nvCxnSpPr>
          <p:spPr>
            <a:xfrm>
              <a:off x="210494" y="4627743"/>
              <a:ext cx="1676400" cy="1588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grpSp>
        <p:nvGrpSpPr>
          <p:cNvPr id="329" name="Google Shape;329;p27"/>
          <p:cNvGrpSpPr/>
          <p:nvPr/>
        </p:nvGrpSpPr>
        <p:grpSpPr>
          <a:xfrm>
            <a:off x="183403" y="3600705"/>
            <a:ext cx="1754457" cy="1017226"/>
            <a:chOff x="179559" y="4370559"/>
            <a:chExt cx="1707335" cy="1104600"/>
          </a:xfrm>
        </p:grpSpPr>
        <p:cxnSp>
          <p:nvCxnSpPr>
            <p:cNvPr id="330" name="Google Shape;330;p27"/>
            <p:cNvCxnSpPr/>
            <p:nvPr/>
          </p:nvCxnSpPr>
          <p:spPr>
            <a:xfrm>
              <a:off x="179559" y="5473571"/>
              <a:ext cx="1676400" cy="1588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1" name="Google Shape;331;p27"/>
            <p:cNvCxnSpPr/>
            <p:nvPr/>
          </p:nvCxnSpPr>
          <p:spPr>
            <a:xfrm>
              <a:off x="210494" y="4916281"/>
              <a:ext cx="1676400" cy="1588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2" name="Google Shape;332;p27"/>
            <p:cNvCxnSpPr/>
            <p:nvPr/>
          </p:nvCxnSpPr>
          <p:spPr>
            <a:xfrm>
              <a:off x="210494" y="4370559"/>
              <a:ext cx="1676400" cy="1588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grpSp>
        <p:nvGrpSpPr>
          <p:cNvPr id="333" name="Google Shape;333;p27"/>
          <p:cNvGrpSpPr/>
          <p:nvPr/>
        </p:nvGrpSpPr>
        <p:grpSpPr>
          <a:xfrm>
            <a:off x="3840996" y="3465731"/>
            <a:ext cx="228600" cy="1600200"/>
            <a:chOff x="3810000" y="4114800"/>
            <a:chExt cx="228600" cy="1600200"/>
          </a:xfrm>
        </p:grpSpPr>
        <p:cxnSp>
          <p:nvCxnSpPr>
            <p:cNvPr id="334" name="Google Shape;334;p27"/>
            <p:cNvCxnSpPr/>
            <p:nvPr/>
          </p:nvCxnSpPr>
          <p:spPr>
            <a:xfrm flipH="1" rot="-5400000">
              <a:off x="3619500" y="4381500"/>
              <a:ext cx="6858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5" name="Google Shape;335;p27"/>
            <p:cNvCxnSpPr/>
            <p:nvPr/>
          </p:nvCxnSpPr>
          <p:spPr>
            <a:xfrm rot="-5400000">
              <a:off x="3505200" y="5181600"/>
              <a:ext cx="9144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6" name="Google Shape;336;p27"/>
            <p:cNvCxnSpPr/>
            <p:nvPr/>
          </p:nvCxnSpPr>
          <p:spPr>
            <a:xfrm rot="-5400000">
              <a:off x="3657600" y="4953000"/>
              <a:ext cx="5334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7" name="Google Shape;337;p27"/>
            <p:cNvCxnSpPr/>
            <p:nvPr/>
          </p:nvCxnSpPr>
          <p:spPr>
            <a:xfrm flipH="1" rot="-5400000">
              <a:off x="3733800" y="4495800"/>
              <a:ext cx="3810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38" name="Google Shape;338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Map Step</a:t>
            </a:r>
            <a:endParaRPr/>
          </a:p>
        </p:txBody>
      </p:sp>
      <p:grpSp>
        <p:nvGrpSpPr>
          <p:cNvPr id="344" name="Google Shape;344;p28"/>
          <p:cNvGrpSpPr/>
          <p:nvPr/>
        </p:nvGrpSpPr>
        <p:grpSpPr>
          <a:xfrm>
            <a:off x="4191000" y="3505200"/>
            <a:ext cx="1219200" cy="381000"/>
            <a:chOff x="240" y="2016"/>
            <a:chExt cx="768" cy="240"/>
          </a:xfrm>
        </p:grpSpPr>
        <p:sp>
          <p:nvSpPr>
            <p:cNvPr id="345" name="Google Shape;345;p28"/>
            <p:cNvSpPr/>
            <p:nvPr/>
          </p:nvSpPr>
          <p:spPr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40" y="2016"/>
              <a:ext cx="288" cy="24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</p:grpSp>
      <p:grpSp>
        <p:nvGrpSpPr>
          <p:cNvPr id="347" name="Google Shape;347;p28"/>
          <p:cNvGrpSpPr/>
          <p:nvPr/>
        </p:nvGrpSpPr>
        <p:grpSpPr>
          <a:xfrm>
            <a:off x="6629400" y="2209800"/>
            <a:ext cx="1676400" cy="1219200"/>
            <a:chOff x="1776" y="1152"/>
            <a:chExt cx="1056" cy="768"/>
          </a:xfrm>
        </p:grpSpPr>
        <p:grpSp>
          <p:nvGrpSpPr>
            <p:cNvPr id="348" name="Google Shape;348;p28"/>
            <p:cNvGrpSpPr/>
            <p:nvPr/>
          </p:nvGrpSpPr>
          <p:grpSpPr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349" name="Google Shape;349;p28"/>
              <p:cNvSpPr/>
              <p:nvPr/>
            </p:nvSpPr>
            <p:spPr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2688" y="1344"/>
                <a:ext cx="624" cy="336"/>
              </a:xfrm>
              <a:prstGeom prst="parallelogram">
                <a:avLst>
                  <a:gd fmla="val 46429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/>
              </a:p>
            </p:txBody>
          </p:sp>
        </p:grpSp>
        <p:grpSp>
          <p:nvGrpSpPr>
            <p:cNvPr id="351" name="Google Shape;351;p28"/>
            <p:cNvGrpSpPr/>
            <p:nvPr/>
          </p:nvGrpSpPr>
          <p:grpSpPr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352" name="Google Shape;352;p28"/>
              <p:cNvSpPr/>
              <p:nvPr/>
            </p:nvSpPr>
            <p:spPr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353" name="Google Shape;353;p28"/>
              <p:cNvSpPr/>
              <p:nvPr/>
            </p:nvSpPr>
            <p:spPr>
              <a:xfrm>
                <a:off x="2688" y="1344"/>
                <a:ext cx="624" cy="336"/>
              </a:xfrm>
              <a:prstGeom prst="parallelogram">
                <a:avLst>
                  <a:gd fmla="val 46429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/>
              </a:p>
            </p:txBody>
          </p:sp>
        </p:grpSp>
      </p:grpSp>
      <p:grpSp>
        <p:nvGrpSpPr>
          <p:cNvPr id="354" name="Google Shape;354;p28"/>
          <p:cNvGrpSpPr/>
          <p:nvPr/>
        </p:nvGrpSpPr>
        <p:grpSpPr>
          <a:xfrm>
            <a:off x="5562600" y="2590800"/>
            <a:ext cx="952500" cy="609600"/>
            <a:chOff x="1104" y="1296"/>
            <a:chExt cx="600" cy="384"/>
          </a:xfrm>
        </p:grpSpPr>
        <p:sp>
          <p:nvSpPr>
            <p:cNvPr id="355" name="Google Shape;355;p28"/>
            <p:cNvSpPr/>
            <p:nvPr/>
          </p:nvSpPr>
          <p:spPr>
            <a:xfrm>
              <a:off x="1152" y="1488"/>
              <a:ext cx="432" cy="192"/>
            </a:xfrm>
            <a:prstGeom prst="rightArrow">
              <a:avLst>
                <a:gd fmla="val 50000" name="adj1"/>
                <a:gd fmla="val 56250" name="adj2"/>
              </a:avLst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 txBox="1"/>
            <p:nvPr/>
          </p:nvSpPr>
          <p:spPr>
            <a:xfrm>
              <a:off x="1104" y="12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</a:t>
              </a:r>
              <a:endParaRPr sz="1600"/>
            </a:p>
          </p:txBody>
        </p:sp>
      </p:grpSp>
      <p:grpSp>
        <p:nvGrpSpPr>
          <p:cNvPr id="357" name="Google Shape;357;p28"/>
          <p:cNvGrpSpPr/>
          <p:nvPr/>
        </p:nvGrpSpPr>
        <p:grpSpPr>
          <a:xfrm>
            <a:off x="4191000" y="2819400"/>
            <a:ext cx="1219200" cy="381000"/>
            <a:chOff x="240" y="2016"/>
            <a:chExt cx="768" cy="240"/>
          </a:xfrm>
        </p:grpSpPr>
        <p:sp>
          <p:nvSpPr>
            <p:cNvPr id="358" name="Google Shape;358;p28"/>
            <p:cNvSpPr/>
            <p:nvPr/>
          </p:nvSpPr>
          <p:spPr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240" y="2016"/>
              <a:ext cx="288" cy="240"/>
            </a:xfrm>
            <a:prstGeom prst="triangle">
              <a:avLst>
                <a:gd fmla="val 50000" name="adj"/>
              </a:avLst>
            </a:prstGeom>
            <a:solidFill>
              <a:srgbClr val="CCFF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</p:grpSp>
      <p:grpSp>
        <p:nvGrpSpPr>
          <p:cNvPr id="360" name="Google Shape;360;p28"/>
          <p:cNvGrpSpPr/>
          <p:nvPr/>
        </p:nvGrpSpPr>
        <p:grpSpPr>
          <a:xfrm>
            <a:off x="4114800" y="4953000"/>
            <a:ext cx="1219200" cy="381000"/>
            <a:chOff x="240" y="2016"/>
            <a:chExt cx="768" cy="240"/>
          </a:xfrm>
        </p:grpSpPr>
        <p:sp>
          <p:nvSpPr>
            <p:cNvPr id="361" name="Google Shape;361;p28"/>
            <p:cNvSpPr/>
            <p:nvPr/>
          </p:nvSpPr>
          <p:spPr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40" y="2016"/>
              <a:ext cx="288" cy="240"/>
            </a:xfrm>
            <a:prstGeom prst="triangle">
              <a:avLst>
                <a:gd fmla="val 50000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</p:grpSp>
      <p:sp>
        <p:nvSpPr>
          <p:cNvPr id="363" name="Google Shape;363;p28"/>
          <p:cNvSpPr txBox="1"/>
          <p:nvPr/>
        </p:nvSpPr>
        <p:spPr>
          <a:xfrm>
            <a:off x="4449763" y="4114800"/>
            <a:ext cx="50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6629400" y="3581400"/>
            <a:ext cx="1676400" cy="533400"/>
            <a:chOff x="2256" y="1344"/>
            <a:chExt cx="1056" cy="336"/>
          </a:xfrm>
        </p:grpSpPr>
        <p:sp>
          <p:nvSpPr>
            <p:cNvPr id="365" name="Google Shape;365;p28"/>
            <p:cNvSpPr/>
            <p:nvPr/>
          </p:nvSpPr>
          <p:spPr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2688" y="1344"/>
              <a:ext cx="624" cy="336"/>
            </a:xfrm>
            <a:prstGeom prst="parallelogram">
              <a:avLst>
                <a:gd fmla="val 4642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367" name="Google Shape;367;p28"/>
          <p:cNvGrpSpPr/>
          <p:nvPr/>
        </p:nvGrpSpPr>
        <p:grpSpPr>
          <a:xfrm>
            <a:off x="5562600" y="3352800"/>
            <a:ext cx="952500" cy="609600"/>
            <a:chOff x="1104" y="1296"/>
            <a:chExt cx="600" cy="384"/>
          </a:xfrm>
        </p:grpSpPr>
        <p:sp>
          <p:nvSpPr>
            <p:cNvPr id="368" name="Google Shape;368;p28"/>
            <p:cNvSpPr/>
            <p:nvPr/>
          </p:nvSpPr>
          <p:spPr>
            <a:xfrm>
              <a:off x="1152" y="1488"/>
              <a:ext cx="432" cy="192"/>
            </a:xfrm>
            <a:prstGeom prst="rightArrow">
              <a:avLst>
                <a:gd fmla="val 50000" name="adj1"/>
                <a:gd fmla="val 56250" name="adj2"/>
              </a:avLst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 txBox="1"/>
            <p:nvPr/>
          </p:nvSpPr>
          <p:spPr>
            <a:xfrm>
              <a:off x="1104" y="12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</a:t>
              </a:r>
              <a:endParaRPr/>
            </a:p>
          </p:txBody>
        </p:sp>
      </p:grpSp>
      <p:sp>
        <p:nvSpPr>
          <p:cNvPr id="370" name="Google Shape;370;p28"/>
          <p:cNvSpPr txBox="1"/>
          <p:nvPr/>
        </p:nvSpPr>
        <p:spPr>
          <a:xfrm>
            <a:off x="4191000" y="1524000"/>
            <a:ext cx="18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key-value pairs</a:t>
            </a:r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6629400" y="1524000"/>
            <a:ext cx="18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Intermediate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key-value pairs</a:t>
            </a:r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6934200" y="4191000"/>
            <a:ext cx="50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6705600" y="4876800"/>
            <a:ext cx="685800" cy="5334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7391400" y="4876800"/>
            <a:ext cx="990600" cy="533400"/>
          </a:xfrm>
          <a:prstGeom prst="parallelogram">
            <a:avLst>
              <a:gd fmla="val 46429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375" name="Google Shape;375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152400" y="2438400"/>
            <a:ext cx="37851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map(key, value):</a:t>
            </a:r>
            <a:endParaRPr sz="2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# key: document name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# value: document text</a:t>
            </a:r>
            <a:endParaRPr sz="2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each word w in value:</a:t>
            </a:r>
            <a:endParaRPr sz="2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emit(w, 1)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Reduce</a:t>
            </a:r>
            <a:r>
              <a:rPr lang="en-US" u="sng"/>
              <a:t> </a:t>
            </a:r>
            <a:r>
              <a:rPr lang="en-US"/>
              <a:t>Step</a:t>
            </a:r>
            <a:endParaRPr/>
          </a:p>
        </p:txBody>
      </p:sp>
      <p:grpSp>
        <p:nvGrpSpPr>
          <p:cNvPr id="382" name="Google Shape;382;p29"/>
          <p:cNvGrpSpPr/>
          <p:nvPr/>
        </p:nvGrpSpPr>
        <p:grpSpPr>
          <a:xfrm>
            <a:off x="228600" y="2743200"/>
            <a:ext cx="1905000" cy="3733800"/>
            <a:chOff x="3476" y="960"/>
            <a:chExt cx="1200" cy="2352"/>
          </a:xfrm>
        </p:grpSpPr>
        <p:grpSp>
          <p:nvGrpSpPr>
            <p:cNvPr id="383" name="Google Shape;383;p29"/>
            <p:cNvGrpSpPr/>
            <p:nvPr/>
          </p:nvGrpSpPr>
          <p:grpSpPr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384" name="Google Shape;384;p29"/>
              <p:cNvSpPr/>
              <p:nvPr/>
            </p:nvSpPr>
            <p:spPr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4032" y="2976"/>
                <a:ext cx="624" cy="336"/>
              </a:xfrm>
              <a:prstGeom prst="parallelogram">
                <a:avLst>
                  <a:gd fmla="val 46429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/>
              </a:p>
            </p:txBody>
          </p:sp>
          <p:sp>
            <p:nvSpPr>
              <p:cNvPr id="386" name="Google Shape;386;p29"/>
              <p:cNvSpPr txBox="1"/>
              <p:nvPr/>
            </p:nvSpPr>
            <p:spPr>
              <a:xfrm>
                <a:off x="3840" y="2592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</p:txBody>
          </p:sp>
          <p:grpSp>
            <p:nvGrpSpPr>
              <p:cNvPr id="387" name="Google Shape;387;p29"/>
              <p:cNvGrpSpPr/>
              <p:nvPr/>
            </p:nvGrpSpPr>
            <p:grpSpPr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388" name="Google Shape;388;p29"/>
                <p:cNvSpPr/>
                <p:nvPr/>
              </p:nvSpPr>
              <p:spPr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</a:t>
                  </a:r>
                  <a:endParaRPr/>
                </a:p>
              </p:txBody>
            </p:sp>
            <p:sp>
              <p:nvSpPr>
                <p:cNvPr id="389" name="Google Shape;389;p29"/>
                <p:cNvSpPr/>
                <p:nvPr/>
              </p:nvSpPr>
              <p:spPr>
                <a:xfrm>
                  <a:off x="2688" y="1344"/>
                  <a:ext cx="624" cy="336"/>
                </a:xfrm>
                <a:prstGeom prst="parallelogram">
                  <a:avLst>
                    <a:gd fmla="val 46429" name="adj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</p:grpSp>
          <p:grpSp>
            <p:nvGrpSpPr>
              <p:cNvPr id="390" name="Google Shape;390;p29"/>
              <p:cNvGrpSpPr/>
              <p:nvPr/>
            </p:nvGrpSpPr>
            <p:grpSpPr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391" name="Google Shape;391;p29"/>
                <p:cNvSpPr/>
                <p:nvPr/>
              </p:nvSpPr>
              <p:spPr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</a:t>
                  </a:r>
                  <a:endParaRPr/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>
                  <a:off x="2688" y="1344"/>
                  <a:ext cx="624" cy="336"/>
                </a:xfrm>
                <a:prstGeom prst="parallelogram">
                  <a:avLst>
                    <a:gd fmla="val 46429" name="adj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</p:grpSp>
          <p:sp>
            <p:nvSpPr>
              <p:cNvPr id="393" name="Google Shape;393;p29"/>
              <p:cNvSpPr/>
              <p:nvPr/>
            </p:nvSpPr>
            <p:spPr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>
                <a:off x="3984" y="2256"/>
                <a:ext cx="624" cy="336"/>
              </a:xfrm>
              <a:prstGeom prst="parallelogram">
                <a:avLst>
                  <a:gd fmla="val 46429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/>
              </a:p>
            </p:txBody>
          </p:sp>
        </p:grpSp>
        <p:sp>
          <p:nvSpPr>
            <p:cNvPr id="395" name="Google Shape;395;p29"/>
            <p:cNvSpPr txBox="1"/>
            <p:nvPr/>
          </p:nvSpPr>
          <p:spPr>
            <a:xfrm>
              <a:off x="3476" y="960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Intermediate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key-value pairs</a:t>
              </a:r>
              <a:endParaRPr/>
            </a:p>
          </p:txBody>
        </p:sp>
      </p:grpSp>
      <p:grpSp>
        <p:nvGrpSpPr>
          <p:cNvPr id="396" name="Google Shape;396;p29"/>
          <p:cNvGrpSpPr/>
          <p:nvPr/>
        </p:nvGrpSpPr>
        <p:grpSpPr>
          <a:xfrm>
            <a:off x="2046302" y="4002100"/>
            <a:ext cx="1102738" cy="874700"/>
            <a:chOff x="1529" y="1753"/>
            <a:chExt cx="600" cy="551"/>
          </a:xfrm>
        </p:grpSpPr>
        <p:sp>
          <p:nvSpPr>
            <p:cNvPr id="397" name="Google Shape;397;p29"/>
            <p:cNvSpPr/>
            <p:nvPr/>
          </p:nvSpPr>
          <p:spPr>
            <a:xfrm>
              <a:off x="1584" y="2112"/>
              <a:ext cx="480" cy="192"/>
            </a:xfrm>
            <a:prstGeom prst="rightArrow">
              <a:avLst>
                <a:gd fmla="val 50000" name="adj1"/>
                <a:gd fmla="val 62500" name="adj2"/>
              </a:avLst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9"/>
            <p:cNvSpPr txBox="1"/>
            <p:nvPr/>
          </p:nvSpPr>
          <p:spPr>
            <a:xfrm>
              <a:off x="1529" y="175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Group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by key</a:t>
              </a:r>
              <a:endParaRPr/>
            </a:p>
          </p:txBody>
        </p:sp>
      </p:grpSp>
      <p:grpSp>
        <p:nvGrpSpPr>
          <p:cNvPr id="399" name="Google Shape;399;p29"/>
          <p:cNvGrpSpPr/>
          <p:nvPr/>
        </p:nvGrpSpPr>
        <p:grpSpPr>
          <a:xfrm>
            <a:off x="6096000" y="3276600"/>
            <a:ext cx="1066800" cy="533400"/>
            <a:chOff x="3456" y="1296"/>
            <a:chExt cx="672" cy="336"/>
          </a:xfrm>
        </p:grpSpPr>
        <p:sp>
          <p:nvSpPr>
            <p:cNvPr id="400" name="Google Shape;400;p29"/>
            <p:cNvSpPr/>
            <p:nvPr/>
          </p:nvSpPr>
          <p:spPr>
            <a:xfrm>
              <a:off x="3504" y="1488"/>
              <a:ext cx="624" cy="144"/>
            </a:xfrm>
            <a:prstGeom prst="rightArrow">
              <a:avLst>
                <a:gd fmla="val 50000" name="adj1"/>
                <a:gd fmla="val 108333" name="adj2"/>
              </a:avLst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9"/>
            <p:cNvSpPr txBox="1"/>
            <p:nvPr/>
          </p:nvSpPr>
          <p:spPr>
            <a:xfrm>
              <a:off x="3456" y="12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reduce</a:t>
              </a:r>
              <a:endParaRPr/>
            </a:p>
          </p:txBody>
        </p:sp>
      </p:grpSp>
      <p:grpSp>
        <p:nvGrpSpPr>
          <p:cNvPr id="402" name="Google Shape;402;p29"/>
          <p:cNvGrpSpPr/>
          <p:nvPr/>
        </p:nvGrpSpPr>
        <p:grpSpPr>
          <a:xfrm>
            <a:off x="6096000" y="3886200"/>
            <a:ext cx="1066800" cy="533400"/>
            <a:chOff x="3456" y="1296"/>
            <a:chExt cx="672" cy="336"/>
          </a:xfrm>
        </p:grpSpPr>
        <p:sp>
          <p:nvSpPr>
            <p:cNvPr id="403" name="Google Shape;403;p29"/>
            <p:cNvSpPr/>
            <p:nvPr/>
          </p:nvSpPr>
          <p:spPr>
            <a:xfrm>
              <a:off x="3504" y="1488"/>
              <a:ext cx="624" cy="144"/>
            </a:xfrm>
            <a:prstGeom prst="rightArrow">
              <a:avLst>
                <a:gd fmla="val 50000" name="adj1"/>
                <a:gd fmla="val 108333" name="adj2"/>
              </a:avLst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9"/>
            <p:cNvSpPr txBox="1"/>
            <p:nvPr/>
          </p:nvSpPr>
          <p:spPr>
            <a:xfrm>
              <a:off x="3456" y="12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reduce</a:t>
              </a:r>
              <a:endParaRPr/>
            </a:p>
          </p:txBody>
        </p:sp>
      </p:grpSp>
      <p:grpSp>
        <p:nvGrpSpPr>
          <p:cNvPr id="405" name="Google Shape;405;p29"/>
          <p:cNvGrpSpPr/>
          <p:nvPr/>
        </p:nvGrpSpPr>
        <p:grpSpPr>
          <a:xfrm>
            <a:off x="7239000" y="3429000"/>
            <a:ext cx="1295400" cy="533400"/>
            <a:chOff x="4464" y="1392"/>
            <a:chExt cx="816" cy="336"/>
          </a:xfrm>
        </p:grpSpPr>
        <p:sp>
          <p:nvSpPr>
            <p:cNvPr id="406" name="Google Shape;406;p29"/>
            <p:cNvSpPr/>
            <p:nvPr/>
          </p:nvSpPr>
          <p:spPr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944" y="1392"/>
              <a:ext cx="336" cy="33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408" name="Google Shape;408;p29"/>
          <p:cNvGrpSpPr/>
          <p:nvPr/>
        </p:nvGrpSpPr>
        <p:grpSpPr>
          <a:xfrm>
            <a:off x="7239000" y="4038600"/>
            <a:ext cx="1295400" cy="533400"/>
            <a:chOff x="4464" y="1392"/>
            <a:chExt cx="816" cy="336"/>
          </a:xfrm>
        </p:grpSpPr>
        <p:sp>
          <p:nvSpPr>
            <p:cNvPr id="409" name="Google Shape;409;p29"/>
            <p:cNvSpPr/>
            <p:nvPr/>
          </p:nvSpPr>
          <p:spPr>
            <a:xfrm>
              <a:off x="4464" y="1392"/>
              <a:ext cx="432" cy="336"/>
            </a:xfrm>
            <a:prstGeom prst="diamond">
              <a:avLst/>
            </a:prstGeom>
            <a:solidFill>
              <a:srgbClr val="36609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4944" y="1392"/>
              <a:ext cx="336" cy="33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411" name="Google Shape;411;p29"/>
          <p:cNvGrpSpPr/>
          <p:nvPr/>
        </p:nvGrpSpPr>
        <p:grpSpPr>
          <a:xfrm>
            <a:off x="7315200" y="6019800"/>
            <a:ext cx="1295400" cy="533400"/>
            <a:chOff x="4464" y="1392"/>
            <a:chExt cx="816" cy="336"/>
          </a:xfrm>
        </p:grpSpPr>
        <p:sp>
          <p:nvSpPr>
            <p:cNvPr id="412" name="Google Shape;412;p29"/>
            <p:cNvSpPr/>
            <p:nvPr/>
          </p:nvSpPr>
          <p:spPr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4944" y="1392"/>
              <a:ext cx="336" cy="33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sp>
        <p:nvSpPr>
          <p:cNvPr id="414" name="Google Shape;414;p29"/>
          <p:cNvSpPr txBox="1"/>
          <p:nvPr/>
        </p:nvSpPr>
        <p:spPr>
          <a:xfrm>
            <a:off x="7726363" y="5181600"/>
            <a:ext cx="50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3200400" y="2819400"/>
            <a:ext cx="2743200" cy="3657600"/>
            <a:chOff x="2064" y="1008"/>
            <a:chExt cx="1728" cy="2304"/>
          </a:xfrm>
        </p:grpSpPr>
        <p:sp>
          <p:nvSpPr>
            <p:cNvPr id="416" name="Google Shape;416;p29"/>
            <p:cNvSpPr/>
            <p:nvPr/>
          </p:nvSpPr>
          <p:spPr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2544" y="2976"/>
              <a:ext cx="528" cy="336"/>
            </a:xfrm>
            <a:prstGeom prst="parallelogram">
              <a:avLst>
                <a:gd fmla="val 39286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418" name="Google Shape;418;p29"/>
            <p:cNvSpPr txBox="1"/>
            <p:nvPr/>
          </p:nvSpPr>
          <p:spPr>
            <a:xfrm>
              <a:off x="2467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2496" y="1392"/>
              <a:ext cx="528" cy="336"/>
            </a:xfrm>
            <a:prstGeom prst="parallelogram">
              <a:avLst>
                <a:gd fmla="val 39286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2064" y="1824"/>
              <a:ext cx="432" cy="336"/>
            </a:xfrm>
            <a:prstGeom prst="diamond">
              <a:avLst/>
            </a:prstGeom>
            <a:solidFill>
              <a:srgbClr val="36609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2496" y="1824"/>
              <a:ext cx="480" cy="336"/>
            </a:xfrm>
            <a:prstGeom prst="parallelogram">
              <a:avLst>
                <a:gd fmla="val 35714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832" y="1824"/>
              <a:ext cx="528" cy="336"/>
            </a:xfrm>
            <a:prstGeom prst="parallelogram">
              <a:avLst>
                <a:gd fmla="val 39286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880" y="1392"/>
              <a:ext cx="528" cy="336"/>
            </a:xfrm>
            <a:prstGeom prst="parallelogram">
              <a:avLst>
                <a:gd fmla="val 39286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264" y="1392"/>
              <a:ext cx="528" cy="336"/>
            </a:xfrm>
            <a:prstGeom prst="parallelogram">
              <a:avLst>
                <a:gd fmla="val 39286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Key-value groups</a:t>
              </a:r>
              <a:endParaRPr/>
            </a:p>
          </p:txBody>
        </p:sp>
      </p:grpSp>
      <p:sp>
        <p:nvSpPr>
          <p:cNvPr id="427" name="Google Shape;427;p29"/>
          <p:cNvSpPr/>
          <p:nvPr/>
        </p:nvSpPr>
        <p:spPr>
          <a:xfrm>
            <a:off x="6858000" y="2590800"/>
            <a:ext cx="2057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key-value pairs</a:t>
            </a:r>
            <a:endParaRPr/>
          </a:p>
        </p:txBody>
      </p:sp>
      <p:sp>
        <p:nvSpPr>
          <p:cNvPr id="428" name="Google Shape;428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29"/>
          <p:cNvSpPr txBox="1"/>
          <p:nvPr/>
        </p:nvSpPr>
        <p:spPr>
          <a:xfrm>
            <a:off x="3026175" y="975750"/>
            <a:ext cx="391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reduce(key, values):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key: a word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value: an iterator over counts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0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 each count v in values: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result += v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emit(key, result)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Details</a:t>
            </a:r>
            <a:endParaRPr/>
          </a:p>
        </p:txBody>
      </p:sp>
      <p:sp>
        <p:nvSpPr>
          <p:cNvPr id="435" name="Google Shape;435;p30"/>
          <p:cNvSpPr txBox="1"/>
          <p:nvPr>
            <p:ph idx="1" type="body"/>
          </p:nvPr>
        </p:nvSpPr>
        <p:spPr>
          <a:xfrm>
            <a:off x="152400" y="990600"/>
            <a:ext cx="88392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1" lang="en-US">
                <a:solidFill>
                  <a:srgbClr val="0000FF"/>
                </a:solidFill>
              </a:rPr>
              <a:t>Input:</a:t>
            </a:r>
            <a:r>
              <a:rPr lang="en-US"/>
              <a:t> read a set of key-value pairs List[Tuple[k, v]]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Programmer specifies two methods map and reduce</a:t>
            </a:r>
            <a:endParaRPr/>
          </a:p>
          <a:p>
            <a:pPr indent="-37973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4"/>
              </a:buClr>
              <a:buSzPct val="87500"/>
              <a:buChar char="•"/>
            </a:pPr>
            <a:r>
              <a:rPr lang="en-US">
                <a:solidFill>
                  <a:schemeClr val="accent4"/>
                </a:solidFill>
              </a:rPr>
              <a:t>Map(Tupl</a:t>
            </a:r>
            <a:r>
              <a:rPr lang="en-US">
                <a:solidFill>
                  <a:schemeClr val="accent4"/>
                </a:solidFill>
              </a:rPr>
              <a:t>e[k, v]) → List[Tuple[k, v]]</a:t>
            </a:r>
            <a:endParaRPr/>
          </a:p>
          <a:p>
            <a:pPr indent="-30099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Char char="–"/>
            </a:pPr>
            <a:r>
              <a:rPr lang="en-US"/>
              <a:t>Take a key-value pair and outputs a set of key-value pairs</a:t>
            </a:r>
            <a:endParaRPr/>
          </a:p>
          <a:p>
            <a:pPr indent="-22225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en-US"/>
              <a:t>E.g., key is a file (or a row), value is the number of occurrences</a:t>
            </a:r>
            <a:endParaRPr/>
          </a:p>
          <a:p>
            <a:pPr indent="-211455" lvl="2" marL="1143000" rtl="0" algn="l">
              <a:spcBef>
                <a:spcPts val="4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E.g., “</a:t>
            </a:r>
            <a:r>
              <a:rPr lang="en-US"/>
              <a:t>One a penny”</a:t>
            </a:r>
            <a:r>
              <a:rPr lang="en-US"/>
              <a:t> -&gt; (“One”, 1), (“a”, 1), (“penny”, 1)</a:t>
            </a:r>
            <a:endParaRPr/>
          </a:p>
          <a:p>
            <a:pPr indent="-30099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Char char="–"/>
            </a:pPr>
            <a:r>
              <a:rPr lang="en-US"/>
              <a:t>There is one Map call for every </a:t>
            </a:r>
            <a:r>
              <a:rPr i="1" lang="en-US"/>
              <a:t>(k,v) </a:t>
            </a:r>
            <a:r>
              <a:rPr lang="en-US"/>
              <a:t>pair</a:t>
            </a:r>
            <a:endParaRPr/>
          </a:p>
          <a:p>
            <a:pPr indent="-325755" lvl="0" marL="342900" rtl="0" algn="l">
              <a:spcBef>
                <a:spcPts val="48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Group By → </a:t>
            </a:r>
            <a:r>
              <a:rPr lang="en-US"/>
              <a:t>List[Tuple[k, List[v]]]</a:t>
            </a:r>
            <a:endParaRPr/>
          </a:p>
          <a:p>
            <a:pPr indent="-268605" lvl="1" marL="742950" rtl="0" algn="l">
              <a:spcBef>
                <a:spcPts val="48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Group and optionally sorts all records with the reduce key</a:t>
            </a:r>
            <a:endParaRPr/>
          </a:p>
          <a:p>
            <a:pPr indent="-37973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7500"/>
              <a:buChar char="•"/>
            </a:pPr>
            <a:r>
              <a:rPr lang="en-US">
                <a:solidFill>
                  <a:schemeClr val="accent2"/>
                </a:solidFill>
              </a:rPr>
              <a:t>Reduce(</a:t>
            </a:r>
            <a:r>
              <a:rPr lang="en-US">
                <a:solidFill>
                  <a:schemeClr val="accent2"/>
                </a:solidFill>
              </a:rPr>
              <a:t>List[Tuple[k, List[v]])) → Tuple[k, v]</a:t>
            </a:r>
            <a:endParaRPr/>
          </a:p>
          <a:p>
            <a:pPr indent="-30099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Char char="–"/>
            </a:pPr>
            <a:r>
              <a:rPr lang="en-US"/>
              <a:t>All values </a:t>
            </a:r>
            <a:r>
              <a:rPr i="1" lang="en-US"/>
              <a:t>v’</a:t>
            </a:r>
            <a:r>
              <a:rPr lang="en-US"/>
              <a:t> with same key </a:t>
            </a:r>
            <a:r>
              <a:rPr i="1" lang="en-US"/>
              <a:t>k’</a:t>
            </a:r>
            <a:r>
              <a:rPr lang="en-US"/>
              <a:t> are reduced together and processed in </a:t>
            </a:r>
            <a:r>
              <a:rPr i="1" lang="en-US"/>
              <a:t>v’</a:t>
            </a:r>
            <a:r>
              <a:rPr lang="en-US"/>
              <a:t> order</a:t>
            </a:r>
            <a:endParaRPr/>
          </a:p>
          <a:p>
            <a:pPr indent="-30099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Char char="–"/>
            </a:pPr>
            <a:r>
              <a:rPr lang="en-US"/>
              <a:t>There is one Reduce call per unique key </a:t>
            </a:r>
            <a:r>
              <a:rPr i="1" lang="en-US"/>
              <a:t>k’</a:t>
            </a:r>
            <a:endParaRPr i="1"/>
          </a:p>
          <a:p>
            <a:pPr indent="-325755" lvl="0" marL="342900" rtl="0" algn="l">
              <a:spcBef>
                <a:spcPts val="48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Output: write </a:t>
            </a:r>
            <a:r>
              <a:rPr lang="en-US"/>
              <a:t>key-value pairs </a:t>
            </a:r>
            <a:r>
              <a:rPr lang="en-US"/>
              <a:t>List[Tuple[k, v]]</a:t>
            </a:r>
            <a:endParaRPr/>
          </a:p>
        </p:txBody>
      </p:sp>
      <p:sp>
        <p:nvSpPr>
          <p:cNvPr id="436" name="Google Shape;436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Log Processing</a:t>
            </a:r>
            <a:endParaRPr/>
          </a:p>
        </p:txBody>
      </p:sp>
      <p:sp>
        <p:nvSpPr>
          <p:cNvPr id="443" name="Google Shape;443;p31"/>
          <p:cNvSpPr txBox="1"/>
          <p:nvPr>
            <p:ph idx="1" type="body"/>
          </p:nvPr>
        </p:nvSpPr>
        <p:spPr>
          <a:xfrm>
            <a:off x="152400" y="990600"/>
            <a:ext cx="5016900" cy="555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Log file recording access to a website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Format: Date, hour, filename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Goal: Find how many times each files is accessed during Feb 2013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Input: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Read the file and split in lines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Map: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parse each line in the 3 fields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if the date is in the required interval emit(dir_name, 1)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[(`/slide-dir/11.ppt`, 1), ...]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GroupBy: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 reduce key is the filename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Accumulate all the (key, value) with the same filename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[(`/slide_dir/11.ppt`, 1), ..., (`/slide-dir/12.ppt`, [1, 1]), ...]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Reduce: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Add the values for each list of (key, value) since they have the same filename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Output the number of access to each file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 Output: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Write results on disk</a:t>
            </a:r>
            <a:endParaRPr/>
          </a:p>
        </p:txBody>
      </p:sp>
      <p:sp>
        <p:nvSpPr>
          <p:cNvPr id="444" name="Google Shape;444;p3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5" name="Google Shape;4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350" y="967275"/>
            <a:ext cx="3516050" cy="15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Serial Data Flow</a:t>
            </a:r>
            <a:endParaRPr/>
          </a:p>
        </p:txBody>
      </p:sp>
      <p:sp>
        <p:nvSpPr>
          <p:cNvPr id="452" name="Google Shape;452;p32"/>
          <p:cNvSpPr txBox="1"/>
          <p:nvPr>
            <p:ph idx="1" type="body"/>
          </p:nvPr>
        </p:nvSpPr>
        <p:spPr>
          <a:xfrm>
            <a:off x="152400" y="1362275"/>
            <a:ext cx="3982500" cy="43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Map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mk_i are map keys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mv_i are map input values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GroupBy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Reduce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rk_i are reduce keys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rv_i reduce input values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Reduce outputs are not shown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53" name="Google Shape;453;p3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4" name="Google Shape;4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021" y="1757300"/>
            <a:ext cx="4794674" cy="356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Parallel Data Flow</a:t>
            </a:r>
            <a:endParaRPr/>
          </a:p>
        </p:txBody>
      </p:sp>
      <p:sp>
        <p:nvSpPr>
          <p:cNvPr id="461" name="Google Shape;461;p33"/>
          <p:cNvSpPr txBox="1"/>
          <p:nvPr>
            <p:ph idx="1" type="body"/>
          </p:nvPr>
        </p:nvSpPr>
        <p:spPr>
          <a:xfrm>
            <a:off x="0" y="990600"/>
            <a:ext cx="4326300" cy="550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-282892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So far focus on MapReduce functionality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MapReduce enables parallel processing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t/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User program specifies map and reduce code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Input data is partitioned across multiple machines (HDFS)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Master node sends copies of the code to all computing nodes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Map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Functions executed in parallel on multiple machines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Each work on some part of the data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Output data from Map is saved on disk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GroupBy / Sort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Output data from Map is sorted and partitioned based on reduce key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Different files are created for each Reduce task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Reduce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Functions executed in parallel on multiple machines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Each work on some part of the data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Output data from Reduce is saved on disk</a:t>
            </a:r>
            <a:endParaRPr/>
          </a:p>
        </p:txBody>
      </p:sp>
      <p:sp>
        <p:nvSpPr>
          <p:cNvPr id="462" name="Google Shape;462;p3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3" name="Google Shape;4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50" y="1898821"/>
            <a:ext cx="4850349" cy="29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Data: Sources and Applications</a:t>
            </a:r>
            <a:endParaRPr/>
          </a:p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Growth of World Wide Web in 1990s and 2000s resulted in storing and querying data much larger than enterprise data, e.g.,</a:t>
            </a:r>
            <a:endParaRPr/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Web server logs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Web links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Social media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Data from mobile phone apps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Transaction data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Data from sensors (Internet of Things)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Metadata from communication data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Extremely valuable data to target advertisements and for marketing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Big Data is characterized by: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Volume: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Amount of data to store and process is much larger than traditional DBs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Too big even for parallel DB systems with 10-100 machines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Velocity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Ingest and store data at very high rate (due to rate of arrival of data)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Data might need to be processed in real-time (e.g., streaming systems)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Variety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Not all data is relational (e.g., semi-structured, textual, graph data)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Data is processed by systems with 10,000-100,000 machines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MapReduce: Environment</a:t>
            </a:r>
            <a:endParaRPr/>
          </a:p>
        </p:txBody>
      </p:sp>
      <p:sp>
        <p:nvSpPr>
          <p:cNvPr id="471" name="Google Shape;471;p34"/>
          <p:cNvSpPr txBox="1"/>
          <p:nvPr>
            <p:ph idx="1" type="body"/>
          </p:nvPr>
        </p:nvSpPr>
        <p:spPr>
          <a:xfrm>
            <a:off x="228600" y="990600"/>
            <a:ext cx="8839200" cy="5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Hadoop is an open-source implementation of MapReduce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Hadoop</a:t>
            </a:r>
            <a:r>
              <a:rPr lang="en-US"/>
              <a:t> run-time takes care of: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Partitioning the input data (HDFS)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Input adapters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E.g., HBase, MongoDB, Cassandra, Amazon Dynamo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Scheduling the program’s execution across a </a:t>
            </a:r>
            <a:br>
              <a:rPr lang="en-US"/>
            </a:br>
            <a:r>
              <a:rPr lang="en-US"/>
              <a:t>set of machines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Performing the group by key step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Handling machine failures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Managing required inter-machine communication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Output a</a:t>
            </a:r>
            <a:r>
              <a:rPr lang="en-US"/>
              <a:t>dapters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E.g., Avro, ORC, Parquet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Schedule multiple MapReduce jobs </a:t>
            </a:r>
            <a:endParaRPr/>
          </a:p>
        </p:txBody>
      </p:sp>
      <p:sp>
        <p:nvSpPr>
          <p:cNvPr id="472" name="Google Shape;472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478" name="Google Shape;478;p3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Char char="•"/>
            </a:pPr>
            <a:r>
              <a:rPr lang="en-US">
                <a:solidFill>
                  <a:schemeClr val="accent4"/>
                </a:solidFill>
              </a:rPr>
              <a:t>Input and final output </a:t>
            </a:r>
            <a:r>
              <a:rPr lang="en-US"/>
              <a:t>are stored in a</a:t>
            </a:r>
            <a:r>
              <a:rPr lang="en-US">
                <a:solidFill>
                  <a:schemeClr val="accent4"/>
                </a:solidFill>
              </a:rPr>
              <a:t> distributed file system (FS):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Scheduler tries to schedule map tasks “close” to physical storage location of input data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</a:pPr>
            <a:r>
              <a:rPr lang="en-US">
                <a:solidFill>
                  <a:schemeClr val="accent2"/>
                </a:solidFill>
              </a:rPr>
              <a:t>Intermediate results</a:t>
            </a:r>
            <a:r>
              <a:rPr lang="en-US"/>
              <a:t> are stored on </a:t>
            </a:r>
            <a:r>
              <a:rPr lang="en-US">
                <a:solidFill>
                  <a:schemeClr val="accent2"/>
                </a:solidFill>
              </a:rPr>
              <a:t>local FS</a:t>
            </a:r>
            <a:r>
              <a:rPr lang="en-US"/>
              <a:t> </a:t>
            </a:r>
            <a:br>
              <a:rPr lang="en-US"/>
            </a:br>
            <a:r>
              <a:rPr lang="en-US"/>
              <a:t>of Map and Reduce workers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Output is often input to another </a:t>
            </a:r>
            <a:br>
              <a:rPr lang="en-US"/>
            </a:br>
            <a:r>
              <a:rPr lang="en-US"/>
              <a:t>MapReduce task</a:t>
            </a:r>
            <a:endParaRPr/>
          </a:p>
        </p:txBody>
      </p:sp>
      <p:sp>
        <p:nvSpPr>
          <p:cNvPr id="479" name="Google Shape;479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Input Files</a:t>
            </a:r>
            <a:endParaRPr/>
          </a:p>
        </p:txBody>
      </p:sp>
      <p:sp>
        <p:nvSpPr>
          <p:cNvPr id="485" name="Google Shape;485;p3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rgbClr val="0000FF"/>
                </a:solidFill>
              </a:rPr>
              <a:t>Input files </a:t>
            </a:r>
            <a:r>
              <a:rPr lang="en-US" sz="2400"/>
              <a:t>are where the data for a MapReduce task is </a:t>
            </a:r>
            <a:br>
              <a:rPr lang="en-US" sz="2400"/>
            </a:br>
            <a:r>
              <a:rPr lang="en-US" sz="2400"/>
              <a:t>initially stored</a:t>
            </a:r>
            <a:endParaRPr sz="2400">
              <a:solidFill>
                <a:srgbClr val="7F7F7F"/>
              </a:solidFill>
            </a:endParaRPr>
          </a:p>
          <a:p>
            <a:pPr indent="-342900" lvl="1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input files typically reside in a distributed file system </a:t>
            </a:r>
            <a:br>
              <a:rPr lang="en-US" sz="2400"/>
            </a:br>
            <a:r>
              <a:rPr lang="en-US" sz="2400"/>
              <a:t>(e.g., HDFS)</a:t>
            </a:r>
            <a:endParaRPr sz="2400">
              <a:solidFill>
                <a:srgbClr val="7F7F7F"/>
              </a:solidFill>
            </a:endParaRPr>
          </a:p>
          <a:p>
            <a:pPr indent="-342900" lvl="1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format of input files is arbitrary</a:t>
            </a:r>
            <a:endParaRPr sz="2400">
              <a:solidFill>
                <a:srgbClr val="7F7F7F"/>
              </a:solidFill>
            </a:endParaRPr>
          </a:p>
          <a:p>
            <a:pPr indent="-342900" lvl="2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Line-based log files</a:t>
            </a:r>
            <a:endParaRPr/>
          </a:p>
          <a:p>
            <a:pPr indent="-342900" lvl="2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Binary files</a:t>
            </a:r>
            <a:endParaRPr/>
          </a:p>
          <a:p>
            <a:pPr indent="-342900" lvl="2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Multi-line input records</a:t>
            </a:r>
            <a:endParaRPr/>
          </a:p>
          <a:p>
            <a:pPr indent="-342900" lvl="2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Or something else entirely</a:t>
            </a:r>
            <a:endParaRPr/>
          </a:p>
          <a:p>
            <a:pPr indent="-342900" lvl="3" marL="12001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E</a:t>
            </a:r>
            <a:r>
              <a:rPr lang="en-US" sz="1800"/>
              <a:t>.g., an SQL database</a:t>
            </a:r>
            <a:endParaRPr/>
          </a:p>
        </p:txBody>
      </p:sp>
      <p:sp>
        <p:nvSpPr>
          <p:cNvPr id="486" name="Google Shape;486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7" name="Google Shape;4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900" y="4747049"/>
            <a:ext cx="4684701" cy="17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InputFormat</a:t>
            </a:r>
            <a:endParaRPr/>
          </a:p>
        </p:txBody>
      </p:sp>
      <p:sp>
        <p:nvSpPr>
          <p:cNvPr id="493" name="Google Shape;493;p3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the input files are split up and read is defined by the </a:t>
            </a:r>
            <a:r>
              <a:rPr i="1" lang="en-US" sz="2400">
                <a:solidFill>
                  <a:srgbClr val="0000FF"/>
                </a:solidFill>
              </a:rPr>
              <a:t>InputFormat</a:t>
            </a:r>
            <a:endParaRPr sz="2400">
              <a:solidFill>
                <a:srgbClr val="7F7F7F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InputFormat is a class that does the following: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Select the files that should be used for input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Defines the </a:t>
            </a:r>
            <a:r>
              <a:rPr i="1" lang="en-US" sz="2400"/>
              <a:t>InputSplits</a:t>
            </a:r>
            <a:r>
              <a:rPr lang="en-US" sz="2400"/>
              <a:t> that break a 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Provides a factory for </a:t>
            </a:r>
            <a:r>
              <a:rPr i="1" lang="en-US" sz="2400"/>
              <a:t>RecordReader</a:t>
            </a:r>
            <a:r>
              <a:rPr lang="en-US" sz="2400"/>
              <a:t>s </a:t>
            </a:r>
            <a:r>
              <a:rPr lang="en-US" sz="2400"/>
              <a:t>objects that read the file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7F7F7F"/>
              </a:solidFill>
            </a:endParaRPr>
          </a:p>
        </p:txBody>
      </p:sp>
      <p:sp>
        <p:nvSpPr>
          <p:cNvPr id="494" name="Google Shape;494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5" name="Google Shape;495;p37"/>
          <p:cNvGraphicFramePr/>
          <p:nvPr/>
        </p:nvGraphicFramePr>
        <p:xfrm>
          <a:off x="3639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{DC13466F-BEA6-46ED-A734-5D889403149C}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InputFormat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8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TextInputFormat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Default format; reads lines of text files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byte offset of the line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line contents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88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KeyValueInputFormat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Parses lines into (K, V) pairs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Everything up to the first tab character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remainder of </a:t>
                      </a:r>
                      <a:br>
                        <a:rPr lang="en-US" sz="1600"/>
                      </a:br>
                      <a:r>
                        <a:rPr lang="en-US" sz="1600"/>
                        <a:t>the line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88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SequenceFileInputFormat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 Hadoop-specific high-performance binary format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user-defined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user-defined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Input Splits</a:t>
            </a:r>
            <a:endParaRPr/>
          </a:p>
        </p:txBody>
      </p:sp>
      <p:sp>
        <p:nvSpPr>
          <p:cNvPr id="501" name="Google Shape;501;p38"/>
          <p:cNvSpPr txBox="1"/>
          <p:nvPr>
            <p:ph idx="1" type="body"/>
          </p:nvPr>
        </p:nvSpPr>
        <p:spPr>
          <a:xfrm>
            <a:off x="152400" y="990600"/>
            <a:ext cx="88392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 sz="2000">
                <a:solidFill>
                  <a:srgbClr val="0000FF"/>
                </a:solidFill>
              </a:rPr>
              <a:t>InputSplit: </a:t>
            </a:r>
            <a:r>
              <a:rPr lang="en-US" sz="2000"/>
              <a:t>describe a unit of work that comprises a single map task in a MapReduce program</a:t>
            </a:r>
            <a:endParaRPr sz="2000">
              <a:solidFill>
                <a:srgbClr val="7F7F7F"/>
              </a:solidFill>
            </a:endParaRPr>
          </a:p>
          <a:p>
            <a:pPr indent="-342900" lvl="1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By default, the InputFormat breaks a file up into 64MB splits</a:t>
            </a:r>
            <a:endParaRPr sz="2000"/>
          </a:p>
          <a:p>
            <a:pPr indent="-342900" lvl="1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By dividing the file into splits, we allow several map tasks to operate on a single file in parallel</a:t>
            </a:r>
            <a:endParaRPr/>
          </a:p>
          <a:p>
            <a:pPr indent="-342900" lvl="1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Each map task corresponds to a</a:t>
            </a:r>
            <a:r>
              <a:rPr lang="en-US" sz="2000">
                <a:solidFill>
                  <a:srgbClr val="7F7F7F"/>
                </a:solidFill>
              </a:rPr>
              <a:t> </a:t>
            </a:r>
            <a:r>
              <a:rPr i="1" lang="en-US" sz="2000">
                <a:solidFill>
                  <a:srgbClr val="0000FF"/>
                </a:solidFill>
              </a:rPr>
              <a:t>single</a:t>
            </a:r>
            <a:r>
              <a:rPr lang="en-US" sz="2000">
                <a:solidFill>
                  <a:srgbClr val="7F7F7F"/>
                </a:solidFill>
              </a:rPr>
              <a:t> </a:t>
            </a:r>
            <a:r>
              <a:rPr lang="en-US" sz="2000"/>
              <a:t>input split</a:t>
            </a:r>
            <a:endParaRPr sz="2000"/>
          </a:p>
        </p:txBody>
      </p:sp>
      <p:sp>
        <p:nvSpPr>
          <p:cNvPr id="502" name="Google Shape;502;p3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3" name="Google Shape;5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900" y="4747049"/>
            <a:ext cx="4684701" cy="17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RecordReader</a:t>
            </a:r>
            <a:endParaRPr/>
          </a:p>
        </p:txBody>
      </p:sp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433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input split defines a slice of work but does not describe how to access it</a:t>
            </a:r>
            <a:endParaRPr sz="2400"/>
          </a:p>
          <a:p>
            <a:pPr indent="-35433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</a:t>
            </a:r>
            <a:r>
              <a:rPr i="1" lang="en-US" sz="2400">
                <a:solidFill>
                  <a:srgbClr val="0000FF"/>
                </a:solidFill>
              </a:rPr>
              <a:t>RecordReader</a:t>
            </a:r>
            <a:r>
              <a:rPr lang="en-US" sz="2400">
                <a:solidFill>
                  <a:srgbClr val="7F7F7F"/>
                </a:solidFill>
              </a:rPr>
              <a:t> </a:t>
            </a:r>
            <a:r>
              <a:rPr lang="en-US" sz="2400"/>
              <a:t>class actually loads data from its source and converts it into (K, V) pairs suitable for reading by Mappers</a:t>
            </a:r>
            <a:endParaRPr sz="2400"/>
          </a:p>
          <a:p>
            <a:pPr indent="-3543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RecordReader is invoked repeatedly</a:t>
            </a:r>
            <a:r>
              <a:rPr lang="en-US" sz="2400"/>
              <a:t> </a:t>
            </a:r>
            <a:r>
              <a:rPr lang="en-US" sz="2400"/>
              <a:t>on the input until the entire split is consumed</a:t>
            </a:r>
            <a:endParaRPr sz="2400"/>
          </a:p>
          <a:p>
            <a:pPr indent="-3543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invocation of the RecordReader lead to another call of the map function defined by the programmer</a:t>
            </a:r>
            <a:endParaRPr/>
          </a:p>
        </p:txBody>
      </p:sp>
      <p:sp>
        <p:nvSpPr>
          <p:cNvPr id="510" name="Google Shape;510;p3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1" name="Google Shape;5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900" y="4747049"/>
            <a:ext cx="4684701" cy="17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OutputFormat</a:t>
            </a:r>
            <a:endParaRPr/>
          </a:p>
        </p:txBody>
      </p:sp>
      <p:sp>
        <p:nvSpPr>
          <p:cNvPr id="517" name="Google Shape;517;p4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</a:t>
            </a:r>
            <a:r>
              <a:rPr lang="en-US" sz="2000">
                <a:solidFill>
                  <a:srgbClr val="7F7F7F"/>
                </a:solidFill>
              </a:rPr>
              <a:t> </a:t>
            </a:r>
            <a:r>
              <a:rPr i="1" lang="en-US" sz="2000">
                <a:solidFill>
                  <a:srgbClr val="0000FF"/>
                </a:solidFill>
              </a:rPr>
              <a:t>OutputFormat</a:t>
            </a:r>
            <a:r>
              <a:rPr lang="en-US" sz="2000">
                <a:solidFill>
                  <a:srgbClr val="7F7F7F"/>
                </a:solidFill>
              </a:rPr>
              <a:t> </a:t>
            </a:r>
            <a:r>
              <a:rPr lang="en-US" sz="2000"/>
              <a:t>class defines the way (K,V) pairs </a:t>
            </a:r>
            <a:br>
              <a:rPr lang="en-US" sz="2000"/>
            </a:br>
            <a:r>
              <a:rPr lang="en-US" sz="2000"/>
              <a:t>produced by Reducers are written to output files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instances of OutputFormat provided by </a:t>
            </a:r>
            <a:br>
              <a:rPr lang="en-US" sz="2000"/>
            </a:br>
            <a:r>
              <a:rPr lang="en-US" sz="2000"/>
              <a:t>Hadoop write to files on the local disk or </a:t>
            </a:r>
            <a:br>
              <a:rPr lang="en-US" sz="2000"/>
            </a:br>
            <a:r>
              <a:rPr lang="en-US" sz="2000"/>
              <a:t>in HDFS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Several OutputFormats are provided by Hadoop: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18" name="Google Shape;518;p40"/>
          <p:cNvSpPr/>
          <p:nvPr/>
        </p:nvSpPr>
        <p:spPr>
          <a:xfrm>
            <a:off x="6046788" y="1981200"/>
            <a:ext cx="762000" cy="1143000"/>
          </a:xfrm>
          <a:prstGeom prst="can">
            <a:avLst>
              <a:gd fmla="val 25000" name="adj"/>
            </a:avLst>
          </a:prstGeom>
          <a:solidFill>
            <a:srgbClr val="7F7F7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6351588" y="2339975"/>
            <a:ext cx="379412" cy="27622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520" name="Google Shape;520;p40"/>
          <p:cNvSpPr txBox="1"/>
          <p:nvPr/>
        </p:nvSpPr>
        <p:spPr>
          <a:xfrm>
            <a:off x="6122988" y="2771775"/>
            <a:ext cx="379412" cy="27622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521" name="Google Shape;521;p40"/>
          <p:cNvSpPr/>
          <p:nvPr/>
        </p:nvSpPr>
        <p:spPr>
          <a:xfrm>
            <a:off x="7189788" y="17351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InputFormat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40"/>
          <p:cNvCxnSpPr>
            <a:stCxn id="518" idx="1"/>
          </p:cNvCxnSpPr>
          <p:nvPr/>
        </p:nvCxnSpPr>
        <p:spPr>
          <a:xfrm rot="10800000">
            <a:off x="6427788" y="16002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40"/>
          <p:cNvCxnSpPr/>
          <p:nvPr/>
        </p:nvCxnSpPr>
        <p:spPr>
          <a:xfrm>
            <a:off x="6427788" y="1600200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40"/>
          <p:cNvSpPr/>
          <p:nvPr/>
        </p:nvSpPr>
        <p:spPr>
          <a:xfrm>
            <a:off x="7189788" y="2459038"/>
            <a:ext cx="457200" cy="357187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7875588" y="2462213"/>
            <a:ext cx="457200" cy="357187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8561388" y="2462213"/>
            <a:ext cx="457200" cy="357187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endParaRPr/>
          </a:p>
        </p:txBody>
      </p:sp>
      <p:cxnSp>
        <p:nvCxnSpPr>
          <p:cNvPr id="527" name="Google Shape;527;p40"/>
          <p:cNvCxnSpPr>
            <a:endCxn id="524" idx="0"/>
          </p:cNvCxnSpPr>
          <p:nvPr/>
        </p:nvCxnSpPr>
        <p:spPr>
          <a:xfrm>
            <a:off x="7418388" y="2268538"/>
            <a:ext cx="0" cy="190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8" name="Google Shape;528;p40"/>
          <p:cNvCxnSpPr>
            <a:stCxn id="521" idx="2"/>
            <a:endCxn id="525" idx="0"/>
          </p:cNvCxnSpPr>
          <p:nvPr/>
        </p:nvCxnSpPr>
        <p:spPr>
          <a:xfrm>
            <a:off x="8104188" y="2268538"/>
            <a:ext cx="0" cy="193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9" name="Google Shape;529;p40"/>
          <p:cNvCxnSpPr>
            <a:endCxn id="526" idx="0"/>
          </p:cNvCxnSpPr>
          <p:nvPr/>
        </p:nvCxnSpPr>
        <p:spPr>
          <a:xfrm>
            <a:off x="8789988" y="2268413"/>
            <a:ext cx="0" cy="193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0" name="Google Shape;530;p40"/>
          <p:cNvSpPr txBox="1"/>
          <p:nvPr/>
        </p:nvSpPr>
        <p:spPr>
          <a:xfrm>
            <a:off x="6019800" y="1295400"/>
            <a:ext cx="2565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loaded from local HDFS store</a:t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>
            <a:off x="7189788" y="3148013"/>
            <a:ext cx="457200" cy="357187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RR</a:t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7875588" y="3152775"/>
            <a:ext cx="457200" cy="355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RR</a:t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>
            <a:off x="8561388" y="3152775"/>
            <a:ext cx="457200" cy="355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RR</a:t>
            </a:r>
            <a:endParaRPr/>
          </a:p>
        </p:txBody>
      </p:sp>
      <p:cxnSp>
        <p:nvCxnSpPr>
          <p:cNvPr id="534" name="Google Shape;534;p40"/>
          <p:cNvCxnSpPr>
            <a:endCxn id="531" idx="0"/>
          </p:cNvCxnSpPr>
          <p:nvPr/>
        </p:nvCxnSpPr>
        <p:spPr>
          <a:xfrm>
            <a:off x="7418388" y="2819513"/>
            <a:ext cx="0" cy="32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35" name="Google Shape;535;p40"/>
          <p:cNvCxnSpPr>
            <a:endCxn id="532" idx="0"/>
          </p:cNvCxnSpPr>
          <p:nvPr/>
        </p:nvCxnSpPr>
        <p:spPr>
          <a:xfrm>
            <a:off x="8104188" y="2822475"/>
            <a:ext cx="0" cy="330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36" name="Google Shape;536;p40"/>
          <p:cNvCxnSpPr>
            <a:endCxn id="533" idx="0"/>
          </p:cNvCxnSpPr>
          <p:nvPr/>
        </p:nvCxnSpPr>
        <p:spPr>
          <a:xfrm>
            <a:off x="8789988" y="2822475"/>
            <a:ext cx="0" cy="330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37" name="Google Shape;537;p40"/>
          <p:cNvSpPr/>
          <p:nvPr/>
        </p:nvSpPr>
        <p:spPr>
          <a:xfrm>
            <a:off x="7189788" y="38068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7875588" y="38100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8561388" y="38100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540" name="Google Shape;540;p40"/>
          <p:cNvCxnSpPr>
            <a:endCxn id="537" idx="0"/>
          </p:cNvCxnSpPr>
          <p:nvPr/>
        </p:nvCxnSpPr>
        <p:spPr>
          <a:xfrm>
            <a:off x="7418388" y="3476525"/>
            <a:ext cx="0" cy="330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1" name="Google Shape;541;p40"/>
          <p:cNvCxnSpPr>
            <a:endCxn id="538" idx="0"/>
          </p:cNvCxnSpPr>
          <p:nvPr/>
        </p:nvCxnSpPr>
        <p:spPr>
          <a:xfrm>
            <a:off x="8104188" y="3481500"/>
            <a:ext cx="0" cy="32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2" name="Google Shape;542;p40"/>
          <p:cNvCxnSpPr>
            <a:endCxn id="539" idx="0"/>
          </p:cNvCxnSpPr>
          <p:nvPr/>
        </p:nvCxnSpPr>
        <p:spPr>
          <a:xfrm>
            <a:off x="8789988" y="3481500"/>
            <a:ext cx="0" cy="32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3" name="Google Shape;543;p40"/>
          <p:cNvSpPr/>
          <p:nvPr/>
        </p:nvSpPr>
        <p:spPr>
          <a:xfrm>
            <a:off x="7646988" y="44434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40"/>
          <p:cNvCxnSpPr>
            <a:stCxn id="537" idx="2"/>
            <a:endCxn id="543" idx="0"/>
          </p:cNvCxnSpPr>
          <p:nvPr/>
        </p:nvCxnSpPr>
        <p:spPr>
          <a:xfrm>
            <a:off x="7418388" y="4162425"/>
            <a:ext cx="685800" cy="281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5" name="Google Shape;545;p40"/>
          <p:cNvCxnSpPr>
            <a:stCxn id="538" idx="2"/>
            <a:endCxn id="543" idx="0"/>
          </p:cNvCxnSpPr>
          <p:nvPr/>
        </p:nvCxnSpPr>
        <p:spPr>
          <a:xfrm>
            <a:off x="8104188" y="4167188"/>
            <a:ext cx="0" cy="27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6" name="Google Shape;546;p40"/>
          <p:cNvCxnSpPr>
            <a:stCxn id="539" idx="2"/>
            <a:endCxn id="543" idx="0"/>
          </p:cNvCxnSpPr>
          <p:nvPr/>
        </p:nvCxnSpPr>
        <p:spPr>
          <a:xfrm flipH="1">
            <a:off x="8104188" y="4167188"/>
            <a:ext cx="685800" cy="27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7" name="Google Shape;547;p40"/>
          <p:cNvSpPr/>
          <p:nvPr/>
        </p:nvSpPr>
        <p:spPr>
          <a:xfrm>
            <a:off x="7189788" y="50530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cxnSp>
        <p:nvCxnSpPr>
          <p:cNvPr id="548" name="Google Shape;548;p40"/>
          <p:cNvCxnSpPr>
            <a:stCxn id="543" idx="2"/>
            <a:endCxn id="547" idx="0"/>
          </p:cNvCxnSpPr>
          <p:nvPr/>
        </p:nvCxnSpPr>
        <p:spPr>
          <a:xfrm>
            <a:off x="8104188" y="4800600"/>
            <a:ext cx="0" cy="252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9" name="Google Shape;549;p40"/>
          <p:cNvSpPr/>
          <p:nvPr/>
        </p:nvSpPr>
        <p:spPr>
          <a:xfrm>
            <a:off x="7189788" y="55864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/>
          </a:p>
        </p:txBody>
      </p:sp>
      <p:cxnSp>
        <p:nvCxnSpPr>
          <p:cNvPr id="550" name="Google Shape;550;p40"/>
          <p:cNvCxnSpPr>
            <a:stCxn id="547" idx="2"/>
            <a:endCxn id="549" idx="0"/>
          </p:cNvCxnSpPr>
          <p:nvPr/>
        </p:nvCxnSpPr>
        <p:spPr>
          <a:xfrm>
            <a:off x="8104188" y="5410200"/>
            <a:ext cx="0" cy="17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1" name="Google Shape;551;p40"/>
          <p:cNvSpPr/>
          <p:nvPr/>
        </p:nvSpPr>
        <p:spPr>
          <a:xfrm>
            <a:off x="7189788" y="61722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OutputFormat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40"/>
          <p:cNvCxnSpPr>
            <a:stCxn id="549" idx="2"/>
            <a:endCxn id="551" idx="0"/>
          </p:cNvCxnSpPr>
          <p:nvPr/>
        </p:nvCxnSpPr>
        <p:spPr>
          <a:xfrm>
            <a:off x="8104188" y="594360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3" name="Google Shape;553;p40"/>
          <p:cNvCxnSpPr/>
          <p:nvPr/>
        </p:nvCxnSpPr>
        <p:spPr>
          <a:xfrm>
            <a:off x="8104188" y="1603375"/>
            <a:ext cx="0" cy="133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554" name="Google Shape;554;p40"/>
          <p:cNvGraphicFramePr/>
          <p:nvPr/>
        </p:nvGraphicFramePr>
        <p:xfrm>
          <a:off x="236912" y="3840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{DC13466F-BEA6-46ED-A734-5D889403149C}</a:tableStyleId>
              </a:tblPr>
              <a:tblGrid>
                <a:gridCol w="3270250"/>
                <a:gridCol w="327025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Description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6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TextOutputFormat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Default; writes lines in "key \t value" format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8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SequenceFileOutputFormat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Writes binary files suitable for reading into subsequent MapReduce jobs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6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NullOutputFormat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Generates no output files</a:t>
                      </a:r>
                      <a:endParaRPr/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graphicFrame>
        <p:nvGraphicFramePr>
          <p:cNvPr id="555" name="Google Shape;555;p40"/>
          <p:cNvGraphicFramePr/>
          <p:nvPr/>
        </p:nvGraphicFramePr>
        <p:xfrm>
          <a:off x="222624" y="3829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{DC13466F-BEA6-46ED-A734-5D889403149C}</a:tableStyleId>
              </a:tblPr>
              <a:tblGrid>
                <a:gridCol w="3270250"/>
                <a:gridCol w="327025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Description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6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TextOutputFormat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Default; writes lines in "key \t value" format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8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SequenceFileOutputFormat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Writes binary files suitable for reading into subsequent MapReduce jobs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6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NullOutputFormat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Generates no output files</a:t>
                      </a:r>
                      <a:endParaRPr/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graphicFrame>
        <p:nvGraphicFramePr>
          <p:cNvPr id="556" name="Google Shape;556;p40"/>
          <p:cNvGraphicFramePr/>
          <p:nvPr/>
        </p:nvGraphicFramePr>
        <p:xfrm>
          <a:off x="222624" y="3829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{DC13466F-BEA6-46ED-A734-5D889403149C}</a:tableStyleId>
              </a:tblPr>
              <a:tblGrid>
                <a:gridCol w="3270250"/>
                <a:gridCol w="327025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Description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6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TextOutputFormat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Default; writes lines in "key \t value" format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8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SequenceFileOutputFormat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Writes binary files suitable for reading into subsequent MapReduce jobs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6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NullOutputFormat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Generates no output files</a:t>
                      </a:r>
                      <a:endParaRPr/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graphicFrame>
        <p:nvGraphicFramePr>
          <p:cNvPr id="557" name="Google Shape;557;p40"/>
          <p:cNvGraphicFramePr/>
          <p:nvPr/>
        </p:nvGraphicFramePr>
        <p:xfrm>
          <a:off x="222624" y="3829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{DC13466F-BEA6-46ED-A734-5D889403149C}</a:tableStyleId>
              </a:tblPr>
              <a:tblGrid>
                <a:gridCol w="3270250"/>
                <a:gridCol w="327025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Description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6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TextOutputFormat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Default; writes lines in "key \t value" format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82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SequenceFileOutputFormat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Writes binary files suitable for reading into subsequent MapReduce jobs</a:t>
                      </a:r>
                      <a:endParaRPr/>
                    </a:p>
                  </a:txBody>
                  <a:tcPr marT="45700" marB="45700" marR="91425" marL="91425"/>
                </a:tc>
              </a:tr>
              <a:tr h="6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NullOutputFormat</a:t>
                      </a:r>
                      <a:endParaRPr sz="1600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Generates no output files</a:t>
                      </a:r>
                      <a:endParaRPr/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558" name="Google Shape;558;p4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Coordination: Master</a:t>
            </a:r>
            <a:endParaRPr/>
          </a:p>
        </p:txBody>
      </p:sp>
      <p:sp>
        <p:nvSpPr>
          <p:cNvPr id="564" name="Google Shape;564;p4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>
                <a:solidFill>
                  <a:schemeClr val="accent3"/>
                </a:solidFill>
              </a:rPr>
              <a:t>Master node takes care of coordination: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Task status:</a:t>
            </a:r>
            <a:r>
              <a:rPr lang="en-US"/>
              <a:t> (idle, in-progress, completed)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Idle tasks</a:t>
            </a:r>
            <a:r>
              <a:rPr lang="en-US"/>
              <a:t> get scheduled as workers become available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When a Map task completes, it sends the master the location and sizes of its </a:t>
            </a:r>
            <a:r>
              <a:rPr i="1" lang="en-US"/>
              <a:t>R</a:t>
            </a:r>
            <a:r>
              <a:rPr lang="en-US"/>
              <a:t> intermediate files, one for each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Master pushes this info to Reducers</a:t>
            </a:r>
            <a:endParaRPr/>
          </a:p>
          <a:p>
            <a:pPr indent="-101600" lvl="7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Master pings workers periodically to detect failures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65" name="Google Shape;565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Dealing with Failures</a:t>
            </a:r>
            <a:endParaRPr/>
          </a:p>
        </p:txBody>
      </p:sp>
      <p:sp>
        <p:nvSpPr>
          <p:cNvPr id="571" name="Google Shape;571;p4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>
                <a:solidFill>
                  <a:schemeClr val="accent3"/>
                </a:solidFill>
              </a:rPr>
              <a:t>Map worker failure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 tasks completed or in-progress at </a:t>
            </a:r>
            <a:br>
              <a:rPr lang="en-US"/>
            </a:br>
            <a:r>
              <a:rPr lang="en-US"/>
              <a:t>worker are reset to idle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 workers are notified when task is rescheduled on another worker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>
                <a:solidFill>
                  <a:schemeClr val="accent3"/>
                </a:solidFill>
              </a:rPr>
              <a:t>Reduce worker failure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Only in-progress tasks are reset to idle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 task is restarted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>
                <a:solidFill>
                  <a:schemeClr val="accent3"/>
                </a:solidFill>
              </a:rPr>
              <a:t>Master failure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MapReduce task is aborted and client is notified</a:t>
            </a:r>
            <a:endParaRPr/>
          </a:p>
        </p:txBody>
      </p:sp>
      <p:sp>
        <p:nvSpPr>
          <p:cNvPr id="572" name="Google Shape;572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How many Map and Reduce jobs?</a:t>
            </a:r>
            <a:endParaRPr/>
          </a:p>
        </p:txBody>
      </p:sp>
      <p:sp>
        <p:nvSpPr>
          <p:cNvPr id="578" name="Google Shape;578;p4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M</a:t>
            </a:r>
            <a:r>
              <a:rPr lang="en-US"/>
              <a:t> map tasks, </a:t>
            </a:r>
            <a:r>
              <a:rPr i="1" lang="en-US"/>
              <a:t>R</a:t>
            </a:r>
            <a:r>
              <a:rPr lang="en-US"/>
              <a:t> reduce tasks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>
                <a:solidFill>
                  <a:schemeClr val="accent3"/>
                </a:solidFill>
              </a:rPr>
              <a:t>Rule of a thumb: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Make </a:t>
            </a:r>
            <a:r>
              <a:rPr i="1" lang="en-US"/>
              <a:t>M</a:t>
            </a:r>
            <a:r>
              <a:rPr lang="en-US"/>
              <a:t> much larger than the number of nodes in the cluster</a:t>
            </a:r>
            <a:endParaRPr/>
          </a:p>
          <a:p>
            <a:pPr indent="-2921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</a:t>
            </a:r>
            <a:endParaRPr/>
          </a:p>
          <a:p>
            <a:pPr indent="-292100" lvl="3" marL="1600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Improve dynamic load balancing</a:t>
            </a:r>
            <a:endParaRPr/>
          </a:p>
          <a:p>
            <a:pPr indent="-292100" lvl="3" marL="1600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 up recovery from worker failures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</a:t>
            </a:r>
            <a:endParaRPr/>
          </a:p>
          <a:p>
            <a:pPr indent="-228600" lvl="3" marL="1600200" rtl="0" algn="l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More communication between Master and Nodes</a:t>
            </a:r>
            <a:endParaRPr/>
          </a:p>
          <a:p>
            <a:pPr indent="-228600" lvl="3" marL="1600200" rtl="0" algn="l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Smaller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Usually</a:t>
            </a:r>
            <a:r>
              <a:rPr lang="en-US" sz="2800"/>
              <a:t> </a:t>
            </a:r>
            <a:r>
              <a:rPr i="1" lang="en-US" sz="2800"/>
              <a:t>R</a:t>
            </a:r>
            <a:r>
              <a:rPr lang="en-US" sz="2800"/>
              <a:t> is smaller than </a:t>
            </a:r>
            <a:r>
              <a:rPr i="1" lang="en-US" sz="2800"/>
              <a:t>M</a:t>
            </a:r>
            <a:endParaRPr i="1"/>
          </a:p>
          <a:p>
            <a:pPr indent="-2921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is spread across </a:t>
            </a:r>
            <a:r>
              <a:rPr lang="en-US"/>
              <a:t>fewer</a:t>
            </a:r>
            <a:r>
              <a:rPr lang="en-US"/>
              <a:t> files</a:t>
            </a:r>
            <a:endParaRPr/>
          </a:p>
        </p:txBody>
      </p:sp>
      <p:sp>
        <p:nvSpPr>
          <p:cNvPr id="579" name="Google Shape;579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Data: Sources and Applications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Web server logs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Record user interactions with web servers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Billions of users click on thousands links per day -&gt; TB of data per day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Web logs contain important information to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Decide what information (e.g., posts, news) to present to users to keep them engaged</a:t>
            </a:r>
            <a:endParaRPr/>
          </a:p>
          <a:p>
            <a:pPr indent="-300037" lvl="2" marL="18288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E.g., what user has viewed, what other similar users has viewed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Decide what advertisements to show to which users to maximize benefit to the advertiser</a:t>
            </a:r>
            <a:endParaRPr/>
          </a:p>
          <a:p>
            <a:pPr indent="-300037" lvl="2" marL="18288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Websites are paid for click-through or conversion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Understand visit patterns of different website to make it easy for users to find information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Determine user preferences and trends to inform business decisions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Click-through and conversion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Click-through = a user clicks on an advertisement to get more information</a:t>
            </a:r>
            <a:endParaRPr/>
          </a:p>
          <a:p>
            <a:pPr indent="-300037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It is a measure of success in getting user attention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Conversion = when a user actually purchases the advertised product or service</a:t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Refinements: Backup Tasks</a:t>
            </a:r>
            <a:endParaRPr/>
          </a:p>
        </p:txBody>
      </p:sp>
      <p:sp>
        <p:nvSpPr>
          <p:cNvPr id="585" name="Google Shape;585;p4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•"/>
            </a:pPr>
            <a:r>
              <a:rPr b="1" lang="en-US">
                <a:solidFill>
                  <a:schemeClr val="accent3"/>
                </a:solidFill>
              </a:rPr>
              <a:t>Problem</a:t>
            </a:r>
            <a:endParaRPr/>
          </a:p>
          <a:p>
            <a:pPr indent="-25908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workers significantly lengthen the job completion time</a:t>
            </a:r>
            <a:endParaRPr/>
          </a:p>
          <a:p>
            <a:pPr indent="-205105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Slow workers due to:</a:t>
            </a:r>
            <a:endParaRPr/>
          </a:p>
          <a:p>
            <a:pPr indent="-2057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Older processor</a:t>
            </a:r>
            <a:endParaRPr/>
          </a:p>
          <a:p>
            <a:pPr indent="-2057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Not enough RAM</a:t>
            </a:r>
            <a:endParaRPr/>
          </a:p>
          <a:p>
            <a:pPr indent="-2057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Other jobs on the machine</a:t>
            </a:r>
            <a:endParaRPr/>
          </a:p>
          <a:p>
            <a:pPr indent="-2057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Bad disks</a:t>
            </a:r>
            <a:endParaRPr/>
          </a:p>
          <a:p>
            <a:pPr indent="-2057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OS thrashing / virtual memory hell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b="1" lang="en-US">
                <a:solidFill>
                  <a:schemeClr val="accent2"/>
                </a:solidFill>
              </a:rPr>
              <a:t>Solution</a:t>
            </a:r>
            <a:endParaRPr/>
          </a:p>
          <a:p>
            <a:pPr indent="-25908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Near end of Map / Reduce phase, spawn backup copies of tasks</a:t>
            </a:r>
            <a:endParaRPr/>
          </a:p>
          <a:p>
            <a:pPr indent="-205739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Whichever one finishes first “wins”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•"/>
            </a:pPr>
            <a:r>
              <a:rPr b="1" lang="en-US">
                <a:solidFill>
                  <a:schemeClr val="accent4"/>
                </a:solidFill>
              </a:rPr>
              <a:t>Effect</a:t>
            </a:r>
            <a:endParaRPr/>
          </a:p>
          <a:p>
            <a:pPr indent="-25908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Dramatically shortens job completion time</a:t>
            </a:r>
            <a:endParaRPr/>
          </a:p>
        </p:txBody>
      </p:sp>
      <p:sp>
        <p:nvSpPr>
          <p:cNvPr id="586" name="Google Shape;586;p4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Refinement: Combiners</a:t>
            </a:r>
            <a:endParaRPr/>
          </a:p>
        </p:txBody>
      </p:sp>
      <p:sp>
        <p:nvSpPr>
          <p:cNvPr id="592" name="Google Shape;592;p45"/>
          <p:cNvSpPr txBox="1"/>
          <p:nvPr>
            <p:ph idx="1" type="body"/>
          </p:nvPr>
        </p:nvSpPr>
        <p:spPr>
          <a:xfrm>
            <a:off x="152400" y="990600"/>
            <a:ext cx="5257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Problem: often a Map task produce many pairs </a:t>
            </a:r>
            <a:r>
              <a:rPr lang="en-US"/>
              <a:t>for the same key </a:t>
            </a:r>
            <a:r>
              <a:rPr i="1" lang="en-US"/>
              <a:t>k, </a:t>
            </a:r>
            <a:r>
              <a:rPr lang="en-US"/>
              <a:t>e.g., </a:t>
            </a:r>
            <a:r>
              <a:rPr lang="en-US"/>
              <a:t>(k,v</a:t>
            </a:r>
            <a:r>
              <a:rPr baseline="-25000" lang="en-US"/>
              <a:t>1</a:t>
            </a:r>
            <a:r>
              <a:rPr lang="en-US"/>
              <a:t>), (k,v</a:t>
            </a:r>
            <a:r>
              <a:rPr baseline="-25000" lang="en-US"/>
              <a:t>2</a:t>
            </a:r>
            <a:r>
              <a:rPr lang="en-US"/>
              <a:t>),</a:t>
            </a:r>
            <a:r>
              <a:rPr i="1" lang="en-US"/>
              <a:t> …</a:t>
            </a:r>
            <a:r>
              <a:rPr lang="en-US"/>
              <a:t> </a:t>
            </a:r>
            <a:endParaRPr/>
          </a:p>
          <a:p>
            <a:pPr indent="-25908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common words in the word count example</a:t>
            </a:r>
            <a:endParaRPr/>
          </a:p>
          <a:p>
            <a:pPr indent="-312419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Solution:</a:t>
            </a:r>
            <a:endParaRPr/>
          </a:p>
          <a:p>
            <a:pPr indent="-32893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>
                <a:solidFill>
                  <a:schemeClr val="accent3"/>
                </a:solidFill>
              </a:rPr>
              <a:t>P</a:t>
            </a:r>
            <a:r>
              <a:rPr lang="en-US">
                <a:solidFill>
                  <a:schemeClr val="accent3"/>
                </a:solidFill>
              </a:rPr>
              <a:t>re-aggregate values </a:t>
            </a:r>
            <a:br>
              <a:rPr lang="en-US">
                <a:solidFill>
                  <a:schemeClr val="accent3"/>
                </a:solidFill>
              </a:rPr>
            </a:br>
            <a:r>
              <a:rPr lang="en-US">
                <a:solidFill>
                  <a:schemeClr val="accent3"/>
                </a:solidFill>
              </a:rPr>
              <a:t>in the Mapper</a:t>
            </a:r>
            <a:endParaRPr/>
          </a:p>
          <a:p>
            <a:pPr indent="-25908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combine(k, list(v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,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/>
              <a:t>))</a:t>
            </a:r>
            <a:endParaRPr/>
          </a:p>
          <a:p>
            <a:pPr indent="-25908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Combiner is usually same </a:t>
            </a:r>
            <a:br>
              <a:rPr lang="en-US"/>
            </a:br>
            <a:r>
              <a:rPr lang="en-US"/>
              <a:t>as the reduce function</a:t>
            </a:r>
            <a:endParaRPr/>
          </a:p>
          <a:p>
            <a:pPr indent="-32893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Works only if Reduce </a:t>
            </a:r>
            <a:br>
              <a:rPr lang="en-US"/>
            </a:br>
            <a:r>
              <a:rPr lang="en-US"/>
              <a:t>function is commutative and associative</a:t>
            </a:r>
            <a:endParaRPr/>
          </a:p>
          <a:p>
            <a:pPr indent="-243522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Effect:</a:t>
            </a:r>
            <a:endParaRPr/>
          </a:p>
          <a:p>
            <a:pPr indent="-260032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Better data locality</a:t>
            </a:r>
            <a:endParaRPr/>
          </a:p>
          <a:p>
            <a:pPr indent="-260032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Less shuffling and reordering</a:t>
            </a:r>
            <a:endParaRPr/>
          </a:p>
          <a:p>
            <a:pPr indent="-260032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Less </a:t>
            </a:r>
            <a:r>
              <a:rPr lang="en-US"/>
              <a:t>network / disk </a:t>
            </a:r>
            <a:r>
              <a:rPr lang="en-US"/>
              <a:t>traffic</a:t>
            </a:r>
            <a:endParaRPr/>
          </a:p>
        </p:txBody>
      </p:sp>
      <p:pic>
        <p:nvPicPr>
          <p:cNvPr descr="http://labs.google.com/papers/mapreduce-osdi04-slides/index-auto-0008-0001.gif" id="593" name="Google Shape;5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819400"/>
            <a:ext cx="3634462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Refinement: Partition Function</a:t>
            </a:r>
            <a:endParaRPr/>
          </a:p>
        </p:txBody>
      </p:sp>
      <p:sp>
        <p:nvSpPr>
          <p:cNvPr id="601" name="Google Shape;601;p4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81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1" lang="en-US">
                <a:solidFill>
                  <a:srgbClr val="0000FF"/>
                </a:solidFill>
              </a:rPr>
              <a:t>Want to control how keys get partitioned</a:t>
            </a:r>
            <a:endParaRPr/>
          </a:p>
          <a:p>
            <a:pPr indent="-29908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Inputs to map tasks are created by contiguous splits of input file</a:t>
            </a:r>
            <a:endParaRPr/>
          </a:p>
          <a:p>
            <a:pPr indent="-29908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 needs to ensure that records with the same intermediate key end up at the same worker</a:t>
            </a:r>
            <a:endParaRPr/>
          </a:p>
          <a:p>
            <a:pPr indent="-3581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System uses a default partition function:</a:t>
            </a:r>
            <a:endParaRPr/>
          </a:p>
          <a:p>
            <a:pPr indent="-29908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8000"/>
              </a:buClr>
              <a:buSzPts val="2800"/>
              <a:buChar char="–"/>
            </a:pPr>
            <a:r>
              <a:rPr b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hash(key) mod </a:t>
            </a:r>
            <a:r>
              <a:rPr b="1" i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111125" lvl="8" marL="38862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i="1">
              <a:solidFill>
                <a:schemeClr val="accent3"/>
              </a:solidFill>
            </a:endParaRPr>
          </a:p>
          <a:p>
            <a:pPr indent="-3581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D60093"/>
              </a:buClr>
              <a:buSzPts val="3200"/>
              <a:buChar char="•"/>
            </a:pPr>
            <a:r>
              <a:rPr b="1" lang="en-US">
                <a:solidFill>
                  <a:srgbClr val="D60093"/>
                </a:solidFill>
              </a:rPr>
              <a:t>Sometimes useful to override the hash function:</a:t>
            </a:r>
            <a:endParaRPr/>
          </a:p>
          <a:p>
            <a:pPr indent="-29908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E.g.,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hash(hostname(URL)) mod </a:t>
            </a: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/>
              <a:t> ensures URLs from a host end up in the same output file</a:t>
            </a:r>
            <a:endParaRPr/>
          </a:p>
        </p:txBody>
      </p:sp>
      <p:sp>
        <p:nvSpPr>
          <p:cNvPr id="602" name="Google Shape;602;p4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7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Problems Suited for </a:t>
            </a:r>
            <a:br>
              <a:rPr lang="en-US"/>
            </a:br>
            <a:r>
              <a:rPr lang="en-US"/>
              <a:t>Map-Reduce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613" name="Google Shape;613;p4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major classes: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Text tokenization, indexing, and search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Creation of other kinds of data structures (e.g., graphs)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mining and machine learning</a:t>
            </a:r>
            <a:endParaRPr/>
          </a:p>
          <a:p>
            <a:pPr indent="-3492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Link analysis and graph processing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Example: Language Model</a:t>
            </a:r>
            <a:endParaRPr/>
          </a:p>
        </p:txBody>
      </p:sp>
      <p:sp>
        <p:nvSpPr>
          <p:cNvPr id="620" name="Google Shape;620;p4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>
                <a:solidFill>
                  <a:schemeClr val="accent3"/>
                </a:solidFill>
              </a:rPr>
              <a:t>Statistical machine translation: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count number of times every 5-word sequence occurs in a large corpus of documents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Very easy with MapReduce: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Map: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Extract (5-word sequence, count) from document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Reduce: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 the counts</a:t>
            </a:r>
            <a:endParaRPr/>
          </a:p>
        </p:txBody>
      </p:sp>
      <p:sp>
        <p:nvSpPr>
          <p:cNvPr id="621" name="Google Shape;621;p4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Cost Measures for Algorithms</a:t>
            </a:r>
            <a:endParaRPr/>
          </a:p>
        </p:txBody>
      </p:sp>
      <p:sp>
        <p:nvSpPr>
          <p:cNvPr id="627" name="Google Shape;627;p5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Char char="•"/>
            </a:pPr>
            <a:r>
              <a:rPr b="1" lang="en-US">
                <a:solidFill>
                  <a:srgbClr val="008000"/>
                </a:solidFill>
              </a:rPr>
              <a:t>In MapReduce we quantify the cost of an algorithm using 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Arial"/>
              <a:buAutoNum type="arabicPeriod"/>
            </a:pPr>
            <a:r>
              <a:rPr i="1" lang="en-US">
                <a:solidFill>
                  <a:srgbClr val="FF0066"/>
                </a:solidFill>
              </a:rPr>
              <a:t>Communication cost</a:t>
            </a:r>
            <a:r>
              <a:rPr lang="en-US"/>
              <a:t> = total I/O of all processes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Arial"/>
              <a:buAutoNum type="arabicPeriod"/>
            </a:pPr>
            <a:r>
              <a:rPr i="1" lang="en-US">
                <a:solidFill>
                  <a:srgbClr val="FF0066"/>
                </a:solidFill>
              </a:rPr>
              <a:t>Elapsed communication cost</a:t>
            </a:r>
            <a:r>
              <a:rPr lang="en-US"/>
              <a:t> = max of I/O along any path</a:t>
            </a:r>
            <a:endParaRPr/>
          </a:p>
          <a:p>
            <a:pPr indent="-609600" lvl="0" marL="609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(</a:t>
            </a:r>
            <a:r>
              <a:rPr i="1" lang="en-US">
                <a:solidFill>
                  <a:srgbClr val="FF0066"/>
                </a:solidFill>
              </a:rPr>
              <a:t>Elapsed</a:t>
            </a:r>
            <a:r>
              <a:rPr lang="en-US"/>
              <a:t>) </a:t>
            </a:r>
            <a:r>
              <a:rPr i="1" lang="en-US">
                <a:solidFill>
                  <a:srgbClr val="FF0066"/>
                </a:solidFill>
              </a:rPr>
              <a:t>computation cost</a:t>
            </a:r>
            <a:r>
              <a:rPr lang="en-US"/>
              <a:t> analogous, but count only running time of processes</a:t>
            </a:r>
            <a:endParaRPr/>
          </a:p>
          <a:p>
            <a:pPr indent="-577850" lvl="0" marL="609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/>
          </a:p>
          <a:p>
            <a:pPr indent="-577850" lvl="0" marL="609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/>
          </a:p>
          <a:p>
            <a:pPr indent="-577850" lvl="0" marL="609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/>
          </a:p>
          <a:p>
            <a:pPr indent="-577850" lvl="0" marL="609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/>
          </a:p>
          <a:p>
            <a:pPr indent="0" lvl="1" marL="29260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Note that here the big-O notation is not the most useful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(adding more machines is always an option)</a:t>
            </a:r>
            <a:endParaRPr/>
          </a:p>
        </p:txBody>
      </p:sp>
      <p:sp>
        <p:nvSpPr>
          <p:cNvPr id="628" name="Google Shape;628;p5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Example: Cost Measures</a:t>
            </a:r>
            <a:endParaRPr/>
          </a:p>
        </p:txBody>
      </p:sp>
      <p:sp>
        <p:nvSpPr>
          <p:cNvPr id="634" name="Google Shape;634;p5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3200"/>
              <a:buChar char="•"/>
            </a:pPr>
            <a:r>
              <a:rPr b="1" lang="en-US">
                <a:solidFill>
                  <a:srgbClr val="D60093"/>
                </a:solidFill>
              </a:rPr>
              <a:t>For a map-reduce algorithm: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–"/>
            </a:pPr>
            <a:r>
              <a:rPr b="1" lang="en-US">
                <a:solidFill>
                  <a:srgbClr val="0000FF"/>
                </a:solidFill>
              </a:rPr>
              <a:t>Communication cost =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input file size + 2 × (sum of the sizes of all files passed from Map processes to Reduce processes) + the sum of the output sizes of the Reduce processes.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–"/>
            </a:pPr>
            <a:r>
              <a:rPr b="1" lang="en-US">
                <a:solidFill>
                  <a:srgbClr val="0000FF"/>
                </a:solidFill>
              </a:rPr>
              <a:t>Elapsed communication cost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is the sum of the largest input + output for any map process, plus the same for any reduce process</a:t>
            </a:r>
            <a:endParaRPr/>
          </a:p>
        </p:txBody>
      </p:sp>
      <p:sp>
        <p:nvSpPr>
          <p:cNvPr id="635" name="Google Shape;635;p5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What Cost Measures Mean</a:t>
            </a:r>
            <a:endParaRPr/>
          </a:p>
        </p:txBody>
      </p:sp>
      <p:sp>
        <p:nvSpPr>
          <p:cNvPr id="641" name="Google Shape;641;p5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Either the I/O (communication) or processing (computation) cost dominates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Ignore one or the other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Total cost tells what you pay in rent from </a:t>
            </a:r>
            <a:br>
              <a:rPr lang="en-US"/>
            </a:br>
            <a:r>
              <a:rPr lang="en-US"/>
              <a:t>your friendly neighborhood cloud provider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Elapsed cost is wall-clock time using parallelism</a:t>
            </a:r>
            <a:endParaRPr/>
          </a:p>
        </p:txBody>
      </p:sp>
      <p:sp>
        <p:nvSpPr>
          <p:cNvPr id="642" name="Google Shape;642;p5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Cost of Map-Reduce Join</a:t>
            </a:r>
            <a:endParaRPr/>
          </a:p>
        </p:txBody>
      </p:sp>
      <p:sp>
        <p:nvSpPr>
          <p:cNvPr id="648" name="Google Shape;648;p5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1" lang="en-US">
                <a:solidFill>
                  <a:srgbClr val="0000FF"/>
                </a:solidFill>
              </a:rPr>
              <a:t>Total communication cost</a:t>
            </a:r>
            <a:r>
              <a:rPr lang="en-US">
                <a:solidFill>
                  <a:srgbClr val="0000FF"/>
                </a:solidFill>
              </a:rPr>
              <a:t> </a:t>
            </a:r>
            <a:br>
              <a:rPr lang="en-US">
                <a:solidFill>
                  <a:srgbClr val="0000FF"/>
                </a:solidFill>
              </a:rPr>
            </a:br>
            <a:r>
              <a:rPr lang="en-US"/>
              <a:t>= O(|R|+|S|+|R ⋈ S|)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b="1" lang="en-US">
                <a:solidFill>
                  <a:srgbClr val="0000FF"/>
                </a:solidFill>
              </a:rPr>
              <a:t>Elapsed communication cost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= O(s)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We’re going to pick </a:t>
            </a:r>
            <a:r>
              <a:rPr b="1" i="1" lang="en-US"/>
              <a:t>k</a:t>
            </a:r>
            <a:r>
              <a:rPr lang="en-US"/>
              <a:t> and the number of Map processes so that the I/O limit </a:t>
            </a:r>
            <a:r>
              <a:rPr b="1" i="1" lang="en-US"/>
              <a:t>s</a:t>
            </a:r>
            <a:r>
              <a:rPr lang="en-US"/>
              <a:t> is respected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put a limit </a:t>
            </a:r>
            <a:r>
              <a:rPr b="1" i="1" lang="en-US"/>
              <a:t>s</a:t>
            </a:r>
            <a:r>
              <a:rPr lang="en-US"/>
              <a:t> on the amount of input or output that any one process can have. </a:t>
            </a:r>
            <a:r>
              <a:rPr b="1" i="1" lang="en-US"/>
              <a:t>s</a:t>
            </a:r>
            <a:r>
              <a:rPr b="1" lang="en-US"/>
              <a:t> could be:</a:t>
            </a:r>
            <a:endParaRPr/>
          </a:p>
          <a:p>
            <a:pPr indent="-24003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fits in main memory</a:t>
            </a:r>
            <a:endParaRPr/>
          </a:p>
          <a:p>
            <a:pPr indent="-24003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fits on local disk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With proper indexes, computation cost is linear in the input + output size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 computation cost is like comm. cost</a:t>
            </a:r>
            <a:endParaRPr/>
          </a:p>
        </p:txBody>
      </p:sp>
      <p:sp>
        <p:nvSpPr>
          <p:cNvPr id="649" name="Google Shape;649;p5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Data Storage Systems</a:t>
            </a:r>
            <a:endParaRPr/>
          </a:p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31800" lvl="0" marL="457200" rtl="0" algn="l">
              <a:spcBef>
                <a:spcPts val="36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Distributed file systems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E.g., store large files like log files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Sharding across multiple DBs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= partitioning records across multiple systems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Key</a:t>
            </a:r>
            <a:r>
              <a:rPr lang="en-US"/>
              <a:t>-value stores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Data stored and retrieved based on a key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Limitations on semantics, querying (with respect to relational DBs)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E.g., NoSQL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Parallel</a:t>
            </a:r>
            <a:r>
              <a:rPr lang="en-US"/>
              <a:t> and distributed DBs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Traditional relational DB interface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Store data across multiple machines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Perform queries across multiple machines</a:t>
            </a:r>
            <a:endParaRPr/>
          </a:p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MapReduce vs. Databases</a:t>
            </a:r>
            <a:endParaRPr/>
          </a:p>
        </p:txBody>
      </p:sp>
      <p:sp>
        <p:nvSpPr>
          <p:cNvPr id="655" name="Google Shape;655;p54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661" name="Google Shape;661;p5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Abstract ideas have been known before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MapReduce and Parallel DBMSs </a:t>
            </a:r>
            <a:r>
              <a:rPr lang="en-US"/>
              <a:t>by Stonebraker et al.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be implemented using user-defined aggregates in PostgreSQL quite easily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Top-down, declarative design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user specifies what is to be done, not how many machines to use, etc...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strength comes from simplicity and ease of use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database system can come close to the performance of MapReduce infrastructure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RDBMSs can’t scale to that degree, are not as fault-tolerant, etc.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mainly because of ACID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Databases were designed to support it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Most MapReduce tasks/applications don’t worry about that </a:t>
            </a:r>
            <a:endParaRPr/>
          </a:p>
        </p:txBody>
      </p:sp>
      <p:sp>
        <p:nvSpPr>
          <p:cNvPr id="662" name="Google Shape;662;p5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668" name="Google Shape;668;p5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MapReduce is very good at what it was designed for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may not be ideal for more complex tasks </a:t>
            </a:r>
            <a:endParaRPr/>
          </a:p>
          <a:p>
            <a:pPr indent="-217169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no notion of “Query Optimization” (in particular, operator order optimization)</a:t>
            </a:r>
            <a:endParaRPr/>
          </a:p>
          <a:p>
            <a:pPr indent="-217169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sequence of MapReduce tasks makes it procedural within a single machine 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Joins are tricky to do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MapReduce assumes a single input 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However, much work in recent years on extending the basic functionality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69" name="Google Shape;669;p5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Example: Join By Map-Reduce</a:t>
            </a:r>
            <a:endParaRPr/>
          </a:p>
        </p:txBody>
      </p:sp>
      <p:sp>
        <p:nvSpPr>
          <p:cNvPr id="675" name="Google Shape;675;p5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Compute the natural join </a:t>
            </a:r>
            <a:r>
              <a:rPr b="1" i="1" lang="en-US"/>
              <a:t>R(A,B) </a:t>
            </a:r>
            <a:r>
              <a:rPr b="1" lang="en-US"/>
              <a:t>⋈</a:t>
            </a:r>
            <a:r>
              <a:rPr b="1" i="1" lang="en-US"/>
              <a:t> S(B,C)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</a:t>
            </a:r>
            <a:r>
              <a:rPr lang="en-US"/>
              <a:t> and </a:t>
            </a:r>
            <a:r>
              <a:rPr i="1" lang="en-US"/>
              <a:t>S</a:t>
            </a:r>
            <a:r>
              <a:rPr lang="en-US"/>
              <a:t> are each stored in files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Tuples are pairs </a:t>
            </a:r>
            <a:r>
              <a:rPr i="1" lang="en-US"/>
              <a:t>(a,b)</a:t>
            </a:r>
            <a:r>
              <a:rPr lang="en-US"/>
              <a:t> or </a:t>
            </a:r>
            <a:r>
              <a:rPr i="1" lang="en-US"/>
              <a:t>(b,c)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76" name="Google Shape;676;p5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77" name="Google Shape;677;p57"/>
          <p:cNvGraphicFramePr/>
          <p:nvPr/>
        </p:nvGraphicFramePr>
        <p:xfrm>
          <a:off x="304800" y="35814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{DC13466F-BEA6-46ED-A734-5D889403149C}</a:tableStyleId>
              </a:tblPr>
              <a:tblGrid>
                <a:gridCol w="1104900"/>
                <a:gridCol w="1104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78" name="Google Shape;678;p57"/>
          <p:cNvGraphicFramePr/>
          <p:nvPr/>
        </p:nvGraphicFramePr>
        <p:xfrm>
          <a:off x="3810000" y="36576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{DC13466F-BEA6-46ED-A734-5D889403149C}</a:tableStyleId>
              </a:tblPr>
              <a:tblGrid>
                <a:gridCol w="1104900"/>
                <a:gridCol w="1104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9" name="Google Shape;679;p57"/>
          <p:cNvSpPr/>
          <p:nvPr/>
        </p:nvSpPr>
        <p:spPr>
          <a:xfrm>
            <a:off x="2667000" y="4038600"/>
            <a:ext cx="6960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⋈</a:t>
            </a:r>
            <a:endParaRPr/>
          </a:p>
        </p:txBody>
      </p:sp>
      <p:graphicFrame>
        <p:nvGraphicFramePr>
          <p:cNvPr id="680" name="Google Shape;680;p57"/>
          <p:cNvGraphicFramePr/>
          <p:nvPr/>
        </p:nvGraphicFramePr>
        <p:xfrm>
          <a:off x="6705600" y="36576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{DC13466F-BEA6-46ED-A734-5D889403149C}</a:tableStyleId>
              </a:tblPr>
              <a:tblGrid>
                <a:gridCol w="1104900"/>
                <a:gridCol w="1104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1" name="Google Shape;681;p57"/>
          <p:cNvSpPr/>
          <p:nvPr/>
        </p:nvSpPr>
        <p:spPr>
          <a:xfrm>
            <a:off x="6085776" y="4064000"/>
            <a:ext cx="5004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682" name="Google Shape;682;p57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83" name="Google Shape;683;p57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Map-Reduce Join</a:t>
            </a:r>
            <a:endParaRPr/>
          </a:p>
        </p:txBody>
      </p:sp>
      <p:sp>
        <p:nvSpPr>
          <p:cNvPr id="689" name="Google Shape;689;p5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Use a hash function </a:t>
            </a:r>
            <a:r>
              <a:rPr b="1" i="1" lang="en-US"/>
              <a:t>h</a:t>
            </a:r>
            <a:r>
              <a:rPr b="1" lang="en-US"/>
              <a:t> from B-values to </a:t>
            </a:r>
            <a:r>
              <a:rPr b="1" i="1" lang="en-US"/>
              <a:t>1...k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FF0066"/>
              </a:buClr>
              <a:buSzPts val="3200"/>
              <a:buChar char="•"/>
            </a:pPr>
            <a:r>
              <a:rPr b="1" lang="en-US">
                <a:solidFill>
                  <a:srgbClr val="FF0066"/>
                </a:solidFill>
              </a:rPr>
              <a:t>A Map process turns: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input tuple </a:t>
            </a:r>
            <a:r>
              <a:rPr i="1" lang="en-US"/>
              <a:t>R(a,b)</a:t>
            </a:r>
            <a:r>
              <a:rPr lang="en-US"/>
              <a:t> into key-value pair </a:t>
            </a:r>
            <a:r>
              <a:rPr i="1" lang="en-US"/>
              <a:t>(b,(a,R))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input tuple </a:t>
            </a:r>
            <a:r>
              <a:rPr i="1" lang="en-US"/>
              <a:t>S(b,c)</a:t>
            </a:r>
            <a:r>
              <a:rPr lang="en-US"/>
              <a:t> into </a:t>
            </a:r>
            <a:r>
              <a:rPr i="1" lang="en-US"/>
              <a:t>(b,(c,S))</a:t>
            </a:r>
            <a:endParaRPr/>
          </a:p>
          <a:p>
            <a:pPr indent="-111125" lvl="8" marL="38862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Map processes</a:t>
            </a:r>
            <a:r>
              <a:rPr lang="en-US"/>
              <a:t> send each key-value pair with key </a:t>
            </a:r>
            <a:r>
              <a:rPr i="1" lang="en-US"/>
              <a:t>b</a:t>
            </a:r>
            <a:r>
              <a:rPr lang="en-US"/>
              <a:t> to Reduce process </a:t>
            </a:r>
            <a:r>
              <a:rPr i="1" lang="en-US"/>
              <a:t>h(b)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 does this automatically; just tell it what </a:t>
            </a:r>
            <a:r>
              <a:rPr i="1" lang="en-US"/>
              <a:t>k</a:t>
            </a:r>
            <a:r>
              <a:rPr lang="en-US"/>
              <a:t> is.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</a:t>
            </a:r>
            <a:r>
              <a:rPr b="1" lang="en-US"/>
              <a:t>Reduce process</a:t>
            </a:r>
            <a:r>
              <a:rPr lang="en-US"/>
              <a:t> matches all the pairs </a:t>
            </a:r>
            <a:r>
              <a:rPr i="1" lang="en-US"/>
              <a:t>(b,(a,R))</a:t>
            </a:r>
            <a:r>
              <a:rPr lang="en-US"/>
              <a:t> with all </a:t>
            </a:r>
            <a:r>
              <a:rPr i="1" lang="en-US"/>
              <a:t>(b,(c,S)) </a:t>
            </a:r>
            <a:r>
              <a:rPr lang="en-US"/>
              <a:t>and outputs </a:t>
            </a:r>
            <a:r>
              <a:rPr i="1" lang="en-US"/>
              <a:t>(a,b,c)</a:t>
            </a:r>
            <a:r>
              <a:rPr lang="en-US"/>
              <a:t>.</a:t>
            </a:r>
            <a:endParaRPr/>
          </a:p>
        </p:txBody>
      </p:sp>
      <p:sp>
        <p:nvSpPr>
          <p:cNvPr id="690" name="Google Shape;690;p5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Systems on MapReduce</a:t>
            </a:r>
            <a:endParaRPr/>
          </a:p>
        </p:txBody>
      </p:sp>
      <p:sp>
        <p:nvSpPr>
          <p:cNvPr id="696" name="Google Shape;696;p5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Hadoop</a:t>
            </a:r>
            <a:r>
              <a:rPr lang="en-US"/>
              <a:t> home page for links to more systems and project links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Pig - high-level data-flow language and execution framework for parallel computation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HBase - scalable, distributed database that supports structured data storage for large tables (like Google BigTable)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Cassandra - scalable multi-master database with no single points of failure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Hive - data warehouse infrastructure that provides data summarization and ad hoc querying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ZooKeeper - high-performance coordination service for distributed applications</a:t>
            </a:r>
            <a:endParaRPr/>
          </a:p>
        </p:txBody>
      </p:sp>
      <p:sp>
        <p:nvSpPr>
          <p:cNvPr id="697" name="Google Shape;697;p5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0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lang="en-US"/>
            </a:br>
            <a:r>
              <a:rPr lang="en-US"/>
              <a:t>Pointers and Further Reading</a:t>
            </a:r>
            <a:endParaRPr/>
          </a:p>
        </p:txBody>
      </p:sp>
      <p:sp>
        <p:nvSpPr>
          <p:cNvPr id="703" name="Google Shape;703;p60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Implementations</a:t>
            </a:r>
            <a:endParaRPr/>
          </a:p>
        </p:txBody>
      </p:sp>
      <p:sp>
        <p:nvSpPr>
          <p:cNvPr id="709" name="Google Shape;709;p6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available outside Google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>
                <a:solidFill>
                  <a:schemeClr val="accent3"/>
                </a:solidFill>
              </a:rPr>
              <a:t>Hadoop</a:t>
            </a:r>
            <a:endParaRPr b="1">
              <a:solidFill>
                <a:schemeClr val="accent3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 open-source implementation in Java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Uses HDFS for stable storage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Download: </a:t>
            </a:r>
            <a:r>
              <a:rPr lang="en-US" sz="24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http://hadoop.apache.org/</a:t>
            </a:r>
            <a:endParaRPr sz="2400"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Amazon Elastic MapReduce (EMR)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 MapReduce running on Amazon EC2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also run Spark, Hbase, Hive, …</a:t>
            </a:r>
            <a:endParaRPr/>
          </a:p>
        </p:txBody>
      </p:sp>
      <p:sp>
        <p:nvSpPr>
          <p:cNvPr id="710" name="Google Shape;710;p6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716" name="Google Shape;716;p6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Jeffrey Dean and Sanjay Ghemawat: MapReduce: Simplified Data Processing  on Large Clusters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https://research.google.com/archive/mapreduce-osdi04.pdf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Sanjay Ghemawat, Howard Gobioff, and Shun-Tak Leung: The Google File System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https://research.google.com/archive/gfs-sosp2003.pdf</a:t>
            </a:r>
            <a:r>
              <a:rPr lang="en-US"/>
              <a:t> </a:t>
            </a:r>
            <a:endParaRPr/>
          </a:p>
        </p:txBody>
      </p:sp>
      <p:sp>
        <p:nvSpPr>
          <p:cNvPr id="717" name="Google Shape;717;p6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723" name="Google Shape;723;p6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Hadoop Wiki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Introduction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https://wiki.apache.org/hadoop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Getting Started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 http://wiki.apache.org/hadoop/GettingStartedWithHadoop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Map/Reduce Overview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 http://wiki.apache.org/hadoop/HadoopMapReduce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 http://wiki.apache.org/hadoop/HadoopMapRedClasses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Eclipse Environment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https://wiki.apache.org/hadoop/EclipsePlugIn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Javadoc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http://hadoop.apache.org/docs/current/api/</a:t>
            </a:r>
            <a:r>
              <a:rPr lang="en-US"/>
              <a:t>	</a:t>
            </a:r>
            <a:endParaRPr/>
          </a:p>
        </p:txBody>
      </p:sp>
      <p:sp>
        <p:nvSpPr>
          <p:cNvPr id="724" name="Google Shape;724;p6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</a:t>
            </a:r>
            <a:r>
              <a:rPr lang="en-US"/>
              <a:t>Distributed File Systems</a:t>
            </a:r>
            <a:endParaRPr/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Allow files to be stored across a number of machines, giving a single file-system view to clients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E.g., Google File System (GFS)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E.g., Hadoop File System (HDFS) based on GFS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Files are broken into multiple blocks and partitioned across multiple machines (typically with some replication across machines)</a:t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</a:t>
            </a:r>
            <a:r>
              <a:rPr lang="en-US"/>
              <a:t>Sharding across multiple DBs</a:t>
            </a:r>
            <a:r>
              <a:rPr lang="en-US"/>
              <a:t> </a:t>
            </a:r>
            <a:endParaRPr/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P</a:t>
            </a:r>
            <a:r>
              <a:rPr lang="en-US"/>
              <a:t>rocess of partitioning records across multiple DBs or machines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E.g., to scale beyond a centralized DB to handle more users or storage / processing speed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Shard keys (aka partitioning keys / attributes) are one or more attributes to partition the data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Range partition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Hash partition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Replication is often needed to deal with failures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Ensuring consistency is challenging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Key-value store</a:t>
            </a:r>
            <a:endParaRPr/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R</a:t>
            </a:r>
            <a:r>
              <a:rPr lang="en-US"/>
              <a:t>ecords are stored, updated, and retrieved based on a key, with some limited query facilities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NoSQL systems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Key-value store do not support: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Declarative querying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Transactions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Retrieval based on non-key attributes</a:t>
            </a:r>
            <a:endParaRPr/>
          </a:p>
          <a:p>
            <a:pPr indent="-300037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These features are sacrificed to achieve scalability on large clusters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Problems solved by key-value storage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Many applications (e.g., web) store a very large number (billions or more) small records (few KBs to few MBs)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File systems are not designed to store such a large number of files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Relational DBs are not good at supporting constraints (e.g., foreign key) and transactions on multiple machines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Key-value stores can: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Partition data across multiple machines easily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Support replication and consistency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Balance workload and add more machines</a:t>
            </a:r>
            <a:endParaRPr/>
          </a:p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66"/>
              <a:t>Parallel key-value stores</a:t>
            </a:r>
            <a:endParaRPr sz="5066"/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52400" y="990600"/>
            <a:ext cx="8839200" cy="58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Parallel key-value stores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Bigtable (Google)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Apache HBase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Dynamo (Amazon)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Cassandra (Facebook)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MongoDB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Azure cloud storage (Microsoft)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Document stores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Allow storing data with certain format and execute simple queries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E.g., MongoDB accepts values in JSON format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Conceptually the operations are:</a:t>
            </a:r>
            <a:endParaRPr/>
          </a:p>
          <a:p>
            <a:pPr indent="-291464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`put(key, value)` to store</a:t>
            </a:r>
            <a:endParaRPr/>
          </a:p>
          <a:p>
            <a:pPr indent="-291464" lvl="1" marL="13716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`get(key)` to retrieve data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MongoDB cluster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Scale out on large data sizes and query / update loads with multiple machines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Partitioning is done based on the value of a specified attribute (partitioning attribute)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Bigtable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Data values can have multiple attributes (not predetermined and changing across records) JSON can be mapped to Bigtable data model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HBase is the open-source version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In-memory caching systems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Store some relations or parts of some relations in in-memory cache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Replicated or partitioned across multiple machines</a:t>
            </a:r>
            <a:endParaRPr/>
          </a:p>
          <a:p>
            <a:pPr indent="-291465" lvl="0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E.g., memcached or Redis</a:t>
            </a:r>
            <a:endParaRPr/>
          </a:p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