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5A469-422F-4792-8624-2A539E5D4509}">
  <a:tblStyle styleId="{6215A469-422F-4792-8624-2A539E5D450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index in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documents and linking??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 pipeline??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http://docs.mongodb.org/manual/core/data-model-design/</a:t>
            </a:r>
            <a:endParaRPr/>
          </a:p>
        </p:txBody>
      </p:sp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schema is very flexible. Documents in each collection can have different structures.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schema is very flexible. Documents in each collection can have different structures.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embedded documents, we do not need complicated join 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objectId1 – a hex string </a:t>
            </a:r>
            <a:endParaRPr/>
          </a:p>
        </p:txBody>
      </p:sp>
      <p:sp>
        <p:nvSpPr>
          <p:cNvPr id="204" name="Google Shape;204;p1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embedded documents, we do not need complicated join table.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objectId1 – a hex string </a:t>
            </a:r>
            <a:endParaRPr/>
          </a:p>
        </p:txBody>
      </p:sp>
      <p:sp>
        <p:nvSpPr>
          <p:cNvPr id="219" name="Google Shape;219;p1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f60704d11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4f60704d11_0_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4f60704d11_0_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f60704d11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f60704d11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4f60704d11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dynamic schemas?</a:t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hyperlink" Target="https://docs.mongodb.com/manual/reference/operator/query/index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mongod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abs.google.com/papers/bigtable.html" TargetMode="External"/><Relationship Id="rId4" Type="http://schemas.openxmlformats.org/officeDocument/2006/relationships/hyperlink" Target="http://hypertable.org/" TargetMode="External"/><Relationship Id="rId11" Type="http://schemas.openxmlformats.org/officeDocument/2006/relationships/hyperlink" Target="http://en.wikipedia.org/wiki/Berkeley_DB" TargetMode="External"/><Relationship Id="rId10" Type="http://schemas.openxmlformats.org/officeDocument/2006/relationships/hyperlink" Target="http://memcachedb.org/" TargetMode="External"/><Relationship Id="rId9" Type="http://schemas.openxmlformats.org/officeDocument/2006/relationships/hyperlink" Target="http://code.google.com/p/scalaris/" TargetMode="External"/><Relationship Id="rId5" Type="http://schemas.openxmlformats.org/officeDocument/2006/relationships/hyperlink" Target="http://hadoop.apache.org/hbase/" TargetMode="External"/><Relationship Id="rId6" Type="http://schemas.openxmlformats.org/officeDocument/2006/relationships/hyperlink" Target="http://www.mongodb.org/display/DOCS/Home" TargetMode="External"/><Relationship Id="rId7" Type="http://schemas.openxmlformats.org/officeDocument/2006/relationships/hyperlink" Target="http://code.google.com/p/terrastore/" TargetMode="External"/><Relationship Id="rId8" Type="http://schemas.openxmlformats.org/officeDocument/2006/relationships/hyperlink" Target="http://code.google.com/p/redi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3.amazonaws.com/AllThingsDistributed/sosp/amazon-dynamo-sosp2007.pdf" TargetMode="External"/><Relationship Id="rId4" Type="http://schemas.openxmlformats.org/officeDocument/2006/relationships/hyperlink" Target="http://project-voldemort.com/" TargetMode="External"/><Relationship Id="rId10" Type="http://schemas.openxmlformats.org/officeDocument/2006/relationships/hyperlink" Target="http://riak.basho.com/" TargetMode="External"/><Relationship Id="rId9" Type="http://schemas.openxmlformats.org/officeDocument/2006/relationships/hyperlink" Target="http://aws.amazon.com/simpledb/" TargetMode="External"/><Relationship Id="rId5" Type="http://schemas.openxmlformats.org/officeDocument/2006/relationships/hyperlink" Target="http://1978th.net/" TargetMode="External"/><Relationship Id="rId6" Type="http://schemas.openxmlformats.org/officeDocument/2006/relationships/hyperlink" Target="http://sourceforge.net/projects/kai/" TargetMode="External"/><Relationship Id="rId7" Type="http://schemas.openxmlformats.org/officeDocument/2006/relationships/hyperlink" Target="http://incubator.apache.org/cassandra/" TargetMode="External"/><Relationship Id="rId8" Type="http://schemas.openxmlformats.org/officeDocument/2006/relationships/hyperlink" Target="http://couchdb.apach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52400" y="152400"/>
            <a:ext cx="88392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document stores</a:t>
            </a:r>
            <a:br>
              <a:rPr b="0" lang="en-US"/>
            </a:br>
            <a:r>
              <a:rPr b="0" lang="en-US"/>
              <a:t>MongoDB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CouchDB</a:t>
            </a:r>
            <a:endParaRPr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52400" y="3455025"/>
            <a:ext cx="88392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with thanks to</a:t>
            </a:r>
            <a:endParaRPr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Alan Sussman (UMD)</a:t>
            </a:r>
            <a:endParaRPr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Amol Deshpande (UMD)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Nguyen Vo (Utah State U.)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Kathleen Durant (Northeastern U.)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Why Use MongoDB?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queries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Functionality provided applicable to most web applications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Easy and fast integration of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well suited for heavy and complex transactions systems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It is Fast!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52400" y="9906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Anywhere from 2X to 10X faster than MySQL</a:t>
            </a:r>
            <a:endParaRPr/>
          </a:p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199"/>
            <a:ext cx="7010400" cy="475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Hierarchical Objects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MongoDB instance may have zero or more ‘databases’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database may have zero or more ‘collections’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collection may have zero or more ‘documents’ 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document may have one or more ‘fields’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‘Indexes’ function much like their RDBMS counterparts </a:t>
            </a:r>
            <a:endParaRPr/>
          </a:p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388" y="891381"/>
            <a:ext cx="4454164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SQL vs MongoDB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{6215A469-422F-4792-8624-2A539E5D4509}</a:tableStyleId>
              </a:tblPr>
              <a:tblGrid>
                <a:gridCol w="4114800"/>
                <a:gridCol w="4114800"/>
              </a:tblGrid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Terms/Concepts</a:t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MongoDB Terms/Concepts</a:t>
                      </a:r>
                      <a:endParaRPr sz="2000"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2000"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table, view</a:t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</a:t>
                      </a:r>
                      <a:endParaRPr sz="2000"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row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document (BSON)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column 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field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index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index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8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table joins (e.g.</a:t>
                      </a:r>
                      <a:r>
                        <a:rPr lang="en-US" sz="2000"/>
                        <a:t> select queries)</a:t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embedded documents and linking</a:t>
                      </a:r>
                      <a:endParaRPr sz="2000"/>
                    </a:p>
                  </a:txBody>
                  <a:tcPr marT="34300" marB="34300" marR="68575" marL="68575"/>
                </a:tc>
              </a:tr>
              <a:tr h="8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Primary</a:t>
                      </a:r>
                      <a:r>
                        <a:rPr lang="en-US" sz="2000"/>
                        <a:t> keys</a:t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_id </a:t>
                      </a:r>
                      <a:r>
                        <a:rPr lang="en-US" sz="2000"/>
                        <a:t>field</a:t>
                      </a:r>
                      <a:r>
                        <a:rPr lang="en-US" sz="2000"/>
                        <a:t> is always the primary key</a:t>
                      </a:r>
                      <a:endParaRPr sz="2000"/>
                    </a:p>
                  </a:txBody>
                  <a:tcPr marT="34300" marB="34300" marR="68575" marL="68575"/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Foreign key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reference</a:t>
                      </a:r>
                      <a:endParaRPr sz="2000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Data Model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632013" y="1986804"/>
            <a:ext cx="314438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</a:t>
            </a:r>
            <a:r>
              <a:rPr b="1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84" name="Google Shape;184;p26"/>
          <p:cNvGrpSpPr/>
          <p:nvPr/>
        </p:nvGrpSpPr>
        <p:grpSpPr>
          <a:xfrm>
            <a:off x="710293" y="1295400"/>
            <a:ext cx="7366907" cy="4411436"/>
            <a:chOff x="979714" y="1906181"/>
            <a:chExt cx="8180615" cy="4559933"/>
          </a:xfrm>
        </p:grpSpPr>
        <p:sp>
          <p:nvSpPr>
            <p:cNvPr id="185" name="Google Shape;185;p26"/>
            <p:cNvSpPr/>
            <p:nvPr/>
          </p:nvSpPr>
          <p:spPr>
            <a:xfrm>
              <a:off x="979714" y="1906181"/>
              <a:ext cx="8180615" cy="455993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frog\Desktop\crud-annotated-collection.png" id="186" name="Google Shape;1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9676" y="2182585"/>
              <a:ext cx="7326086" cy="36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Data Model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477984" y="1134312"/>
            <a:ext cx="37561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a JSON-document:</a:t>
            </a:r>
            <a:endParaRPr/>
          </a:p>
        </p:txBody>
      </p:sp>
      <p:grpSp>
        <p:nvGrpSpPr>
          <p:cNvPr id="196" name="Google Shape;196;p27"/>
          <p:cNvGrpSpPr/>
          <p:nvPr/>
        </p:nvGrpSpPr>
        <p:grpSpPr>
          <a:xfrm>
            <a:off x="609600" y="1610950"/>
            <a:ext cx="7086600" cy="3494450"/>
            <a:chOff x="2501153" y="1201271"/>
            <a:chExt cx="6149788" cy="2133600"/>
          </a:xfrm>
        </p:grpSpPr>
        <p:sp>
          <p:nvSpPr>
            <p:cNvPr id="197" name="Google Shape;197;p27"/>
            <p:cNvSpPr/>
            <p:nvPr/>
          </p:nvSpPr>
          <p:spPr>
            <a:xfrm>
              <a:off x="2501153" y="1201271"/>
              <a:ext cx="6149788" cy="2133600"/>
            </a:xfrm>
            <a:prstGeom prst="flowChartProcess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frog\Desktop\crud-annotated-document.png" id="198" name="Google Shape;1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80447" y="1415675"/>
              <a:ext cx="5791200" cy="172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27"/>
          <p:cNvSpPr txBox="1"/>
          <p:nvPr/>
        </p:nvSpPr>
        <p:spPr>
          <a:xfrm>
            <a:off x="3899646" y="5246380"/>
            <a:ext cx="3589947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Native data types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documents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Data Model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533400" y="1371600"/>
            <a:ext cx="8229600" cy="5121275"/>
            <a:chOff x="537883" y="1872127"/>
            <a:chExt cx="7718612" cy="3856455"/>
          </a:xfrm>
        </p:grpSpPr>
        <p:sp>
          <p:nvSpPr>
            <p:cNvPr id="209" name="Google Shape;209;p28"/>
            <p:cNvSpPr txBox="1"/>
            <p:nvPr/>
          </p:nvSpPr>
          <p:spPr>
            <a:xfrm>
              <a:off x="632012" y="1872127"/>
              <a:ext cx="2557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Embedded documents:</a:t>
              </a:r>
              <a:endParaRPr/>
            </a:p>
          </p:txBody>
        </p:sp>
        <p:grpSp>
          <p:nvGrpSpPr>
            <p:cNvPr id="210" name="Google Shape;210;p28"/>
            <p:cNvGrpSpPr/>
            <p:nvPr/>
          </p:nvGrpSpPr>
          <p:grpSpPr>
            <a:xfrm>
              <a:off x="537883" y="2205984"/>
              <a:ext cx="7718612" cy="3522598"/>
              <a:chOff x="717177" y="1762453"/>
              <a:chExt cx="10291482" cy="4696797"/>
            </a:xfrm>
          </p:grpSpPr>
          <p:sp>
            <p:nvSpPr>
              <p:cNvPr id="211" name="Google Shape;211;p28"/>
              <p:cNvSpPr/>
              <p:nvPr/>
            </p:nvSpPr>
            <p:spPr>
              <a:xfrm>
                <a:off x="842683" y="1875402"/>
                <a:ext cx="10165976" cy="4435751"/>
              </a:xfrm>
              <a:prstGeom prst="flowChartProcess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:\Users\frog\Desktop\data-model-denormalized.png" id="212" name="Google Shape;212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17177" y="1762453"/>
                <a:ext cx="9574305" cy="46967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Google Shape;213;p28"/>
            <p:cNvSpPr/>
            <p:nvPr/>
          </p:nvSpPr>
          <p:spPr>
            <a:xfrm>
              <a:off x="942975" y="2559503"/>
              <a:ext cx="2504953" cy="3429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3585665" y="2592454"/>
              <a:ext cx="1425390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The primary key</a:t>
              </a:r>
              <a:endParaRPr/>
            </a:p>
          </p:txBody>
        </p:sp>
      </p:grpSp>
      <p:sp>
        <p:nvSpPr>
          <p:cNvPr id="215" name="Google Shape;215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Data Model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3" name="Google Shape;223;p29"/>
          <p:cNvGrpSpPr/>
          <p:nvPr/>
        </p:nvGrpSpPr>
        <p:grpSpPr>
          <a:xfrm>
            <a:off x="838200" y="1295400"/>
            <a:ext cx="7467600" cy="4953000"/>
            <a:chOff x="632012" y="1872127"/>
            <a:chExt cx="5858588" cy="3923400"/>
          </a:xfrm>
        </p:grpSpPr>
        <p:sp>
          <p:nvSpPr>
            <p:cNvPr id="224" name="Google Shape;224;p29"/>
            <p:cNvSpPr txBox="1"/>
            <p:nvPr/>
          </p:nvSpPr>
          <p:spPr>
            <a:xfrm>
              <a:off x="632012" y="1872127"/>
              <a:ext cx="4621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 documents or linking documents</a:t>
              </a:r>
              <a:endParaRPr/>
            </a:p>
          </p:txBody>
        </p:sp>
        <p:grpSp>
          <p:nvGrpSpPr>
            <p:cNvPr id="225" name="Google Shape;225;p29"/>
            <p:cNvGrpSpPr/>
            <p:nvPr/>
          </p:nvGrpSpPr>
          <p:grpSpPr>
            <a:xfrm>
              <a:off x="710285" y="2233588"/>
              <a:ext cx="5780315" cy="3561939"/>
              <a:chOff x="1322613" y="1639169"/>
              <a:chExt cx="7707087" cy="4749252"/>
            </a:xfrm>
          </p:grpSpPr>
          <p:sp>
            <p:nvSpPr>
              <p:cNvPr id="226" name="Google Shape;226;p29"/>
              <p:cNvSpPr/>
              <p:nvPr/>
            </p:nvSpPr>
            <p:spPr>
              <a:xfrm>
                <a:off x="1322613" y="1639169"/>
                <a:ext cx="7707087" cy="4749252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:\Users\frog\Desktop\data-model-normalized.png" id="227" name="Google Shape;227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22613" y="1727001"/>
                <a:ext cx="7516813" cy="45735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MongoDB Processes and configuration 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Mongod</a:t>
            </a:r>
            <a:r>
              <a:rPr lang="en-US"/>
              <a:t> – Database instance  (the server process)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Mongos</a:t>
            </a:r>
            <a:r>
              <a:rPr lang="en-US"/>
              <a:t> – Sharding/partitioning processes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Analogous to a database router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Processes all requests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Decides how many and which </a:t>
            </a:r>
            <a:r>
              <a:rPr i="1" lang="en-US"/>
              <a:t>mongod</a:t>
            </a:r>
            <a:r>
              <a:rPr lang="en-US"/>
              <a:t>s should receive the query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Mongos</a:t>
            </a:r>
            <a:r>
              <a:rPr lang="en-US"/>
              <a:t> collates the results, and sends it back to the client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 – an interactive shell (a client)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Fully functional JavaScript environment for use with a MongoDB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have one </a:t>
            </a:r>
            <a:r>
              <a:rPr i="1" lang="en-US"/>
              <a:t>mongos</a:t>
            </a:r>
            <a:r>
              <a:rPr lang="en-US"/>
              <a:t> for the whole system no matter how many </a:t>
            </a:r>
            <a:r>
              <a:rPr i="1" lang="en-US"/>
              <a:t>mongod</a:t>
            </a:r>
            <a:r>
              <a:rPr lang="en-US"/>
              <a:t>s you have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 you can have one local </a:t>
            </a:r>
            <a:r>
              <a:rPr i="1" lang="en-US"/>
              <a:t>mongos</a:t>
            </a:r>
            <a:r>
              <a:rPr lang="en-US"/>
              <a:t> for every client if you wanted to minimize network latency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Choices made for Design of MongoDB 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Scale horizontally over commodity hardware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Lots of relatively inexpensive servers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 the functionality that works well in RDBMSs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 hoc queries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Fully featured indexes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Secondary indexes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doesn’t distribute well in RDBMS?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Long running multi-row transactions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Joins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Both artifacts of the relational data model (row x column) </a:t>
            </a:r>
            <a:endParaRPr/>
          </a:p>
        </p:txBody>
      </p:sp>
      <p:sp>
        <p:nvSpPr>
          <p:cNvPr id="243" name="Google Shape;243;p3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Key differentiators between NoSQL Stores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Model: Key-value, Wide-column, Document (JSON), Property Graph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Underlying architecture (e.g., Cassandra uses a P2P-style architecture underneath)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Replication scheme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Querying functionality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has minimal query language, whereas </a:t>
            </a:r>
            <a:r>
              <a:rPr lang="en-US">
                <a:solidFill>
                  <a:srgbClr val="0070C0"/>
                </a:solidFill>
              </a:rPr>
              <a:t>MongoDB query language is much more functional and support aggregations and map-reduce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BSON format 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Binary-encoded serialization of JSON-like documents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Zero or more key/value pairs are stored as a single entity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entry consists of a field name, a data type, and a value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elements in a BSON document are prefixed with a length field to facilitate scanning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Like JSON, supports embedding of objects and arrays within other objects and arrays (not just references)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understands the internals of BSON objects, even nested ones, so can build indexes and match objects against query expressions for both top-level and nested BSON keys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Schema Free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52400" y="99060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does not need any pre-defined data schema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document in a collection could have different data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Addresses NULL data fields</a:t>
            </a:r>
            <a:endParaRPr/>
          </a:p>
        </p:txBody>
      </p:sp>
      <p:sp>
        <p:nvSpPr>
          <p:cNvPr id="259" name="Google Shape;259;p3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56" y="2209800"/>
            <a:ext cx="889402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JSON Format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is in name / value pairs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/>
              <a:t>A name/value pair consists of a field name followed by a colon, followed by a value</a:t>
            </a:r>
            <a:endParaRPr sz="2800"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Example: “name”: “R2-D2”</a:t>
            </a:r>
            <a:endParaRPr sz="3000"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Data is separated by commas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Example: “name”: “R2-D2”, race : “Droid” </a:t>
            </a:r>
            <a:endParaRPr sz="3000"/>
          </a:p>
          <a:p>
            <a:pPr indent="-342900" lvl="0" marL="342900" rtl="0" algn="l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Curly braces hold objects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Example: {“name”: “R2-D2”, race : “Droid”, affiliation: “rebels”} </a:t>
            </a:r>
            <a:endParaRPr sz="350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array is stored in brackets [] </a:t>
            </a:r>
            <a:endParaRPr/>
          </a:p>
          <a:p>
            <a:pPr indent="-285750" lvl="1" marL="74295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Example: [ {“name”: “R2-D2”, race : “Droid”, affiliation: “rebels”}, </a:t>
            </a:r>
            <a:br>
              <a:rPr lang="en-US" sz="2600"/>
            </a:br>
            <a:r>
              <a:rPr lang="en-US" sz="2600"/>
              <a:t>{“name”: “Yoda”, affiliation: “rebels”} ] </a:t>
            </a:r>
            <a:endParaRPr/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Features 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Document-Oriented storage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Index Support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Replication &amp; High Availability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Auto-Sharding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Querying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Fast In-Place Updates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Map/Reduce functionality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r>
              <a:rPr b="1" lang="en-US"/>
              <a:t>Agile</a:t>
            </a:r>
            <a:r>
              <a:rPr lang="en-US"/>
              <a:t> and </a:t>
            </a:r>
            <a:r>
              <a:rPr b="1" lang="en-US"/>
              <a:t>Scalable</a:t>
            </a:r>
            <a:endParaRPr/>
          </a:p>
        </p:txBody>
      </p:sp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Indexes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52400" y="990599"/>
            <a:ext cx="88392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B+ tree indexes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Index automatically created on the _id field (the primary key) – so per collection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can create other indexes to improve query performance or to enforce Unique values for a particular field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Supports single field index as well as Compound index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Like SQL, order of the fields in a compound index matters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you index a field that holds an array value, MongoDB creates separate index entries for every element of the array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Sparse property of an index ensures that the index only contain entries for documents that have the indexed field (so ignores records that do not have the field defined)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an index is both unique and sparse, then MongoDB will reject records that have a duplicate key value but allow records that do not have the indexed field defined </a:t>
            </a:r>
            <a:endParaRPr/>
          </a:p>
        </p:txBody>
      </p:sp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CRUD Operations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152400" y="9906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/>
              <a:t>reate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db.collection.insert( &lt;document&gt; 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db.collection.save( &lt;document&gt; 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db.collection.update( &lt;query&gt;, &lt;update&gt;, { upsert: true } )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>
                <a:solidFill>
                  <a:srgbClr val="0070C0"/>
                </a:solidFill>
              </a:rPr>
              <a:t>R</a:t>
            </a:r>
            <a:r>
              <a:rPr lang="en-US"/>
              <a:t>ead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db.collection.find( &lt;query&gt;, &lt;projection&gt; 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db.collection.findOne( &lt;query&gt;, &lt;projection&gt; )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>
                <a:solidFill>
                  <a:srgbClr val="0070C0"/>
                </a:solidFill>
              </a:rPr>
              <a:t>U</a:t>
            </a:r>
            <a:r>
              <a:rPr lang="en-US"/>
              <a:t>pdate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db.collection.update( &lt;query&gt;, &lt;update&gt;, &lt;options&gt; )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>
                <a:solidFill>
                  <a:srgbClr val="0070C0"/>
                </a:solidFill>
              </a:rPr>
              <a:t>D</a:t>
            </a:r>
            <a:r>
              <a:rPr lang="en-US"/>
              <a:t>elete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db.collection.remove( &lt;query&gt;, &lt;justOne&gt; )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457200" y="5726539"/>
            <a:ext cx="8001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the collection or the ‘table’ to store the document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/>
              <a:t>reate Operations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 specifies the collection or the ‘table’ to store the document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db.collection_name.insert( &lt;document&gt; )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Omit the _id field to have MongoDB generate a unique key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db.parts.insert( {{type: “screwdriver”, quantity: 15 } )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db.parts.insert({_id: 10, type: “hammer”, quantity: 1 })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db.collection_name.update( &lt;query&gt;, &lt;update&gt;, { upsert: true } 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Will update 1 or more records in a collection satisfying </a:t>
            </a:r>
            <a:r>
              <a:rPr i="1" lang="en-US"/>
              <a:t>query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db.collection_name.save(&lt;document&gt;)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Updates an existing record or creates a new record </a:t>
            </a:r>
            <a:endParaRPr/>
          </a:p>
        </p:txBody>
      </p:sp>
      <p:sp>
        <p:nvSpPr>
          <p:cNvPr id="301" name="Google Shape;301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R</a:t>
            </a:r>
            <a:r>
              <a:rPr lang="en-US"/>
              <a:t>ead Operations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db.collection.find( &lt;query&gt;, &lt;projection&gt; ).cursor modified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Provides functionality similar to the SQL SELECT command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&lt;query&gt; where condition , &lt;projection&gt; fields in result set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Example: var PartsCursor= db.parts.find({parts: “hammer”}).limit(5)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Has cursors to handle a result set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modify the query to impose limits, skips, and sort orders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specify to return the ‘top’ number of records from the result set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db.collection.findOne( &lt;query&gt;, &lt;projection&gt; )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Operators</a:t>
            </a:r>
            <a:endParaRPr/>
          </a:p>
        </p:txBody>
      </p:sp>
      <p:sp>
        <p:nvSpPr>
          <p:cNvPr id="316" name="Google Shape;316;p4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38200"/>
            <a:ext cx="832056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533400" y="60198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https://docs.mongodb.com/manual/reference/operator/query/index.html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U</a:t>
            </a:r>
            <a:r>
              <a:rPr lang="en-US"/>
              <a:t>pdate Operations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db.collection_name.insert( &lt;document&gt; 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Omit the _id field to have MongoDB generate a unique key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Example: db.parts.insert( {{type: “screwdriver”, quantity: 15 } 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db.parts.insert({_id: 10, type: “hammer”, quantity: 1 })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db.collection_name.save( &lt;document&gt; 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Updates an existing record or creates a new record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db.collection_name.update( &lt;query&gt;, &lt;update&gt;, { upsert: true } 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Will update 1 or more records in a collection satisfying query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db.collection_name.findAndModify(&lt;query&gt;, &lt;sort&gt;, &lt;update&gt;,&lt;new&gt;, &lt;fields&gt;, &lt;upsert&gt;)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 existing record(s) – retrieve old or new version of the record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6" name="Google Shape;326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 differentiators - CAP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data model: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Relational</a:t>
            </a:r>
            <a:r>
              <a:rPr lang="en-US"/>
              <a:t> systems are the databases we've been using for a long time. RDBMSs and systems that support ACID properties and joins are considered relational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Key-value</a:t>
            </a:r>
            <a:r>
              <a:rPr lang="en-US"/>
              <a:t> systems basically support get, put, and delete operations based on a primary key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Column-oriented</a:t>
            </a:r>
            <a:r>
              <a:rPr lang="en-US"/>
              <a:t> systems still use tables but have no joins (joins must be handled within your application). They store data by column as opposed to traditional row-oriented databases. This makes aggregations much easier.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>
                <a:solidFill>
                  <a:srgbClr val="0070C0"/>
                </a:solidFill>
              </a:rPr>
              <a:t>Document-oriented</a:t>
            </a:r>
            <a:r>
              <a:rPr lang="en-US">
                <a:solidFill>
                  <a:srgbClr val="0070C0"/>
                </a:solidFill>
              </a:rPr>
              <a:t> systems store structured "documents" such as JSON or XML but have no joins (joins must be handled within your application). It's very easy to map data from object-oriented software to these systems.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D</a:t>
            </a:r>
            <a:r>
              <a:rPr lang="en-US"/>
              <a:t>elete Operations 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db.collection_name.remove(&lt;query&gt;, &lt;justone&gt;)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Delete all records from a collection or matching a criterion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&lt;justone&gt; - specifies to delete only 1 record matching the criterion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Example: db.parts.remove(type: /^h/ } ) - remove all parts starting with h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Db.parts.remove() – delete all documents in the parts collections </a:t>
            </a:r>
            <a:endParaRPr/>
          </a:p>
        </p:txBody>
      </p:sp>
      <p:sp>
        <p:nvSpPr>
          <p:cNvPr id="334" name="Google Shape;334;p4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CRUD examples</a:t>
            </a:r>
            <a:endParaRPr/>
          </a:p>
        </p:txBody>
      </p:sp>
      <p:sp>
        <p:nvSpPr>
          <p:cNvPr id="341" name="Google Shape;341;p4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72" y="860612"/>
            <a:ext cx="7509456" cy="524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More query examples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152400" y="990600"/>
            <a:ext cx="88392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age&gt;33 </a:t>
            </a:r>
            <a:br>
              <a:rPr lang="en-US"/>
            </a:br>
            <a:r>
              <a:rPr lang="en-US"/>
              <a:t>db.users.find({age:{$gt:33}})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age!=33 </a:t>
            </a:r>
            <a:br>
              <a:rPr lang="en-US"/>
            </a:br>
            <a:r>
              <a:rPr lang="en-US"/>
              <a:t>db.users.find({age:{$ne:33}})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name LIKE "%Joe%" db.users.find({name:/Joe/})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a=1 and b='q’ </a:t>
            </a:r>
            <a:br>
              <a:rPr lang="en-US"/>
            </a:br>
            <a:r>
              <a:rPr lang="en-US"/>
              <a:t>db.users.find({a:1,b:'q’})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a=1 or b=2 </a:t>
            </a:r>
            <a:br>
              <a:rPr lang="en-US"/>
            </a:br>
            <a:r>
              <a:rPr lang="en-US"/>
              <a:t>db.users.find( { $or : [ { a : 1 } , { b : 2 } ] } 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foo WHERE name=‘bob’ and (a=1 or b=2 ) </a:t>
            </a:r>
            <a:br>
              <a:rPr lang="en-US"/>
            </a:br>
            <a:r>
              <a:rPr lang="en-US"/>
              <a:t>db.foo.find( { name : "bob" , $or : [ { a : 1 } , { b : 2 } ] } )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SELECT * FROM users WHERE age&gt;33 AND age&lt;=40 db.users.find({'age':{$gt:33,$lte:40}}) </a:t>
            </a:r>
            <a:endParaRPr/>
          </a:p>
        </p:txBody>
      </p:sp>
      <p:sp>
        <p:nvSpPr>
          <p:cNvPr id="350" name="Google Shape;350;p4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51" name="Google Shape;351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MapReduce functionality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Performs complex aggregator functions given a collection of keys, value pairs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provide at least a map function, reduction function and a name of the result set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db.collection.mapReduce( &lt;mapfunction&gt;, &lt;reducefunction&gt;, { out: &lt;collection&gt;, query: &lt;document&gt;, sort: &lt;document&gt;, limit: &lt;number&gt;, finalize: &lt;function&gt;, scope: &lt;document&gt;, jsMode: &lt;boolean&gt;, verbose: &lt;boolean&gt; } ) </a:t>
            </a:r>
            <a:endParaRPr/>
          </a:p>
        </p:txBody>
      </p:sp>
      <p:sp>
        <p:nvSpPr>
          <p:cNvPr id="358" name="Google Shape;358;p4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Replication of data 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152400" y="990599"/>
            <a:ext cx="8839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Ensures redundancy, backup, and automatic failover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Recovery manager in an RDMS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Replication occurs through groups of servers known as replica sets (for each shard)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Primary set – set of servers that client tasks direct updates to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Secondary set – set of servers used for duplication of data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Many different properties can be associated with a secondary set,  i.e. secondary-only, hidden delayed, arbiters, non-voting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primary set fails the secondary sets ‘vote’ to elect the new primary set </a:t>
            </a:r>
            <a:endParaRPr/>
          </a:p>
        </p:txBody>
      </p:sp>
      <p:sp>
        <p:nvSpPr>
          <p:cNvPr id="366" name="Google Shape;366;p4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Consistency</a:t>
            </a:r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writes and </a:t>
            </a:r>
            <a:r>
              <a:rPr i="1" lang="en-US"/>
              <a:t>consistent</a:t>
            </a:r>
            <a:r>
              <a:rPr lang="en-US"/>
              <a:t> reads go to the primary, and all </a:t>
            </a:r>
            <a:r>
              <a:rPr i="1" lang="en-US"/>
              <a:t>eventually consistent</a:t>
            </a:r>
            <a:r>
              <a:rPr lang="en-US"/>
              <a:t> reads are distributed among the secondaries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client gets to decide how to enforce consistency for reads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read operations issued to the primary of a replica set are consistent with the last write operation </a:t>
            </a:r>
            <a:endParaRPr/>
          </a:p>
          <a:p>
            <a:pPr indent="-285750" lvl="1" marL="7429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200"/>
              <a:t>Reads to a primary have strict consistency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Reads reflect the latest changes to the data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Reads to a secondary have eventual consistency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72727"/>
              <a:buChar char="•"/>
            </a:pPr>
            <a:r>
              <a:rPr lang="en-US"/>
              <a:t>Updates propagate gradually</a:t>
            </a:r>
            <a:endParaRPr sz="3300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clients permit reads from secondary sets – then client may read a previous state of the database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failure occurs before the secondary nodes are updated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System identifies when a rollback needs to occur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are responsible for manually applying rollback changes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4" name="Google Shape;374;p4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75" name="Google Shape;375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Query optimizer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not cost-based, like those for RDBMSs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optimizer tries different query plans and learns which ones perform well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a really bad plan may take a very long time to run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testing new plans, MongoDB executes multiple query plans in parallel, and as soon as one finished the others are terminated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Because there are no joins, the space of query plans is not so huge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if a plan that was working well starts performing poorly (e.g, data in the DB has changed, parameter values to a query are different), MongoDB will again try different plans</a:t>
            </a:r>
            <a:endParaRPr/>
          </a:p>
        </p:txBody>
      </p:sp>
      <p:sp>
        <p:nvSpPr>
          <p:cNvPr id="382" name="Google Shape;382;p4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referential integrity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High degree of denormalization means updating something in many places instead of one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Lack of predefined schema is a double- edged sword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must have a data model in your application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Objects within a collection can be completely inconsistent in their fields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90" name="Google Shape;390;p4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91" name="Google Shape;391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Strengths</a:t>
            </a:r>
            <a:endParaRPr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152400" y="9906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is fast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Very little CPU overhead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Implemented in C++ for best performance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rapid development, open source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Useful when working with a huge quantity of data when the data's nature does not require a relational model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used when what really matters is the ability to store and retrieve great quantities of data, not the relationships between the elements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Works on many platforms and there are many language drivers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98" name="Google Shape;398;p5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MongoDB Summary</a:t>
            </a:r>
            <a:endParaRPr/>
          </a:p>
        </p:txBody>
      </p:sp>
      <p:sp>
        <p:nvSpPr>
          <p:cNvPr id="405" name="Google Shape;405;p51"/>
          <p:cNvSpPr txBox="1"/>
          <p:nvPr>
            <p:ph idx="1" type="body"/>
          </p:nvPr>
        </p:nvSpPr>
        <p:spPr>
          <a:xfrm>
            <a:off x="152400" y="9906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NoSQL built to address a distributed database system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Sharding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Replica sets of data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 Theorem: consistency, availability and partition tolerant  - MongoDB mainly targets consistency and partition tolerance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Document oriented data, schema-less database, supports secondary indexes, provides a query language, consistent reads on primary sets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Lacks transactions, joins</a:t>
            </a:r>
            <a:endParaRPr/>
          </a:p>
        </p:txBody>
      </p:sp>
      <p:sp>
        <p:nvSpPr>
          <p:cNvPr id="406" name="Google Shape;406;p5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07" name="Google Shape;407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51"/>
          <p:cNvSpPr txBox="1"/>
          <p:nvPr/>
        </p:nvSpPr>
        <p:spPr>
          <a:xfrm>
            <a:off x="2057400" y="5943600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https://www.mongodb.com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Consistent, Partition-Tolerant (CP) Systems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Have trouble with availability while keeping data consistent across partitioned nodes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 include: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BigTable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Hypertable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HBase</a:t>
            </a:r>
            <a:r>
              <a:rPr lang="en-US"/>
              <a:t> (column-oriented/tabular)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MongoDB</a:t>
            </a:r>
            <a:r>
              <a:rPr lang="en-US">
                <a:solidFill>
                  <a:srgbClr val="FF0000"/>
                </a:solidFill>
              </a:rPr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Terrastore</a:t>
            </a:r>
            <a:r>
              <a:rPr lang="en-US"/>
              <a:t> (document-oriented)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8"/>
              </a:rPr>
              <a:t>Redis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9"/>
              </a:rPr>
              <a:t>Scalaris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10"/>
              </a:rPr>
              <a:t>MemcacheDB</a:t>
            </a:r>
            <a:r>
              <a:rPr lang="en-US"/>
              <a:t> (key-value)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11"/>
              </a:rPr>
              <a:t>Berkeley DB</a:t>
            </a:r>
            <a:r>
              <a:rPr lang="en-US"/>
              <a:t> (key-value)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type="ctrTitle"/>
          </p:nvPr>
        </p:nvSpPr>
        <p:spPr>
          <a:xfrm>
            <a:off x="152400" y="1828800"/>
            <a:ext cx="88392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document stores</a:t>
            </a:r>
            <a:br>
              <a:rPr b="0" lang="en-US"/>
            </a:br>
            <a:r>
              <a:rPr b="0" lang="en-US"/>
              <a:t>MongoDB</a:t>
            </a:r>
            <a:endParaRPr b="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CouchDB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CouchDB</a:t>
            </a:r>
            <a:endParaRPr/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Another NoSQL document-oriented DB like MongoDB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Document is the storage unit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Combination of CouchDB and membase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CouchDB</a:t>
            </a:r>
            <a:r>
              <a:rPr lang="en-US"/>
              <a:t> is an open source document store, with an HTTP RESTful API for reading and updating (add, edit, delete) database documents with all 4 ACID properties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membase</a:t>
            </a:r>
            <a:r>
              <a:rPr lang="en-US"/>
              <a:t> was a distributed, key-value store designed to scale both up and down, and be highly available and partition tolerant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Uses HTTP protocol to query and interact with objects in the DB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Objects stored in </a:t>
            </a:r>
            <a:r>
              <a:rPr i="1" lang="en-US"/>
              <a:t>buckets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Just</a:t>
            </a:r>
            <a:r>
              <a:rPr i="1" lang="en-US"/>
              <a:t> </a:t>
            </a:r>
            <a:r>
              <a:rPr lang="en-US"/>
              <a:t>a collection of documents (in JSON), with no special relation to one another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CAP, get consistency and partition tolerance by default, high availability instead of consistency through use of multiple clusters</a:t>
            </a:r>
            <a:endParaRPr/>
          </a:p>
        </p:txBody>
      </p:sp>
      <p:sp>
        <p:nvSpPr>
          <p:cNvPr id="421" name="Google Shape;421;p5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Couchbase node consists of: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data service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index service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query service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cluster manager component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three services can be distributed to run on separate nodes of the cluster if needed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replication across the nodes of a cluster (and across data centers)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manager asynchronously writes data to disk after acknowledging to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Optionally can ensure data is written to more than one server or to disk before acknowledging a write to the client for failure tolerance</a:t>
            </a:r>
            <a:endParaRPr/>
          </a:p>
        </p:txBody>
      </p:sp>
      <p:sp>
        <p:nvSpPr>
          <p:cNvPr id="429" name="Google Shape;429;p5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30" name="Google Shape;430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Queries</a:t>
            </a:r>
            <a:endParaRPr/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define a view with the columns of the document your are interested in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Called the </a:t>
            </a:r>
            <a:r>
              <a:rPr i="1" lang="en-US"/>
              <a:t>map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(optionally) define aggregate functions over the data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</a:t>
            </a:r>
            <a:r>
              <a:rPr i="1" lang="en-US"/>
              <a:t>reduce</a:t>
            </a:r>
            <a:r>
              <a:rPr lang="en-US"/>
              <a:t> step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create multiple views over documents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Views are optimized/indexed by Couchbase for fast queries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Only re-indexed when underlying documents change a lot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 performs well when there are infrequent changes to the structure of documents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know in advance what kinds of queries you want to execute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a custom query language called N1QL, based on SQL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runs on JSON documents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queries over multiple documents using joins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also do full-text searches using the indexes</a:t>
            </a:r>
            <a:endParaRPr/>
          </a:p>
        </p:txBody>
      </p:sp>
      <p:sp>
        <p:nvSpPr>
          <p:cNvPr id="437" name="Google Shape;437;p5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52400" y="152400"/>
            <a:ext cx="8839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Why better than/different from MongoDB?</a:t>
            </a:r>
            <a:endParaRPr/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152400" y="15240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according to Couchbase advocates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 hard to scale from single replica set to fully distributed environment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 performance degrades with increasing numbers of clients/users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 susceptible to data loss from failures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 requires a 3</a:t>
            </a:r>
            <a:r>
              <a:rPr baseline="30000" lang="en-US"/>
              <a:t>rd</a:t>
            </a:r>
            <a:r>
              <a:rPr lang="en-US"/>
              <a:t> party cache to help it perform well</a:t>
            </a:r>
            <a:endParaRPr/>
          </a:p>
        </p:txBody>
      </p:sp>
      <p:sp>
        <p:nvSpPr>
          <p:cNvPr id="445" name="Google Shape;445;p5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46" name="Google Shape;446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Couchbase solves those problems</a:t>
            </a:r>
            <a:endParaRPr/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master, with no single point of failure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Scales seamlessly, with an in-memory architecture, and able to scale across multiple nodes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During failover, prevents different nodes from accepting simultaneous reads of writes of same data (maintains consistency)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Has integrated in-memory cache (memcached)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Keeps frequently accessed documents, metadata, and indexes in RAM, yielding high read/write throughput at low latency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454" name="Google Shape;454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/>
              <a:t>Available, Partition-Tolerant (AP) Systems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Achieve "eventual consistency" through replication and verification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Examples include: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AWS Dynamo</a:t>
            </a:r>
            <a:r>
              <a:rPr lang="en-US"/>
              <a:t> (key-value)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Voldemort</a:t>
            </a:r>
            <a:r>
              <a:rPr lang="en-US"/>
              <a:t> (key-value)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Tokyo Cabinet</a:t>
            </a:r>
            <a:r>
              <a:rPr lang="en-US"/>
              <a:t> (key-value)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6"/>
              </a:rPr>
              <a:t>KAI</a:t>
            </a:r>
            <a:r>
              <a:rPr lang="en-US"/>
              <a:t> (key-value)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Cassandra</a:t>
            </a:r>
            <a:r>
              <a:rPr lang="en-US"/>
              <a:t> (column-oriented/tabular)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CouchDB</a:t>
            </a:r>
            <a:r>
              <a:rPr lang="en-US">
                <a:solidFill>
                  <a:srgbClr val="FF0000"/>
                </a:solidFill>
              </a:rPr>
              <a:t> (document-oriented)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9"/>
              </a:rPr>
              <a:t>SimpleDB</a:t>
            </a:r>
            <a:r>
              <a:rPr lang="en-US"/>
              <a:t> (document-oriented)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10"/>
              </a:rPr>
              <a:t>Riak</a:t>
            </a:r>
            <a:r>
              <a:rPr lang="en-US"/>
              <a:t> (document-oriented)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Key-Value vs Document DBs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Key-value is basically a map or dictionary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Uninterpreted value associated with a key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Generally can only look up values by key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Sometimes can do search in value field with a pattern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namespace for all key-value pairs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Document DB collects sets of key-value pairs into documents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represented in JSON, XML, or binary JSON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Documents organized into </a:t>
            </a:r>
            <a:r>
              <a:rPr i="1" lang="en-US"/>
              <a:t>collections</a:t>
            </a:r>
            <a:r>
              <a:rPr lang="en-US"/>
              <a:t>, similar to tables in RDBMSs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Entities within collections can be separated by type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Large collections can be partitioned, and indexed</a:t>
            </a:r>
            <a:endParaRPr/>
          </a:p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152400" y="1828800"/>
            <a:ext cx="88392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document stores</a:t>
            </a:r>
            <a:br>
              <a:rPr b="0" lang="en-US"/>
            </a:br>
            <a:r>
              <a:rPr lang="en-US">
                <a:solidFill>
                  <a:schemeClr val="accent2"/>
                </a:solidFill>
              </a:rPr>
              <a:t>MongoDB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CouchDB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What is MongoDB?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Developed by 10gen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Founded in 2007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document-oriented, NoSQL database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Hash-based, schema-less database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Data Definition Language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practice, this means you can store hashes with any keys and values that you choose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Keys are a basic data type but in reality stored as strings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Document Identifiers (_id) will be created for each document, field name reserved by system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Application tracks the schema and mapping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Uses BSON format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Based on JSON – B stands for Binary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Written in C++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Supports APIs (drivers) in many computer languages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JavaScript, Python, Ruby, Perl, Java, Scala, C#, C++, Haskell, Erlang</a:t>
            </a:r>
            <a:endParaRPr/>
          </a:p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Functionality of MongoDB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schema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Data Definition Language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Secondary indexes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Query language via an API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Atomic writes and fully-consistent reads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system configured that way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Master-slave replication with automated failover (replica sets) - for high availability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Built-in horizontal scaling via automated range-based partitioning of data (sharding)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Reads and writes distributed over shards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joins nor transactions (across multiple documents)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Makes distributed queries easy and fast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 Dept of Computer Science UMD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