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9144000"/>
  <p:notesSz cx="7315200" cy="9601200"/>
  <p:embeddedFontLst>
    <p:embeddedFont>
      <p:font typeface="Ubuntu Mono"/>
      <p:regular r:id="rId68"/>
      <p:bold r:id="rId69"/>
      <p:italic r:id="rId70"/>
      <p:boldItalic r:id="rId71"/>
    </p:embeddedFont>
    <p:embeddedFont>
      <p:font typeface="PT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PTSans-bold.fntdata"/><Relationship Id="rId72" Type="http://schemas.openxmlformats.org/officeDocument/2006/relationships/font" Target="fonts/PTSans-regular.fntdata"/><Relationship Id="rId31" Type="http://schemas.openxmlformats.org/officeDocument/2006/relationships/slide" Target="slides/slide26.xml"/><Relationship Id="rId75" Type="http://schemas.openxmlformats.org/officeDocument/2006/relationships/font" Target="fonts/PTSans-boldItalic.fntdata"/><Relationship Id="rId30" Type="http://schemas.openxmlformats.org/officeDocument/2006/relationships/slide" Target="slides/slide25.xml"/><Relationship Id="rId74" Type="http://schemas.openxmlformats.org/officeDocument/2006/relationships/font" Target="fonts/PTSans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UbuntuMono-boldItalic.fntdata"/><Relationship Id="rId70" Type="http://schemas.openxmlformats.org/officeDocument/2006/relationships/font" Target="fonts/UbuntuMon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UbuntuMono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UbuntuMon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c2f633e5e_0_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c2f633e5e_0_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8c2f633e5e_0_7:notes"/>
          <p:cNvSpPr txBox="1"/>
          <p:nvPr>
            <p:ph idx="12" type="sldNum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Filesystem: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files on disk.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We lay them out very care so that we can calculate offsets and jump to any record in the files quickly.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We love SSDs because we can still get stung by spinning disks at this level, but in a second I’ll show how we alleviate that.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We have separate stores for nodes, relationships, properties, and optimisations for common cases to ensure that data is found in one file (e.g. short strings)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Memory-mapped NIO. We use Java NIO, which is fast!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Caches: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Our special sauce. Caches allow us to work fast even with spinning disks – they give us millions of traversals per second on laptop-quality hardware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Core API: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Low level graph abstractions, imperative in nature. Can be highly efficient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Trade off is low-level programming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Traversal Framework: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The “query layer”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We have one stable and one experimental version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Declaratively describe what to look for in a graph, not so much how.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JVM Language bindings: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Remember we’re a Java database, so anything can bind to us. We have a Java API, that API has been consumed and adapted to suit JRuby, Jython, Clojure, Scala, etc</a:t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REST API: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/>
              <a:t> - A proper, discoverable, hypermedia-driven REST API. Useful if you’re off the JVM or just want to treat the database as a server on the network</a:t>
            </a:r>
            <a:endParaRPr/>
          </a:p>
        </p:txBody>
      </p:sp>
      <p:sp>
        <p:nvSpPr>
          <p:cNvPr id="384" name="Google Shape;384;p37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4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mutating operations on nodes, relationships (and later indexes) must be performed within a transaction.</a:t>
            </a:r>
            <a:endParaRPr/>
          </a:p>
        </p:txBody>
      </p:sp>
      <p:sp>
        <p:nvSpPr>
          <p:cNvPr id="422" name="Google Shape;422;p40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4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types can be strings as we’re using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 they can be enums if you want the benefits of static typing in your 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Either way they’re treated the same by the DB engine – no difference in performance or richness.</a:t>
            </a:r>
            <a:endParaRPr/>
          </a:p>
        </p:txBody>
      </p:sp>
      <p:sp>
        <p:nvSpPr>
          <p:cNvPr id="431" name="Google Shape;431;p41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5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2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5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5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6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7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59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to SQL GROUP BY</a:t>
            </a:r>
            <a:endParaRPr/>
          </a:p>
        </p:txBody>
      </p:sp>
      <p:sp>
        <p:nvSpPr>
          <p:cNvPr id="605" name="Google Shape;605;p59:notes"/>
          <p:cNvSpPr txBox="1"/>
          <p:nvPr>
            <p:ph idx="12" type="sldNum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1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c2f633e5e_0_2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8c2f633e5e_0_2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" y="152401"/>
            <a:ext cx="88392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None/>
              <a:defRPr>
                <a:solidFill>
                  <a:srgbClr val="00B0F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1943100" y="-800100"/>
            <a:ext cx="52578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49530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495300" y="-190500"/>
            <a:ext cx="60198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52400" y="4406900"/>
            <a:ext cx="8839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4000"/>
              <a:buFont typeface="Arial"/>
              <a:buNone/>
              <a:defRPr b="1" sz="4000" cap="small">
                <a:solidFill>
                  <a:srgbClr val="20586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52400" y="2906713"/>
            <a:ext cx="88391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524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990600"/>
            <a:ext cx="4343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52400" y="1447800"/>
            <a:ext cx="4344988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52400" y="2174875"/>
            <a:ext cx="43449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5" y="1447800"/>
            <a:ext cx="4346575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5" y="2174875"/>
            <a:ext cx="43465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52400" y="152400"/>
            <a:ext cx="33131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575050" y="152400"/>
            <a:ext cx="5416550" cy="597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152400" y="1371600"/>
            <a:ext cx="3313113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52400" y="4800600"/>
            <a:ext cx="8839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52400" y="152400"/>
            <a:ext cx="8839200" cy="457517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52400" y="5367338"/>
            <a:ext cx="8839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i="0" sz="4400" u="none" cap="none" strike="noStrik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fmla="val 834" name="adj1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6492875"/>
            <a:ext cx="146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</a:rPr>
              <a:t>© UMD DATA605</a:t>
            </a:r>
            <a:endParaRPr sz="1200">
              <a:solidFill>
                <a:srgbClr val="888888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saggese@um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inkerpop/blueprints/wiki/Property-Graph-Model" TargetMode="External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en.wikipedia.org/wiki/Resource_Description_Framework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en.wikipedia.org/wiki/Graph_data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neo4j.com/" TargetMode="External"/><Relationship Id="rId4" Type="http://schemas.openxmlformats.org/officeDocument/2006/relationships/hyperlink" Target="http://thinkaurelius.github.io/titan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rientdb.com/" TargetMode="External"/><Relationship Id="rId4" Type="http://schemas.openxmlformats.org/officeDocument/2006/relationships/hyperlink" Target="http://franz.com/agraph/allegrograp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tinkerpop/gremlin/wiki" TargetMode="External"/><Relationship Id="rId4" Type="http://schemas.openxmlformats.org/officeDocument/2006/relationships/hyperlink" Target="http://en.wikipedia.org/wiki/SPARQ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cambridgesemantics.com/semantic-university/sparql-by-example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jpg"/><Relationship Id="rId4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tinkerpop.apache.org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neo4j.com/docs/stable/" TargetMode="External"/><Relationship Id="rId4" Type="http://schemas.openxmlformats.org/officeDocument/2006/relationships/hyperlink" Target="http://neo4j.com/developer/cypher-query-language/" TargetMode="External"/><Relationship Id="rId5" Type="http://schemas.openxmlformats.org/officeDocument/2006/relationships/hyperlink" Target="http://neo4j.com/developer/get-starte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PageRank" TargetMode="External"/><Relationship Id="rId4" Type="http://schemas.openxmlformats.org/officeDocument/2006/relationships/hyperlink" Target="http://en.wikipedia.org/wiki/Betweenness_centrality" TargetMode="External"/><Relationship Id="rId5" Type="http://schemas.openxmlformats.org/officeDocument/2006/relationships/hyperlink" Target="http://en.wikipedia.org/wiki/Community_structur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l.acm.org/citation.cfm?id=1807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ctrTitle"/>
          </p:nvPr>
        </p:nvSpPr>
        <p:spPr>
          <a:xfrm>
            <a:off x="152400" y="152400"/>
            <a:ext cx="88392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/>
              <a:t>UMD DATA605 - Big Data Systems</a:t>
            </a:r>
            <a:br>
              <a:rPr lang="en-US"/>
            </a:br>
            <a:r>
              <a:rPr b="0" lang="en-US"/>
              <a:t>Graph Data Management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/>
              <a:t>Neo4J </a:t>
            </a:r>
            <a:endParaRPr b="0"/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52400" y="3733800"/>
            <a:ext cx="88392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GP Saggese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gsaggese@umd.edu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with thanks to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Amol Deshpande,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R. Licher (Technion)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00B0F0"/>
              </a:buClr>
              <a:buSzPct val="100000"/>
              <a:buNone/>
            </a:pPr>
            <a:r>
              <a:rPr lang="en-US"/>
              <a:t>S. Nagarajan (U. Texas)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 Data Models: Property Graph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52400" y="990600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Property Graphs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Aka “labeled property graphs”</a:t>
            </a:r>
            <a:endParaRPr/>
          </a:p>
          <a:p>
            <a:pPr indent="-251459" lvl="1" marL="742950" rtl="0" algn="l">
              <a:spcBef>
                <a:spcPts val="392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A</a:t>
            </a:r>
            <a:r>
              <a:rPr lang="en-US"/>
              <a:t> directed graph where each node and each edge may be associated with a set of </a:t>
            </a:r>
            <a:r>
              <a:rPr i="1" lang="en-US"/>
              <a:t>properties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Used by many open-source graph data management tools 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00" y="2745675"/>
            <a:ext cx="8114199" cy="36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 Data Models: Property Graph 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152400" y="990600"/>
            <a:ext cx="419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Property Graph Model</a:t>
            </a:r>
            <a:endParaRPr sz="2800"/>
          </a:p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roperty-graph.jpg"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1524000"/>
            <a:ext cx="55591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 Data Models: RDF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152400" y="990600"/>
            <a:ext cx="8839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Resource Description Framework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RDF</a:t>
            </a:r>
            <a:r>
              <a:rPr lang="en-US"/>
              <a:t>)</a:t>
            </a:r>
            <a:endParaRPr/>
          </a:p>
          <a:p>
            <a:pPr indent="-27241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edge (called a triple) connects a “subject”, an “object”, and is associated with a “predicate”</a:t>
            </a:r>
            <a:endParaRPr/>
          </a:p>
          <a:p>
            <a:pPr indent="-194310" lvl="2" marL="1143000" rtl="0" algn="l">
              <a:spcBef>
                <a:spcPts val="434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E.g., “TomCruise-acted-TopGun”</a:t>
            </a:r>
            <a:endParaRPr/>
          </a:p>
          <a:p>
            <a:pPr indent="-295910" lvl="1" marL="742950" rtl="0" algn="l">
              <a:spcBef>
                <a:spcPts val="434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Used data model for representing </a:t>
            </a:r>
            <a:r>
              <a:rPr i="1" lang="en-US"/>
              <a:t>knowledge bases</a:t>
            </a:r>
            <a:endParaRPr/>
          </a:p>
          <a:p>
            <a:pPr indent="-295910" lvl="1" marL="742950" rtl="0" algn="l">
              <a:spcBef>
                <a:spcPts val="434"/>
              </a:spcBef>
              <a:spcAft>
                <a:spcPts val="0"/>
              </a:spcAft>
              <a:buSzPct val="100000"/>
              <a:buChar char="–"/>
            </a:pPr>
            <a:r>
              <a:rPr lang="en-US"/>
              <a:t>Standard W3C to model data</a:t>
            </a:r>
            <a:endParaRPr/>
          </a:p>
          <a:p>
            <a:pPr indent="-194310" lvl="2" marL="1143000" rtl="0" algn="l">
              <a:spcBef>
                <a:spcPts val="434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Subject and object can be URI (Uniform Resource Identifier) in semantic web </a:t>
            </a:r>
            <a:endParaRPr/>
          </a:p>
          <a:p>
            <a:pPr indent="-194310" lvl="2" marL="1143000" rtl="0" algn="l">
              <a:spcBef>
                <a:spcPts val="434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Interoperable: can merge RDF data store</a:t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2925" y="3850825"/>
            <a:ext cx="6770075" cy="2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 Data Models: XML 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04800" y="9906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2420" lvl="1" marL="2857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Commonly used data model for representing data without rigid structure </a:t>
            </a:r>
            <a:endParaRPr/>
          </a:p>
          <a:p>
            <a:pPr indent="-312420" lvl="1" marL="2857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essence: a directed labeled “tree” </a:t>
            </a:r>
            <a:endParaRPr/>
          </a:p>
          <a:p>
            <a:pPr indent="-312420" lvl="1" marL="2857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Popular data exchange format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4168"/>
              <a:buNone/>
            </a:pP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&lt;movies&gt;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&lt;movie&gt; </a:t>
            </a:r>
            <a:br>
              <a:rPr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77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&lt;title&gt;Top Gun&lt;/title&gt;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&lt;actors&gt; 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  &lt;actor&gt;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    &lt;name&gt;Tom Cruise&lt;/name&gt;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    &lt;born&gt;ti/3/1962&lt;/born&gt;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  &lt;/actor&gt;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  &lt;actor&gt;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    … 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  &lt;/actor&gt;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  &lt;/actors</a:t>
            </a:r>
            <a:br>
              <a:rPr i="1" lang="en-US" sz="2577">
                <a:latin typeface="Consolas"/>
                <a:ea typeface="Consolas"/>
                <a:cs typeface="Consolas"/>
                <a:sym typeface="Consolas"/>
              </a:rPr>
            </a:b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&lt;/movie&gt; </a:t>
            </a:r>
            <a:endParaRPr sz="2577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4168"/>
              <a:buNone/>
            </a:pPr>
            <a:r>
              <a:rPr i="1" lang="en-US" sz="2577">
                <a:latin typeface="Consolas"/>
                <a:ea typeface="Consolas"/>
                <a:cs typeface="Consolas"/>
                <a:sym typeface="Consolas"/>
              </a:rPr>
              <a:t>… </a:t>
            </a:r>
            <a:endParaRPr sz="257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0325" y="2325050"/>
            <a:ext cx="3354875" cy="41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Queries vs. Analysis Tasks 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52400" y="990600"/>
            <a:ext cx="8839200" cy="5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Queries: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Focused exploration of the data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Result is typically a small portion of the graph (often just a node)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Challenges: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Minimize the portion of the graph that is explored</a:t>
            </a:r>
            <a:endParaRPr/>
          </a:p>
          <a:p>
            <a:pPr indent="-255269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Heavy use of indexes (auxiliary data structures)</a:t>
            </a:r>
            <a:r>
              <a:rPr lang="en-US" sz="2800"/>
              <a:t> 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Analysis tasks: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require processing the entire graph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Challenges: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handle the large volume of data efficiently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parallelize if the data doesn’t fit in memory of a single machine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Types of queries/tasks of interest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52400" y="1036637"/>
            <a:ext cx="88392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Subgraph pattern matching</a:t>
            </a:r>
            <a:endParaRPr/>
          </a:p>
          <a:p>
            <a:pPr indent="-31369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Find matching instances of a given small graph in a large graph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Although technically NP-hard, usually the patterns are small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Shortest path queries</a:t>
            </a:r>
            <a:endParaRPr/>
          </a:p>
          <a:p>
            <a:pPr indent="-313690" lvl="1" marL="742950" rtl="0" algn="l">
              <a:spcBef>
                <a:spcPts val="392"/>
              </a:spcBef>
              <a:spcAft>
                <a:spcPts val="0"/>
              </a:spcAft>
              <a:buSzPct val="114285"/>
              <a:buChar char="–"/>
            </a:pPr>
            <a:r>
              <a:rPr lang="en-US"/>
              <a:t>Find the shortest path between two given nodes</a:t>
            </a:r>
            <a:endParaRPr/>
          </a:p>
          <a:p>
            <a:pPr indent="-313690" lvl="1" marL="7429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E.g., in road networks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Reachability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Given two nodes, is there an undirected or directed path between them?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Sometimes with constraints on the types of edges that can be used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Keyword search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Find the smallest subgraph that contains all the specified keywords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Historical queries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Given a node, find other nodes that evolved most similarly in the past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 algorithms</a:t>
            </a:r>
            <a:endParaRPr/>
          </a:p>
          <a:p>
            <a:pPr indent="-313690" lvl="1" marL="7429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Network flows</a:t>
            </a:r>
            <a:endParaRPr/>
          </a:p>
          <a:p>
            <a:pPr indent="-313690" lvl="1" marL="74295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14285"/>
              <a:buChar char="–"/>
            </a:pPr>
            <a:r>
              <a:rPr lang="en-US"/>
              <a:t>Spanning trees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Queries: Subgraph Matching 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52400" y="838200"/>
            <a:ext cx="8839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a “query” graph, find where it occurs in a given “data” graph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Query graph can specify restrictions on the graph structure, on values of node attributes, and so on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 important variation: </a:t>
            </a:r>
            <a:r>
              <a:rPr i="1" lang="en-US"/>
              <a:t>approximate </a:t>
            </a:r>
            <a:r>
              <a:rPr lang="en-US"/>
              <a:t>matching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Alternatively, given a collection of data graphs, find the ones that contain the query graph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124200"/>
            <a:ext cx="5321300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Queries: Connection Subgraphs 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52400" y="990600"/>
            <a:ext cx="8839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a data graph and two (or more) nodes in it, find a small subgraph that best captures the relationship between the nodes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question: How to define “best captures”?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“shortest path”: but that may not be most informative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657600"/>
            <a:ext cx="80137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3859"/>
              <a:t>Graph Analysis: Centrality Measures </a:t>
            </a:r>
            <a:endParaRPr sz="3859"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152400" y="990600"/>
            <a:ext cx="8839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Centrality measure: a measure of the relative importance of a vertex within a graph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different centrality measures (can give fairly different results)</a:t>
            </a:r>
            <a:endParaRPr/>
          </a:p>
        </p:txBody>
      </p:sp>
      <p:sp>
        <p:nvSpPr>
          <p:cNvPr id="219" name="Google Shape;219;p3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381000" y="2514600"/>
            <a:ext cx="441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Degree centrality of a node </a:t>
            </a:r>
            <a:r>
              <a:rPr b="1"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# of edges incident on </a:t>
            </a: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Betweenness centrality of a node </a:t>
            </a:r>
            <a:r>
              <a:rPr b="1"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# of shortest paths between pairs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of vertices that go through </a:t>
            </a: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Pagerank of a node </a:t>
            </a:r>
            <a:r>
              <a:rPr b="1" i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that a random surfer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(who is following links randomly)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ends up at node </a:t>
            </a: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Eigenvector centrality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Used in a recent work on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analyzing Federal Funds Network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3048000"/>
            <a:ext cx="3771900" cy="2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3659"/>
              <a:t>Graph Analysis: Community Detection </a:t>
            </a:r>
            <a:endParaRPr sz="3659"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Goal: partitioning the vertices into (potentially overlapping) groups based on the interconnections between them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Basic intuition: More connections within a community than across communities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Provide insights into how networks function; identify functional modules; improve performance of Web services; etc.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Numerous techniques proposed for community detection over the years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Graph partitioning-based methods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Maximizing some “goodness” function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Recursively removing high centrality</a:t>
            </a:r>
            <a:br>
              <a:rPr lang="en-US" sz="2000"/>
            </a:br>
            <a:r>
              <a:rPr lang="en-US" sz="2000"/>
              <a:t>edges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And so on … </a:t>
            </a:r>
            <a:endParaRPr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1" name="Google Shape;231;p31"/>
          <p:cNvGrpSpPr/>
          <p:nvPr/>
        </p:nvGrpSpPr>
        <p:grpSpPr>
          <a:xfrm>
            <a:off x="5181600" y="3657600"/>
            <a:ext cx="3708400" cy="3009900"/>
            <a:chOff x="5181600" y="3657600"/>
            <a:chExt cx="3708400" cy="3009900"/>
          </a:xfrm>
        </p:grpSpPr>
        <p:pic>
          <p:nvPicPr>
            <p:cNvPr id="232" name="Google Shape;232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57800" y="3657600"/>
              <a:ext cx="3632200" cy="300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31"/>
            <p:cNvSpPr txBox="1"/>
            <p:nvPr/>
          </p:nvSpPr>
          <p:spPr>
            <a:xfrm>
              <a:off x="5181600" y="4953000"/>
              <a:ext cx="45720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</a:t>
            </a:r>
            <a:endParaRPr/>
          </a:p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Motivation</a:t>
            </a:r>
            <a:endParaRPr/>
          </a:p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 data model</a:t>
            </a:r>
            <a:endParaRPr/>
          </a:p>
          <a:p>
            <a:pPr indent="-3581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Query vs analysis / tasks</a:t>
            </a:r>
            <a:endParaRPr/>
          </a:p>
          <a:p>
            <a:pPr indent="-3581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Storing graph data</a:t>
            </a:r>
            <a:endParaRPr/>
          </a:p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3759"/>
              <a:t>Graph Analysis: Models of Evolution</a:t>
            </a:r>
            <a:endParaRPr sz="3759"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somewhat related goals: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Measuring different properties of networks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degree distributions, diameter, clustering coefficient, …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Using those to build models of how a network forms and evolves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gain insights; for predictions about the future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Most real networks exhibit highly skewed degree distributions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Preferential attachment model </a:t>
            </a:r>
            <a:r>
              <a:rPr lang="en-US"/>
              <a:t>explains that phenomenon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idea: a new node is more likely to connect to a high-degree node than a low-degree node (“rich get richer”)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other observed properties: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Shrinking diameters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Average degree in the network increases over time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High clustering coefficients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Storing Graph Data 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152400" y="926819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00990" lvl="0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/>
              <a:t>Use file systems</a:t>
            </a:r>
            <a:br>
              <a:rPr lang="en-US" sz="2400"/>
            </a:br>
            <a:r>
              <a:rPr lang="en-US" sz="2400"/>
              <a:t>+ Very simple, and no (practical) limits on how large a dataset to</a:t>
            </a:r>
            <a:br>
              <a:rPr lang="en-US" sz="2400"/>
            </a:br>
            <a:r>
              <a:rPr lang="en-US" sz="2400"/>
              <a:t>    manage </a:t>
            </a:r>
            <a:br>
              <a:rPr lang="en-US" sz="2400"/>
            </a:br>
            <a:r>
              <a:rPr lang="en-US" sz="2400"/>
              <a:t>- No support for transactions; minimal functionality </a:t>
            </a:r>
            <a:endParaRPr/>
          </a:p>
          <a:p>
            <a:pPr indent="-300990" lvl="0" marL="6286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/>
              <a:t>Use a </a:t>
            </a:r>
            <a:r>
              <a:rPr i="1" lang="en-US" sz="2400"/>
              <a:t>relational </a:t>
            </a:r>
            <a:r>
              <a:rPr lang="en-US" sz="2400"/>
              <a:t>database (e.g., Oracle, IBM DB2, PostgreSQL, etc.)</a:t>
            </a:r>
            <a:br>
              <a:rPr lang="en-US" sz="2400"/>
            </a:br>
            <a:r>
              <a:rPr lang="en-US" sz="2400"/>
              <a:t>+ Mature technology – much of the data is already in them anyway </a:t>
            </a:r>
            <a:br>
              <a:rPr lang="en-US" sz="2400"/>
            </a:br>
            <a:r>
              <a:rPr lang="en-US" sz="2400"/>
              <a:t>+ All the goodies (SQL, transactions, toolchains) available</a:t>
            </a:r>
            <a:br>
              <a:rPr lang="en-US" sz="2400"/>
            </a:br>
            <a:r>
              <a:rPr lang="en-US" sz="2400"/>
              <a:t>- Almost no support for traversing the graph structure </a:t>
            </a:r>
            <a:endParaRPr/>
          </a:p>
          <a:p>
            <a:pPr indent="-300990" lvl="0" marL="6286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/>
              <a:t>Use NoSQL </a:t>
            </a:r>
            <a:r>
              <a:rPr i="1" lang="en-US" sz="2400"/>
              <a:t>key-value </a:t>
            </a:r>
            <a:r>
              <a:rPr lang="en-US" sz="2400"/>
              <a:t>stores</a:t>
            </a:r>
            <a:br>
              <a:rPr lang="en-US" sz="2400"/>
            </a:br>
            <a:r>
              <a:rPr lang="en-US" sz="2400"/>
              <a:t>+ Can handle very large datasets efficiently, in a distributed fashion</a:t>
            </a:r>
            <a:br>
              <a:rPr lang="en-US" sz="2400"/>
            </a:br>
            <a:r>
              <a:rPr lang="en-US" sz="2400"/>
              <a:t>- Minimal functionality – must build the analysis/querying tools on top </a:t>
            </a:r>
            <a:endParaRPr/>
          </a:p>
          <a:p>
            <a:pPr indent="-300990" lvl="0" marL="6286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/>
              <a:t>Use a persistent </a:t>
            </a:r>
            <a:r>
              <a:rPr i="1" lang="en-US" sz="2400"/>
              <a:t>graph database</a:t>
            </a:r>
            <a:br>
              <a:rPr i="1" lang="en-US" sz="2400"/>
            </a:br>
            <a:r>
              <a:rPr lang="en-US" sz="2400"/>
              <a:t>+ Efficiently support </a:t>
            </a:r>
            <a:r>
              <a:rPr i="1" lang="en-US" sz="2400"/>
              <a:t>graph traversals</a:t>
            </a:r>
            <a:br>
              <a:rPr i="1" lang="en-US" sz="2400"/>
            </a:br>
            <a:r>
              <a:rPr lang="en-US" sz="2400"/>
              <a:t>- But even the most mature products not as a mature as RDBMSs</a:t>
            </a:r>
            <a:br>
              <a:rPr lang="en-US" sz="2400"/>
            </a:br>
            <a:r>
              <a:rPr lang="en-US" sz="2400"/>
              <a:t>- </a:t>
            </a:r>
            <a:r>
              <a:rPr lang="en-US" sz="2400"/>
              <a:t>Often no declarative language (similar to SQL), so must write programs, but this has been getting better </a:t>
            </a:r>
            <a:endParaRPr/>
          </a:p>
        </p:txBody>
      </p:sp>
      <p:sp>
        <p:nvSpPr>
          <p:cNvPr id="248" name="Google Shape;248;p3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Storage 1: File Systems 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Simplest to get started and widely used in practice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Especially since the other options don’t really help that much anyway for graph querying or analytics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</a:t>
            </a:r>
            <a:r>
              <a:rPr i="1" lang="en-US"/>
              <a:t>cloud computing </a:t>
            </a:r>
            <a:r>
              <a:rPr lang="en-US"/>
              <a:t>programming frameworks read data from file systems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Hadoop Distributed File System (HDFS) used by Apache Hadoop and many others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Almost no data management functionality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Everything from parsing to analyzing must be done by the programmer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support for updates or transactions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Hard to do “queries” without building auxiliary structures </a:t>
            </a:r>
            <a:endParaRPr/>
          </a:p>
        </p:txBody>
      </p:sp>
      <p:sp>
        <p:nvSpPr>
          <p:cNvPr id="256" name="Google Shape;256;p3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Storage 2: Relational Databases 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152400" y="9906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Store the entities in a set of tables and encode the connections between them in separate tables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RDF and XML data predominantly stored in relational databases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use SQL to query the data and other analytic tools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However, no support for graph traversals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Must extract the relevant data and write code to construct/process the graph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be much much slower than specialized solutions for traversal operations</a:t>
            </a:r>
            <a:endParaRPr/>
          </a:p>
        </p:txBody>
      </p:sp>
      <p:sp>
        <p:nvSpPr>
          <p:cNvPr id="264" name="Google Shape;264;p3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0"/>
            <a:ext cx="8864600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Storage 3: Key-value Stores</a:t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152400" y="990600"/>
            <a:ext cx="883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very popular solution, to manage large datasets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Apache HBase, Cassandra, Amazon Dynamo, Redis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Very basic functionality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put(</a:t>
            </a:r>
            <a:r>
              <a:rPr i="1" lang="en-US"/>
              <a:t>k, v</a:t>
            </a:r>
            <a:r>
              <a:rPr lang="en-US"/>
              <a:t>): Store the value </a:t>
            </a:r>
            <a:r>
              <a:rPr i="1" lang="en-US"/>
              <a:t>v, </a:t>
            </a:r>
            <a:r>
              <a:rPr lang="en-US"/>
              <a:t>and associate it with key </a:t>
            </a:r>
            <a:r>
              <a:rPr i="1" lang="en-US"/>
              <a:t>k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get(</a:t>
            </a:r>
            <a:r>
              <a:rPr i="1" lang="en-US"/>
              <a:t>k</a:t>
            </a:r>
            <a:r>
              <a:rPr lang="en-US"/>
              <a:t>): Get the value associated with key </a:t>
            </a:r>
            <a:r>
              <a:rPr i="1" lang="en-US"/>
              <a:t>k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5" y="3297512"/>
            <a:ext cx="8921750" cy="320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Storage 3: Key-value Stores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Key-value stores manage the data in a distributed fashion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handle very large datasets with very low latencies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Underlie many Web applications (many Google products, Facebook, etc.)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Support efficient updates (must be careful about consistency)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Fast retrieval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/ </a:t>
            </a:r>
            <a:r>
              <a:rPr lang="en-US"/>
              <a:t>easy to traverse the graph structure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Everything outside of graph traversals must be built on top </a:t>
            </a:r>
            <a:endParaRPr/>
          </a:p>
        </p:txBody>
      </p:sp>
      <p:sp>
        <p:nvSpPr>
          <p:cNvPr id="282" name="Google Shape;282;p3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525"/>
              <a:buFont typeface="Arial"/>
              <a:buNone/>
            </a:pPr>
            <a:r>
              <a:rPr lang="en-US" sz="3933"/>
              <a:t>Storage 4: Graph Databases </a:t>
            </a:r>
            <a:endParaRPr sz="4733"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152400" y="990600"/>
            <a:ext cx="8839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specialized graph </a:t>
            </a:r>
            <a:r>
              <a:rPr lang="en-US"/>
              <a:t>database</a:t>
            </a:r>
            <a:r>
              <a:rPr lang="en-US"/>
              <a:t> systems in recent years</a:t>
            </a:r>
            <a:endParaRPr/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Neo4j, Titan, OrientDB, DEX, Datomic</a:t>
            </a:r>
            <a:endParaRPr/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Many RDF stores support graph queries/analysis, e.g., AllegroGraph</a:t>
            </a:r>
            <a:endParaRPr/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 extensive list at 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Wikipedia Article</a:t>
            </a:r>
            <a:endParaRPr/>
          </a:p>
          <a:p>
            <a:pPr indent="-35814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few key distinctions from relational databases</a:t>
            </a:r>
            <a:endParaRPr/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Support a graph query language like SPARQL, Cypher, Gremlin, or others</a:t>
            </a:r>
            <a:endParaRPr/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Store the graph structure explicitly as pointers </a:t>
            </a:r>
            <a:endParaRPr/>
          </a:p>
          <a:p>
            <a:pPr indent="-24003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Avoid the need for joins, making graph traversals easier</a:t>
            </a:r>
            <a:endParaRPr/>
          </a:p>
          <a:p>
            <a:pPr indent="-24003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natural to write queries like </a:t>
            </a:r>
            <a:r>
              <a:rPr i="1" lang="en-US"/>
              <a:t>reachability</a:t>
            </a:r>
            <a:r>
              <a:rPr lang="en-US"/>
              <a:t> or </a:t>
            </a:r>
            <a:r>
              <a:rPr i="1" lang="en-US"/>
              <a:t>shortest paths</a:t>
            </a:r>
            <a:r>
              <a:rPr lang="en-US"/>
              <a:t> or other graph algorithms</a:t>
            </a:r>
            <a:endParaRPr/>
          </a:p>
          <a:p>
            <a:pPr indent="-299085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Expose a programmatic API to write arbitrary graph algorithms</a:t>
            </a:r>
            <a:endParaRPr/>
          </a:p>
        </p:txBody>
      </p:sp>
      <p:sp>
        <p:nvSpPr>
          <p:cNvPr id="290" name="Google Shape;290;p3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525"/>
              <a:buFont typeface="Arial"/>
              <a:buNone/>
            </a:pPr>
            <a:r>
              <a:rPr lang="en-US" sz="3933"/>
              <a:t>Storage 4: Graph Databases </a:t>
            </a:r>
            <a:endParaRPr sz="4733"/>
          </a:p>
        </p:txBody>
      </p:sp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Built to manage and query graph-structured data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built over the years, and increasing interest in recent years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InfiniteGraph: Originally an object-oriented database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DEX: Quite similar to Neo4j in functionality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AllegroGraph: An RDF database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HyperGraphDB: Allows modeling hypergraphs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disadvantages: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Fairly rudimentary declarative interfaces -- most applications need to be written using programmatic interfaces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 using provided toolkits / libraries</a:t>
            </a:r>
            <a:endParaRPr/>
          </a:p>
        </p:txBody>
      </p:sp>
      <p:sp>
        <p:nvSpPr>
          <p:cNvPr id="299" name="Google Shape;299;p3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More graph database systems</a:t>
            </a:r>
            <a:endParaRPr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Neo4j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Perhaps the most mature graph database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Function-rich: Supports ACID transactions, Cypher query language, and programmatic API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Several performance-related issues pointed out over time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Was originally built primarily for a single-machine deployment – more recent efforts to allow distributed processing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Titan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Stores data in a distributed NoSQL store – Cassandra, Hbase, or BerkeleyDB (not distributed, so only used for testing)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allow trading off between CAP – consistency, available, partition tolerance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Quite function-rich, and has been rapidly evolving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Graph database systems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OrientDB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Perhaps the most function rich since it is both a Document database (like MongoDB) and a graph database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maybe not as widely adopted as some of the others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AllegroGraph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wide range of functionality for RDF data management, including social network analysis tools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open-source (unlike the others)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Does not expose an explicit graph data model or a graph query language, but rather SPARQL</a:t>
            </a:r>
            <a:endParaRPr/>
          </a:p>
        </p:txBody>
      </p:sp>
      <p:sp>
        <p:nvSpPr>
          <p:cNvPr id="315" name="Google Shape;315;p4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Background: Graphs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52400" y="9906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i="1" lang="en-US"/>
              <a:t>graph </a:t>
            </a:r>
            <a:r>
              <a:rPr lang="en-US"/>
              <a:t>captures a set of entities and interconnections between pairs of them 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Graphs </a:t>
            </a:r>
            <a:r>
              <a:rPr lang="en-US"/>
              <a:t>also often called </a:t>
            </a:r>
            <a:r>
              <a:rPr i="1" lang="en-US"/>
              <a:t>networks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Entities/objects represented by </a:t>
            </a:r>
            <a:r>
              <a:rPr i="1" lang="en-US"/>
              <a:t>vertices or nodes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Interconnections between pairs of vertices called </a:t>
            </a:r>
            <a:r>
              <a:rPr i="1" lang="en-US"/>
              <a:t>edges </a:t>
            </a:r>
            <a:endParaRPr/>
          </a:p>
          <a:p>
            <a:pPr indent="-265430" lvl="2" marL="11430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Also called </a:t>
            </a:r>
            <a:r>
              <a:rPr i="1" lang="en-US"/>
              <a:t>links, arcs, relationships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733800"/>
            <a:ext cx="3048247" cy="23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838200" y="6172200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undirected, unweighted graph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734364"/>
            <a:ext cx="3124200" cy="234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105400" y="617220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directed, edge-weighted graph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Query Languages for Graph Databases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Cypher: native query language for </a:t>
            </a:r>
            <a:r>
              <a:rPr lang="en-US"/>
              <a:t>Neo4j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Gremlin</a:t>
            </a:r>
            <a:r>
              <a:rPr lang="en-US"/>
              <a:t>: A relatively low-level graph traversal languages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SPARQL</a:t>
            </a:r>
            <a:r>
              <a:rPr lang="en-US"/>
              <a:t>: The query language for RDF data/Semantic Web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Neo4j and SPARQL are based on subgraph pattern matching, and cannot easily handle queries like </a:t>
            </a:r>
            <a:r>
              <a:rPr i="1" lang="en-US"/>
              <a:t>reachability</a:t>
            </a:r>
            <a:endParaRPr/>
          </a:p>
        </p:txBody>
      </p:sp>
      <p:sp>
        <p:nvSpPr>
          <p:cNvPr id="323" name="Google Shape;323;p4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AllegroGraph </a:t>
            </a:r>
            <a:endParaRPr/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Aimed at Semantic Web Applications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Triple-store: stores RDF assertions of the form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&lt;subject, predicate, object&gt;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E.g., &lt;“sky”, “has-color”, “blue” &gt;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Full support for transactions, concurrency, recovery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Several different ways to query: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Query patterns (specify the types of triples)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Has a Social Network Analysis Toolkit 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Search methods, centrality computations, etc.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Supports querying using Prolog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Supports SPARQL query language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And more</a:t>
            </a:r>
            <a:endParaRPr/>
          </a:p>
        </p:txBody>
      </p:sp>
      <p:sp>
        <p:nvSpPr>
          <p:cNvPr id="331" name="Google Shape;331;p4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SPARQL </a:t>
            </a:r>
            <a:endParaRPr/>
          </a:p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>
            <a:off x="152400" y="990600"/>
            <a:ext cx="8839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Standardized RDF query language</a:t>
            </a:r>
            <a:endParaRPr/>
          </a:p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Char char="•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Tutorial with Examples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functionality quite similar to </a:t>
            </a:r>
            <a:r>
              <a:rPr i="1" lang="en-US"/>
              <a:t>subgraph pattern matching 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extensions attempt to go bit beyond that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104" y="3616575"/>
            <a:ext cx="5997046" cy="25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SPARQL</a:t>
            </a:r>
            <a:endParaRPr/>
          </a:p>
        </p:txBody>
      </p:sp>
      <p:sp>
        <p:nvSpPr>
          <p:cNvPr id="346" name="Google Shape;346;p4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422400"/>
            <a:ext cx="6972300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ctrTitle"/>
          </p:nvPr>
        </p:nvSpPr>
        <p:spPr>
          <a:xfrm>
            <a:off x="152400" y="152401"/>
            <a:ext cx="8839200" cy="344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6"/>
          <p:cNvSpPr txBox="1"/>
          <p:nvPr>
            <p:ph idx="1" type="subTitle"/>
          </p:nvPr>
        </p:nvSpPr>
        <p:spPr>
          <a:xfrm>
            <a:off x="152400" y="3733800"/>
            <a:ext cx="88392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Neo4j</a:t>
            </a:r>
            <a:endParaRPr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Open-source graph database supported by Neo4j, Inc.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Uses the </a:t>
            </a:r>
            <a:r>
              <a:rPr i="1" lang="en-US"/>
              <a:t>property graph </a:t>
            </a:r>
            <a:r>
              <a:rPr lang="en-US"/>
              <a:t>model 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data is stored on disks (unlike some key-value stores) 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Full ACID support (i.e., consistent and reliable updates) 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scale to billions of nodes and edges 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Supports different APIs to access the data</a:t>
            </a:r>
            <a:endParaRPr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Highly efficient retrieval of nodes of interest through indexing</a:t>
            </a:r>
            <a:endParaRPr/>
          </a:p>
          <a:p>
            <a:pPr indent="-34417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–"/>
            </a:pPr>
            <a:r>
              <a:rPr lang="en-US" sz="3200"/>
              <a:t>High performance graph operations</a:t>
            </a:r>
            <a:endParaRPr sz="3200"/>
          </a:p>
          <a:p>
            <a:pPr indent="-265430" lvl="2" marL="11430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Traverses 1,000,000+ relationships / second on commodity hardware</a:t>
            </a:r>
            <a:endParaRPr sz="2800"/>
          </a:p>
          <a:p>
            <a:pPr indent="-34417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–"/>
            </a:pPr>
            <a:r>
              <a:rPr lang="en-US" sz="3200"/>
              <a:t>Support for wide variety of languages</a:t>
            </a:r>
            <a:endParaRPr sz="3200"/>
          </a:p>
          <a:p>
            <a:pPr indent="-27241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Java, Python, Perl, Scala, Cypher, etc.</a:t>
            </a:r>
            <a:r>
              <a:rPr lang="en-US"/>
              <a:t> </a:t>
            </a:r>
            <a:endParaRPr/>
          </a:p>
        </p:txBody>
      </p:sp>
      <p:sp>
        <p:nvSpPr>
          <p:cNvPr id="363" name="Google Shape;363;p4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Labeled Property Graphs in Neo4j</a:t>
            </a:r>
            <a:endParaRPr/>
          </a:p>
        </p:txBody>
      </p:sp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Nodes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Main data elements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Connected to other nodes via </a:t>
            </a:r>
            <a:r>
              <a:rPr i="1" lang="en-US"/>
              <a:t>relationships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have one or more </a:t>
            </a:r>
            <a:r>
              <a:rPr i="1" lang="en-US"/>
              <a:t>properties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Attributes stored as key/value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Relationships: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Connect two </a:t>
            </a:r>
            <a:r>
              <a:rPr i="1" lang="en-US"/>
              <a:t>nodes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Are directional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Nodes</a:t>
            </a:r>
            <a:r>
              <a:rPr lang="en-US"/>
              <a:t> can have multiple, even recursive, relationships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have one or more </a:t>
            </a:r>
            <a:r>
              <a:rPr i="1" lang="en-US"/>
              <a:t>properties</a:t>
            </a:r>
            <a:endParaRPr/>
          </a:p>
        </p:txBody>
      </p:sp>
      <p:sp>
        <p:nvSpPr>
          <p:cNvPr id="371" name="Google Shape;371;p4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Labeled Property Graphs</a:t>
            </a:r>
            <a:endParaRPr/>
          </a:p>
        </p:txBody>
      </p:sp>
      <p:sp>
        <p:nvSpPr>
          <p:cNvPr id="378" name="Google Shape;378;p4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Properties: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Named values where the name (or </a:t>
            </a:r>
            <a:r>
              <a:rPr i="1" lang="en-US"/>
              <a:t>key</a:t>
            </a:r>
            <a:r>
              <a:rPr lang="en-US"/>
              <a:t>) is a string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 be indexed and constrained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Composite indexes can be created from multiple properties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Labels: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group </a:t>
            </a:r>
            <a:r>
              <a:rPr i="1" lang="en-US"/>
              <a:t>nodes</a:t>
            </a:r>
            <a:r>
              <a:rPr lang="en-US"/>
              <a:t> into sets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</a:t>
            </a:r>
            <a:r>
              <a:rPr i="1" lang="en-US"/>
              <a:t>node</a:t>
            </a:r>
            <a:r>
              <a:rPr lang="en-US"/>
              <a:t> may have multiple labels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Labels indexed to accelerate finding nodes in the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Native label indexes optimized for performance</a:t>
            </a:r>
            <a:endParaRPr/>
          </a:p>
        </p:txBody>
      </p:sp>
      <p:sp>
        <p:nvSpPr>
          <p:cNvPr id="379" name="Google Shape;379;p4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Neo4j Logical Architecture</a:t>
            </a:r>
            <a:endParaRPr/>
          </a:p>
        </p:txBody>
      </p:sp>
      <p:grpSp>
        <p:nvGrpSpPr>
          <p:cNvPr id="387" name="Google Shape;387;p50"/>
          <p:cNvGrpSpPr/>
          <p:nvPr/>
        </p:nvGrpSpPr>
        <p:grpSpPr>
          <a:xfrm>
            <a:off x="1219201" y="1676400"/>
            <a:ext cx="6324600" cy="3657600"/>
            <a:chOff x="1687947" y="1892902"/>
            <a:chExt cx="5449455" cy="2912531"/>
          </a:xfrm>
        </p:grpSpPr>
        <p:sp>
          <p:nvSpPr>
            <p:cNvPr id="388" name="Google Shape;388;p50"/>
            <p:cNvSpPr/>
            <p:nvPr/>
          </p:nvSpPr>
          <p:spPr>
            <a:xfrm>
              <a:off x="1687947" y="2740876"/>
              <a:ext cx="5449454" cy="832988"/>
            </a:xfrm>
            <a:prstGeom prst="roundRect">
              <a:avLst>
                <a:gd fmla="val 7785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 API</a:t>
              </a:r>
              <a:endParaRPr/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1687947" y="1904448"/>
              <a:ext cx="3103417" cy="836428"/>
            </a:xfrm>
            <a:prstGeom prst="roundRect">
              <a:avLst>
                <a:gd fmla="val 7785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 API</a:t>
              </a:r>
              <a:endParaRPr/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4412674" y="2320942"/>
              <a:ext cx="2724727" cy="416494"/>
            </a:xfrm>
            <a:prstGeom prst="roundRect">
              <a:avLst>
                <a:gd fmla="val 7785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JVM Language Bindings</a:t>
              </a:r>
              <a:endParaRPr/>
            </a:p>
          </p:txBody>
        </p:sp>
        <p:sp>
          <p:nvSpPr>
            <p:cNvPr id="391" name="Google Shape;391;p50"/>
            <p:cNvSpPr/>
            <p:nvPr/>
          </p:nvSpPr>
          <p:spPr>
            <a:xfrm>
              <a:off x="3050310" y="2740876"/>
              <a:ext cx="2341417" cy="416494"/>
            </a:xfrm>
            <a:prstGeom prst="roundRect">
              <a:avLst>
                <a:gd fmla="val 7785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Traversal Framework</a:t>
              </a:r>
              <a:endParaRPr/>
            </a:p>
          </p:txBody>
        </p:sp>
        <p:sp>
          <p:nvSpPr>
            <p:cNvPr id="392" name="Google Shape;392;p50"/>
            <p:cNvSpPr/>
            <p:nvPr/>
          </p:nvSpPr>
          <p:spPr>
            <a:xfrm>
              <a:off x="1687947" y="3566659"/>
              <a:ext cx="5449454" cy="416494"/>
            </a:xfrm>
            <a:prstGeom prst="roundRect">
              <a:avLst>
                <a:gd fmla="val 7785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Caches</a:t>
              </a:r>
              <a:endParaRPr/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1687947" y="3971315"/>
              <a:ext cx="5449454" cy="416494"/>
            </a:xfrm>
            <a:prstGeom prst="roundRect">
              <a:avLst>
                <a:gd fmla="val 7785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Memory-Mapped I/O</a:t>
              </a:r>
              <a:endParaRPr/>
            </a:p>
          </p:txBody>
        </p:sp>
        <p:sp>
          <p:nvSpPr>
            <p:cNvPr id="394" name="Google Shape;394;p50"/>
            <p:cNvSpPr/>
            <p:nvPr/>
          </p:nvSpPr>
          <p:spPr>
            <a:xfrm>
              <a:off x="1687947" y="4388939"/>
              <a:ext cx="5449454" cy="416494"/>
            </a:xfrm>
            <a:prstGeom prst="roundRect">
              <a:avLst>
                <a:gd fmla="val 7785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Filesystem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50"/>
            <p:cNvGrpSpPr/>
            <p:nvPr/>
          </p:nvGrpSpPr>
          <p:grpSpPr>
            <a:xfrm>
              <a:off x="4791364" y="1892902"/>
              <a:ext cx="2346037" cy="431554"/>
              <a:chOff x="4791364" y="1892902"/>
              <a:chExt cx="2346037" cy="431554"/>
            </a:xfrm>
          </p:grpSpPr>
          <p:sp>
            <p:nvSpPr>
              <p:cNvPr id="396" name="Google Shape;396;p50"/>
              <p:cNvSpPr/>
              <p:nvPr/>
            </p:nvSpPr>
            <p:spPr>
              <a:xfrm>
                <a:off x="4791364" y="1904448"/>
                <a:ext cx="600363" cy="416494"/>
              </a:xfrm>
              <a:prstGeom prst="roundRect">
                <a:avLst>
                  <a:gd fmla="val 778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Java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50"/>
              <p:cNvSpPr/>
              <p:nvPr/>
            </p:nvSpPr>
            <p:spPr>
              <a:xfrm>
                <a:off x="5391727" y="1906205"/>
                <a:ext cx="600363" cy="416494"/>
              </a:xfrm>
              <a:prstGeom prst="roundRect">
                <a:avLst>
                  <a:gd fmla="val 778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Ruby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0"/>
              <p:cNvSpPr/>
              <p:nvPr/>
            </p:nvSpPr>
            <p:spPr>
              <a:xfrm>
                <a:off x="6537038" y="1907962"/>
                <a:ext cx="600363" cy="416494"/>
              </a:xfrm>
              <a:prstGeom prst="roundRect">
                <a:avLst>
                  <a:gd fmla="val 778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Clojure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50"/>
              <p:cNvSpPr txBox="1"/>
              <p:nvPr/>
            </p:nvSpPr>
            <p:spPr>
              <a:xfrm>
                <a:off x="6096000" y="1892902"/>
                <a:ext cx="3440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/>
              </a:p>
            </p:txBody>
          </p:sp>
        </p:grpSp>
        <p:sp>
          <p:nvSpPr>
            <p:cNvPr id="400" name="Google Shape;400;p50"/>
            <p:cNvSpPr/>
            <p:nvPr/>
          </p:nvSpPr>
          <p:spPr>
            <a:xfrm>
              <a:off x="5391728" y="2737436"/>
              <a:ext cx="1745674" cy="416494"/>
            </a:xfrm>
            <a:prstGeom prst="roundRect">
              <a:avLst>
                <a:gd fmla="val 7785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Graph Matching</a:t>
              </a:r>
              <a:endParaRPr/>
            </a:p>
          </p:txBody>
        </p:sp>
      </p:grpSp>
      <p:sp>
        <p:nvSpPr>
          <p:cNvPr id="401" name="Google Shape;401;p5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access is </a:t>
            </a:r>
            <a:r>
              <a:rPr i="1" lang="en-US"/>
              <a:t>programmatic</a:t>
            </a:r>
            <a:endParaRPr/>
          </a:p>
        </p:txBody>
      </p:sp>
      <p:sp>
        <p:nvSpPr>
          <p:cNvPr id="408" name="Google Shape;408;p5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Through the Java 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JVM languages have bindings to the same APIs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JRuby, Jython, Clojure, Scala…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Managing nodes and relationships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Traversing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Path finding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Pattern matching</a:t>
            </a:r>
            <a:endParaRPr/>
          </a:p>
        </p:txBody>
      </p:sp>
      <p:sp>
        <p:nvSpPr>
          <p:cNvPr id="409" name="Google Shape;409;p5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Background: Graphs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 theory and graph algorithms very well studied in Computer Science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as much work on managing graph-structured data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Core API</a:t>
            </a:r>
            <a:endParaRPr/>
          </a:p>
        </p:txBody>
      </p:sp>
      <p:sp>
        <p:nvSpPr>
          <p:cNvPr id="416" name="Google Shape;416;p52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Deals with graphs in terms of their fundamentals: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Properties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Key-Value Pairs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Relationships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node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End node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Properties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Key-Value Pairs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7" name="Google Shape;417;p5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Creating Nodes</a:t>
            </a:r>
            <a:endParaRPr/>
          </a:p>
        </p:txBody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GraphDatabaseService db = new 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EmbeddedGraphDatabase(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"/tmp/neo");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Transaction tx = db.beginTx();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Node theDoctor = db.createNode();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theDoctor.setProperty("character", "the Doctor");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tx.success();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 finally {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tx.finish();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26" name="Google Shape;426;p5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Creating Relationships</a:t>
            </a:r>
            <a:endParaRPr/>
          </a:p>
        </p:txBody>
      </p:sp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Transaction tx = db.beginTx();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Node theDoctor = db.createNode();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theDoctor.setProperty("character", "The Doctor");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Node susan = db.createNode();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susan.setProperty("firstname", "Susan");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susan.setProperty("lastname", "Campbell");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susan.createRelationshipTo(theDoctor, </a:t>
            </a:r>
            <a:br>
              <a:rPr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      DynamicRelationshipType.withName("COMPANION_OF"));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tx.success();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 finally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tx.finish();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35" name="Google Shape;435;p5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Indexing a Graph?</a:t>
            </a:r>
            <a:endParaRPr/>
          </a:p>
        </p:txBody>
      </p:sp>
      <p:sp>
        <p:nvSpPr>
          <p:cNvPr id="443" name="Google Shape;443;p55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Graphs are their own indexes!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sometimes we want shortcuts to well-known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do this in our own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Just keep a reference to any interesting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Indexes offer more flexibility in what constitutes an “interesting node”</a:t>
            </a:r>
            <a:endParaRPr/>
          </a:p>
        </p:txBody>
      </p:sp>
      <p:sp>
        <p:nvSpPr>
          <p:cNvPr id="444" name="Google Shape;444;p5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>
            <p:ph type="title"/>
          </p:nvPr>
        </p:nvSpPr>
        <p:spPr>
          <a:xfrm>
            <a:off x="2936383" y="3331136"/>
            <a:ext cx="63347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4j</a:t>
            </a:r>
            <a:endParaRPr/>
          </a:p>
        </p:txBody>
      </p:sp>
      <p:pic>
        <p:nvPicPr>
          <p:cNvPr id="451" name="Google Shape;45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36" y="1657237"/>
            <a:ext cx="2549347" cy="266829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6"/>
          <p:cNvSpPr txBox="1"/>
          <p:nvPr/>
        </p:nvSpPr>
        <p:spPr>
          <a:xfrm>
            <a:off x="781050" y="5175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Neo4j</a:t>
            </a:r>
            <a:r>
              <a:rPr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and            </a:t>
            </a:r>
            <a:r>
              <a:rPr lang="en-US" sz="4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Cypher</a:t>
            </a:r>
            <a:endParaRPr/>
          </a:p>
        </p:txBody>
      </p:sp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9208" y="1657237"/>
            <a:ext cx="2807593" cy="266829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/>
          <p:nvPr/>
        </p:nvSpPr>
        <p:spPr>
          <a:xfrm>
            <a:off x="387036" y="4325534"/>
            <a:ext cx="4340447" cy="181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Graph database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(Like SQL server, e.g.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PostgreSQL, MySQL)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Implemented in Java</a:t>
            </a:r>
            <a:endParaRPr/>
          </a:p>
        </p:txBody>
      </p:sp>
      <p:sp>
        <p:nvSpPr>
          <p:cNvPr id="455" name="Google Shape;455;p56"/>
          <p:cNvSpPr txBox="1"/>
          <p:nvPr/>
        </p:nvSpPr>
        <p:spPr>
          <a:xfrm>
            <a:off x="5764434" y="4325534"/>
            <a:ext cx="3024791" cy="1785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Graph query language for Neo4J (Like SQL)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endParaRPr/>
          </a:p>
        </p:txBody>
      </p:sp>
      <p:sp>
        <p:nvSpPr>
          <p:cNvPr id="456" name="Google Shape;456;p5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Neo4j</a:t>
            </a:r>
            <a:endParaRPr/>
          </a:p>
        </p:txBody>
      </p:sp>
      <p:sp>
        <p:nvSpPr>
          <p:cNvPr id="463" name="Google Shape;463;p57"/>
          <p:cNvSpPr txBox="1"/>
          <p:nvPr>
            <p:ph idx="1" type="body"/>
          </p:nvPr>
        </p:nvSpPr>
        <p:spPr>
          <a:xfrm>
            <a:off x="152400" y="990600"/>
            <a:ext cx="883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Supports a high-level language, called </a:t>
            </a:r>
            <a:r>
              <a:rPr b="1" lang="en-US"/>
              <a:t>cypher</a:t>
            </a:r>
            <a:r>
              <a:rPr lang="en-US"/>
              <a:t>, for traversing and searching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64" name="Google Shape;464;p5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6" name="Google Shape;46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2057400"/>
            <a:ext cx="86360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7"/>
          <p:cNvSpPr txBox="1"/>
          <p:nvPr/>
        </p:nvSpPr>
        <p:spPr>
          <a:xfrm>
            <a:off x="5257800" y="62484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https://neo4j.com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Neo4j</a:t>
            </a:r>
            <a:endParaRPr/>
          </a:p>
        </p:txBody>
      </p:sp>
      <p:sp>
        <p:nvSpPr>
          <p:cNvPr id="473" name="Google Shape;473;p58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use </a:t>
            </a:r>
            <a:r>
              <a:rPr b="1" lang="en-US"/>
              <a:t>Cypher </a:t>
            </a:r>
            <a:r>
              <a:rPr lang="en-US"/>
              <a:t>on its own (in a console), or in an embedded fashion (e.g., from within Java)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sourced Cypher, called </a:t>
            </a:r>
            <a:r>
              <a:rPr i="1" lang="en-US"/>
              <a:t>openCypher</a:t>
            </a:r>
            <a:r>
              <a:rPr lang="en-US"/>
              <a:t>, for standardization by the community of users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Exports an API called </a:t>
            </a:r>
            <a:r>
              <a:rPr i="1" lang="en-US"/>
              <a:t>BluePrints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BluePrints is analogous to JDBC for relational databases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Several open-source graph toolkits aim to use that API, and thus can be applied directly to data stored in Neo4j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See the Apache TinkerPop web page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http://tinkerpop.apache.org/</a:t>
            </a:r>
            <a:r>
              <a:rPr lang="en-US"/>
              <a:t> for more info</a:t>
            </a:r>
            <a:br>
              <a:rPr lang="en-US"/>
            </a:br>
            <a:r>
              <a:rPr lang="en-US"/>
              <a:t> on the open source projects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74" name="Google Shape;474;p5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Cypher</a:t>
            </a:r>
            <a:endParaRPr/>
          </a:p>
        </p:txBody>
      </p:sp>
      <p:sp>
        <p:nvSpPr>
          <p:cNvPr id="481" name="Google Shape;481;p5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3" name="Google Shape;483;p59"/>
          <p:cNvGrpSpPr/>
          <p:nvPr/>
        </p:nvGrpSpPr>
        <p:grpSpPr>
          <a:xfrm>
            <a:off x="152400" y="1676400"/>
            <a:ext cx="8893271" cy="3657600"/>
            <a:chOff x="108857" y="762000"/>
            <a:chExt cx="8893271" cy="3657600"/>
          </a:xfrm>
        </p:grpSpPr>
        <p:pic>
          <p:nvPicPr>
            <p:cNvPr id="484" name="Google Shape;484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67199" y="762000"/>
              <a:ext cx="4734929" cy="365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0628" y="1371600"/>
              <a:ext cx="4052047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8857" y="2019300"/>
              <a:ext cx="32004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7" name="Google Shape;487;p59"/>
          <p:cNvSpPr txBox="1"/>
          <p:nvPr/>
        </p:nvSpPr>
        <p:spPr>
          <a:xfrm>
            <a:off x="5867400" y="63246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https://neo4j.com/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Cypher</a:t>
            </a:r>
            <a:endParaRPr/>
          </a:p>
        </p:txBody>
      </p:sp>
      <p:sp>
        <p:nvSpPr>
          <p:cNvPr id="493" name="Google Shape;493;p6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5" name="Google Shape;495;p60"/>
          <p:cNvGrpSpPr/>
          <p:nvPr/>
        </p:nvGrpSpPr>
        <p:grpSpPr>
          <a:xfrm>
            <a:off x="228600" y="1143000"/>
            <a:ext cx="8795299" cy="5038725"/>
            <a:chOff x="228600" y="762000"/>
            <a:chExt cx="8795299" cy="5038725"/>
          </a:xfrm>
        </p:grpSpPr>
        <p:pic>
          <p:nvPicPr>
            <p:cNvPr id="496" name="Google Shape;496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26428" y="762000"/>
              <a:ext cx="4397471" cy="33969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600" y="1349132"/>
              <a:ext cx="3848636" cy="12307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Google Shape;498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7032" y="4419600"/>
              <a:ext cx="7715250" cy="1381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9" name="Google Shape;499;p60"/>
          <p:cNvSpPr txBox="1"/>
          <p:nvPr/>
        </p:nvSpPr>
        <p:spPr>
          <a:xfrm>
            <a:off x="5867400" y="6324600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https://neo4j.com/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 Query</a:t>
            </a:r>
            <a:endParaRPr/>
          </a:p>
        </p:txBody>
      </p:sp>
      <p:sp>
        <p:nvSpPr>
          <p:cNvPr id="505" name="Google Shape;505;p6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top 5 most frequently appearing companions: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start doctor=node:characters(name = 'Doctor')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match (doctor)&lt;-[:COMPANION_OF]-(companion)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-[:APPEARED_IN]-&gt;(episode)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return companion.name, count(episode)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order by count(episode) desc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limit 5</a:t>
            </a:r>
            <a:endParaRPr/>
          </a:p>
        </p:txBody>
      </p:sp>
      <p:sp>
        <p:nvSpPr>
          <p:cNvPr id="506" name="Google Shape;506;p61"/>
          <p:cNvSpPr/>
          <p:nvPr/>
        </p:nvSpPr>
        <p:spPr>
          <a:xfrm>
            <a:off x="7086600" y="1600200"/>
            <a:ext cx="1754909" cy="658090"/>
          </a:xfrm>
          <a:prstGeom prst="wedgeRectCallout">
            <a:avLst>
              <a:gd fmla="val -105394" name="adj1"/>
              <a:gd fmla="val 1028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 node from index</a:t>
            </a:r>
            <a:endParaRPr/>
          </a:p>
        </p:txBody>
      </p:sp>
      <p:sp>
        <p:nvSpPr>
          <p:cNvPr id="507" name="Google Shape;507;p61"/>
          <p:cNvSpPr/>
          <p:nvPr/>
        </p:nvSpPr>
        <p:spPr>
          <a:xfrm>
            <a:off x="7010400" y="2667000"/>
            <a:ext cx="1754909" cy="658090"/>
          </a:xfrm>
          <a:prstGeom prst="wedgeRectCallout">
            <a:avLst>
              <a:gd fmla="val -101311" name="adj1"/>
              <a:gd fmla="val 23744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Subgraph pattern</a:t>
            </a:r>
            <a:endParaRPr/>
          </a:p>
        </p:txBody>
      </p:sp>
      <p:sp>
        <p:nvSpPr>
          <p:cNvPr id="508" name="Google Shape;508;p61"/>
          <p:cNvSpPr/>
          <p:nvPr/>
        </p:nvSpPr>
        <p:spPr>
          <a:xfrm>
            <a:off x="6096000" y="3581400"/>
            <a:ext cx="1754909" cy="990600"/>
          </a:xfrm>
          <a:prstGeom prst="wedgeRectCallout">
            <a:avLst>
              <a:gd fmla="val -99464" name="adj1"/>
              <a:gd fmla="val -33286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Accumulates rows by episode</a:t>
            </a:r>
            <a:endParaRPr/>
          </a:p>
        </p:txBody>
      </p:sp>
      <p:sp>
        <p:nvSpPr>
          <p:cNvPr id="509" name="Google Shape;509;p61"/>
          <p:cNvSpPr/>
          <p:nvPr/>
        </p:nvSpPr>
        <p:spPr>
          <a:xfrm>
            <a:off x="2286000" y="4343400"/>
            <a:ext cx="1754909" cy="658090"/>
          </a:xfrm>
          <a:prstGeom prst="wedgeRectCallout">
            <a:avLst>
              <a:gd fmla="val -106358" name="adj1"/>
              <a:gd fmla="val -70799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 returned rows</a:t>
            </a:r>
            <a:endParaRPr/>
          </a:p>
        </p:txBody>
      </p:sp>
      <p:sp>
        <p:nvSpPr>
          <p:cNvPr id="510" name="Google Shape;510;p6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52400" y="990600"/>
            <a:ext cx="8839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Increasing interest in querying and reasoning about the </a:t>
            </a:r>
            <a:r>
              <a:rPr i="1" lang="en-US"/>
              <a:t>underlying graph structure </a:t>
            </a:r>
            <a:r>
              <a:rPr lang="en-US"/>
              <a:t>in a variety of disciplines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8788400" cy="4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17" name="Google Shape;517;p62"/>
          <p:cNvSpPr txBox="1"/>
          <p:nvPr>
            <p:ph idx="1" type="body"/>
          </p:nvPr>
        </p:nvSpPr>
        <p:spPr>
          <a:xfrm>
            <a:off x="990600" y="1295400"/>
            <a:ext cx="7239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+-----------------------------------+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companion.name   | count(episode)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+-----------------------------------+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Rose Tyler       | 30           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Sarah Jane Smith | 22           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Jamie McCrimmon  | 21           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Amy Pond         | 21           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Tegan Jovanka    | 20           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+-----------------------------------+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| 5 rows, 49 ms                   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+-----------------------------------+</a:t>
            </a:r>
            <a:endParaRPr/>
          </a:p>
        </p:txBody>
      </p:sp>
      <p:sp>
        <p:nvSpPr>
          <p:cNvPr id="518" name="Google Shape;518;p6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 general query structure</a:t>
            </a:r>
            <a:endParaRPr/>
          </a:p>
        </p:txBody>
      </p:sp>
      <p:sp>
        <p:nvSpPr>
          <p:cNvPr id="525" name="Google Shape;525;p63"/>
          <p:cNvSpPr txBox="1"/>
          <p:nvPr>
            <p:ph idx="1" type="body"/>
          </p:nvPr>
        </p:nvSpPr>
        <p:spPr>
          <a:xfrm>
            <a:off x="628650" y="153606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MATCH [Nodes and relationships]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WHERE [Boolean filter statement]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RETURN [</a:t>
            </a:r>
            <a:r>
              <a:rPr lang="en-US" sz="2800">
                <a:solidFill>
                  <a:schemeClr val="accent2"/>
                </a:solidFill>
              </a:rPr>
              <a:t>DISTINCT</a:t>
            </a:r>
            <a:r>
              <a:rPr lang="en-US" sz="2800"/>
              <a:t>] [statements [</a:t>
            </a:r>
            <a:r>
              <a:rPr lang="en-US" sz="2800">
                <a:solidFill>
                  <a:srgbClr val="205867"/>
                </a:solidFill>
              </a:rPr>
              <a:t>AS alias</a:t>
            </a:r>
            <a:r>
              <a:rPr lang="en-US" sz="2800"/>
              <a:t>]]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</a:pPr>
            <a:r>
              <a:rPr lang="en-US" sz="2800">
                <a:solidFill>
                  <a:schemeClr val="accent6"/>
                </a:solidFill>
              </a:rPr>
              <a:t>ORDER BY </a:t>
            </a:r>
            <a:r>
              <a:rPr lang="en-US" sz="2800"/>
              <a:t>[Properties] [ASC\DESC]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 sz="2800">
                <a:solidFill>
                  <a:srgbClr val="00B0F0"/>
                </a:solidFill>
              </a:rPr>
              <a:t>SKIP</a:t>
            </a:r>
            <a:r>
              <a:rPr lang="en-US" sz="2800"/>
              <a:t> [Number] </a:t>
            </a:r>
            <a:r>
              <a:rPr lang="en-US" sz="2800">
                <a:solidFill>
                  <a:srgbClr val="FF0000"/>
                </a:solidFill>
              </a:rPr>
              <a:t>LIMIT</a:t>
            </a:r>
            <a:r>
              <a:rPr lang="en-US" sz="2800"/>
              <a:t> [Number]</a:t>
            </a:r>
            <a:endParaRPr/>
          </a:p>
        </p:txBody>
      </p:sp>
      <p:sp>
        <p:nvSpPr>
          <p:cNvPr id="526" name="Google Shape;526;p6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type="title"/>
          </p:nvPr>
        </p:nvSpPr>
        <p:spPr>
          <a:xfrm>
            <a:off x="628650" y="390885"/>
            <a:ext cx="7886700" cy="90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Simple query</a:t>
            </a:r>
            <a:endParaRPr/>
          </a:p>
        </p:txBody>
      </p:sp>
      <p:sp>
        <p:nvSpPr>
          <p:cNvPr id="533" name="Google Shape;533;p64"/>
          <p:cNvSpPr txBox="1"/>
          <p:nvPr>
            <p:ph idx="1" type="body"/>
          </p:nvPr>
        </p:nvSpPr>
        <p:spPr>
          <a:xfrm>
            <a:off x="628650" y="1825625"/>
            <a:ext cx="7886700" cy="943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Get all nodes of type </a:t>
            </a:r>
            <a:r>
              <a:rPr i="1" lang="en-US">
                <a:solidFill>
                  <a:srgbClr val="FFC000"/>
                </a:solidFill>
              </a:rPr>
              <a:t>Program</a:t>
            </a:r>
            <a:r>
              <a:rPr lang="en-US">
                <a:solidFill>
                  <a:srgbClr val="FFC000"/>
                </a:solidFill>
              </a:rPr>
              <a:t> </a:t>
            </a:r>
            <a:r>
              <a:rPr lang="en-US"/>
              <a:t>that have the name </a:t>
            </a:r>
            <a:r>
              <a:rPr i="1" lang="en-US">
                <a:solidFill>
                  <a:srgbClr val="3F3151"/>
                </a:solidFill>
              </a:rPr>
              <a:t>Hello World!</a:t>
            </a:r>
            <a:r>
              <a:rPr lang="en-US">
                <a:solidFill>
                  <a:srgbClr val="3F3151"/>
                </a:solidFill>
              </a:rPr>
              <a:t>:</a:t>
            </a:r>
            <a:endParaRPr/>
          </a:p>
        </p:txBody>
      </p:sp>
      <p:sp>
        <p:nvSpPr>
          <p:cNvPr id="534" name="Google Shape;534;p64"/>
          <p:cNvSpPr txBox="1"/>
          <p:nvPr/>
        </p:nvSpPr>
        <p:spPr>
          <a:xfrm>
            <a:off x="746972" y="3381820"/>
            <a:ext cx="4829577" cy="2091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(a : Program)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a.name = ‘Hello World!’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a</a:t>
            </a:r>
            <a:endParaRPr/>
          </a:p>
        </p:txBody>
      </p:sp>
      <p:sp>
        <p:nvSpPr>
          <p:cNvPr id="535" name="Google Shape;535;p64"/>
          <p:cNvSpPr/>
          <p:nvPr/>
        </p:nvSpPr>
        <p:spPr>
          <a:xfrm>
            <a:off x="5774562" y="3014068"/>
            <a:ext cx="2650634" cy="2556749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Type =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Name = ‘</a:t>
            </a:r>
            <a:r>
              <a:rPr lang="en-US" sz="2000">
                <a:solidFill>
                  <a:srgbClr val="3F3151"/>
                </a:solidFill>
                <a:latin typeface="Arial"/>
                <a:ea typeface="Arial"/>
                <a:cs typeface="Arial"/>
                <a:sym typeface="Arial"/>
              </a:rPr>
              <a:t>Hello World!’</a:t>
            </a:r>
            <a:endParaRPr/>
          </a:p>
        </p:txBody>
      </p:sp>
      <p:sp>
        <p:nvSpPr>
          <p:cNvPr id="536" name="Google Shape;536;p6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title"/>
          </p:nvPr>
        </p:nvSpPr>
        <p:spPr>
          <a:xfrm>
            <a:off x="628650" y="390885"/>
            <a:ext cx="7886700" cy="904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Query relationships</a:t>
            </a:r>
            <a:endParaRPr/>
          </a:p>
        </p:txBody>
      </p:sp>
      <p:sp>
        <p:nvSpPr>
          <p:cNvPr id="544" name="Google Shape;544;p65"/>
          <p:cNvSpPr txBox="1"/>
          <p:nvPr>
            <p:ph idx="1" type="body"/>
          </p:nvPr>
        </p:nvSpPr>
        <p:spPr>
          <a:xfrm>
            <a:off x="628650" y="1605800"/>
            <a:ext cx="7886700" cy="943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Get all relationships of type </a:t>
            </a:r>
            <a:r>
              <a:rPr i="1" lang="en-US">
                <a:solidFill>
                  <a:schemeClr val="accent6"/>
                </a:solidFill>
              </a:rPr>
              <a:t>Author </a:t>
            </a:r>
            <a:r>
              <a:rPr lang="en-US"/>
              <a:t>connecting </a:t>
            </a:r>
            <a:r>
              <a:rPr i="1" lang="en-US">
                <a:solidFill>
                  <a:srgbClr val="FF0000"/>
                </a:solidFill>
              </a:rPr>
              <a:t>Programmers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 </a:t>
            </a:r>
            <a:r>
              <a:rPr i="1" lang="en-US">
                <a:solidFill>
                  <a:schemeClr val="accent5"/>
                </a:solidFill>
              </a:rPr>
              <a:t>Programs</a:t>
            </a:r>
            <a:r>
              <a:rPr lang="en-US">
                <a:solidFill>
                  <a:srgbClr val="3F3151"/>
                </a:solidFill>
              </a:rPr>
              <a:t>:</a:t>
            </a:r>
            <a:endParaRPr/>
          </a:p>
        </p:txBody>
      </p:sp>
      <p:sp>
        <p:nvSpPr>
          <p:cNvPr id="545" name="Google Shape;545;p65"/>
          <p:cNvSpPr txBox="1"/>
          <p:nvPr/>
        </p:nvSpPr>
        <p:spPr>
          <a:xfrm>
            <a:off x="628650" y="4819171"/>
            <a:ext cx="7829550" cy="119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(a : Programmer)-[r : Author]-&gt;(b : Program)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r</a:t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6045018" y="3164511"/>
            <a:ext cx="1803581" cy="1214916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Type = Program</a:t>
            </a:r>
            <a:endParaRPr/>
          </a:p>
        </p:txBody>
      </p:sp>
      <p:sp>
        <p:nvSpPr>
          <p:cNvPr id="547" name="Google Shape;547;p65"/>
          <p:cNvSpPr/>
          <p:nvPr/>
        </p:nvSpPr>
        <p:spPr>
          <a:xfrm>
            <a:off x="914400" y="3016549"/>
            <a:ext cx="2129038" cy="1510841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 = Programmer</a:t>
            </a:r>
            <a:endParaRPr/>
          </a:p>
        </p:txBody>
      </p:sp>
      <p:cxnSp>
        <p:nvCxnSpPr>
          <p:cNvPr id="548" name="Google Shape;548;p65"/>
          <p:cNvCxnSpPr>
            <a:stCxn id="547" idx="6"/>
            <a:endCxn id="546" idx="2"/>
          </p:cNvCxnSpPr>
          <p:nvPr/>
        </p:nvCxnSpPr>
        <p:spPr>
          <a:xfrm>
            <a:off x="3043438" y="3771970"/>
            <a:ext cx="3001500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9" name="Google Shape;549;p65"/>
          <p:cNvSpPr txBox="1"/>
          <p:nvPr/>
        </p:nvSpPr>
        <p:spPr>
          <a:xfrm>
            <a:off x="3805401" y="3395000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</p:txBody>
      </p:sp>
      <p:sp>
        <p:nvSpPr>
          <p:cNvPr id="550" name="Google Shape;550;p65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5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"/>
          <p:cNvSpPr txBox="1"/>
          <p:nvPr>
            <p:ph type="title"/>
          </p:nvPr>
        </p:nvSpPr>
        <p:spPr>
          <a:xfrm>
            <a:off x="152400" y="3048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Match</a:t>
            </a:r>
            <a:r>
              <a:rPr lang="en-US"/>
              <a:t>ing nodes and relationships</a:t>
            </a:r>
            <a:r>
              <a:rPr lang="en-US">
                <a:solidFill>
                  <a:schemeClr val="accent6"/>
                </a:solidFill>
              </a:rPr>
              <a:t> </a:t>
            </a:r>
            <a:endParaRPr/>
          </a:p>
        </p:txBody>
      </p:sp>
      <p:sp>
        <p:nvSpPr>
          <p:cNvPr id="557" name="Google Shape;557;p66"/>
          <p:cNvSpPr txBox="1"/>
          <p:nvPr>
            <p:ph idx="1" type="body"/>
          </p:nvPr>
        </p:nvSpPr>
        <p:spPr>
          <a:xfrm>
            <a:off x="533400" y="1295400"/>
            <a:ext cx="8191500" cy="4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en-US">
                <a:solidFill>
                  <a:schemeClr val="accent1"/>
                </a:solidFill>
              </a:rPr>
              <a:t>Nodes: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46194"/>
              <a:buNone/>
            </a:pP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     (a), (), (:Ntype), (a:Ntype),</a:t>
            </a:r>
            <a:endParaRPr sz="2188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46194"/>
              <a:buNone/>
            </a:pP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     (a { prop:’value’ } ) ,</a:t>
            </a:r>
            <a:br>
              <a:rPr lang="en-US" sz="2188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     (a:Ntype { prop:’value’ } ) </a:t>
            </a:r>
            <a:endParaRPr/>
          </a:p>
          <a:p>
            <a:pPr indent="-358140" lvl="0" marL="342900" rtl="0" algn="l">
              <a:spcBef>
                <a:spcPts val="544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solidFill>
                  <a:schemeClr val="accent6"/>
                </a:solidFill>
              </a:rPr>
              <a:t>Relationships: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46194"/>
              <a:buNone/>
            </a:pP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    (a)--(b)</a:t>
            </a:r>
            <a:endParaRPr sz="2188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46194"/>
              <a:buNone/>
            </a:pP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    (a)--&gt;(b), (a)&lt;--(b),</a:t>
            </a:r>
            <a:endParaRPr sz="2188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46194"/>
              <a:buNone/>
            </a:pP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    (a)--&gt;(), (a)-[r]-&gt;(b),</a:t>
            </a:r>
            <a:br>
              <a:rPr lang="en-US" sz="2188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    (a)-[:Rtype]-&gt;(b), (a)-[:R1|:R2]-&gt;(b), </a:t>
            </a:r>
            <a:br>
              <a:rPr lang="en-US" sz="2188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    (a)-[r:Rtype]-&gt;(b) </a:t>
            </a:r>
            <a:endParaRPr sz="2188">
              <a:latin typeface="Consolas"/>
              <a:ea typeface="Consolas"/>
              <a:cs typeface="Consolas"/>
              <a:sym typeface="Consolas"/>
            </a:endParaRPr>
          </a:p>
          <a:p>
            <a:pPr indent="-35814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May have more than 2 nodes:</a:t>
            </a:r>
            <a:endParaRPr/>
          </a:p>
          <a:p>
            <a:pPr indent="0" lvl="1" marL="457200" rtl="0" algn="l">
              <a:spcBef>
                <a:spcPts val="544"/>
              </a:spcBef>
              <a:spcAft>
                <a:spcPts val="0"/>
              </a:spcAft>
              <a:buClr>
                <a:srgbClr val="205867"/>
              </a:buClr>
              <a:buSzPct val="127919"/>
              <a:buNone/>
            </a:pP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  (a)--&gt;(b)&lt;--(c), (a)--&gt;(b)--&gt;(c)</a:t>
            </a:r>
            <a:endParaRPr/>
          </a:p>
          <a:p>
            <a:pPr indent="-358140" lvl="0" marL="342900" rtl="0" algn="l">
              <a:spcBef>
                <a:spcPts val="544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en-US">
                <a:solidFill>
                  <a:schemeClr val="accent2"/>
                </a:solidFill>
              </a:rPr>
              <a:t>Path: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rgbClr val="205867"/>
              </a:buClr>
              <a:buSzPct val="100000"/>
              <a:buNone/>
            </a:pPr>
            <a:r>
              <a:rPr lang="en-US">
                <a:solidFill>
                  <a:srgbClr val="205867"/>
                </a:solidFill>
              </a:rPr>
              <a:t>	   </a:t>
            </a:r>
            <a:r>
              <a:rPr lang="en-US" sz="2188">
                <a:latin typeface="Consolas"/>
                <a:ea typeface="Consolas"/>
                <a:cs typeface="Consolas"/>
                <a:sym typeface="Consolas"/>
              </a:rPr>
              <a:t>p = (a)--&gt;(b)</a:t>
            </a:r>
            <a:endParaRPr/>
          </a:p>
        </p:txBody>
      </p:sp>
      <p:sp>
        <p:nvSpPr>
          <p:cNvPr id="558" name="Google Shape;558;p66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More options</a:t>
            </a:r>
            <a:endParaRPr/>
          </a:p>
        </p:txBody>
      </p:sp>
      <p:sp>
        <p:nvSpPr>
          <p:cNvPr id="565" name="Google Shape;565;p67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Relationship distance: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(a)-[:Rtype*2]-&gt;(b) – 2 hops of type Rtype.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(a)-[:Rtype*  ]-&gt;(b) – any number of hops of type Rtype.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(a)-[:Rtype*2..10]-&gt; (b) – 2-10 hops of Rtype.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(a)-[:Rtype*  ..10]-&gt; (b) – 1-10 hops of Rtype.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(a)-[:Rtype*2..    ]-&gt; (b) – at least 2 hops of Rtype.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Could be used also as: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(a)-[r*2]-&gt;(b) – r gets a sequence of relationships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(a)-[*{prop:val}]-&gt;(b)</a:t>
            </a:r>
            <a:endParaRPr/>
          </a:p>
        </p:txBody>
      </p:sp>
      <p:sp>
        <p:nvSpPr>
          <p:cNvPr id="566" name="Google Shape;566;p67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7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8"/>
          <p:cNvSpPr txBox="1"/>
          <p:nvPr>
            <p:ph type="title"/>
          </p:nvPr>
        </p:nvSpPr>
        <p:spPr>
          <a:xfrm>
            <a:off x="762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Operators</a:t>
            </a:r>
            <a:endParaRPr/>
          </a:p>
        </p:txBody>
      </p:sp>
      <p:sp>
        <p:nvSpPr>
          <p:cNvPr id="574" name="Google Shape;574;p68"/>
          <p:cNvSpPr/>
          <p:nvPr/>
        </p:nvSpPr>
        <p:spPr>
          <a:xfrm>
            <a:off x="609600" y="976092"/>
            <a:ext cx="8305800" cy="526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885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+, -, *, /,%, ^ (power, not XOR)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Comparison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=,&lt;&gt;,&lt;,&gt;,&gt;=,&lt;=, =~ (Regex), IS NULL , 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IS NOT NULL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Boolean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AND, OR, XOR, NOT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Concatenation through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Collection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Concatenation through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IN to check if an element exists in a collection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8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"/>
          <p:cNvSpPr txBox="1"/>
          <p:nvPr>
            <p:ph type="title"/>
          </p:nvPr>
        </p:nvSpPr>
        <p:spPr>
          <a:xfrm>
            <a:off x="152400" y="32721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More WHERE options</a:t>
            </a:r>
            <a:endParaRPr/>
          </a:p>
        </p:txBody>
      </p:sp>
      <p:sp>
        <p:nvSpPr>
          <p:cNvPr id="583" name="Google Shape;583;p69"/>
          <p:cNvSpPr/>
          <p:nvPr/>
        </p:nvSpPr>
        <p:spPr>
          <a:xfrm>
            <a:off x="520271" y="1127232"/>
            <a:ext cx="8103458" cy="5260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885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others.name IN ['Andres', 'Peter']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user.age IN range (18,30)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n.name =~ 'Tob.*‘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n.name =~ '(?i)ANDR.*‘  - (case insensitive)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(tobias)--&gt;()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NOT (tobias)--&gt;()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has(b.name)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b.name? = 'Bob'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(Returns all nodes where name = 'Bob' plus all nodes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without a name property)</a:t>
            </a:r>
            <a:endParaRPr/>
          </a:p>
        </p:txBody>
      </p:sp>
      <p:sp>
        <p:nvSpPr>
          <p:cNvPr id="584" name="Google Shape;584;p69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0"/>
          <p:cNvSpPr txBox="1"/>
          <p:nvPr>
            <p:ph type="title"/>
          </p:nvPr>
        </p:nvSpPr>
        <p:spPr>
          <a:xfrm>
            <a:off x="152400" y="315397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Functions</a:t>
            </a:r>
            <a:endParaRPr/>
          </a:p>
        </p:txBody>
      </p:sp>
      <p:sp>
        <p:nvSpPr>
          <p:cNvPr id="591" name="Google Shape;591;p70"/>
          <p:cNvSpPr txBox="1"/>
          <p:nvPr>
            <p:ph idx="1" type="body"/>
          </p:nvPr>
        </p:nvSpPr>
        <p:spPr>
          <a:xfrm>
            <a:off x="179294" y="1143000"/>
            <a:ext cx="8432972" cy="483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paths: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MATCH shortestPath( (a)-[*]-(b) )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MATCH allShorestPath( (a)-[*]-(b) )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Length(path) – The path length or 0 if not exists.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RETURN relationships(p) - Returns all relationships in a path.</a:t>
            </a:r>
            <a:endParaRPr/>
          </a:p>
          <a:p>
            <a:pPr indent="-16129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collections: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RETURN a.array, </a:t>
            </a:r>
            <a:r>
              <a:rPr lang="en-US">
                <a:solidFill>
                  <a:srgbClr val="0070C0"/>
                </a:solidFill>
              </a:rPr>
              <a:t>filter</a:t>
            </a:r>
            <a:r>
              <a:rPr lang="en-US"/>
              <a:t>(x IN a.array WHERE length(x)= 3)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</a:t>
            </a:r>
            <a:r>
              <a:rPr lang="en-US">
                <a:solidFill>
                  <a:srgbClr val="0070C0"/>
                </a:solidFill>
              </a:rPr>
              <a:t>FILTER -</a:t>
            </a:r>
            <a:r>
              <a:rPr lang="en-US"/>
              <a:t> returns the elements in a collection that comply to a predicate.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ANY      (x IN a.array    WHERE x = "one“  ) – at least 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ALL       (x IN nodes(p) WHERE x.age &gt; 30) – all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WHERE SINGLE (x IN nodes(p) WHERE var.eyes = "blue") – Only one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* nodes(p) – nodes of the path p</a:t>
            </a:r>
            <a:endParaRPr/>
          </a:p>
        </p:txBody>
      </p:sp>
      <p:sp>
        <p:nvSpPr>
          <p:cNvPr id="592" name="Google Shape;592;p70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0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With </a:t>
            </a:r>
            <a:endParaRPr/>
          </a:p>
        </p:txBody>
      </p:sp>
      <p:sp>
        <p:nvSpPr>
          <p:cNvPr id="599" name="Google Shape;599;p71"/>
          <p:cNvSpPr txBox="1"/>
          <p:nvPr>
            <p:ph idx="1" type="body"/>
          </p:nvPr>
        </p:nvSpPr>
        <p:spPr>
          <a:xfrm>
            <a:off x="152400" y="1066800"/>
            <a:ext cx="8839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Manipulate the result sequence before it is passed on to the following query parts.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Usage of WITH: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Limit the number of entries that are then passed on to other MATCH clauses.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Introduce aggregates which can then be used in predicates in WHERE.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Separate reading from updating of the graph. Every part of a query must be either read-only or write-only. </a:t>
            </a:r>
            <a:endParaRPr/>
          </a:p>
        </p:txBody>
      </p:sp>
      <p:sp>
        <p:nvSpPr>
          <p:cNvPr id="600" name="Google Shape;600;p7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95400"/>
            <a:ext cx="4889499" cy="186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1143000"/>
            <a:ext cx="3213100" cy="243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3429000"/>
            <a:ext cx="8724901" cy="2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"/>
          <p:cNvSpPr txBox="1"/>
          <p:nvPr>
            <p:ph type="title"/>
          </p:nvPr>
        </p:nvSpPr>
        <p:spPr>
          <a:xfrm>
            <a:off x="152400" y="3048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With </a:t>
            </a:r>
            <a:endParaRPr/>
          </a:p>
        </p:txBody>
      </p:sp>
      <p:sp>
        <p:nvSpPr>
          <p:cNvPr id="608" name="Google Shape;608;p72"/>
          <p:cNvSpPr/>
          <p:nvPr/>
        </p:nvSpPr>
        <p:spPr>
          <a:xfrm>
            <a:off x="407894" y="1019059"/>
            <a:ext cx="6907306" cy="2248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885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Ubuntu Mono"/>
              <a:buNone/>
            </a:pPr>
            <a:r>
              <a:rPr b="0" i="0" lang="en-US" sz="2400" u="none" cap="none" strike="noStrike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MATCH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en-US" sz="2400" u="none" cap="none" strike="noStrike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david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75438A"/>
                </a:solidFill>
                <a:latin typeface="Ubuntu Mono"/>
                <a:ea typeface="Ubuntu Mono"/>
                <a:cs typeface="Ubuntu Mono"/>
                <a:sym typeface="Ubuntu Mono"/>
              </a:rPr>
              <a:t>name: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B35E14"/>
                </a:solidFill>
                <a:latin typeface="Ubuntu Mono"/>
                <a:ea typeface="Ubuntu Mono"/>
                <a:cs typeface="Ubuntu Mono"/>
                <a:sym typeface="Ubuntu Mono"/>
              </a:rPr>
              <a:t>"David"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})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--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en-US" sz="2400" u="none" cap="none" strike="noStrike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otherPerson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--&gt;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Ubuntu Mono"/>
              <a:buNone/>
            </a:pPr>
            <a:r>
              <a:rPr b="0" i="0" lang="en-US" sz="2400" u="none" cap="none" strike="noStrike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WITH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otherPerson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count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b="0" i="0" lang="en-US" sz="2400" u="none" cap="none" strike="noStrike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AS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foaf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Ubuntu Mono"/>
              <a:buNone/>
            </a:pPr>
            <a:r>
              <a:rPr b="0" i="0" lang="en-US" sz="2400" u="none" cap="none" strike="noStrike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WHERE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foaf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&gt; </a:t>
            </a:r>
            <a:r>
              <a:rPr b="0" i="0" lang="en-US" sz="2400" u="none" cap="none" strike="noStrike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Ubuntu Mono"/>
              <a:buNone/>
            </a:pPr>
            <a:r>
              <a:rPr b="0" i="0" lang="en-US" sz="2400" u="none" cap="none" strike="noStrike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b="0" i="0" lang="en-US" sz="2400" u="none" cap="none" strike="noStrike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0" i="0" lang="en-US" sz="2400" u="none" cap="none" strike="noStrike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otherPerson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2"/>
          <p:cNvSpPr/>
          <p:nvPr/>
        </p:nvSpPr>
        <p:spPr>
          <a:xfrm>
            <a:off x="381000" y="3555137"/>
            <a:ext cx="4572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What will be returned?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The person connected to David with more than one outgoing relationship.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{name:"Anders"})</a:t>
            </a:r>
            <a:br>
              <a:rPr lang="en-US" sz="24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72"/>
          <p:cNvSpPr/>
          <p:nvPr/>
        </p:nvSpPr>
        <p:spPr>
          <a:xfrm>
            <a:off x="3718957" y="5715000"/>
            <a:ext cx="1372348" cy="5841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8885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Ubuntu Mono"/>
              <a:buNone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* f</a:t>
            </a:r>
            <a:r>
              <a:rPr b="0" i="0" lang="en-US" sz="2400" u="none" cap="none" strike="noStrike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oaf</a:t>
            </a:r>
            <a:r>
              <a:rPr b="0" i="0" lang="en-US" sz="2400" u="none" cap="none" strike="noStrike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 = 2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286000"/>
            <a:ext cx="4124938" cy="294477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2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3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More collections options</a:t>
            </a:r>
            <a:endParaRPr/>
          </a:p>
        </p:txBody>
      </p:sp>
      <p:sp>
        <p:nvSpPr>
          <p:cNvPr id="619" name="Google Shape;619;p73"/>
          <p:cNvSpPr/>
          <p:nvPr/>
        </p:nvSpPr>
        <p:spPr>
          <a:xfrm>
            <a:off x="533400" y="856129"/>
            <a:ext cx="81534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MATCH</a:t>
            </a:r>
            <a:r>
              <a:rPr lang="en-US" sz="24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user)</a:t>
            </a:r>
            <a:endParaRPr sz="2400">
              <a:solidFill>
                <a:srgbClr val="33333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     RETURN</a:t>
            </a:r>
            <a:r>
              <a:rPr lang="en-US" sz="24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count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(user)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MATCH</a:t>
            </a:r>
            <a:r>
              <a:rPr lang="en-US" sz="24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user)</a:t>
            </a:r>
            <a:endParaRPr sz="2400">
              <a:solidFill>
                <a:srgbClr val="33333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    RETURN</a:t>
            </a:r>
            <a:r>
              <a:rPr lang="en-US" sz="24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count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DISTINCT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 user.name)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MATCH</a:t>
            </a:r>
            <a:r>
              <a:rPr lang="en-US" sz="24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user)</a:t>
            </a:r>
            <a:endParaRPr sz="2400">
              <a:solidFill>
                <a:srgbClr val="33333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    RETURN</a:t>
            </a:r>
            <a:r>
              <a:rPr lang="en-US" sz="24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collect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(user.name)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Collection from the values, ignores NULL.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75B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MATCH</a:t>
            </a:r>
            <a:r>
              <a:rPr lang="en-US" sz="24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9C3328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user)</a:t>
            </a:r>
            <a:endParaRPr sz="2400">
              <a:solidFill>
                <a:srgbClr val="333333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D75B3"/>
                </a:solidFill>
                <a:latin typeface="Ubuntu Mono"/>
                <a:ea typeface="Ubuntu Mono"/>
                <a:cs typeface="Ubuntu Mono"/>
                <a:sym typeface="Ubuntu Mono"/>
              </a:rPr>
              <a:t>    RETURN</a:t>
            </a:r>
            <a:r>
              <a:rPr lang="en-US" sz="2400">
                <a:solidFill>
                  <a:srgbClr val="333333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40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avg</a:t>
            </a:r>
            <a:r>
              <a:rPr lang="en-US" sz="2400">
                <a:solidFill>
                  <a:srgbClr val="047D65"/>
                </a:solidFill>
                <a:latin typeface="Ubuntu Mono"/>
                <a:ea typeface="Ubuntu Mono"/>
                <a:cs typeface="Ubuntu Mono"/>
                <a:sym typeface="Ubuntu Mono"/>
              </a:rPr>
              <a:t>(user.age)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Average numerical values. Similar functions are sum, min, max.</a:t>
            </a:r>
            <a:endParaRPr/>
          </a:p>
        </p:txBody>
      </p:sp>
      <p:sp>
        <p:nvSpPr>
          <p:cNvPr id="620" name="Google Shape;620;p73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3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4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More Neo4j info</a:t>
            </a:r>
            <a:endParaRPr/>
          </a:p>
        </p:txBody>
      </p:sp>
      <p:sp>
        <p:nvSpPr>
          <p:cNvPr id="627" name="Google Shape;627;p74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Neo4j manual: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http://neo4j.com/docs/stable/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Cypher tutorials: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http://neo4j.com/developer/cypher-query-language/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Neo4j developers tutorials: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http://neo4j.com/developer/get-started/</a:t>
            </a:r>
            <a:endParaRPr/>
          </a:p>
        </p:txBody>
      </p:sp>
      <p:sp>
        <p:nvSpPr>
          <p:cNvPr id="628" name="Google Shape;628;p74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4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Underlying data hasn’t necessarily changed that much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Aside from the data volumes and easier availability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However, several new realizations in recent years: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Reasoning about the graph structure can provide useful and actionable insights (</a:t>
            </a:r>
            <a:r>
              <a:rPr i="1" lang="en-US"/>
              <a:t>network science/complex network analysis)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Lose too much information and intuitions if graph structure ignored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easy to write many natural queries or tasks using traditional tools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Especially relational databases like Oracle, PostgreSQL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Harder to efficiently process inherently graph-structured queries or complex network analysis tasks using existing tools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major concern with increasingly large graphs seen in practice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Goal</a:t>
            </a:r>
            <a:r>
              <a:rPr lang="en-US"/>
              <a:t>: Manage graph-structured data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Store data containing a set of entities and interconnections between them</a:t>
            </a:r>
            <a:endParaRPr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/>
              <a:t>Execute various types of network analysis queries over them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Specific graph analytics techniques we will discuss (later):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PageRank</a:t>
            </a:r>
            <a:r>
              <a:rPr lang="en-US"/>
              <a:t>: the slides have a somewhat detailed description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Betweenness Centrality</a:t>
            </a:r>
            <a:r>
              <a:rPr lang="en-US"/>
              <a:t>: only the basic idea, not the algorithms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Community Detection</a:t>
            </a:r>
            <a:r>
              <a:rPr lang="en-US"/>
              <a:t>: some basic intuitions about it</a:t>
            </a:r>
            <a:endParaRPr/>
          </a:p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0" y="649287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Vertex-centric programming framework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Originally Google's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Pregel System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Adopted (with some variations) by many other systems including Giraph, GraphLab, etc.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(Apache) Giraph programming framework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Hadoop (and hence on Map-Reduce)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Originally a Facebook project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Claims to support computations on graphs with a trillion edges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Graph-centric programming model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1" type="ftr"/>
          </p:nvPr>
        </p:nvSpPr>
        <p:spPr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