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1943100" y="-8001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49530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495300" y="-190500"/>
            <a:ext cx="6019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2400" y="44069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sz="4000" cap="small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52400" y="2906713"/>
            <a:ext cx="8839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52400" y="1447800"/>
            <a:ext cx="434498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52400" y="2174875"/>
            <a:ext cx="43449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447800"/>
            <a:ext cx="4346575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3465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52400" y="152400"/>
            <a:ext cx="33131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152400"/>
            <a:ext cx="5416550" cy="597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152400" y="1371600"/>
            <a:ext cx="3313113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52400" y="4800600"/>
            <a:ext cx="8839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52400" y="152400"/>
            <a:ext cx="8839200" cy="457517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52400" y="5367338"/>
            <a:ext cx="8839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hyperlink" Target="https://www.facebook.com/notes/facebook-engineering/scaling-apache-giraph-to-a-trillion-edges/10151617006153920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Graph Data Processing</a:t>
            </a:r>
            <a:br>
              <a:rPr b="0" lang="en-US"/>
            </a:br>
            <a:r>
              <a:rPr b="0" lang="en-US"/>
              <a:t>Giraph, GraphX</a:t>
            </a:r>
            <a:br>
              <a:rPr lang="en-US"/>
            </a:br>
            <a:endParaRPr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52400" y="3733800"/>
            <a:ext cx="8839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with thanks to Amol Deshpande,</a:t>
            </a:r>
            <a:endParaRPr/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Sebastian Schelter (TU Berlin), Roman Shaposhnik (Apache),</a:t>
            </a:r>
            <a:endParaRPr/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Claudio Martella (Apache), Joseph Gonzalez (UC Berkeley)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– PageRank </a:t>
            </a:r>
            <a:endParaRPr/>
          </a:p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977900"/>
            <a:ext cx="7061200" cy="49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3733800" y="5867400"/>
            <a:ext cx="441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“Shuffle” so that all the records with the same “key” end up in the same file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– PageRank </a:t>
            </a:r>
            <a:endParaRPr/>
          </a:p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4400"/>
            <a:ext cx="79883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3429000" y="5638800"/>
            <a:ext cx="495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Reduce: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new PageRank (assume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𝛂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0) Write out: graph structure + PageRank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– PageRank </a:t>
            </a:r>
            <a:endParaRPr/>
          </a:p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4400"/>
            <a:ext cx="79883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657600" y="5791200"/>
            <a:ext cx="4191000" cy="40011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REPEAT UNTIL CONVERGENCE 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Disadvantages: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Hard to use this for graph analysis task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“traversal” effectively requires a new “map-reduce” phase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job is execute </a:t>
            </a:r>
            <a:r>
              <a:rPr i="1" lang="en-US"/>
              <a:t>N</a:t>
            </a:r>
            <a:r>
              <a:rPr lang="en-US"/>
              <a:t> times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 framework not ideal for large numbers of phases (even with YARN)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efficient – too much redundant work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Mappers send PR values and structure of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PageRank example: repeated reading and parsing of the inputs for each iteration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Extensive I/O at input, shuffle/sort, output</a:t>
            </a:r>
            <a:endParaRPr/>
          </a:p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/>
              <a:t>Option 4: Graph Programming Frameworks 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Frameworks (analogous to MapReduce) proposed for analyzing large volumes of graph data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attempt at addressing limitations of MapReduce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are </a:t>
            </a:r>
            <a:r>
              <a:rPr i="1" lang="en-US"/>
              <a:t>vertex-centric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Programs written from the point of view of a vertex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based on message passing between nodes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Pregel: original framework proposed by Google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Based on “Bulk Synchronous Parallel” (BSP)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Giraph: an open-source implementation of Pregel built on top of Hadoop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GraphLab: asynchronous execution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GraphX: built on top of Spark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Bulk Synchronous Parallel (BSP) </a:t>
            </a:r>
            <a:endParaRPr/>
          </a:p>
        </p:txBody>
      </p:sp>
      <p:sp>
        <p:nvSpPr>
          <p:cNvPr id="207" name="Google Shape;207;p2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47800"/>
            <a:ext cx="8191500" cy="449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7"/>
          <p:cNvCxnSpPr/>
          <p:nvPr/>
        </p:nvCxnSpPr>
        <p:spPr>
          <a:xfrm>
            <a:off x="457200" y="1981200"/>
            <a:ext cx="0" cy="3429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27"/>
          <p:cNvSpPr txBox="1"/>
          <p:nvPr/>
        </p:nvSpPr>
        <p:spPr>
          <a:xfrm>
            <a:off x="457200" y="3581400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Vertex-centric BSP 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152400" y="990600"/>
            <a:ext cx="8839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vertex has an id, a value, a list of its adjacent vertex ids and the corresponding edge values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vertex is invoked in each superstep, can recompute its value and send messages to other vertices, which are delivered over superstep barriers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Advanced features : termination votes, combiners, aggregators, topology mutations </a:t>
            </a:r>
            <a:endParaRPr/>
          </a:p>
        </p:txBody>
      </p:sp>
      <p:sp>
        <p:nvSpPr>
          <p:cNvPr id="218" name="Google Shape;218;p2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657600"/>
            <a:ext cx="64516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Think like a vertex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know my local state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know my neighbours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can send messages to vertices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can declare that I am done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can mutate graph topology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4: Pregel 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52400" y="9906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Programmers write one program: </a:t>
            </a:r>
            <a:r>
              <a:rPr b="1" lang="en-US"/>
              <a:t>compute()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Typical structure of </a:t>
            </a:r>
            <a:r>
              <a:rPr b="1" lang="en-US"/>
              <a:t>compute()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Inputs</a:t>
            </a:r>
            <a:r>
              <a:rPr lang="en-US"/>
              <a:t>: current values associated with the node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Inputs</a:t>
            </a:r>
            <a:r>
              <a:rPr lang="en-US"/>
              <a:t>: messages sent by the neighboring nodes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 something …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Modify current values associated with the node (if desired)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Outputs</a:t>
            </a:r>
            <a:r>
              <a:rPr lang="en-US"/>
              <a:t>: send messages to neighbors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Execution framework: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Execute </a:t>
            </a:r>
            <a:r>
              <a:rPr i="1" lang="en-US"/>
              <a:t>compute() </a:t>
            </a:r>
            <a:r>
              <a:rPr lang="en-US"/>
              <a:t>for all the nodes in parallel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Synchronize (wait for all messages to be delivered)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Repeat </a:t>
            </a:r>
            <a:endParaRPr/>
          </a:p>
        </p:txBody>
      </p:sp>
      <p:sp>
        <p:nvSpPr>
          <p:cNvPr id="235" name="Google Shape;235;p3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PageRank in Pregel 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52400" y="990600"/>
            <a:ext cx="8839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class PageRankVertex {</a:t>
            </a:r>
            <a:br>
              <a:rPr lang="en-US"/>
            </a:br>
            <a:r>
              <a:rPr lang="en-US"/>
              <a:t>  void compute(Iterator messages) {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if (getSuperstep() &gt; 0) {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// recompute own PageRank from the neighbors messages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pageRank = sum(messages);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setVertexValue(pageRank);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if (getSuperstep() &lt; k) {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// send updated PageRank to each neighbor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sendMessageToAllNeighbors(pageRank / getNumOutEdges());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} else {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voteToHalt(); // terminate }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590800"/>
            <a:ext cx="2095500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Options for Processing Graph Data 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Write your own programs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Extract the relevant data, and construct an in-memory graph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Different storage options help to different degrees with this 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Write queries in a declarative language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Works for some classes of graph queries/tasks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cypher for Neo4j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Use a general-purpose distributed programming framework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E.g.: Hadoop or Spark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Hard to program many graph analysis tasks this way 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Use a graph-specific programming framework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Goal is to simplify writing graph analysis tasks, and scale them to very large volumes at the same time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Giraph or GraphX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PageRank in Pregel</a:t>
            </a:r>
            <a:endParaRPr/>
          </a:p>
        </p:txBody>
      </p:sp>
      <p:sp>
        <p:nvSpPr>
          <p:cNvPr id="251" name="Google Shape;251;p3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0"/>
            <a:ext cx="88519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26894" y="22098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Arial"/>
              <a:buNone/>
            </a:pPr>
            <a:r>
              <a:rPr lang="en-US" sz="4400"/>
              <a:t>Apache giraph</a:t>
            </a:r>
            <a:endParaRPr sz="4400"/>
          </a:p>
        </p:txBody>
      </p:sp>
      <p:sp>
        <p:nvSpPr>
          <p:cNvPr id="259" name="Google Shape;259;p3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Apache Giraph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52400" y="990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Pregel is proprietary, but: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Apache Giraph </a:t>
            </a:r>
            <a:r>
              <a:rPr lang="en-US"/>
              <a:t>is an open source implementation of Pregel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on standard </a:t>
            </a:r>
            <a:r>
              <a:rPr b="1" lang="en-US"/>
              <a:t>Hadoop</a:t>
            </a:r>
            <a:r>
              <a:rPr lang="en-US"/>
              <a:t> infrastructure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computation is executed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be a job in a pipeline (</a:t>
            </a:r>
            <a:r>
              <a:rPr b="1" lang="en-US"/>
              <a:t>MapReduce, Hive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uses </a:t>
            </a:r>
            <a:r>
              <a:rPr b="1" lang="en-US"/>
              <a:t>Apache ZooKeeper </a:t>
            </a:r>
            <a:r>
              <a:rPr lang="en-US"/>
              <a:t>for synchronization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partition via hashing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fault tolerance via checkpointing</a:t>
            </a:r>
            <a:endParaRPr/>
          </a:p>
        </p:txBody>
      </p:sp>
      <p:sp>
        <p:nvSpPr>
          <p:cNvPr id="267" name="Google Shape;267;p3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Plays well with Hadoop </a:t>
            </a:r>
            <a:endParaRPr/>
          </a:p>
        </p:txBody>
      </p:sp>
      <p:sp>
        <p:nvSpPr>
          <p:cNvPr id="274" name="Google Shape;274;p3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1600"/>
            <a:ext cx="8882430" cy="441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Giraph Execution</a:t>
            </a:r>
            <a:endParaRPr/>
          </a:p>
        </p:txBody>
      </p:sp>
      <p:sp>
        <p:nvSpPr>
          <p:cNvPr id="282" name="Google Shape;282;p3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394700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Which part is doing what? 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ZooKeeper</a:t>
            </a:r>
            <a:r>
              <a:rPr lang="en-US"/>
              <a:t>: responsible for computation state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partition/worker mapping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global state: #superstep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checkpoint paths, aggregator values, statistics </a:t>
            </a:r>
            <a:endParaRPr sz="32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Master</a:t>
            </a:r>
            <a:r>
              <a:rPr lang="en-US"/>
              <a:t>: responsible for coordination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assigns partitions to workers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coordinates synchronization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requests checkpoints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aggregates aggregator values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collects health statuses </a:t>
            </a:r>
            <a:endParaRPr sz="32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Worker</a:t>
            </a:r>
            <a:r>
              <a:rPr lang="en-US"/>
              <a:t>: responsible for vertices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invokes active vertices compute() function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sends, receives and assigns messages </a:t>
            </a:r>
            <a:endParaRPr sz="32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87500"/>
              <a:buChar char="–"/>
            </a:pPr>
            <a:r>
              <a:rPr lang="en-US"/>
              <a:t>computes local aggregation values </a:t>
            </a:r>
            <a:endParaRPr sz="3200"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What do you have to implement? 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Your algorithm as a </a:t>
            </a:r>
            <a:r>
              <a:rPr b="1" lang="en-US"/>
              <a:t>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Subclass one of the many existing implementations: </a:t>
            </a:r>
            <a:r>
              <a:rPr i="1" lang="en-US"/>
              <a:t>BasicVertex, MutableVertex, EdgeListVertex, HashMapVertex, LongDoubleFloatDoubleVertex</a:t>
            </a:r>
            <a:r>
              <a:rPr lang="en-US"/>
              <a:t>, ...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lang="en-US"/>
              <a:t>VertexInputFormat</a:t>
            </a:r>
            <a:r>
              <a:rPr lang="en-US"/>
              <a:t> to read your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e.g., from a text file with adjacency lists like </a:t>
            </a:r>
            <a:r>
              <a:rPr i="1" lang="en-US"/>
              <a:t>&lt;vertex&gt; &lt;neighbor1&gt; &lt;neighbor2&gt; </a:t>
            </a:r>
            <a:r>
              <a:rPr lang="en-US"/>
              <a:t>…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lang="en-US"/>
              <a:t>VertexOutputFormat</a:t>
            </a:r>
            <a:r>
              <a:rPr lang="en-US"/>
              <a:t> to write back the result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e.g., </a:t>
            </a:r>
            <a:r>
              <a:rPr i="1" lang="en-US"/>
              <a:t>&lt;vertex&gt; &lt;pageRank&gt; </a:t>
            </a:r>
            <a:endParaRPr/>
          </a:p>
        </p:txBody>
      </p:sp>
      <p:sp>
        <p:nvSpPr>
          <p:cNvPr id="299" name="Google Shape;299;p3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 vertex view </a:t>
            </a:r>
            <a:endParaRPr/>
          </a:p>
        </p:txBody>
      </p:sp>
      <p:sp>
        <p:nvSpPr>
          <p:cNvPr id="306" name="Google Shape;306;p3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85090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Designed for iterations 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Stateful (in-memory)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Keep all data in memory if possible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Only intermediate values (messages) sent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communicate with other vertices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Hits the disk at input, output, checkpoint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go out-of-core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 data does not fit into memory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modeling in Giraph 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152400" y="1219200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BasicComputation&lt;</a:t>
            </a:r>
            <a:br>
              <a:rPr lang="en-US"/>
            </a:br>
            <a:r>
              <a:rPr lang="en-US"/>
              <a:t>         I extends WritableComparable, // VertexID -- vertex ref </a:t>
            </a:r>
            <a:br>
              <a:rPr lang="en-US"/>
            </a:br>
            <a:r>
              <a:rPr lang="en-US"/>
              <a:t>         V extends Writable, // VertexData -- a vertex datum </a:t>
            </a:r>
            <a:br>
              <a:rPr lang="en-US"/>
            </a:br>
            <a:r>
              <a:rPr lang="en-US"/>
              <a:t>         E extends Writable, // EdgeData -- an edge label </a:t>
            </a:r>
            <a:br>
              <a:rPr lang="en-US"/>
            </a:br>
            <a:r>
              <a:rPr lang="en-US"/>
              <a:t>         M extends Writable&gt; // MessageData-– message payload </a:t>
            </a:r>
            <a:endParaRPr/>
          </a:p>
        </p:txBody>
      </p:sp>
      <p:sp>
        <p:nvSpPr>
          <p:cNvPr id="323" name="Google Shape;323;p4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2: Declarative Interfaces 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consensus on declarative, high-level languages (like SQL) for either querying or for analysis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Too much variety in the types of queries/analysis tasks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Makes it hard to find and exploit commonalities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limited, but useful solutions: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XQuery for XML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Limited to tree-structured data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SPARQL for RDF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Standardized query language, but limited functionality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Cypher by Neo4j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Datalog-based frameworks for specifying analysis tasks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prototypes, typically specific to some analysis task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Giraph “Hello World” 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152400" y="9906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GiraphHelloWorld extends</a:t>
            </a:r>
            <a:br>
              <a:rPr lang="en-US"/>
            </a:br>
            <a:r>
              <a:rPr lang="en-US"/>
              <a:t>   BasicComputation&lt;IntWritable, IntWritable, NullWritable, NullWritable&gt; 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void compute(Vertex&lt;IntWritable, IntWritable,</a:t>
            </a:r>
            <a:br>
              <a:rPr lang="en-US"/>
            </a:br>
            <a:r>
              <a:rPr lang="en-US"/>
              <a:t>    NullWritable&gt; vertex, Iterable&lt;NullWritable&gt; messages) {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System.out.println(“Hello world from the: “ + vertex.getId() + “ : “); </a:t>
            </a:r>
            <a:br>
              <a:rPr lang="en-US"/>
            </a:br>
            <a:r>
              <a:rPr lang="en-US"/>
              <a:t>   for (Edge&lt;IntWritable, NullWritable&gt; e : vertex.getEdges()) {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System.out.println(“ “ + e.getTargetVertexId()); </a:t>
            </a:r>
            <a:br>
              <a:rPr lang="en-US"/>
            </a:br>
            <a:r>
              <a:rPr lang="en-US"/>
              <a:t>   }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System.out.println(“”); </a:t>
            </a:r>
            <a:br>
              <a:rPr lang="en-US"/>
            </a:br>
            <a:r>
              <a:rPr lang="en-US"/>
              <a:t>   vertex.voteToHalt();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Example: Ping neighbors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152400" y="990600"/>
            <a:ext cx="88392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void compute(Vertex&lt;Text, DoubleWritable, DoubleWritable&gt; vertex, Iterable&lt;Text&gt; ms ){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if (getSuperstep() == 0) { </a:t>
            </a:r>
            <a:br>
              <a:rPr lang="en-US"/>
            </a:br>
            <a:r>
              <a:rPr lang="en-US"/>
              <a:t>      sendMessageToAllEdges(vertex, vertex.getId());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} else {</a:t>
            </a:r>
            <a:br>
              <a:rPr lang="en-US"/>
            </a:br>
            <a:r>
              <a:rPr lang="en-US"/>
              <a:t>       for (Text m : ms) {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if (vertex.getEdgeValue(m) == null) {</a:t>
            </a:r>
            <a:br>
              <a:rPr lang="en-US"/>
            </a:br>
            <a:r>
              <a:rPr lang="en-US"/>
              <a:t>             vertex.addEdge(EdgeFactory.create(m, SYNTHETIC_EDGE)); </a:t>
            </a:r>
            <a:br>
              <a:rPr lang="en-US"/>
            </a:br>
            <a:r>
              <a:rPr lang="en-US"/>
              <a:t>          }</a:t>
            </a:r>
            <a:br>
              <a:rPr lang="en-US"/>
            </a:br>
            <a:r>
              <a:rPr lang="en-US"/>
              <a:t>       }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} </a:t>
            </a:r>
            <a:br>
              <a:rPr lang="en-US"/>
            </a:br>
            <a:r>
              <a:rPr lang="en-US"/>
              <a:t>   vertex.voteToHalt();</a:t>
            </a:r>
            <a:br>
              <a:rPr lang="en-US"/>
            </a:br>
            <a:r>
              <a:rPr lang="en-US"/>
              <a:t>}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9" name="Google Shape;339;p4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Giraph PageRank Example</a:t>
            </a:r>
            <a:endParaRPr/>
          </a:p>
        </p:txBody>
      </p:sp>
      <p:sp>
        <p:nvSpPr>
          <p:cNvPr id="346" name="Google Shape;346;p4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81000" y="914400"/>
            <a:ext cx="8382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PageRankComputation </a:t>
            </a:r>
            <a:b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extends BasicComputation&lt;IntWritable, FloatWritable, NullWritable, FloatWritable&gt;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/** Number of supersteps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String SUPERSTEP_COUNT =</a:t>
            </a:r>
            <a:b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"giraph.pageRank.superstepCount";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52400" y="1524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Giraph PageRank Example</a:t>
            </a:r>
            <a:endParaRPr/>
          </a:p>
        </p:txBody>
      </p:sp>
      <p:sp>
        <p:nvSpPr>
          <p:cNvPr id="354" name="Google Shape;354;p4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152400" y="762000"/>
            <a:ext cx="8915400" cy="5909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compute(Vertex&lt;IntWritable, FloatWritable, NullWritable&gt; vertex, Iterable&lt;FloatWritable&gt; messages)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(getSuperstep() &gt;= 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float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(FloatWritable message : messages)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message.get();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vertex.getValue().set((0.15f / getTotalNumVertices()) +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0.85f * sum);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(getSuperstep()&lt;getConf().getInt(SUPERSTEP_COUNT, 0))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sendMessageToAllEdges(vertex,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new FloatWritable(vertex.getValue().get() /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vertex.getNumEdges()));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vertex.voteToHalt();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Additional functionality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Combiners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minimize messages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Aggregators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global aggregations across vertices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MasterCompute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computation executed on master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WorkerContext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executed per worker task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PartitionContext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executed per partition</a:t>
            </a:r>
            <a:endParaRPr/>
          </a:p>
        </p:txBody>
      </p:sp>
      <p:sp>
        <p:nvSpPr>
          <p:cNvPr id="363" name="Google Shape;363;p4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Giraph scales </a:t>
            </a:r>
            <a:endParaRPr/>
          </a:p>
        </p:txBody>
      </p:sp>
      <p:sp>
        <p:nvSpPr>
          <p:cNvPr id="370" name="Google Shape;370;p4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588710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 txBox="1"/>
          <p:nvPr/>
        </p:nvSpPr>
        <p:spPr>
          <a:xfrm>
            <a:off x="1143000" y="59436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https://www.facebook.com/notes/facebook-engineering/scaling-apache-giraph-to-a-trillion-edges/10151617006153920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152400" y="22860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Arial"/>
              <a:buNone/>
            </a:pPr>
            <a:r>
              <a:rPr lang="en-US" sz="4400"/>
              <a:t>Graphx</a:t>
            </a:r>
            <a:endParaRPr/>
          </a:p>
        </p:txBody>
      </p:sp>
      <p:sp>
        <p:nvSpPr>
          <p:cNvPr id="379" name="Google Shape;379;p4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GraphX Motivation</a:t>
            </a:r>
            <a:endParaRPr/>
          </a:p>
        </p:txBody>
      </p:sp>
      <p:sp>
        <p:nvSpPr>
          <p:cNvPr id="386" name="Google Shape;386;p4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8775700" cy="5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GraphX Motivation</a:t>
            </a:r>
            <a:endParaRPr/>
          </a:p>
        </p:txBody>
      </p:sp>
      <p:sp>
        <p:nvSpPr>
          <p:cNvPr id="394" name="Google Shape;394;p5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50"/>
          <p:cNvSpPr txBox="1"/>
          <p:nvPr/>
        </p:nvSpPr>
        <p:spPr>
          <a:xfrm>
            <a:off x="1524000" y="1143000"/>
            <a:ext cx="586740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Program and Use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must </a:t>
            </a:r>
            <a:r>
              <a:rPr i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Learn, Deploy, and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multiple systems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0"/>
          <p:cNvSpPr txBox="1"/>
          <p:nvPr/>
        </p:nvSpPr>
        <p:spPr>
          <a:xfrm>
            <a:off x="1295400" y="4953000"/>
            <a:ext cx="6553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Leads to brittle and often 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interfaces </a:t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78486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And Inefficient</a:t>
            </a:r>
            <a:endParaRPr/>
          </a:p>
        </p:txBody>
      </p:sp>
      <p:sp>
        <p:nvSpPr>
          <p:cNvPr id="404" name="Google Shape;404;p5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304800" y="1066800"/>
            <a:ext cx="838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Extensive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movement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duplication across 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network and file system </a:t>
            </a:r>
            <a:endParaRPr/>
          </a:p>
        </p:txBody>
      </p:sp>
      <p:sp>
        <p:nvSpPr>
          <p:cNvPr id="407" name="Google Shape;407;p51"/>
          <p:cNvSpPr txBox="1"/>
          <p:nvPr/>
        </p:nvSpPr>
        <p:spPr>
          <a:xfrm>
            <a:off x="457200" y="5181600"/>
            <a:ext cx="8077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reuse of internal data-structures 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stages </a:t>
            </a:r>
            <a:endParaRPr/>
          </a:p>
        </p:txBody>
      </p:sp>
      <p:pic>
        <p:nvPicPr>
          <p:cNvPr id="408" name="Google Shape;4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09800"/>
            <a:ext cx="8369300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popular option for (batch) processing very large datasets, as we know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specifically: Hadoop or Spark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key advantages: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Scalability without worrying about scheduling, distributed execution, fault tolerance, and so on...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Relatively simple programming framework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Disadvantages: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Hard to use directly for graph analysis tasks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“traversal” effectively requires a new “map-reduce” phase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Hadoop framework not ideal for large numbers of phases, Spark is better, though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much work on showing how different graph analysis tasks can be done using MapReduce </a:t>
            </a:r>
            <a:endParaRPr/>
          </a:p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The GraphX Unified Approach </a:t>
            </a:r>
            <a:endParaRPr/>
          </a:p>
        </p:txBody>
      </p:sp>
      <p:sp>
        <p:nvSpPr>
          <p:cNvPr id="414" name="Google Shape;414;p5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52"/>
          <p:cNvSpPr txBox="1"/>
          <p:nvPr/>
        </p:nvSpPr>
        <p:spPr>
          <a:xfrm>
            <a:off x="685800" y="1143000"/>
            <a:ext cx="35052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 API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Blurs the distinction between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</a:t>
            </a:r>
            <a:endParaRPr/>
          </a:p>
        </p:txBody>
      </p:sp>
      <p:sp>
        <p:nvSpPr>
          <p:cNvPr id="417" name="Google Shape;417;p52"/>
          <p:cNvSpPr txBox="1"/>
          <p:nvPr/>
        </p:nvSpPr>
        <p:spPr>
          <a:xfrm>
            <a:off x="4572000" y="1295400"/>
            <a:ext cx="39624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 System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Data-Parallel Graph-Parallel Systems </a:t>
            </a:r>
            <a:endParaRPr/>
          </a:p>
        </p:txBody>
      </p:sp>
      <p:sp>
        <p:nvSpPr>
          <p:cNvPr id="418" name="Google Shape;418;p52"/>
          <p:cNvSpPr txBox="1"/>
          <p:nvPr/>
        </p:nvSpPr>
        <p:spPr>
          <a:xfrm>
            <a:off x="609600" y="5105400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users to easily and efficiently express the entire graph analytics pipeline </a:t>
            </a:r>
            <a:endParaRPr/>
          </a:p>
        </p:txBody>
      </p:sp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124200"/>
            <a:ext cx="669290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Representation </a:t>
            </a:r>
            <a:endParaRPr/>
          </a:p>
        </p:txBody>
      </p:sp>
      <p:sp>
        <p:nvSpPr>
          <p:cNvPr id="425" name="Google Shape;425;p5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2550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 txBox="1"/>
          <p:nvPr/>
        </p:nvSpPr>
        <p:spPr>
          <a:xfrm>
            <a:off x="685800" y="4495800"/>
            <a:ext cx="63246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optimizations: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join optimization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Materialized view maintenance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modeling in </a:t>
            </a:r>
            <a:r>
              <a:rPr b="1" lang="en-US"/>
              <a:t>GraphX</a:t>
            </a:r>
            <a:endParaRPr b="1"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152400" y="990600"/>
            <a:ext cx="883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property graph is parameterized over the vertex (VD) and edge (ED) types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class Graph[VD, ED] 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val vertices: VertexRDD[VD]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val edges: EdgeRDD[ED] </a:t>
            </a:r>
            <a:br>
              <a:rPr lang="en-US"/>
            </a:br>
            <a:r>
              <a:rPr lang="en-US"/>
              <a:t>     }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Graph[(String, </a:t>
            </a:r>
            <a:br>
              <a:rPr lang="en-US"/>
            </a:br>
            <a:r>
              <a:rPr lang="en-US"/>
              <a:t>String), String]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7" name="Google Shape;43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667000"/>
            <a:ext cx="6096000" cy="386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Creating a Graph (Scala) </a:t>
            </a:r>
            <a:endParaRPr/>
          </a:p>
        </p:txBody>
      </p:sp>
      <p:sp>
        <p:nvSpPr>
          <p:cNvPr id="443" name="Google Shape;443;p55"/>
          <p:cNvSpPr txBox="1"/>
          <p:nvPr>
            <p:ph idx="1" type="body"/>
          </p:nvPr>
        </p:nvSpPr>
        <p:spPr>
          <a:xfrm>
            <a:off x="152400" y="990600"/>
            <a:ext cx="457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type </a:t>
            </a:r>
            <a:r>
              <a:rPr b="1" lang="en-US"/>
              <a:t>VertexId </a:t>
            </a:r>
            <a:r>
              <a:rPr lang="en-US"/>
              <a:t>= Long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val </a:t>
            </a:r>
            <a:r>
              <a:rPr b="1" lang="en-US"/>
              <a:t>vertices</a:t>
            </a:r>
            <a:r>
              <a:rPr lang="en-US"/>
              <a:t>: RDD[(VertexId, String)] =</a:t>
            </a:r>
            <a:br>
              <a:rPr lang="en-US"/>
            </a:br>
            <a:r>
              <a:rPr lang="en-US"/>
              <a:t>   sc.parallelize(List(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(1L, “Alice”), </a:t>
            </a:r>
            <a:br>
              <a:rPr lang="en-US"/>
            </a:br>
            <a:r>
              <a:rPr lang="en-US"/>
              <a:t>      (2L, “Bob”), </a:t>
            </a:r>
            <a:br>
              <a:rPr lang="en-US"/>
            </a:br>
            <a:r>
              <a:rPr lang="en-US"/>
              <a:t>      (3L, “Charlie”)))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class </a:t>
            </a:r>
            <a:r>
              <a:rPr b="1" lang="en-US"/>
              <a:t>Edge</a:t>
            </a:r>
            <a:r>
              <a:rPr lang="en-US"/>
              <a:t>[ED](</a:t>
            </a:r>
            <a:br>
              <a:rPr lang="en-US"/>
            </a:br>
            <a:r>
              <a:rPr lang="en-US"/>
              <a:t>   val </a:t>
            </a:r>
            <a:r>
              <a:rPr b="1" lang="en-US"/>
              <a:t>srcId</a:t>
            </a:r>
            <a:r>
              <a:rPr lang="en-US"/>
              <a:t>: VertexId,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val </a:t>
            </a:r>
            <a:r>
              <a:rPr b="1" lang="en-US"/>
              <a:t>dstId</a:t>
            </a:r>
            <a:r>
              <a:rPr lang="en-US"/>
              <a:t>: VertexId, </a:t>
            </a:r>
            <a:br>
              <a:rPr lang="en-US"/>
            </a:br>
            <a:r>
              <a:rPr lang="en-US"/>
              <a:t>   val </a:t>
            </a:r>
            <a:r>
              <a:rPr b="1" lang="en-US"/>
              <a:t>attr</a:t>
            </a:r>
            <a:r>
              <a:rPr lang="en-US"/>
              <a:t>: ED)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val </a:t>
            </a:r>
            <a:r>
              <a:rPr b="1" lang="en-US"/>
              <a:t>edges</a:t>
            </a:r>
            <a:r>
              <a:rPr lang="en-US"/>
              <a:t>: RDD[Edge[String]] = </a:t>
            </a:r>
            <a:br>
              <a:rPr lang="en-US"/>
            </a:br>
            <a:r>
              <a:rPr lang="en-US"/>
              <a:t>   sc.parallelize(List(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Edge(1L, 2L, “coworker”), </a:t>
            </a:r>
            <a:br>
              <a:rPr lang="en-US"/>
            </a:br>
            <a:r>
              <a:rPr lang="en-US"/>
              <a:t>     Edge(2L, 3L, “friend”)))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val </a:t>
            </a:r>
            <a:r>
              <a:rPr b="1" lang="en-US"/>
              <a:t>graph </a:t>
            </a:r>
            <a:r>
              <a:rPr lang="en-US"/>
              <a:t>= Graph(vertices, edges) </a:t>
            </a:r>
            <a:endParaRPr/>
          </a:p>
        </p:txBody>
      </p:sp>
      <p:sp>
        <p:nvSpPr>
          <p:cNvPr id="444" name="Google Shape;444;p5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6" name="Google Shape;4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990600"/>
            <a:ext cx="269240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Hello world in GraphX </a:t>
            </a:r>
            <a:endParaRPr/>
          </a:p>
        </p:txBody>
      </p:sp>
      <p:sp>
        <p:nvSpPr>
          <p:cNvPr id="452" name="Google Shape;452;p5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$ spark*/bin/spark-shell</a:t>
            </a:r>
            <a:br>
              <a:rPr lang="en-US"/>
            </a:br>
            <a:r>
              <a:rPr lang="en-US"/>
              <a:t>scala&gt; val inputFile = sc.textFile(“hdfs:///tmp/graph/1.txt”)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scala&gt; val edges = inputFile.flatMap(s =&gt; { </a:t>
            </a:r>
            <a:br>
              <a:rPr lang="en-US"/>
            </a:br>
            <a:r>
              <a:rPr lang="en-US"/>
              <a:t>              val l = s.split("\t");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l.drop(1).map(x =&gt; (l.head.toLong, x.toLong)) </a:t>
            </a:r>
            <a:br>
              <a:rPr lang="en-US"/>
            </a:br>
            <a:r>
              <a:rPr lang="en-US"/>
              <a:t>            })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scala&gt; val graph = Graph.fromEdgeTuples(edges, "")</a:t>
            </a:r>
            <a:br>
              <a:rPr lang="en-US"/>
            </a:br>
            <a:r>
              <a:rPr lang="en-US"/>
              <a:t>scala&gt; val result = graph.collectNeighborIds(EdgeDirection.Out).map(x =&gt;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println("Hello world from the: " + x._1 + " : " + x._2.mkString(" ")) )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scala&gt; result.collect() // don’t try this @home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Hello world from the: 1 : </a:t>
            </a:r>
            <a:br>
              <a:rPr lang="en-US" sz="2600"/>
            </a:br>
            <a:r>
              <a:rPr lang="en-US" sz="2600"/>
              <a:t>Hello world from the: 2 : 1 3 </a:t>
            </a:r>
            <a:br>
              <a:rPr lang="en-US" sz="2600"/>
            </a:br>
            <a:r>
              <a:rPr lang="en-US" sz="2600"/>
              <a:t>Hello world from the: 3 : 1 2 </a:t>
            </a:r>
            <a:endParaRPr/>
          </a:p>
        </p:txBody>
      </p:sp>
      <p:sp>
        <p:nvSpPr>
          <p:cNvPr id="453" name="Google Shape;453;p5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Spark Table Operators </a:t>
            </a:r>
            <a:endParaRPr/>
          </a:p>
        </p:txBody>
      </p:sp>
      <p:sp>
        <p:nvSpPr>
          <p:cNvPr id="460" name="Google Shape;460;p57"/>
          <p:cNvSpPr txBox="1"/>
          <p:nvPr>
            <p:ph idx="1" type="body"/>
          </p:nvPr>
        </p:nvSpPr>
        <p:spPr>
          <a:xfrm>
            <a:off x="152400" y="9906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 </a:t>
            </a:r>
            <a:r>
              <a:rPr b="1" lang="en-US"/>
              <a:t>Table</a:t>
            </a:r>
            <a:r>
              <a:rPr lang="en-US"/>
              <a:t> (RDD) operators are inherited from Spark: </a:t>
            </a:r>
            <a:endParaRPr/>
          </a:p>
        </p:txBody>
      </p:sp>
      <p:sp>
        <p:nvSpPr>
          <p:cNvPr id="461" name="Google Shape;461;p5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57"/>
          <p:cNvSpPr txBox="1"/>
          <p:nvPr/>
        </p:nvSpPr>
        <p:spPr>
          <a:xfrm>
            <a:off x="609600" y="2362200"/>
            <a:ext cx="2133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groupBy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leftOuterJoin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rightOuterJoin </a:t>
            </a:r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3352800" y="2362200"/>
            <a:ext cx="2133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reduceByKey groupByKey cogroup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endParaRPr/>
          </a:p>
        </p:txBody>
      </p:sp>
      <p:sp>
        <p:nvSpPr>
          <p:cNvPr id="465" name="Google Shape;465;p57"/>
          <p:cNvSpPr txBox="1"/>
          <p:nvPr/>
        </p:nvSpPr>
        <p:spPr>
          <a:xfrm>
            <a:off x="6172200" y="2362200"/>
            <a:ext cx="20574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partitionBy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Operators (Scala) 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325821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class Graph [ V, E ] {</a:t>
            </a:r>
            <a:br>
              <a:rPr lang="en-US"/>
            </a:br>
            <a:r>
              <a:rPr lang="en-US"/>
              <a:t>   def Graph(vertices: Table[ (Id, V) ], </a:t>
            </a:r>
            <a:br>
              <a:rPr lang="en-US"/>
            </a:br>
            <a:r>
              <a:rPr lang="en-US"/>
              <a:t>                    edges: Table[ (Id, Id, E) ]) </a:t>
            </a:r>
            <a:br>
              <a:rPr lang="en-US"/>
            </a:br>
            <a:r>
              <a:rPr lang="en-US"/>
              <a:t>   // Table Views ----------------- </a:t>
            </a:r>
            <a:br>
              <a:rPr lang="en-US"/>
            </a:br>
            <a:r>
              <a:rPr lang="en-US"/>
              <a:t>   def vertices: Table[ (Id, V) ]</a:t>
            </a:r>
            <a:br>
              <a:rPr lang="en-US"/>
            </a:br>
            <a:r>
              <a:rPr lang="en-US"/>
              <a:t>   def edges: Table[ (Id, Id, E) ]</a:t>
            </a:r>
            <a:br>
              <a:rPr lang="en-US"/>
            </a:br>
            <a:r>
              <a:rPr lang="en-US"/>
              <a:t>   def triplets: Table [ ((Id, V), (Id, V), E) ]</a:t>
            </a:r>
            <a:br>
              <a:rPr lang="en-US"/>
            </a:br>
            <a:r>
              <a:rPr lang="en-US"/>
              <a:t>   // Transformations ------------------------------ </a:t>
            </a:r>
            <a:br>
              <a:rPr lang="en-US"/>
            </a:br>
            <a:r>
              <a:rPr lang="en-US"/>
              <a:t>   def reverse: Graph[V, E]</a:t>
            </a:r>
            <a:br>
              <a:rPr lang="en-US"/>
            </a:br>
            <a:r>
              <a:rPr lang="en-US"/>
              <a:t>   def subgraph(pV: (Id, V) =&gt; Boolean,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        pE: Edge[V,E] =&gt; Boolean): Graph[V,E] </a:t>
            </a:r>
            <a:br>
              <a:rPr lang="en-US"/>
            </a:br>
            <a:r>
              <a:rPr lang="en-US"/>
              <a:t>   def mapV(m: (Id, V) =&gt; T ): Graph[T,E] </a:t>
            </a:r>
            <a:br>
              <a:rPr lang="en-US"/>
            </a:br>
            <a:r>
              <a:rPr lang="en-US"/>
              <a:t>   def mapE(m: Edge[V,E] =&gt; T ): Graph[V,T]</a:t>
            </a:r>
            <a:br>
              <a:rPr lang="en-US"/>
            </a:br>
            <a:r>
              <a:rPr lang="en-US"/>
              <a:t>   // Joins ----------------------------------------</a:t>
            </a:r>
            <a:br>
              <a:rPr lang="en-US"/>
            </a:br>
            <a:r>
              <a:rPr lang="en-US"/>
              <a:t>   def joinV(tbl: Table [(Id, T)]): Graph[(V, T), E ] </a:t>
            </a:r>
            <a:br>
              <a:rPr lang="en-US"/>
            </a:br>
            <a:r>
              <a:rPr lang="en-US"/>
              <a:t>   def joinE(tbl: Table [(Id, Id, T)]): Graph[V, (E, T)] </a:t>
            </a:r>
            <a:br>
              <a:rPr lang="en-US"/>
            </a:br>
            <a:r>
              <a:rPr lang="en-US"/>
              <a:t>   // Computation ----------------------------------</a:t>
            </a:r>
            <a:br>
              <a:rPr lang="en-US"/>
            </a:br>
            <a:r>
              <a:rPr lang="en-US"/>
              <a:t>   def mrTriplets(mapF: (Edge[V,E]) =&gt; List[(Id, T)],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         reduceF: (T, T) =&gt; T): Graph[T, E]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472" name="Google Shape;472;p5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Built-in Algorithms (Scala)</a:t>
            </a:r>
            <a:endParaRPr/>
          </a:p>
        </p:txBody>
      </p:sp>
      <p:sp>
        <p:nvSpPr>
          <p:cNvPr id="479" name="Google Shape;479;p59"/>
          <p:cNvSpPr txBox="1"/>
          <p:nvPr>
            <p:ph idx="1" type="body"/>
          </p:nvPr>
        </p:nvSpPr>
        <p:spPr>
          <a:xfrm>
            <a:off x="152400" y="99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def </a:t>
            </a:r>
            <a:r>
              <a:rPr b="1" lang="en-US"/>
              <a:t>pageRank</a:t>
            </a:r>
            <a:r>
              <a:rPr lang="en-US"/>
              <a:t>(tol: Double): Graph[Double, Double] </a:t>
            </a:r>
            <a:br>
              <a:rPr lang="en-US"/>
            </a:br>
            <a:r>
              <a:rPr lang="en-US"/>
              <a:t>def </a:t>
            </a:r>
            <a:r>
              <a:rPr b="1" lang="en-US"/>
              <a:t>triangleCount()</a:t>
            </a:r>
            <a:r>
              <a:rPr lang="en-US"/>
              <a:t>: Graph[Int, ED]</a:t>
            </a:r>
            <a:br>
              <a:rPr lang="en-US"/>
            </a:br>
            <a:r>
              <a:rPr lang="en-US"/>
              <a:t>def </a:t>
            </a:r>
            <a:r>
              <a:rPr b="1" lang="en-US"/>
              <a:t>connectedComponents</a:t>
            </a:r>
            <a:r>
              <a:rPr lang="en-US"/>
              <a:t>(): Graph[VertexId, ED]</a:t>
            </a:r>
            <a:br>
              <a:rPr lang="en-US"/>
            </a:br>
            <a:r>
              <a:rPr lang="en-US"/>
              <a:t>def </a:t>
            </a:r>
            <a:r>
              <a:rPr b="1" lang="en-US"/>
              <a:t>stronglyConnectedComponents</a:t>
            </a:r>
            <a:r>
              <a:rPr lang="en-US"/>
              <a:t>(numIter:Int):Graph[VertexID,ED]  </a:t>
            </a:r>
            <a:br>
              <a:rPr lang="en-US"/>
            </a:br>
            <a:r>
              <a:rPr lang="en-US"/>
              <a:t>// ...and more: org.apache.spark.graphx.lib (GraphX libraries)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80" name="Google Shape;480;p5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2" name="Google Shape;48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895600"/>
            <a:ext cx="8102600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Triplets Join Vertices and Edges </a:t>
            </a:r>
            <a:endParaRPr/>
          </a:p>
        </p:txBody>
      </p:sp>
      <p:sp>
        <p:nvSpPr>
          <p:cNvPr id="488" name="Google Shape;488;p60"/>
          <p:cNvSpPr txBox="1"/>
          <p:nvPr>
            <p:ph idx="1" type="body"/>
          </p:nvPr>
        </p:nvSpPr>
        <p:spPr>
          <a:xfrm>
            <a:off x="152400" y="9906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Triplets capture Gather-Scatter pattern from specialized graph processing systems (like Giraph)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Triplets</a:t>
            </a:r>
            <a:r>
              <a:rPr lang="en-US"/>
              <a:t> operator joins vertices and edges  </a:t>
            </a:r>
            <a:endParaRPr/>
          </a:p>
        </p:txBody>
      </p:sp>
      <p:sp>
        <p:nvSpPr>
          <p:cNvPr id="489" name="Google Shape;489;p6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1" name="Google Shape;49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048000"/>
            <a:ext cx="657860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 Triplets </a:t>
            </a:r>
            <a:endParaRPr/>
          </a:p>
        </p:txBody>
      </p:sp>
      <p:sp>
        <p:nvSpPr>
          <p:cNvPr id="497" name="Google Shape;497;p61"/>
          <p:cNvSpPr txBox="1"/>
          <p:nvPr>
            <p:ph idx="1" type="body"/>
          </p:nvPr>
        </p:nvSpPr>
        <p:spPr>
          <a:xfrm>
            <a:off x="152400" y="9906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Map-Reduce triplets collect information about the neighborhood of each vertex: </a:t>
            </a:r>
            <a:endParaRPr/>
          </a:p>
        </p:txBody>
      </p:sp>
      <p:sp>
        <p:nvSpPr>
          <p:cNvPr id="498" name="Google Shape;498;p6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709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Algorithm: PageRank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52400" y="9906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PageRank: A measure of </a:t>
            </a:r>
            <a:r>
              <a:rPr i="1" lang="en-US"/>
              <a:t>centrality </a:t>
            </a:r>
            <a:r>
              <a:rPr lang="en-US"/>
              <a:t>of a node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PR(node) = Probability that a random </a:t>
            </a:r>
            <a:r>
              <a:rPr i="1" lang="en-US"/>
              <a:t>surfer </a:t>
            </a:r>
            <a:r>
              <a:rPr lang="en-US"/>
              <a:t>ends up at that node </a:t>
            </a:r>
            <a:endParaRPr/>
          </a:p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41783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800600" y="3200400"/>
            <a:ext cx="28194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PR(2) = </a:t>
            </a:r>
            <a:b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/4 +</a:t>
            </a:r>
            <a:b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(1- </a:t>
            </a:r>
            <a:r>
              <a:rPr b="1" i="1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)(PR(1)/3 +</a:t>
            </a:r>
            <a:b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PR(3)</a:t>
            </a:r>
            <a:b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)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629400" y="2133600"/>
            <a:ext cx="1600200" cy="92333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of jumping to a random node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 flipH="1">
            <a:off x="5791200" y="2971800"/>
            <a:ext cx="762000" cy="609600"/>
          </a:xfrm>
          <a:prstGeom prst="straightConnector1">
            <a:avLst/>
          </a:prstGeom>
          <a:noFill/>
          <a:ln cap="flat" cmpd="sng" w="762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8" name="Google Shape;118;p17"/>
          <p:cNvSpPr txBox="1"/>
          <p:nvPr/>
        </p:nvSpPr>
        <p:spPr>
          <a:xfrm>
            <a:off x="4495800" y="5257800"/>
            <a:ext cx="2514600" cy="92333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formula defines a probability distribution over the nodes</a:t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flipH="1" rot="10800000">
            <a:off x="5715000" y="4572000"/>
            <a:ext cx="381000" cy="609600"/>
          </a:xfrm>
          <a:prstGeom prst="straightConnector1">
            <a:avLst/>
          </a:prstGeom>
          <a:noFill/>
          <a:ln cap="flat" cmpd="sng" w="762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0" name="Google Shape;120;p17"/>
          <p:cNvSpPr txBox="1"/>
          <p:nvPr/>
        </p:nvSpPr>
        <p:spPr>
          <a:xfrm>
            <a:off x="7162800" y="4648200"/>
            <a:ext cx="1752600" cy="1200329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PageRank of node 1 distributed over its out-edges</a:t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7010400" y="41910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2" name="Google Shape;122;p17"/>
          <p:cNvSpPr txBox="1"/>
          <p:nvPr/>
        </p:nvSpPr>
        <p:spPr>
          <a:xfrm>
            <a:off x="4343400" y="4191000"/>
            <a:ext cx="1295400" cy="646331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PageRank of node 3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5715000" y="4343400"/>
            <a:ext cx="457200" cy="0"/>
          </a:xfrm>
          <a:prstGeom prst="straightConnector1">
            <a:avLst/>
          </a:prstGeom>
          <a:noFill/>
          <a:ln cap="flat" cmpd="sng" w="7620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Performance Comparisons </a:t>
            </a:r>
            <a:endParaRPr/>
          </a:p>
        </p:txBody>
      </p:sp>
      <p:sp>
        <p:nvSpPr>
          <p:cNvPr id="506" name="Google Shape;506;p6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8" name="Google Shape;5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15340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GraphX scales to larger graphs</a:t>
            </a:r>
            <a:endParaRPr/>
          </a:p>
        </p:txBody>
      </p:sp>
      <p:sp>
        <p:nvSpPr>
          <p:cNvPr id="514" name="Google Shape;514;p63"/>
          <p:cNvSpPr txBox="1"/>
          <p:nvPr>
            <p:ph idx="1" type="body"/>
          </p:nvPr>
        </p:nvSpPr>
        <p:spPr>
          <a:xfrm>
            <a:off x="152400" y="4572000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 is roughly 2x slower than GraphLab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 + Java overhead: Lambdas, GC time, …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shared memory parallelism: 2x increase in communication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5" name="Google Shape;515;p6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7" name="Google Shape;51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76581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But, a Small Pipeline in GraphX</a:t>
            </a:r>
            <a:endParaRPr/>
          </a:p>
        </p:txBody>
      </p:sp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914400" y="54864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Timed end-to-end GraphX is faster than GraphLab (and Giraph)</a:t>
            </a:r>
            <a:endParaRPr/>
          </a:p>
        </p:txBody>
      </p:sp>
      <p:sp>
        <p:nvSpPr>
          <p:cNvPr id="524" name="Google Shape;524;p6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6" name="Google Shape;5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90600"/>
            <a:ext cx="85725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Giraph vs. GraphX</a:t>
            </a:r>
            <a:endParaRPr/>
          </a:p>
        </p:txBody>
      </p:sp>
      <p:sp>
        <p:nvSpPr>
          <p:cNvPr id="532" name="Google Shape;532;p65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Giraph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unconstrained BSP framework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Specialized fully mutable, dynamically balanced in-memory graph representation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Procedural, vertex-centric programming model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of Hadoop ecosystem</a:t>
            </a:r>
            <a:endParaRPr/>
          </a:p>
        </p:txBody>
      </p:sp>
      <p:sp>
        <p:nvSpPr>
          <p:cNvPr id="533" name="Google Shape;533;p65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GraphX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RDD framework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Graphs are “views” on RDDs and thus immutable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Functional-like, “declarative” programming model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Genuine part of Spark ecosystem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4" name="Google Shape;534;p6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PageRank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Damping factor 𝛂 needed to handle nodes with 0 out-degree and other special cases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Surfer may jump to a random page with probability 𝛂 and restart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compute?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Algebraically: using Matrix Multiplication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PageRank p is the principal eigenvector of the Markov matrix M defined by the transition probabilities between web pages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be obtained by iteratively multiplying an initial PageRank vector by M (power iteration) </a:t>
            </a:r>
            <a:endParaRPr/>
          </a:p>
          <a:p>
            <a:pPr indent="0" lvl="3" marL="1371600" rtl="0" algn="l">
              <a:spcBef>
                <a:spcPts val="40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i="1" lang="en-US" sz="2600">
                <a:solidFill>
                  <a:srgbClr val="0000FF"/>
                </a:solidFill>
              </a:rPr>
              <a:t>p = M</a:t>
            </a:r>
            <a:r>
              <a:rPr baseline="30000" i="1" lang="en-US" sz="2600">
                <a:solidFill>
                  <a:srgbClr val="0000FF"/>
                </a:solidFill>
              </a:rPr>
              <a:t>k</a:t>
            </a:r>
            <a:r>
              <a:rPr i="1" lang="en-US" sz="2600">
                <a:solidFill>
                  <a:srgbClr val="0000FF"/>
                </a:solidFill>
              </a:rPr>
              <a:t> p</a:t>
            </a:r>
            <a:r>
              <a:rPr baseline="-25000" i="1" lang="en-US" sz="2600">
                <a:solidFill>
                  <a:srgbClr val="0000FF"/>
                </a:solidFill>
              </a:rPr>
              <a:t>0</a:t>
            </a:r>
            <a:r>
              <a:rPr i="1" lang="en-US" sz="2600">
                <a:solidFill>
                  <a:srgbClr val="0000FF"/>
                </a:solidFill>
              </a:rPr>
              <a:t> </a:t>
            </a:r>
            <a:endParaRPr i="1" sz="2600">
              <a:solidFill>
                <a:srgbClr val="0000FF"/>
              </a:solidFill>
            </a:endParaRPr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scalable to large graphs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Iteratively: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the first iteration: PR(n) = 1/N for all nodes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Repeatedly apply the formula using the PR() values from the previous iteration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Typically 25-50 iterations enough to converge</a:t>
            </a:r>
            <a:endParaRPr/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PageRank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52400" y="990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Iterative approach:</a:t>
            </a:r>
            <a:endParaRPr/>
          </a:p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52600"/>
            <a:ext cx="500380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648200" y="2514600"/>
            <a:ext cx="4114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PR</a:t>
            </a:r>
            <a:r>
              <a:rPr baseline="30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(1), ..., using PR</a:t>
            </a:r>
            <a:r>
              <a:rPr baseline="30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(1), ...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PR</a:t>
            </a:r>
            <a:r>
              <a:rPr baseline="30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=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𝛂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/4 +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(1 –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𝛂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(PR</a:t>
            </a:r>
            <a:r>
              <a:rPr baseline="30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(1)/3 + PR</a:t>
            </a:r>
            <a:r>
              <a:rPr baseline="30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(3))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– PageRank 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52400" y="55626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All mappers run in parallel, typically on separate machines</a:t>
            </a:r>
            <a:br>
              <a:rPr i="1" lang="en-US"/>
            </a:br>
            <a:r>
              <a:rPr i="1" lang="en-US"/>
              <a:t>Then all reducers run in parallel, typically on separate machines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All the files are stored in a distributed file system (HDFS) </a:t>
            </a:r>
            <a:endParaRPr/>
          </a:p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270000"/>
            <a:ext cx="8597900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Option 3: MapReduce – PageRank 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97" y="762000"/>
            <a:ext cx="90297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