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7315200" cy="9601200"/>
  <p:embeddedFontLst>
    <p:embeddedFont>
      <p:font typeface="Gill Sans"/>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GillSans-regular.fnt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GillSans-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 name="Google Shape;80;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i="1" lang="en-US" sz="1300"/>
              <a:t>SentenceSpout: emits a stream of tuples that represents sentences:</a:t>
            </a:r>
            <a:endParaRPr/>
          </a:p>
          <a:p>
            <a:pPr indent="0" lvl="0" marL="0" rtl="0" algn="l">
              <a:spcBef>
                <a:spcPts val="0"/>
              </a:spcBef>
              <a:spcAft>
                <a:spcPts val="0"/>
              </a:spcAft>
              <a:buNone/>
            </a:pPr>
            <a:r>
              <a:rPr lang="en-US" sz="1300"/>
              <a:t>{sentence: “my dog has fleas”} </a:t>
            </a:r>
            <a:endParaRPr i="1" sz="1300"/>
          </a:p>
          <a:p>
            <a:pPr indent="0" lvl="0" marL="0" rtl="0" algn="l">
              <a:spcBef>
                <a:spcPts val="0"/>
              </a:spcBef>
              <a:spcAft>
                <a:spcPts val="0"/>
              </a:spcAft>
              <a:buNone/>
            </a:pPr>
            <a:r>
              <a:rPr i="1" lang="en-US" sz="1300"/>
              <a:t>SplitSentenceBolt</a:t>
            </a:r>
            <a:r>
              <a:rPr lang="en-US" sz="1300"/>
              <a:t>: emits a tuple for each word in the sentences it receives: </a:t>
            </a:r>
            <a:endParaRPr/>
          </a:p>
          <a:p>
            <a:pPr indent="0" lvl="0" marL="0" rtl="0" algn="l">
              <a:spcBef>
                <a:spcPts val="0"/>
              </a:spcBef>
              <a:spcAft>
                <a:spcPts val="0"/>
              </a:spcAft>
              <a:buNone/>
            </a:pPr>
            <a:r>
              <a:rPr lang="en-US" sz="1300"/>
              <a:t>{word: “my”}; {word:”dog”}; ... </a:t>
            </a:r>
            <a:endParaRPr/>
          </a:p>
          <a:p>
            <a:pPr indent="0" lvl="0" marL="0" rtl="0" algn="l">
              <a:spcBef>
                <a:spcPts val="0"/>
              </a:spcBef>
              <a:spcAft>
                <a:spcPts val="0"/>
              </a:spcAft>
              <a:buNone/>
            </a:pPr>
            <a:r>
              <a:rPr i="1" lang="en-US" sz="1300"/>
              <a:t>WordCountBolt: </a:t>
            </a:r>
            <a:r>
              <a:rPr lang="en-US" sz="1300"/>
              <a:t>updates the count and at save it to file. </a:t>
            </a:r>
            <a:endParaRPr/>
          </a:p>
          <a:p>
            <a:pPr indent="0" lvl="0" marL="0" rtl="0" algn="l">
              <a:spcBef>
                <a:spcPts val="0"/>
              </a:spcBef>
              <a:spcAft>
                <a:spcPts val="0"/>
              </a:spcAft>
              <a:buNone/>
            </a:pPr>
            <a:r>
              <a:rPr lang="en-US" sz="1300"/>
              <a:t>Each node extends some abstract classes and must implements some basic methods for defining the format of the tuple emitted, the logic and so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1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2" name="Google Shape;242;p2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Change the diagram </a:t>
            </a:r>
            <a:endParaRPr/>
          </a:p>
        </p:txBody>
      </p:sp>
      <p:sp>
        <p:nvSpPr>
          <p:cNvPr id="283" name="Google Shape;283;p2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-Client submits the topology to Nimbus.</a:t>
            </a:r>
            <a:endParaRPr/>
          </a:p>
          <a:p>
            <a:pPr indent="0" lvl="0" marL="0" rtl="0" algn="l">
              <a:spcBef>
                <a:spcPts val="0"/>
              </a:spcBef>
              <a:spcAft>
                <a:spcPts val="0"/>
              </a:spcAft>
              <a:buNone/>
            </a:pPr>
            <a:r>
              <a:rPr lang="en-US"/>
              <a:t>-Supervisor contacts Nimbus and advertises the current running topology and any vacancies to run more topologies.</a:t>
            </a:r>
            <a:endParaRPr/>
          </a:p>
          <a:p>
            <a:pPr indent="0" lvl="0" marL="0" rtl="0" algn="l">
              <a:spcBef>
                <a:spcPts val="0"/>
              </a:spcBef>
              <a:spcAft>
                <a:spcPts val="0"/>
              </a:spcAft>
              <a:buNone/>
            </a:pPr>
            <a:r>
              <a:rPr lang="en-US"/>
              <a:t>-Nimbus does the match-making between the pending topology and the supervisors.</a:t>
            </a:r>
            <a:endParaRPr/>
          </a:p>
          <a:p>
            <a:pPr indent="0" lvl="0" marL="0" rtl="0" algn="l">
              <a:spcBef>
                <a:spcPts val="0"/>
              </a:spcBef>
              <a:spcAft>
                <a:spcPts val="0"/>
              </a:spcAft>
              <a:buNone/>
            </a:pPr>
            <a:r>
              <a:rPr lang="en-US"/>
              <a:t>-Nimbus distributes the work.</a:t>
            </a:r>
            <a:endParaRPr/>
          </a:p>
          <a:p>
            <a:pPr indent="0" lvl="0" marL="0" rtl="0" algn="l">
              <a:spcBef>
                <a:spcPts val="0"/>
              </a:spcBef>
              <a:spcAft>
                <a:spcPts val="0"/>
              </a:spcAft>
              <a:buNone/>
            </a:pPr>
            <a:r>
              <a:rPr lang="en-US"/>
              <a:t>-Based on the job assignment, Supervisors spawns workers. </a:t>
            </a:r>
            <a:endParaRPr/>
          </a:p>
          <a:p>
            <a:pPr indent="0" lvl="0" marL="0" rtl="0" algn="l">
              <a:spcBef>
                <a:spcPts val="0"/>
              </a:spcBef>
              <a:spcAft>
                <a:spcPts val="0"/>
              </a:spcAft>
              <a:buNone/>
            </a:pPr>
            <a:r>
              <a:rPr lang="en-US"/>
              <a:t>-Each worker process runs one or more Executors  and executors are in turn made up of one or more tasks.</a:t>
            </a:r>
            <a:endParaRPr/>
          </a:p>
          <a:p>
            <a:pPr indent="0" lvl="0" marL="0" rtl="0" algn="l">
              <a:spcBef>
                <a:spcPts val="0"/>
              </a:spcBef>
              <a:spcAft>
                <a:spcPts val="0"/>
              </a:spcAft>
              <a:buNone/>
            </a:pPr>
            <a:r>
              <a:rPr lang="en-US"/>
              <a:t>-The actual work for a bolt or a spout is done in the task.</a:t>
            </a:r>
            <a:endParaRPr/>
          </a:p>
          <a:p>
            <a:pPr indent="0" lvl="0" marL="0" rtl="0" algn="l">
              <a:spcBef>
                <a:spcPts val="0"/>
              </a:spcBef>
              <a:spcAft>
                <a:spcPts val="0"/>
              </a:spcAft>
              <a:buNone/>
            </a:pPr>
            <a:r>
              <a:t/>
            </a:r>
            <a:endParaRPr/>
          </a:p>
        </p:txBody>
      </p:sp>
      <p:sp>
        <p:nvSpPr>
          <p:cNvPr id="345" name="Google Shape;345;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8" name="Google Shape;36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7" name="Google Shape;377;p3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Add the paper </a:t>
            </a:r>
            <a:endParaRPr/>
          </a:p>
        </p:txBody>
      </p:sp>
      <p:sp>
        <p:nvSpPr>
          <p:cNvPr id="386" name="Google Shape;386;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Storm is stateless but with Zookeeper Storm maintain states.</a:t>
            </a:r>
            <a:endParaRPr/>
          </a:p>
        </p:txBody>
      </p:sp>
      <p:sp>
        <p:nvSpPr>
          <p:cNvPr id="395" name="Google Shape;395;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Because of first con Twitter switched from Storm to Twitter Heron </a:t>
            </a:r>
            <a:endParaRPr/>
          </a:p>
        </p:txBody>
      </p:sp>
      <p:sp>
        <p:nvSpPr>
          <p:cNvPr id="406" name="Google Shape;406;p3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Referred paper “</a:t>
            </a:r>
            <a:r>
              <a:rPr lang="en-US" sz="1300"/>
              <a:t>Benchmarking Streaming Computation Engines: Storm, Flink and Spark Streaming”. As per the paper, they closely mimicked the real-world production scenarios and provided a performance comparison of the three data engines.</a:t>
            </a:r>
            <a:endParaRPr/>
          </a:p>
          <a:p>
            <a:pPr indent="0" lvl="0" marL="0" rtl="0" algn="l">
              <a:spcBef>
                <a:spcPts val="0"/>
              </a:spcBef>
              <a:spcAft>
                <a:spcPts val="0"/>
              </a:spcAft>
              <a:buNone/>
            </a:pPr>
            <a:r>
              <a:rPr lang="en-US"/>
              <a:t>The throughput vs latency graph for the various systems is explaining that Flink and Storm have very similar performance, and Spark Streaming, while it has much higher latency, is expected to be able to handle much higher throughput by configuring its batch interval higher. The reason why Spark has higher latency because of </a:t>
            </a:r>
            <a:r>
              <a:rPr lang="en-US" sz="1300"/>
              <a:t>micro-batching methodology as compared to the pure streaming nature of Storm.</a:t>
            </a:r>
            <a:endParaRPr/>
          </a:p>
          <a:p>
            <a:pPr indent="0" lvl="0" marL="0" rtl="0" algn="l">
              <a:spcBef>
                <a:spcPts val="0"/>
              </a:spcBef>
              <a:spcAft>
                <a:spcPts val="0"/>
              </a:spcAft>
              <a:buNone/>
            </a:pPr>
            <a:r>
              <a:t/>
            </a:r>
            <a:endParaRPr/>
          </a:p>
        </p:txBody>
      </p:sp>
      <p:sp>
        <p:nvSpPr>
          <p:cNvPr id="415" name="Google Shape;415;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 name="Google Shape;431;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9" name="Google Shape;439;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8" name="Google Shape;448;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Calibri"/>
                <a:ea typeface="Calibri"/>
                <a:cs typeface="Calibri"/>
                <a:sym typeface="Calibri"/>
              </a:rPr>
              <a:t>Traditional streaming systems have what we call a “record-at-a-time” processing model. Each node in the cluster processing a stream has a mutable state. As records arrive one at a time, the mutable state is updated, and a new generated record is pushed to downstream nodes. Now making this mutable state fault-tolerant is hard. </a:t>
            </a:r>
            <a:endParaRPr/>
          </a:p>
        </p:txBody>
      </p:sp>
      <p:sp>
        <p:nvSpPr>
          <p:cNvPr id="449" name="Google Shape;449;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Gill Sans"/>
                <a:ea typeface="Gill Sans"/>
                <a:cs typeface="Gill Sans"/>
                <a:sym typeface="Gill Sans"/>
              </a:rPr>
              <a:t>‹#›</a:t>
            </a:fld>
            <a:endParaRPr sz="1300">
              <a:solidFill>
                <a:srgbClr val="000000"/>
              </a:solidFill>
              <a:latin typeface="Gill Sans"/>
              <a:ea typeface="Gill Sans"/>
              <a:cs typeface="Gill Sans"/>
              <a:sym typeface="Gill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4" name="Google Shape;494;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2" name="Google Shape;502;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6" name="Google Shape;536;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9" name="Google Shape;569;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7" name="Google Shape;577;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4" name="Google Shape;624;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2" name="Google Shape;712;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3" name="Google Shape;77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0" name="Google Shape;830;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9" name="Google Shape;839;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2" name="Google Shape;882;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0" name="Google Shape;890;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8" name="Google Shape;898;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5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3" name="Google Shape;953;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1" name="Google Shape;961;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1" name="Google Shape;971;p5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Calibri"/>
                <a:ea typeface="Calibri"/>
                <a:cs typeface="Calibri"/>
                <a:sym typeface="Calibri"/>
              </a:rPr>
              <a:t>Streaming Spark offers similar speed while providing FT and consistency guarantees that these systems lack</a:t>
            </a:r>
            <a:endParaRPr/>
          </a:p>
        </p:txBody>
      </p:sp>
      <p:sp>
        <p:nvSpPr>
          <p:cNvPr id="972" name="Google Shape;972;p5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5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2" name="Google Shape;982;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5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0" name="Google Shape;990;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5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9" name="Google Shape;999;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 y="152401"/>
            <a:ext cx="8839200" cy="344805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 y="3733800"/>
            <a:ext cx="88392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00B0F0"/>
              </a:buClr>
              <a:buSzPts val="3200"/>
              <a:buNone/>
              <a:defRPr>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2400" y="4800600"/>
            <a:ext cx="8839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52400" y="152400"/>
            <a:ext cx="8839200" cy="4575175"/>
          </a:xfrm>
          <a:prstGeom prst="rect">
            <a:avLst/>
          </a:prstGeom>
          <a:noFill/>
          <a:ln>
            <a:noFill/>
          </a:ln>
        </p:spPr>
      </p:sp>
      <p:sp>
        <p:nvSpPr>
          <p:cNvPr id="64" name="Google Shape;64;p11"/>
          <p:cNvSpPr txBox="1"/>
          <p:nvPr>
            <p:ph idx="1" type="body"/>
          </p:nvPr>
        </p:nvSpPr>
        <p:spPr>
          <a:xfrm>
            <a:off x="152400" y="5367338"/>
            <a:ext cx="8839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rot="5400000">
            <a:off x="1943100" y="-800100"/>
            <a:ext cx="5257800" cy="8839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3"/>
          <p:cNvSpPr txBox="1"/>
          <p:nvPr>
            <p:ph type="title"/>
          </p:nvPr>
        </p:nvSpPr>
        <p:spPr>
          <a:xfrm rot="5400000">
            <a:off x="4953000" y="2133600"/>
            <a:ext cx="60198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495300" y="-190500"/>
            <a:ext cx="6019800" cy="6705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152400" y="4406900"/>
            <a:ext cx="8839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05867"/>
              </a:buClr>
              <a:buSzPts val="4000"/>
              <a:buFont typeface="Arial"/>
              <a:buNone/>
              <a:defRPr b="1" sz="4000" cap="small">
                <a:solidFill>
                  <a:srgbClr val="20586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52400" y="2906713"/>
            <a:ext cx="8839199"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Wide Content">
  <p:cSld name="Title and Wide Content">
    <p:spTree>
      <p:nvGrpSpPr>
        <p:cNvPr id="38" name="Shape 38"/>
        <p:cNvGrpSpPr/>
        <p:nvPr/>
      </p:nvGrpSpPr>
      <p:grpSpPr>
        <a:xfrm>
          <a:off x="0" y="0"/>
          <a:ext cx="0" cy="0"/>
          <a:chOff x="0" y="0"/>
          <a:chExt cx="0" cy="0"/>
        </a:xfrm>
      </p:grpSpPr>
      <p:sp>
        <p:nvSpPr>
          <p:cNvPr id="39" name="Google Shape;39;p7"/>
          <p:cNvSpPr txBox="1"/>
          <p:nvPr>
            <p:ph type="title"/>
          </p:nvPr>
        </p:nvSpPr>
        <p:spPr>
          <a:xfrm>
            <a:off x="457200" y="463550"/>
            <a:ext cx="8305800" cy="793750"/>
          </a:xfrm>
          <a:prstGeom prst="rect">
            <a:avLst/>
          </a:prstGeom>
          <a:noFill/>
          <a:ln>
            <a:noFill/>
          </a:ln>
        </p:spPr>
        <p:txBody>
          <a:bodyPr anchorCtr="0" anchor="ctr" bIns="21325" lIns="21325" spcFirstLastPara="1" rIns="21325" wrap="square" tIns="213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437700" y="1447800"/>
            <a:ext cx="8305800" cy="4876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30200" lvl="3" marL="1828800" algn="l">
              <a:spcBef>
                <a:spcPts val="320"/>
              </a:spcBef>
              <a:spcAft>
                <a:spcPts val="0"/>
              </a:spcAft>
              <a:buClr>
                <a:schemeClr val="dk1"/>
              </a:buClr>
              <a:buSzPts val="1600"/>
              <a:buChar char="–"/>
              <a:defRPr sz="16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152400" y="990600"/>
            <a:ext cx="4343400" cy="51355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8"/>
          <p:cNvSpPr txBox="1"/>
          <p:nvPr>
            <p:ph idx="2" type="body"/>
          </p:nvPr>
        </p:nvSpPr>
        <p:spPr>
          <a:xfrm>
            <a:off x="4648200" y="990600"/>
            <a:ext cx="4343400" cy="51355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152400" y="1447800"/>
            <a:ext cx="4344988" cy="72707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9"/>
          <p:cNvSpPr txBox="1"/>
          <p:nvPr>
            <p:ph idx="2" type="body"/>
          </p:nvPr>
        </p:nvSpPr>
        <p:spPr>
          <a:xfrm>
            <a:off x="152400" y="2174875"/>
            <a:ext cx="43449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9"/>
          <p:cNvSpPr txBox="1"/>
          <p:nvPr>
            <p:ph idx="3" type="body"/>
          </p:nvPr>
        </p:nvSpPr>
        <p:spPr>
          <a:xfrm>
            <a:off x="4645025" y="1447800"/>
            <a:ext cx="4346575" cy="72707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9"/>
          <p:cNvSpPr txBox="1"/>
          <p:nvPr>
            <p:ph idx="4" type="body"/>
          </p:nvPr>
        </p:nvSpPr>
        <p:spPr>
          <a:xfrm>
            <a:off x="4645025" y="2174875"/>
            <a:ext cx="43465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152400" y="152400"/>
            <a:ext cx="33131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txBox="1"/>
          <p:nvPr>
            <p:ph idx="1" type="body"/>
          </p:nvPr>
        </p:nvSpPr>
        <p:spPr>
          <a:xfrm>
            <a:off x="3575050" y="152400"/>
            <a:ext cx="5416550" cy="59737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10"/>
          <p:cNvSpPr txBox="1"/>
          <p:nvPr>
            <p:ph idx="2" type="body"/>
          </p:nvPr>
        </p:nvSpPr>
        <p:spPr>
          <a:xfrm>
            <a:off x="152400" y="1371600"/>
            <a:ext cx="3313113" cy="47545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1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None/>
              <a:defRPr b="1" i="0" sz="4400" u="none" cap="none" strike="noStrike">
                <a:solidFill>
                  <a:schemeClr val="dk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0" y="0"/>
            <a:ext cx="9144000" cy="6858000"/>
          </a:xfrm>
          <a:prstGeom prst="frame">
            <a:avLst>
              <a:gd fmla="val 834" name="adj1"/>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1"/>
          <p:cNvSpPr txBox="1"/>
          <p:nvPr/>
        </p:nvSpPr>
        <p:spPr>
          <a:xfrm>
            <a:off x="0" y="6492875"/>
            <a:ext cx="1465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rgbClr val="888888"/>
                </a:solidFill>
              </a:rPr>
              <a:t>© UMD DATA605</a:t>
            </a:r>
            <a:endParaRPr sz="1200">
              <a:solidFill>
                <a:srgbClr val="888888"/>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saggese@um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orm.apache.org/releases/current/Rational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orm.apache.org/releases/current/Rationa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orm.apache.org/releases/current/Rational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7.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0.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orm.apache.org/releases/current/Rationale.html" TargetMode="External"/><Relationship Id="rId4" Type="http://schemas.openxmlformats.org/officeDocument/2006/relationships/hyperlink" Target="http://storm.apache.org/" TargetMode="External"/><Relationship Id="rId5" Type="http://schemas.openxmlformats.org/officeDocument/2006/relationships/hyperlink" Target="https://spark.apache.org/streaming/" TargetMode="External"/><Relationship Id="rId6" Type="http://schemas.openxmlformats.org/officeDocument/2006/relationships/hyperlink" Target="https://www.elastic.co/products/logsta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Cloj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ctrTitle"/>
          </p:nvPr>
        </p:nvSpPr>
        <p:spPr>
          <a:xfrm>
            <a:off x="152400" y="152401"/>
            <a:ext cx="8839200" cy="3448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1" lang="en-US"/>
              <a:t>UMD DATA605 - Big Data Systems</a:t>
            </a:r>
            <a:br>
              <a:rPr lang="en-US"/>
            </a:br>
            <a:r>
              <a:rPr b="0" lang="en-US"/>
              <a:t>Streaming and Real-Time Analytics</a:t>
            </a:r>
            <a:endParaRPr b="0"/>
          </a:p>
          <a:p>
            <a:pPr indent="0" lvl="0" marL="0" rtl="0" algn="ctr">
              <a:spcBef>
                <a:spcPts val="0"/>
              </a:spcBef>
              <a:spcAft>
                <a:spcPts val="0"/>
              </a:spcAft>
              <a:buClr>
                <a:schemeClr val="dk1"/>
              </a:buClr>
              <a:buSzPts val="4000"/>
              <a:buFont typeface="Arial"/>
              <a:buNone/>
            </a:pPr>
            <a:r>
              <a:rPr b="0" lang="en-US"/>
              <a:t>Apache Storm</a:t>
            </a:r>
            <a:endParaRPr b="0"/>
          </a:p>
          <a:p>
            <a:pPr indent="0" lvl="0" marL="0" rtl="0" algn="ctr">
              <a:spcBef>
                <a:spcPts val="0"/>
              </a:spcBef>
              <a:spcAft>
                <a:spcPts val="0"/>
              </a:spcAft>
              <a:buClr>
                <a:schemeClr val="dk1"/>
              </a:buClr>
              <a:buSzPts val="4000"/>
              <a:buFont typeface="Arial"/>
              <a:buNone/>
            </a:pPr>
            <a:r>
              <a:rPr b="0" lang="en-US"/>
              <a:t>Spark Streaming</a:t>
            </a:r>
            <a:endParaRPr b="0"/>
          </a:p>
        </p:txBody>
      </p:sp>
      <p:sp>
        <p:nvSpPr>
          <p:cNvPr id="83" name="Google Shape;83;p14"/>
          <p:cNvSpPr txBox="1"/>
          <p:nvPr>
            <p:ph idx="1" type="subTitle"/>
          </p:nvPr>
        </p:nvSpPr>
        <p:spPr>
          <a:xfrm>
            <a:off x="152400" y="3733800"/>
            <a:ext cx="8839200" cy="2431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chemeClr val="dk1"/>
              </a:buClr>
              <a:buSzPct val="34375"/>
              <a:buFont typeface="Arial"/>
              <a:buNone/>
            </a:pPr>
            <a:r>
              <a:rPr lang="en-US"/>
              <a:t>GP Saggese</a:t>
            </a:r>
            <a:endParaRPr/>
          </a:p>
          <a:p>
            <a:pPr indent="0" lvl="0" marL="0" rtl="0" algn="ctr">
              <a:spcBef>
                <a:spcPts val="640"/>
              </a:spcBef>
              <a:spcAft>
                <a:spcPts val="0"/>
              </a:spcAft>
              <a:buClr>
                <a:schemeClr val="dk1"/>
              </a:buClr>
              <a:buSzPct val="34375"/>
              <a:buNone/>
            </a:pPr>
            <a:r>
              <a:rPr lang="en-US" u="sng">
                <a:solidFill>
                  <a:schemeClr val="hlink"/>
                </a:solidFill>
                <a:hlinkClick r:id="rId3"/>
              </a:rPr>
              <a:t>gsaggese@umd.edu</a:t>
            </a:r>
            <a:endParaRPr/>
          </a:p>
          <a:p>
            <a:pPr indent="0" lvl="0" marL="0" rtl="0" algn="ctr">
              <a:spcBef>
                <a:spcPts val="640"/>
              </a:spcBef>
              <a:spcAft>
                <a:spcPts val="0"/>
              </a:spcAft>
              <a:buClr>
                <a:schemeClr val="dk1"/>
              </a:buClr>
              <a:buSzPct val="34375"/>
              <a:buFont typeface="Arial"/>
              <a:buNone/>
            </a:pPr>
            <a:r>
              <a:t/>
            </a:r>
            <a:endParaRPr/>
          </a:p>
          <a:p>
            <a:pPr indent="0" lvl="0" marL="0" rtl="0" algn="ctr">
              <a:spcBef>
                <a:spcPts val="448"/>
              </a:spcBef>
              <a:spcAft>
                <a:spcPts val="0"/>
              </a:spcAft>
              <a:buClr>
                <a:srgbClr val="00B0F0"/>
              </a:buClr>
              <a:buSzPct val="100000"/>
              <a:buNone/>
            </a:pPr>
            <a:r>
              <a:rPr lang="en-US"/>
              <a:t>with thanks to Amol Deshpande,</a:t>
            </a:r>
            <a:endParaRPr/>
          </a:p>
          <a:p>
            <a:pPr indent="0" lvl="0" marL="0" rtl="0" algn="ctr">
              <a:spcBef>
                <a:spcPts val="448"/>
              </a:spcBef>
              <a:spcAft>
                <a:spcPts val="0"/>
              </a:spcAft>
              <a:buClr>
                <a:srgbClr val="00B0F0"/>
              </a:buClr>
              <a:buSzPct val="100000"/>
              <a:buNone/>
            </a:pPr>
            <a:r>
              <a:rPr lang="en-US"/>
              <a:t>M. Fukuda (U. Washington), T. De Matteis</a:t>
            </a:r>
            <a:r>
              <a:rPr b="1" lang="en-US"/>
              <a:t> (</a:t>
            </a:r>
            <a:r>
              <a:rPr lang="en-US"/>
              <a:t>U. Pisa), </a:t>
            </a:r>
            <a:endParaRPr/>
          </a:p>
          <a:p>
            <a:pPr indent="0" lvl="0" marL="0" rtl="0" algn="ctr">
              <a:spcBef>
                <a:spcPts val="448"/>
              </a:spcBef>
              <a:spcAft>
                <a:spcPts val="0"/>
              </a:spcAft>
              <a:buClr>
                <a:srgbClr val="00B0F0"/>
              </a:buClr>
              <a:buSzPct val="100000"/>
              <a:buNone/>
            </a:pPr>
            <a:r>
              <a:rPr lang="en-US"/>
              <a:t>S. Rahim (American Int. U.), T. Das (UC Berkeley)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134471" y="17929"/>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Rationale</a:t>
            </a:r>
            <a:endParaRPr/>
          </a:p>
        </p:txBody>
      </p:sp>
      <p:sp>
        <p:nvSpPr>
          <p:cNvPr id="152" name="Google Shape;152;p23"/>
          <p:cNvSpPr txBox="1"/>
          <p:nvPr>
            <p:ph idx="1" type="body"/>
          </p:nvPr>
        </p:nvSpPr>
        <p:spPr>
          <a:xfrm>
            <a:off x="152400" y="838200"/>
            <a:ext cx="8839200" cy="55626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Before Storm, developer would typically have to manually build a network of queues and workers to do real-time processing</a:t>
            </a:r>
            <a:endParaRPr/>
          </a:p>
          <a:p>
            <a:pPr indent="-342900" lvl="0" marL="342900" rtl="0" algn="l">
              <a:spcBef>
                <a:spcPts val="496"/>
              </a:spcBef>
              <a:spcAft>
                <a:spcPts val="0"/>
              </a:spcAft>
              <a:buClr>
                <a:schemeClr val="dk1"/>
              </a:buClr>
              <a:buSzPct val="100000"/>
              <a:buChar char="•"/>
            </a:pPr>
            <a:r>
              <a:rPr lang="en-US"/>
              <a:t>Workers process messages off a queue, update databases, and send new messages to other queues for further processing</a:t>
            </a:r>
            <a:endParaRPr/>
          </a:p>
          <a:p>
            <a:pPr indent="-342900" lvl="0" marL="342900" rtl="0" algn="l">
              <a:spcBef>
                <a:spcPts val="496"/>
              </a:spcBef>
              <a:spcAft>
                <a:spcPts val="0"/>
              </a:spcAft>
              <a:buClr>
                <a:schemeClr val="dk1"/>
              </a:buClr>
              <a:buSzPct val="100000"/>
              <a:buChar char="•"/>
            </a:pPr>
            <a:r>
              <a:rPr lang="en-US"/>
              <a:t>Limitations</a:t>
            </a:r>
            <a:endParaRPr/>
          </a:p>
          <a:p>
            <a:pPr indent="-285750" lvl="1" marL="742950" rtl="0" algn="l">
              <a:spcBef>
                <a:spcPts val="434"/>
              </a:spcBef>
              <a:spcAft>
                <a:spcPts val="0"/>
              </a:spcAft>
              <a:buClr>
                <a:schemeClr val="dk1"/>
              </a:buClr>
              <a:buSzPct val="100000"/>
              <a:buChar char="–"/>
            </a:pPr>
            <a:r>
              <a:rPr b="1" lang="en-US"/>
              <a:t>Tedious</a:t>
            </a:r>
            <a:r>
              <a:rPr lang="en-US"/>
              <a:t>: Developer spends most of time configuring where to send messages, deploying workers, and deploying intermediate queues. Realtime processing logic for the application is only a relatively small part of the developed code.</a:t>
            </a:r>
            <a:endParaRPr/>
          </a:p>
          <a:p>
            <a:pPr indent="-285750" lvl="1" marL="742950" rtl="0" algn="l">
              <a:spcBef>
                <a:spcPts val="434"/>
              </a:spcBef>
              <a:spcAft>
                <a:spcPts val="0"/>
              </a:spcAft>
              <a:buClr>
                <a:schemeClr val="dk1"/>
              </a:buClr>
              <a:buSzPct val="100000"/>
              <a:buChar char="–"/>
            </a:pPr>
            <a:r>
              <a:rPr b="1" lang="en-US"/>
              <a:t>Brittle</a:t>
            </a:r>
            <a:r>
              <a:rPr lang="en-US"/>
              <a:t>: Little fault-tolerance. Developer responsible for keeping each worker and queue up and running.</a:t>
            </a:r>
            <a:endParaRPr/>
          </a:p>
          <a:p>
            <a:pPr indent="-285750" lvl="1" marL="742950" rtl="0" algn="l">
              <a:spcBef>
                <a:spcPts val="434"/>
              </a:spcBef>
              <a:spcAft>
                <a:spcPts val="0"/>
              </a:spcAft>
              <a:buClr>
                <a:schemeClr val="dk1"/>
              </a:buClr>
              <a:buSzPct val="100000"/>
              <a:buChar char="–"/>
            </a:pPr>
            <a:r>
              <a:rPr b="1" lang="en-US"/>
              <a:t>Painful to scale</a:t>
            </a:r>
            <a:r>
              <a:rPr lang="en-US"/>
              <a:t>: When the message throughput gets too high for a single worker or queue, developer must partition how the data is spread around. Developer must reconfigure the other workers to know the new locations to send messages. </a:t>
            </a:r>
            <a:endParaRPr/>
          </a:p>
          <a:p>
            <a:pPr indent="-228600" lvl="2" marL="1143000" rtl="0" algn="l">
              <a:spcBef>
                <a:spcPts val="372"/>
              </a:spcBef>
              <a:spcAft>
                <a:spcPts val="0"/>
              </a:spcAft>
              <a:buClr>
                <a:schemeClr val="dk1"/>
              </a:buClr>
              <a:buSzPct val="100000"/>
              <a:buChar char="•"/>
            </a:pPr>
            <a:r>
              <a:rPr lang="en-US"/>
              <a:t>More opportunities for failures</a:t>
            </a:r>
            <a:endParaRPr/>
          </a:p>
        </p:txBody>
      </p:sp>
      <p:sp>
        <p:nvSpPr>
          <p:cNvPr id="153" name="Google Shape;153;p2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23"/>
          <p:cNvSpPr txBox="1"/>
          <p:nvPr/>
        </p:nvSpPr>
        <p:spPr>
          <a:xfrm>
            <a:off x="2971800" y="6324600"/>
            <a:ext cx="58674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From: </a:t>
            </a:r>
            <a:r>
              <a:rPr b="0" i="0" lang="en-US" sz="1600" u="sng" cap="none" strike="noStrike">
                <a:solidFill>
                  <a:schemeClr val="dk1"/>
                </a:solidFill>
                <a:latin typeface="Arial"/>
                <a:ea typeface="Arial"/>
                <a:cs typeface="Arial"/>
                <a:sym typeface="Arial"/>
                <a:hlinkClick r:id="rId3">
                  <a:extLst>
                    <a:ext uri="{A12FA001-AC4F-418D-AE19-62706E023703}">
                      <ahyp:hlinkClr val="tx"/>
                    </a:ext>
                  </a:extLst>
                </a:hlinkClick>
              </a:rPr>
              <a:t>http://storm.apache.org/releases/current/Rationale.html</a:t>
            </a:r>
            <a:endParaRPr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Key Properties</a:t>
            </a:r>
            <a:endParaRPr/>
          </a:p>
        </p:txBody>
      </p:sp>
      <p:sp>
        <p:nvSpPr>
          <p:cNvPr id="161" name="Google Shape;161;p24"/>
          <p:cNvSpPr txBox="1"/>
          <p:nvPr>
            <p:ph idx="1" type="body"/>
          </p:nvPr>
        </p:nvSpPr>
        <p:spPr>
          <a:xfrm>
            <a:off x="152400" y="838200"/>
            <a:ext cx="8839200" cy="5638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Extremely broad set of use cases</a:t>
            </a:r>
            <a:r>
              <a:rPr lang="en-US"/>
              <a:t>: </a:t>
            </a:r>
            <a:endParaRPr/>
          </a:p>
          <a:p>
            <a:pPr indent="-285750" lvl="1" marL="742950" rtl="0" algn="l">
              <a:spcBef>
                <a:spcPts val="392"/>
              </a:spcBef>
              <a:spcAft>
                <a:spcPts val="0"/>
              </a:spcAft>
              <a:buClr>
                <a:schemeClr val="dk1"/>
              </a:buClr>
              <a:buSzPct val="100000"/>
              <a:buChar char="–"/>
            </a:pPr>
            <a:r>
              <a:rPr lang="en-US"/>
              <a:t>Storm can be used for processing messages and updating databases (stream processing), doing a continuous query on data streams and streaming the results into clients (continuous computation), parallelizing an intense query like a search query on the fly (distributed RPC), and more. Storm's small set of primitives satisfy many use cases.</a:t>
            </a:r>
            <a:endParaRPr/>
          </a:p>
          <a:p>
            <a:pPr indent="-342900" lvl="0" marL="342900" rtl="0" algn="l">
              <a:spcBef>
                <a:spcPts val="448"/>
              </a:spcBef>
              <a:spcAft>
                <a:spcPts val="0"/>
              </a:spcAft>
              <a:buClr>
                <a:schemeClr val="dk1"/>
              </a:buClr>
              <a:buSzPct val="100000"/>
              <a:buChar char="•"/>
            </a:pPr>
            <a:r>
              <a:rPr b="1" lang="en-US"/>
              <a:t>Scalable</a:t>
            </a:r>
            <a:r>
              <a:rPr lang="en-US"/>
              <a:t>: </a:t>
            </a:r>
            <a:endParaRPr/>
          </a:p>
          <a:p>
            <a:pPr indent="-285750" lvl="1" marL="742950" rtl="0" algn="l">
              <a:spcBef>
                <a:spcPts val="392"/>
              </a:spcBef>
              <a:spcAft>
                <a:spcPts val="0"/>
              </a:spcAft>
              <a:buClr>
                <a:schemeClr val="dk1"/>
              </a:buClr>
              <a:buSzPct val="100000"/>
              <a:buChar char="–"/>
            </a:pPr>
            <a:r>
              <a:rPr lang="en-US"/>
              <a:t>Storm scales to massive numbers of messages per second. To scale a topology, add machines and increase the parallelism settings of the topology. As an example of Storm's scale, one of Storm's initial applications processed 1,000,000 messages per second on a 10 node cluster, including hundreds of database calls per second as part of the topology. Storm's usage of Zookeeper for cluster coordination makes it scale to much larger cluster sizes.</a:t>
            </a:r>
            <a:endParaRPr/>
          </a:p>
          <a:p>
            <a:pPr indent="-342900" lvl="0" marL="342900" rtl="0" algn="l">
              <a:spcBef>
                <a:spcPts val="448"/>
              </a:spcBef>
              <a:spcAft>
                <a:spcPts val="0"/>
              </a:spcAft>
              <a:buClr>
                <a:schemeClr val="dk1"/>
              </a:buClr>
              <a:buSzPct val="100000"/>
              <a:buChar char="•"/>
            </a:pPr>
            <a:r>
              <a:rPr b="1" lang="en-US"/>
              <a:t>Guarantees no data loss</a:t>
            </a:r>
            <a:r>
              <a:rPr lang="en-US"/>
              <a:t>: </a:t>
            </a:r>
            <a:endParaRPr/>
          </a:p>
          <a:p>
            <a:pPr indent="-285750" lvl="1" marL="742950" rtl="0" algn="l">
              <a:spcBef>
                <a:spcPts val="392"/>
              </a:spcBef>
              <a:spcAft>
                <a:spcPts val="0"/>
              </a:spcAft>
              <a:buClr>
                <a:schemeClr val="dk1"/>
              </a:buClr>
              <a:buSzPct val="100000"/>
              <a:buChar char="–"/>
            </a:pPr>
            <a:r>
              <a:rPr lang="en-US"/>
              <a:t>A realtime system must have strong guarantees about data being successfully processed. A system that drops data has a very limited set of use cases. Storm guarantees that every message will be processed, in direct contrast with other systems, like S4 (Yahoo). </a:t>
            </a:r>
            <a:endParaRPr/>
          </a:p>
        </p:txBody>
      </p:sp>
      <p:sp>
        <p:nvSpPr>
          <p:cNvPr id="162" name="Google Shape;162;p2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24"/>
          <p:cNvSpPr txBox="1"/>
          <p:nvPr/>
        </p:nvSpPr>
        <p:spPr>
          <a:xfrm>
            <a:off x="2971800" y="6324600"/>
            <a:ext cx="58674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From: </a:t>
            </a:r>
            <a:r>
              <a:rPr lang="en-US" sz="1600" u="sng">
                <a:solidFill>
                  <a:schemeClr val="dk1"/>
                </a:solidFill>
                <a:latin typeface="Arial"/>
                <a:ea typeface="Arial"/>
                <a:cs typeface="Arial"/>
                <a:sym typeface="Arial"/>
                <a:hlinkClick r:id="rId3">
                  <a:extLst>
                    <a:ext uri="{A12FA001-AC4F-418D-AE19-62706E023703}">
                      <ahyp:hlinkClr val="tx"/>
                    </a:ext>
                  </a:extLst>
                </a:hlinkClick>
              </a:rPr>
              <a:t>http://storm.apache.org/releases/current/Rationale.html</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Key Properties</a:t>
            </a:r>
            <a:endParaRPr/>
          </a:p>
        </p:txBody>
      </p:sp>
      <p:sp>
        <p:nvSpPr>
          <p:cNvPr id="170" name="Google Shape;170;p25"/>
          <p:cNvSpPr txBox="1"/>
          <p:nvPr>
            <p:ph idx="1" type="body"/>
          </p:nvPr>
        </p:nvSpPr>
        <p:spPr>
          <a:xfrm>
            <a:off x="152400" y="990600"/>
            <a:ext cx="8839200" cy="5334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Extremely robust</a:t>
            </a:r>
            <a:r>
              <a:rPr lang="en-US"/>
              <a:t>:</a:t>
            </a:r>
            <a:endParaRPr/>
          </a:p>
          <a:p>
            <a:pPr indent="-285750" lvl="1" marL="742950" rtl="0" algn="l">
              <a:spcBef>
                <a:spcPts val="476"/>
              </a:spcBef>
              <a:spcAft>
                <a:spcPts val="0"/>
              </a:spcAft>
              <a:buClr>
                <a:schemeClr val="dk1"/>
              </a:buClr>
              <a:buSzPct val="100000"/>
              <a:buChar char="–"/>
            </a:pPr>
            <a:r>
              <a:rPr lang="en-US"/>
              <a:t>Unlike systems like Hadoop, which are notorious for being difficult to manage, Storm clusters just work. It is an explicit goal of the Storm project to make the user experience of managing Storm clusters as painless as possible.</a:t>
            </a:r>
            <a:endParaRPr/>
          </a:p>
          <a:p>
            <a:pPr indent="-342900" lvl="0" marL="342900" rtl="0" algn="l">
              <a:spcBef>
                <a:spcPts val="544"/>
              </a:spcBef>
              <a:spcAft>
                <a:spcPts val="0"/>
              </a:spcAft>
              <a:buClr>
                <a:schemeClr val="dk1"/>
              </a:buClr>
              <a:buSzPct val="100000"/>
              <a:buChar char="•"/>
            </a:pPr>
            <a:r>
              <a:rPr b="1" lang="en-US"/>
              <a:t>Fault-tolerant</a:t>
            </a:r>
            <a:r>
              <a:rPr lang="en-US"/>
              <a:t>: </a:t>
            </a:r>
            <a:endParaRPr/>
          </a:p>
          <a:p>
            <a:pPr indent="-285750" lvl="1" marL="742950" rtl="0" algn="l">
              <a:spcBef>
                <a:spcPts val="476"/>
              </a:spcBef>
              <a:spcAft>
                <a:spcPts val="0"/>
              </a:spcAft>
              <a:buClr>
                <a:schemeClr val="dk1"/>
              </a:buClr>
              <a:buSzPct val="100000"/>
              <a:buChar char="–"/>
            </a:pPr>
            <a:r>
              <a:rPr lang="en-US"/>
              <a:t>If there are faults during execution of the computation, Storm will reassign tasks as necessary. Storm makes sure that a computation can run forever (or until admin kills the computation).</a:t>
            </a:r>
            <a:endParaRPr/>
          </a:p>
          <a:p>
            <a:pPr indent="-342900" lvl="0" marL="342900" rtl="0" algn="l">
              <a:spcBef>
                <a:spcPts val="544"/>
              </a:spcBef>
              <a:spcAft>
                <a:spcPts val="0"/>
              </a:spcAft>
              <a:buClr>
                <a:schemeClr val="dk1"/>
              </a:buClr>
              <a:buSzPct val="100000"/>
              <a:buChar char="•"/>
            </a:pPr>
            <a:r>
              <a:rPr b="1" lang="en-US"/>
              <a:t>Programming language agnostic</a:t>
            </a:r>
            <a:r>
              <a:rPr lang="en-US"/>
              <a:t>: </a:t>
            </a:r>
            <a:endParaRPr/>
          </a:p>
          <a:p>
            <a:pPr indent="-285750" lvl="1" marL="742950" rtl="0" algn="l">
              <a:spcBef>
                <a:spcPts val="476"/>
              </a:spcBef>
              <a:spcAft>
                <a:spcPts val="0"/>
              </a:spcAft>
              <a:buClr>
                <a:schemeClr val="dk1"/>
              </a:buClr>
              <a:buSzPct val="100000"/>
              <a:buChar char="–"/>
            </a:pPr>
            <a:r>
              <a:rPr lang="en-US"/>
              <a:t>Robust and scalable realtime processing not limited to a single platform. Storm topologies and processing components can be defined in any language, making Storm highly accessible.</a:t>
            </a:r>
            <a:endParaRPr/>
          </a:p>
        </p:txBody>
      </p:sp>
      <p:sp>
        <p:nvSpPr>
          <p:cNvPr id="171" name="Google Shape;171;p2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5"/>
          <p:cNvSpPr txBox="1"/>
          <p:nvPr/>
        </p:nvSpPr>
        <p:spPr>
          <a:xfrm>
            <a:off x="2971800" y="6324600"/>
            <a:ext cx="58674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From: </a:t>
            </a:r>
            <a:r>
              <a:rPr lang="en-US" sz="1600" u="sng">
                <a:solidFill>
                  <a:schemeClr val="dk1"/>
                </a:solidFill>
                <a:latin typeface="Arial"/>
                <a:ea typeface="Arial"/>
                <a:cs typeface="Arial"/>
                <a:sym typeface="Arial"/>
                <a:hlinkClick r:id="rId3">
                  <a:extLst>
                    <a:ext uri="{A12FA001-AC4F-418D-AE19-62706E023703}">
                      <ahyp:hlinkClr val="tx"/>
                    </a:ext>
                  </a:extLst>
                </a:hlinkClick>
              </a:rPr>
              <a:t>http://storm.apache.org/releases/current/Rationale.html</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data model </a:t>
            </a:r>
            <a:endParaRPr/>
          </a:p>
        </p:txBody>
      </p:sp>
      <p:sp>
        <p:nvSpPr>
          <p:cNvPr id="179" name="Google Shape;179;p2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Basic unit of data that can be processed by a Storm application is a </a:t>
            </a:r>
            <a:r>
              <a:rPr i="1" lang="en-US"/>
              <a:t>tuple</a:t>
            </a:r>
            <a:endParaRPr/>
          </a:p>
          <a:p>
            <a:pPr indent="-342900" lvl="0" marL="342900" rtl="0" algn="l">
              <a:spcBef>
                <a:spcPts val="544"/>
              </a:spcBef>
              <a:spcAft>
                <a:spcPts val="0"/>
              </a:spcAft>
              <a:buClr>
                <a:schemeClr val="dk1"/>
              </a:buClr>
              <a:buSzPct val="100000"/>
              <a:buChar char="•"/>
            </a:pPr>
            <a:r>
              <a:rPr lang="en-US"/>
              <a:t>Each tuple consists of a predefined list of fields</a:t>
            </a:r>
            <a:endParaRPr/>
          </a:p>
          <a:p>
            <a:pPr indent="-342900" lvl="0" marL="342900" rtl="0" algn="l">
              <a:spcBef>
                <a:spcPts val="544"/>
              </a:spcBef>
              <a:spcAft>
                <a:spcPts val="0"/>
              </a:spcAft>
              <a:buClr>
                <a:schemeClr val="dk1"/>
              </a:buClr>
              <a:buSzPct val="100000"/>
              <a:buChar char="•"/>
            </a:pPr>
            <a:r>
              <a:rPr lang="en-US"/>
              <a:t>The value of each field can be a byte, char, integer, long, float, double, Boolean, or byte array</a:t>
            </a:r>
            <a:endParaRPr/>
          </a:p>
          <a:p>
            <a:pPr indent="-342900" lvl="0" marL="342900" rtl="0" algn="l">
              <a:spcBef>
                <a:spcPts val="544"/>
              </a:spcBef>
              <a:spcAft>
                <a:spcPts val="0"/>
              </a:spcAft>
              <a:buClr>
                <a:schemeClr val="dk1"/>
              </a:buClr>
              <a:buSzPct val="100000"/>
              <a:buChar char="•"/>
            </a:pPr>
            <a:r>
              <a:rPr lang="en-US"/>
              <a:t>Storm also provides an API to define your own data types, which can be serialized as fields in a tuple </a:t>
            </a:r>
            <a:endParaRPr/>
          </a:p>
          <a:p>
            <a:pPr indent="-342900" lvl="0" marL="342900" rtl="0" algn="l">
              <a:spcBef>
                <a:spcPts val="544"/>
              </a:spcBef>
              <a:spcAft>
                <a:spcPts val="0"/>
              </a:spcAft>
              <a:buClr>
                <a:schemeClr val="dk1"/>
              </a:buClr>
              <a:buSzPct val="100000"/>
              <a:buChar char="•"/>
            </a:pPr>
            <a:r>
              <a:rPr lang="en-US"/>
              <a:t>A tuple is dynamically typed, so you just need to define the names of the fields in a tuple and not their data type</a:t>
            </a:r>
            <a:endParaRPr/>
          </a:p>
          <a:p>
            <a:pPr indent="-342900" lvl="0" marL="342900" rtl="0" algn="l">
              <a:spcBef>
                <a:spcPts val="544"/>
              </a:spcBef>
              <a:spcAft>
                <a:spcPts val="0"/>
              </a:spcAft>
              <a:buClr>
                <a:schemeClr val="dk1"/>
              </a:buClr>
              <a:buSzPct val="100000"/>
              <a:buChar char="•"/>
            </a:pPr>
            <a:r>
              <a:rPr lang="en-US"/>
              <a:t>Fields in a tuple can be accessed by its name </a:t>
            </a:r>
            <a:r>
              <a:rPr b="1" lang="en-US"/>
              <a:t>getValueByField</a:t>
            </a:r>
            <a:r>
              <a:rPr lang="en-US"/>
              <a:t>(String) or its positional index </a:t>
            </a:r>
            <a:r>
              <a:rPr b="1" lang="en-US"/>
              <a:t>getValue</a:t>
            </a:r>
            <a:r>
              <a:rPr lang="en-US"/>
              <a:t>(int)</a:t>
            </a:r>
            <a:endParaRPr/>
          </a:p>
        </p:txBody>
      </p:sp>
      <p:sp>
        <p:nvSpPr>
          <p:cNvPr id="180" name="Google Shape;180;p2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Basics</a:t>
            </a:r>
            <a:endParaRPr/>
          </a:p>
        </p:txBody>
      </p:sp>
      <p:sp>
        <p:nvSpPr>
          <p:cNvPr id="187" name="Google Shape;187;p27"/>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Streaming Application is defined in Storm by means of a </a:t>
            </a:r>
            <a:r>
              <a:rPr b="1" i="1" lang="en-US"/>
              <a:t>topology </a:t>
            </a:r>
            <a:r>
              <a:rPr lang="en-US"/>
              <a:t>that describes its logic as a graph of operators and streams. Can have two types of operators: </a:t>
            </a:r>
            <a:endParaRPr/>
          </a:p>
          <a:p>
            <a:pPr indent="-285750" lvl="1" marL="742950" rtl="0" algn="l">
              <a:spcBef>
                <a:spcPts val="476"/>
              </a:spcBef>
              <a:spcAft>
                <a:spcPts val="0"/>
              </a:spcAft>
              <a:buClr>
                <a:schemeClr val="dk1"/>
              </a:buClr>
              <a:buSzPct val="100000"/>
              <a:buChar char="–"/>
            </a:pPr>
            <a:r>
              <a:rPr b="1" i="1" lang="en-US"/>
              <a:t>spouts</a:t>
            </a:r>
            <a:r>
              <a:rPr i="1" lang="en-US"/>
              <a:t>: </a:t>
            </a:r>
            <a:r>
              <a:rPr lang="en-US"/>
              <a:t>are the sources</a:t>
            </a:r>
            <a:br>
              <a:rPr lang="en-US"/>
            </a:br>
            <a:r>
              <a:rPr lang="en-US"/>
              <a:t>of streams in a topology. </a:t>
            </a:r>
            <a:br>
              <a:rPr lang="en-US"/>
            </a:br>
            <a:r>
              <a:rPr lang="en-US"/>
              <a:t>Generally will read tuples </a:t>
            </a:r>
            <a:br>
              <a:rPr lang="en-US"/>
            </a:br>
            <a:r>
              <a:rPr lang="en-US"/>
              <a:t>from external sources </a:t>
            </a:r>
            <a:br>
              <a:rPr lang="en-US"/>
            </a:br>
            <a:r>
              <a:rPr lang="en-US"/>
              <a:t>(e.g., Twitter API) or from </a:t>
            </a:r>
            <a:br>
              <a:rPr lang="en-US"/>
            </a:br>
            <a:r>
              <a:rPr lang="en-US"/>
              <a:t>disk and emit them in </a:t>
            </a:r>
            <a:br>
              <a:rPr lang="en-US"/>
            </a:br>
            <a:r>
              <a:rPr lang="en-US"/>
              <a:t>the topology </a:t>
            </a:r>
            <a:endParaRPr/>
          </a:p>
          <a:p>
            <a:pPr indent="-285750" lvl="1" marL="742950" rtl="0" algn="l">
              <a:spcBef>
                <a:spcPts val="476"/>
              </a:spcBef>
              <a:spcAft>
                <a:spcPts val="0"/>
              </a:spcAft>
              <a:buClr>
                <a:schemeClr val="dk1"/>
              </a:buClr>
              <a:buSzPct val="100000"/>
              <a:buChar char="–"/>
            </a:pPr>
            <a:r>
              <a:rPr b="1" i="1" lang="en-US"/>
              <a:t>bolts</a:t>
            </a:r>
            <a:r>
              <a:rPr lang="en-US"/>
              <a:t>: process input </a:t>
            </a:r>
            <a:br>
              <a:rPr lang="en-US"/>
            </a:br>
            <a:r>
              <a:rPr lang="en-US"/>
              <a:t>streams and produce </a:t>
            </a:r>
            <a:br>
              <a:rPr lang="en-US"/>
            </a:br>
            <a:r>
              <a:rPr lang="en-US"/>
              <a:t>output streams. They </a:t>
            </a:r>
            <a:br>
              <a:rPr lang="en-US"/>
            </a:br>
            <a:r>
              <a:rPr lang="en-US"/>
              <a:t>encapsulate the </a:t>
            </a:r>
            <a:br>
              <a:rPr lang="en-US"/>
            </a:br>
            <a:r>
              <a:rPr lang="en-US"/>
              <a:t>application logic </a:t>
            </a:r>
            <a:endParaRPr/>
          </a:p>
        </p:txBody>
      </p:sp>
      <p:sp>
        <p:nvSpPr>
          <p:cNvPr id="188" name="Google Shape;188;p2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p27"/>
          <p:cNvPicPr preferRelativeResize="0"/>
          <p:nvPr/>
        </p:nvPicPr>
        <p:blipFill rotWithShape="1">
          <a:blip r:embed="rId3">
            <a:alphaModFix/>
          </a:blip>
          <a:srcRect b="0" l="0" r="0" t="0"/>
          <a:stretch/>
        </p:blipFill>
        <p:spPr>
          <a:xfrm>
            <a:off x="5043786" y="2819400"/>
            <a:ext cx="3617614" cy="26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 Topology Example</a:t>
            </a:r>
            <a:endParaRPr/>
          </a:p>
        </p:txBody>
      </p:sp>
      <p:sp>
        <p:nvSpPr>
          <p:cNvPr id="196" name="Google Shape;196;p2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28"/>
          <p:cNvSpPr txBox="1"/>
          <p:nvPr/>
        </p:nvSpPr>
        <p:spPr>
          <a:xfrm>
            <a:off x="381000" y="1066800"/>
            <a:ext cx="7467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Word Count: count the different words in a stream of sentences</a:t>
            </a:r>
            <a:endParaRPr/>
          </a:p>
        </p:txBody>
      </p:sp>
      <p:pic>
        <p:nvPicPr>
          <p:cNvPr id="199" name="Google Shape;199;p28"/>
          <p:cNvPicPr preferRelativeResize="0"/>
          <p:nvPr/>
        </p:nvPicPr>
        <p:blipFill rotWithShape="1">
          <a:blip r:embed="rId3">
            <a:alphaModFix/>
          </a:blip>
          <a:srcRect b="0" l="0" r="0" t="0"/>
          <a:stretch/>
        </p:blipFill>
        <p:spPr>
          <a:xfrm>
            <a:off x="533400" y="1828800"/>
            <a:ext cx="3505200" cy="1181100"/>
          </a:xfrm>
          <a:prstGeom prst="rect">
            <a:avLst/>
          </a:prstGeom>
          <a:noFill/>
          <a:ln>
            <a:noFill/>
          </a:ln>
        </p:spPr>
      </p:pic>
      <p:sp>
        <p:nvSpPr>
          <p:cNvPr id="200" name="Google Shape;200;p28"/>
          <p:cNvSpPr txBox="1"/>
          <p:nvPr/>
        </p:nvSpPr>
        <p:spPr>
          <a:xfrm>
            <a:off x="228600" y="3581400"/>
            <a:ext cx="4953000"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Implemented by 3 </a:t>
            </a:r>
            <a:r>
              <a:rPr i="1" lang="en-US" sz="1800">
                <a:solidFill>
                  <a:schemeClr val="dk1"/>
                </a:solidFill>
                <a:latin typeface="Arial"/>
                <a:ea typeface="Arial"/>
                <a:cs typeface="Arial"/>
                <a:sym typeface="Arial"/>
              </a:rPr>
              <a:t>classes </a:t>
            </a:r>
            <a:r>
              <a:rPr lang="en-US" sz="1800">
                <a:solidFill>
                  <a:schemeClr val="dk1"/>
                </a:solidFill>
                <a:latin typeface="Arial"/>
                <a:ea typeface="Arial"/>
                <a:cs typeface="Arial"/>
                <a:sym typeface="Arial"/>
              </a:rPr>
              <a:t>and composed to obtain the desired topology: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TopologyBuilder builder = new TopologyBuilder();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builder.setSpout("sentences-spout", new SentenceSpout());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builder.setBolt("split-bolt", new SplitSentenceBolt())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.shuffleGrouping("sentences-spout");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builder.setBolt("count-bolt", new WordCountBolt())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.fieldsGrouping("split-bolt", new Fields("word"));</a:t>
            </a:r>
            <a:r>
              <a:rPr lang="en-US" sz="1800">
                <a:solidFill>
                  <a:schemeClr val="dk1"/>
                </a:solidFill>
                <a:latin typeface="Arial"/>
                <a:ea typeface="Arial"/>
                <a:cs typeface="Arial"/>
                <a:sym typeface="Arial"/>
              </a:rPr>
              <a:t> </a:t>
            </a:r>
            <a:endParaRPr/>
          </a:p>
        </p:txBody>
      </p:sp>
      <p:sp>
        <p:nvSpPr>
          <p:cNvPr id="201" name="Google Shape;201;p28"/>
          <p:cNvSpPr txBox="1"/>
          <p:nvPr/>
        </p:nvSpPr>
        <p:spPr>
          <a:xfrm>
            <a:off x="5181600" y="1905000"/>
            <a:ext cx="3733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2"/>
                </a:solidFill>
                <a:latin typeface="Arial"/>
                <a:ea typeface="Arial"/>
                <a:cs typeface="Arial"/>
                <a:sym typeface="Arial"/>
              </a:rPr>
              <a:t>SentenceSpout</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emits a stream of tuples that represent sentences: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{sentence: “my dog has fleas”} </a:t>
            </a:r>
            <a:r>
              <a:rPr i="1" lang="en-US" sz="1800">
                <a:solidFill>
                  <a:schemeClr val="accent6"/>
                </a:solidFill>
                <a:latin typeface="Arial"/>
                <a:ea typeface="Arial"/>
                <a:cs typeface="Arial"/>
                <a:sym typeface="Arial"/>
              </a:rPr>
              <a:t>SplitSentenceBol</a:t>
            </a:r>
            <a:r>
              <a:rPr i="1" lang="en-US" sz="1800">
                <a:solidFill>
                  <a:srgbClr val="F79646"/>
                </a:solidFill>
                <a:latin typeface="Arial"/>
                <a:ea typeface="Arial"/>
                <a:cs typeface="Arial"/>
                <a:sym typeface="Arial"/>
              </a:rPr>
              <a:t>t</a:t>
            </a:r>
            <a:r>
              <a:rPr lang="en-US" sz="1800">
                <a:solidFill>
                  <a:schemeClr val="dk1"/>
                </a:solidFill>
                <a:latin typeface="Arial"/>
                <a:ea typeface="Arial"/>
                <a:cs typeface="Arial"/>
                <a:sym typeface="Arial"/>
              </a:rPr>
              <a:t>: emits a tuple for each word in the sentences it receives: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{word: “my”}; {word:”dog”}; ... </a:t>
            </a:r>
            <a:r>
              <a:rPr i="1" lang="en-US" sz="1800">
                <a:solidFill>
                  <a:srgbClr val="F79646"/>
                </a:solidFill>
                <a:latin typeface="Arial"/>
                <a:ea typeface="Arial"/>
                <a:cs typeface="Arial"/>
                <a:sym typeface="Arial"/>
              </a:rPr>
              <a:t>WordCountBolt</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updates the count and at save it to file.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Topology Example </a:t>
            </a:r>
            <a:endParaRPr/>
          </a:p>
        </p:txBody>
      </p:sp>
      <p:sp>
        <p:nvSpPr>
          <p:cNvPr id="207" name="Google Shape;207;p2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29"/>
          <p:cNvSpPr/>
          <p:nvPr/>
        </p:nvSpPr>
        <p:spPr>
          <a:xfrm>
            <a:off x="4479666" y="3290501"/>
            <a:ext cx="146393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aseline="30000"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10" name="Google Shape;210;p29"/>
          <p:cNvSpPr/>
          <p:nvPr/>
        </p:nvSpPr>
        <p:spPr>
          <a:xfrm>
            <a:off x="4479667" y="3290501"/>
            <a:ext cx="1846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aseline="30000"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11" name="Google Shape;211;p29"/>
          <p:cNvSpPr/>
          <p:nvPr/>
        </p:nvSpPr>
        <p:spPr>
          <a:xfrm>
            <a:off x="4479667" y="3290501"/>
            <a:ext cx="1846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aseline="30000"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12" name="Google Shape;212;p29"/>
          <p:cNvSpPr/>
          <p:nvPr/>
        </p:nvSpPr>
        <p:spPr>
          <a:xfrm>
            <a:off x="457200" y="914400"/>
            <a:ext cx="8153400" cy="5632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public class </a:t>
            </a:r>
            <a:r>
              <a:rPr lang="en-US" sz="1800">
                <a:solidFill>
                  <a:schemeClr val="dk1"/>
                </a:solidFill>
                <a:latin typeface="Arial"/>
                <a:ea typeface="Arial"/>
                <a:cs typeface="Arial"/>
                <a:sym typeface="Arial"/>
              </a:rPr>
              <a:t>SplitSentenceBolt </a:t>
            </a:r>
            <a:r>
              <a:rPr b="1" lang="en-US" sz="1800">
                <a:solidFill>
                  <a:schemeClr val="dk1"/>
                </a:solidFill>
                <a:latin typeface="Arial"/>
                <a:ea typeface="Arial"/>
                <a:cs typeface="Arial"/>
                <a:sym typeface="Arial"/>
              </a:rPr>
              <a:t>extends </a:t>
            </a:r>
            <a:r>
              <a:rPr lang="en-US" sz="1800">
                <a:solidFill>
                  <a:schemeClr val="dk1"/>
                </a:solidFill>
                <a:latin typeface="Arial"/>
                <a:ea typeface="Arial"/>
                <a:cs typeface="Arial"/>
                <a:sym typeface="Arial"/>
              </a:rPr>
              <a:t>BaseRichBolt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private </a:t>
            </a:r>
            <a:r>
              <a:rPr lang="en-US" sz="1800">
                <a:solidFill>
                  <a:schemeClr val="dk1"/>
                </a:solidFill>
                <a:latin typeface="Arial"/>
                <a:ea typeface="Arial"/>
                <a:cs typeface="Arial"/>
                <a:sym typeface="Arial"/>
              </a:rPr>
              <a:t>OutputCollector collector;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public void </a:t>
            </a:r>
            <a:r>
              <a:rPr lang="en-US" sz="1800">
                <a:solidFill>
                  <a:schemeClr val="dk1"/>
                </a:solidFill>
                <a:latin typeface="Arial"/>
                <a:ea typeface="Arial"/>
                <a:cs typeface="Arial"/>
                <a:sym typeface="Arial"/>
              </a:rPr>
              <a:t>declareOutputFields(OutputFieldsDeclarer declarer)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declarer.declare(new Fields("word"));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public void </a:t>
            </a:r>
            <a:r>
              <a:rPr lang="en-US" sz="1800">
                <a:solidFill>
                  <a:schemeClr val="dk1"/>
                </a:solidFill>
                <a:latin typeface="Arial"/>
                <a:ea typeface="Arial"/>
                <a:cs typeface="Arial"/>
                <a:sym typeface="Arial"/>
              </a:rPr>
              <a:t>prepare(Map config, TopologyContext context,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OutputCollector collector)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this.collector = collector;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public void </a:t>
            </a:r>
            <a:r>
              <a:rPr lang="en-US" sz="1800">
                <a:solidFill>
                  <a:schemeClr val="dk1"/>
                </a:solidFill>
                <a:latin typeface="Arial"/>
                <a:ea typeface="Arial"/>
                <a:cs typeface="Arial"/>
                <a:sym typeface="Arial"/>
              </a:rPr>
              <a:t>execute(Tuple tuple)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String sentence = tuple.getStringByField("sentence");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String[] words = sentence.split("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for(String word : words){</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this.collector.emit(</a:t>
            </a:r>
            <a:r>
              <a:rPr b="1" lang="en-US" sz="1800">
                <a:solidFill>
                  <a:schemeClr val="dk1"/>
                </a:solidFill>
                <a:latin typeface="Arial"/>
                <a:ea typeface="Arial"/>
                <a:cs typeface="Arial"/>
                <a:sym typeface="Arial"/>
              </a:rPr>
              <a:t>new </a:t>
            </a:r>
            <a:r>
              <a:rPr lang="en-US" sz="1800">
                <a:solidFill>
                  <a:schemeClr val="dk1"/>
                </a:solidFill>
                <a:latin typeface="Arial"/>
                <a:ea typeface="Arial"/>
                <a:cs typeface="Arial"/>
                <a:sym typeface="Arial"/>
              </a:rPr>
              <a:t>Values(word));</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4294967295" type="title"/>
          </p:nvPr>
        </p:nvSpPr>
        <p:spPr>
          <a:xfrm>
            <a:off x="1371600" y="304800"/>
            <a:ext cx="6447235" cy="54189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Topology Example</a:t>
            </a:r>
            <a:endParaRPr/>
          </a:p>
        </p:txBody>
      </p:sp>
      <p:sp>
        <p:nvSpPr>
          <p:cNvPr id="219" name="Google Shape;219;p3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30"/>
          <p:cNvSpPr txBox="1"/>
          <p:nvPr/>
        </p:nvSpPr>
        <p:spPr>
          <a:xfrm>
            <a:off x="457200" y="1066800"/>
            <a:ext cx="8305800" cy="5355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public class </a:t>
            </a:r>
            <a:r>
              <a:rPr lang="en-US" sz="1800">
                <a:solidFill>
                  <a:schemeClr val="dk1"/>
                </a:solidFill>
                <a:latin typeface="Arial"/>
                <a:ea typeface="Arial"/>
                <a:cs typeface="Arial"/>
                <a:sym typeface="Arial"/>
              </a:rPr>
              <a:t>WordCountBolt </a:t>
            </a:r>
            <a:r>
              <a:rPr b="1" lang="en-US" sz="1800">
                <a:solidFill>
                  <a:schemeClr val="dk1"/>
                </a:solidFill>
                <a:latin typeface="Arial"/>
                <a:ea typeface="Arial"/>
                <a:cs typeface="Arial"/>
                <a:sym typeface="Arial"/>
              </a:rPr>
              <a:t>extends </a:t>
            </a:r>
            <a:r>
              <a:rPr lang="en-US" sz="1800">
                <a:solidFill>
                  <a:schemeClr val="dk1"/>
                </a:solidFill>
                <a:latin typeface="Arial"/>
                <a:ea typeface="Arial"/>
                <a:cs typeface="Arial"/>
                <a:sym typeface="Arial"/>
              </a:rPr>
              <a:t>BaseRichBolt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private </a:t>
            </a:r>
            <a:r>
              <a:rPr lang="en-US" sz="1800">
                <a:solidFill>
                  <a:schemeClr val="dk1"/>
                </a:solidFill>
                <a:latin typeface="Arial"/>
                <a:ea typeface="Arial"/>
                <a:cs typeface="Arial"/>
                <a:sym typeface="Arial"/>
              </a:rPr>
              <a:t>OutputCollector collector;</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private </a:t>
            </a:r>
            <a:r>
              <a:rPr lang="en-US" sz="1800">
                <a:solidFill>
                  <a:schemeClr val="dk1"/>
                </a:solidFill>
                <a:latin typeface="Arial"/>
                <a:ea typeface="Arial"/>
                <a:cs typeface="Arial"/>
                <a:sym typeface="Arial"/>
              </a:rPr>
              <a:t>HashMap&lt;String,Long&gt; counts=null; </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public void </a:t>
            </a:r>
            <a:r>
              <a:rPr lang="en-US" sz="1800">
                <a:solidFill>
                  <a:schemeClr val="dk1"/>
                </a:solidFill>
                <a:latin typeface="Arial"/>
                <a:ea typeface="Arial"/>
                <a:cs typeface="Arial"/>
                <a:sym typeface="Arial"/>
              </a:rPr>
              <a:t>declareOutputFields(OutputFieldsDeclarer declarer)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//this bolt does not emit anything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public void </a:t>
            </a:r>
            <a:r>
              <a:rPr lang="en-US" sz="1800">
                <a:solidFill>
                  <a:schemeClr val="dk1"/>
                </a:solidFill>
                <a:latin typeface="Arial"/>
                <a:ea typeface="Arial"/>
                <a:cs typeface="Arial"/>
                <a:sym typeface="Arial"/>
              </a:rPr>
              <a:t>prepare(Map config, TopologyContext context,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OutputCollector collector)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this.collector = collector;</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this.counts = new HashMap&lt;String,Long&gt;();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public void </a:t>
            </a:r>
            <a:r>
              <a:rPr lang="en-US" sz="1800">
                <a:solidFill>
                  <a:schemeClr val="dk1"/>
                </a:solidFill>
                <a:latin typeface="Arial"/>
                <a:ea typeface="Arial"/>
                <a:cs typeface="Arial"/>
                <a:sym typeface="Arial"/>
              </a:rPr>
              <a:t>execute(Tuple tuple)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String word = tuple.getStringByField("word");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 … increments count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Application Deployment</a:t>
            </a:r>
            <a:endParaRPr/>
          </a:p>
        </p:txBody>
      </p:sp>
      <p:sp>
        <p:nvSpPr>
          <p:cNvPr id="227" name="Google Shape;227;p31"/>
          <p:cNvSpPr txBox="1"/>
          <p:nvPr>
            <p:ph idx="1" type="body"/>
          </p:nvPr>
        </p:nvSpPr>
        <p:spPr>
          <a:xfrm>
            <a:off x="152400" y="990600"/>
            <a:ext cx="8839200" cy="2286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When executed, the topology is deployed as a set of processing entities over a set of computational resources (typically a cluster). Parallelism is achieved in Storm by running multiple replicas of the same spout/bolt </a:t>
            </a:r>
            <a:endParaRPr/>
          </a:p>
          <a:p>
            <a:pPr indent="-285750" lvl="1" marL="742950" rtl="0" algn="l">
              <a:spcBef>
                <a:spcPts val="434"/>
              </a:spcBef>
              <a:spcAft>
                <a:spcPts val="0"/>
              </a:spcAft>
              <a:buClr>
                <a:schemeClr val="dk1"/>
              </a:buClr>
              <a:buSzPct val="100000"/>
              <a:buChar char="–"/>
            </a:pPr>
            <a:r>
              <a:rPr b="1" i="1" lang="en-US"/>
              <a:t>Groupings </a:t>
            </a:r>
            <a:r>
              <a:rPr lang="en-US"/>
              <a:t>specify how tuples are routed to the various replicas </a:t>
            </a:r>
            <a:endParaRPr/>
          </a:p>
        </p:txBody>
      </p:sp>
      <p:sp>
        <p:nvSpPr>
          <p:cNvPr id="228" name="Google Shape;228;p3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3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31"/>
          <p:cNvPicPr preferRelativeResize="0"/>
          <p:nvPr/>
        </p:nvPicPr>
        <p:blipFill rotWithShape="1">
          <a:blip r:embed="rId3">
            <a:alphaModFix/>
          </a:blip>
          <a:srcRect b="0" l="0" r="0" t="0"/>
          <a:stretch/>
        </p:blipFill>
        <p:spPr>
          <a:xfrm>
            <a:off x="762000" y="3429000"/>
            <a:ext cx="7683500" cy="252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Groupings</a:t>
            </a:r>
            <a:endParaRPr/>
          </a:p>
        </p:txBody>
      </p:sp>
      <p:sp>
        <p:nvSpPr>
          <p:cNvPr id="236" name="Google Shape;236;p32"/>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7 built-in possibilities, the most interesting are: </a:t>
            </a:r>
            <a:endParaRPr/>
          </a:p>
          <a:p>
            <a:pPr indent="-285750" lvl="1" marL="742950" rtl="0" algn="l">
              <a:spcBef>
                <a:spcPts val="518"/>
              </a:spcBef>
              <a:spcAft>
                <a:spcPts val="0"/>
              </a:spcAft>
              <a:buClr>
                <a:schemeClr val="dk1"/>
              </a:buClr>
              <a:buSzPct val="100000"/>
              <a:buChar char="–"/>
            </a:pPr>
            <a:r>
              <a:rPr i="1" lang="en-US"/>
              <a:t>shuffle grouping</a:t>
            </a:r>
            <a:r>
              <a:rPr lang="en-US"/>
              <a:t>: tuples are randomly distributed </a:t>
            </a:r>
            <a:endParaRPr/>
          </a:p>
          <a:p>
            <a:pPr indent="-285750" lvl="1" marL="742950" rtl="0" algn="l">
              <a:spcBef>
                <a:spcPts val="518"/>
              </a:spcBef>
              <a:spcAft>
                <a:spcPts val="0"/>
              </a:spcAft>
              <a:buClr>
                <a:schemeClr val="dk1"/>
              </a:buClr>
              <a:buSzPct val="100000"/>
              <a:buChar char="–"/>
            </a:pPr>
            <a:r>
              <a:rPr i="1" lang="en-US"/>
              <a:t>field grouping</a:t>
            </a:r>
            <a:r>
              <a:rPr lang="en-US"/>
              <a:t>: the stream is partitioned according to a tuple attribute. Tuples with the same attribute will be scheduled to the same replica</a:t>
            </a:r>
            <a:endParaRPr/>
          </a:p>
          <a:p>
            <a:pPr indent="-285750" lvl="1" marL="742950" rtl="0" algn="l">
              <a:spcBef>
                <a:spcPts val="518"/>
              </a:spcBef>
              <a:spcAft>
                <a:spcPts val="0"/>
              </a:spcAft>
              <a:buClr>
                <a:schemeClr val="dk1"/>
              </a:buClr>
              <a:buSzPct val="100000"/>
              <a:buChar char="–"/>
            </a:pPr>
            <a:r>
              <a:rPr i="1" lang="en-US"/>
              <a:t>all grouping</a:t>
            </a:r>
            <a:r>
              <a:rPr lang="en-US"/>
              <a:t>: tuples are replicated to all replicas</a:t>
            </a:r>
            <a:endParaRPr/>
          </a:p>
          <a:p>
            <a:pPr indent="-285750" lvl="1" marL="742950" rtl="0" algn="l">
              <a:spcBef>
                <a:spcPts val="518"/>
              </a:spcBef>
              <a:spcAft>
                <a:spcPts val="0"/>
              </a:spcAft>
              <a:buClr>
                <a:schemeClr val="dk1"/>
              </a:buClr>
              <a:buSzPct val="100000"/>
              <a:buChar char="–"/>
            </a:pPr>
            <a:r>
              <a:rPr i="1" lang="en-US"/>
              <a:t>direct grouping</a:t>
            </a:r>
            <a:r>
              <a:rPr lang="en-US"/>
              <a:t>: the producer decides the destination replica </a:t>
            </a:r>
            <a:endParaRPr/>
          </a:p>
          <a:p>
            <a:pPr indent="-285750" lvl="1" marL="742950" rtl="0" algn="l">
              <a:spcBef>
                <a:spcPts val="518"/>
              </a:spcBef>
              <a:spcAft>
                <a:spcPts val="0"/>
              </a:spcAft>
              <a:buClr>
                <a:schemeClr val="dk1"/>
              </a:buClr>
              <a:buSzPct val="100000"/>
              <a:buChar char="–"/>
            </a:pPr>
            <a:r>
              <a:rPr i="1" lang="en-US"/>
              <a:t>global grouping</a:t>
            </a:r>
            <a:r>
              <a:rPr lang="en-US"/>
              <a:t>: all the tuples go to the same replica (e.g., lowest ID)</a:t>
            </a:r>
            <a:endParaRPr/>
          </a:p>
          <a:p>
            <a:pPr indent="-342900" lvl="0" marL="342900" rtl="0" algn="l">
              <a:spcBef>
                <a:spcPts val="592"/>
              </a:spcBef>
              <a:spcAft>
                <a:spcPts val="0"/>
              </a:spcAft>
              <a:buClr>
                <a:schemeClr val="dk1"/>
              </a:buClr>
              <a:buSzPct val="100000"/>
              <a:buChar char="•"/>
            </a:pPr>
            <a:r>
              <a:rPr lang="en-US"/>
              <a:t>Users also have the possibility of implementing their own grouping through the CustomStreamGrouping interface </a:t>
            </a:r>
            <a:endParaRPr/>
          </a:p>
          <a:p>
            <a:pPr indent="-154940" lvl="0" marL="342900" rtl="0" algn="l">
              <a:spcBef>
                <a:spcPts val="592"/>
              </a:spcBef>
              <a:spcAft>
                <a:spcPts val="0"/>
              </a:spcAft>
              <a:buClr>
                <a:schemeClr val="dk1"/>
              </a:buClr>
              <a:buSzPct val="100000"/>
              <a:buNone/>
            </a:pPr>
            <a:r>
              <a:t/>
            </a:r>
            <a:endParaRPr/>
          </a:p>
        </p:txBody>
      </p:sp>
      <p:sp>
        <p:nvSpPr>
          <p:cNvPr id="237" name="Google Shape;237;p3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Motivation</a:t>
            </a:r>
            <a:endParaRPr/>
          </a:p>
        </p:txBody>
      </p:sp>
      <p:sp>
        <p:nvSpPr>
          <p:cNvPr id="89" name="Google Shape;89;p1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Much data generated continuously (growing every day)</a:t>
            </a:r>
            <a:endParaRPr/>
          </a:p>
          <a:p>
            <a:pPr indent="-285750" lvl="1" marL="742950" rtl="0" algn="l">
              <a:spcBef>
                <a:spcPts val="476"/>
              </a:spcBef>
              <a:spcAft>
                <a:spcPts val="0"/>
              </a:spcAft>
              <a:buClr>
                <a:schemeClr val="dk1"/>
              </a:buClr>
              <a:buSzPct val="100000"/>
              <a:buChar char="–"/>
            </a:pPr>
            <a:r>
              <a:rPr lang="en-US"/>
              <a:t>Financial data</a:t>
            </a:r>
            <a:endParaRPr/>
          </a:p>
          <a:p>
            <a:pPr indent="-285750" lvl="1" marL="742950" rtl="0" algn="l">
              <a:spcBef>
                <a:spcPts val="476"/>
              </a:spcBef>
              <a:spcAft>
                <a:spcPts val="0"/>
              </a:spcAft>
              <a:buClr>
                <a:schemeClr val="dk1"/>
              </a:buClr>
              <a:buSzPct val="100000"/>
              <a:buChar char="–"/>
            </a:pPr>
            <a:r>
              <a:rPr lang="en-US"/>
              <a:t>Sensors, RFID</a:t>
            </a:r>
            <a:endParaRPr/>
          </a:p>
          <a:p>
            <a:pPr indent="-285750" lvl="1" marL="742950" rtl="0" algn="l">
              <a:spcBef>
                <a:spcPts val="476"/>
              </a:spcBef>
              <a:spcAft>
                <a:spcPts val="0"/>
              </a:spcAft>
              <a:buClr>
                <a:schemeClr val="dk1"/>
              </a:buClr>
              <a:buSzPct val="100000"/>
              <a:buChar char="–"/>
            </a:pPr>
            <a:r>
              <a:rPr lang="en-US"/>
              <a:t>Network/systems monitoring</a:t>
            </a:r>
            <a:endParaRPr/>
          </a:p>
          <a:p>
            <a:pPr indent="-285750" lvl="1" marL="742950" rtl="0" algn="l">
              <a:spcBef>
                <a:spcPts val="476"/>
              </a:spcBef>
              <a:spcAft>
                <a:spcPts val="0"/>
              </a:spcAft>
              <a:buClr>
                <a:schemeClr val="dk1"/>
              </a:buClr>
              <a:buSzPct val="100000"/>
              <a:buChar char="–"/>
            </a:pPr>
            <a:r>
              <a:rPr lang="en-US"/>
              <a:t>Video/Audio data</a:t>
            </a:r>
            <a:endParaRPr/>
          </a:p>
          <a:p>
            <a:pPr indent="-285750" lvl="1" marL="742950" rtl="0" algn="l">
              <a:spcBef>
                <a:spcPts val="476"/>
              </a:spcBef>
              <a:spcAft>
                <a:spcPts val="0"/>
              </a:spcAft>
              <a:buClr>
                <a:schemeClr val="dk1"/>
              </a:buClr>
              <a:buSzPct val="100000"/>
              <a:buChar char="–"/>
            </a:pPr>
            <a:r>
              <a:rPr lang="en-US"/>
              <a:t>Etc.</a:t>
            </a:r>
            <a:endParaRPr/>
          </a:p>
          <a:p>
            <a:pPr indent="-342900" lvl="0" marL="342900" rtl="0" algn="l">
              <a:spcBef>
                <a:spcPts val="544"/>
              </a:spcBef>
              <a:spcAft>
                <a:spcPts val="0"/>
              </a:spcAft>
              <a:buClr>
                <a:schemeClr val="dk1"/>
              </a:buClr>
              <a:buSzPct val="100000"/>
              <a:buChar char="•"/>
            </a:pPr>
            <a:r>
              <a:rPr lang="en-US"/>
              <a:t>Need to support:</a:t>
            </a:r>
            <a:endParaRPr/>
          </a:p>
          <a:p>
            <a:pPr indent="-285750" lvl="1" marL="742950" rtl="0" algn="l">
              <a:spcBef>
                <a:spcPts val="476"/>
              </a:spcBef>
              <a:spcAft>
                <a:spcPts val="0"/>
              </a:spcAft>
              <a:buClr>
                <a:schemeClr val="dk1"/>
              </a:buClr>
              <a:buSzPct val="100000"/>
              <a:buChar char="–"/>
            </a:pPr>
            <a:r>
              <a:rPr lang="en-US"/>
              <a:t>High data rates</a:t>
            </a:r>
            <a:endParaRPr/>
          </a:p>
          <a:p>
            <a:pPr indent="-285750" lvl="1" marL="742950" rtl="0" algn="l">
              <a:spcBef>
                <a:spcPts val="476"/>
              </a:spcBef>
              <a:spcAft>
                <a:spcPts val="0"/>
              </a:spcAft>
              <a:buClr>
                <a:schemeClr val="dk1"/>
              </a:buClr>
              <a:buSzPct val="100000"/>
              <a:buChar char="–"/>
            </a:pPr>
            <a:r>
              <a:rPr lang="en-US"/>
              <a:t>Real-time processing with low latencies</a:t>
            </a:r>
            <a:endParaRPr/>
          </a:p>
          <a:p>
            <a:pPr indent="-285750" lvl="1" marL="742950" rtl="0" algn="l">
              <a:spcBef>
                <a:spcPts val="476"/>
              </a:spcBef>
              <a:spcAft>
                <a:spcPts val="0"/>
              </a:spcAft>
              <a:buClr>
                <a:schemeClr val="dk1"/>
              </a:buClr>
              <a:buSzPct val="100000"/>
              <a:buChar char="–"/>
            </a:pPr>
            <a:r>
              <a:rPr lang="en-US"/>
              <a:t>Support for temporal reasoning (time-series operations)</a:t>
            </a:r>
            <a:endParaRPr/>
          </a:p>
          <a:p>
            <a:pPr indent="-285750" lvl="1" marL="742950" rtl="0" algn="l">
              <a:spcBef>
                <a:spcPts val="476"/>
              </a:spcBef>
              <a:spcAft>
                <a:spcPts val="0"/>
              </a:spcAft>
              <a:buClr>
                <a:schemeClr val="dk1"/>
              </a:buClr>
              <a:buSzPct val="100000"/>
              <a:buChar char="–"/>
            </a:pPr>
            <a:r>
              <a:rPr lang="en-US"/>
              <a:t>Data dissemination</a:t>
            </a:r>
            <a:endParaRPr/>
          </a:p>
          <a:p>
            <a:pPr indent="-285750" lvl="1" marL="742950" rtl="0" algn="l">
              <a:spcBef>
                <a:spcPts val="476"/>
              </a:spcBef>
              <a:spcAft>
                <a:spcPts val="0"/>
              </a:spcAft>
              <a:buClr>
                <a:schemeClr val="dk1"/>
              </a:buClr>
              <a:buSzPct val="100000"/>
              <a:buChar char="–"/>
            </a:pPr>
            <a:r>
              <a:rPr lang="en-US"/>
              <a:t>Distributed operation (at least data generation)</a:t>
            </a:r>
            <a:endParaRPr/>
          </a:p>
          <a:p>
            <a:pPr indent="-285750" lvl="1" marL="742950" rtl="0" algn="l">
              <a:spcBef>
                <a:spcPts val="476"/>
              </a:spcBef>
              <a:spcAft>
                <a:spcPts val="0"/>
              </a:spcAft>
              <a:buClr>
                <a:schemeClr val="dk1"/>
              </a:buClr>
              <a:buSzPct val="100000"/>
              <a:buChar char="–"/>
            </a:pPr>
            <a:r>
              <a:rPr lang="en-US"/>
              <a:t>And more</a:t>
            </a:r>
            <a:endParaRPr/>
          </a:p>
          <a:p>
            <a:pPr indent="-170180" lvl="0" marL="342900" rtl="0" algn="l">
              <a:spcBef>
                <a:spcPts val="544"/>
              </a:spcBef>
              <a:spcAft>
                <a:spcPts val="0"/>
              </a:spcAft>
              <a:buClr>
                <a:schemeClr val="dk1"/>
              </a:buClr>
              <a:buSzPct val="100000"/>
              <a:buNone/>
            </a:pPr>
            <a:r>
              <a:t/>
            </a:r>
            <a:endParaRPr/>
          </a:p>
        </p:txBody>
      </p:sp>
      <p:sp>
        <p:nvSpPr>
          <p:cNvPr id="90" name="Google Shape;90;p1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Guaranteed Processing</a:t>
            </a:r>
            <a:endParaRPr/>
          </a:p>
        </p:txBody>
      </p:sp>
      <p:sp>
        <p:nvSpPr>
          <p:cNvPr id="245" name="Google Shape;245;p3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Storm provides an API to guarantee that a tuple emitted by a spout is fully processed by the topology (</a:t>
            </a:r>
            <a:r>
              <a:rPr i="1" lang="en-US"/>
              <a:t>at-least-once </a:t>
            </a:r>
            <a:r>
              <a:rPr lang="en-US"/>
              <a:t>semantic)</a:t>
            </a:r>
            <a:endParaRPr/>
          </a:p>
          <a:p>
            <a:pPr indent="-342900" lvl="0" marL="342900" rtl="0" algn="l">
              <a:spcBef>
                <a:spcPts val="592"/>
              </a:spcBef>
              <a:spcAft>
                <a:spcPts val="0"/>
              </a:spcAft>
              <a:buClr>
                <a:schemeClr val="dk1"/>
              </a:buClr>
              <a:buSzPct val="100000"/>
              <a:buChar char="•"/>
            </a:pPr>
            <a:r>
              <a:rPr lang="en-US"/>
              <a:t>A tuple coming from a spout can trigger thousands of tuples to be created based on it. Consider the WordCount example: </a:t>
            </a:r>
            <a:endParaRPr/>
          </a:p>
          <a:p>
            <a:pPr indent="-285750" lvl="1" marL="742950" rtl="0" algn="l">
              <a:spcBef>
                <a:spcPts val="518"/>
              </a:spcBef>
              <a:spcAft>
                <a:spcPts val="0"/>
              </a:spcAft>
              <a:buClr>
                <a:schemeClr val="dk1"/>
              </a:buClr>
              <a:buSzPct val="100000"/>
              <a:buChar char="–"/>
            </a:pPr>
            <a:r>
              <a:rPr lang="en-US"/>
              <a:t>the spout generates sentences (</a:t>
            </a:r>
            <a:r>
              <a:rPr i="1" lang="en-US"/>
              <a:t>tuples</a:t>
            </a:r>
            <a:r>
              <a:rPr lang="en-US"/>
              <a:t>) </a:t>
            </a:r>
            <a:endParaRPr/>
          </a:p>
          <a:p>
            <a:pPr indent="-285750" lvl="1" marL="742950" rtl="0" algn="l">
              <a:spcBef>
                <a:spcPts val="518"/>
              </a:spcBef>
              <a:spcAft>
                <a:spcPts val="0"/>
              </a:spcAft>
              <a:buClr>
                <a:schemeClr val="dk1"/>
              </a:buClr>
              <a:buSzPct val="100000"/>
              <a:buChar char="–"/>
            </a:pPr>
            <a:r>
              <a:rPr lang="en-US"/>
              <a:t>the bolt generates a set of words for each sentence (</a:t>
            </a:r>
            <a:r>
              <a:rPr i="1" lang="en-US"/>
              <a:t>child tuples</a:t>
            </a:r>
            <a:r>
              <a:rPr lang="en-US"/>
              <a:t>)</a:t>
            </a:r>
            <a:endParaRPr/>
          </a:p>
          <a:p>
            <a:pPr indent="-342900" lvl="0" marL="342900" rtl="0" algn="l">
              <a:spcBef>
                <a:spcPts val="592"/>
              </a:spcBef>
              <a:spcAft>
                <a:spcPts val="0"/>
              </a:spcAft>
              <a:buClr>
                <a:schemeClr val="dk1"/>
              </a:buClr>
              <a:buSzPct val="100000"/>
              <a:buChar char="•"/>
            </a:pPr>
            <a:r>
              <a:rPr lang="en-US"/>
              <a:t>A tuple is fully processed </a:t>
            </a:r>
            <a:r>
              <a:rPr i="1" lang="en-US"/>
              <a:t>iff it and all its child tuples have been correctly processed </a:t>
            </a:r>
            <a:r>
              <a:rPr lang="en-US"/>
              <a:t>by the topology</a:t>
            </a:r>
            <a:endParaRPr/>
          </a:p>
        </p:txBody>
      </p:sp>
      <p:sp>
        <p:nvSpPr>
          <p:cNvPr id="246" name="Google Shape;246;p3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Guaranteed Processing</a:t>
            </a:r>
            <a:endParaRPr/>
          </a:p>
        </p:txBody>
      </p:sp>
      <p:sp>
        <p:nvSpPr>
          <p:cNvPr id="253" name="Google Shape;253;p34"/>
          <p:cNvSpPr txBox="1"/>
          <p:nvPr>
            <p:ph idx="1" type="body"/>
          </p:nvPr>
        </p:nvSpPr>
        <p:spPr>
          <a:xfrm>
            <a:off x="152400" y="4114800"/>
            <a:ext cx="8839200" cy="1905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With guaranteed processing, each bolt in the tree can either </a:t>
            </a:r>
            <a:r>
              <a:rPr i="1" lang="en-US"/>
              <a:t>acknowledge </a:t>
            </a:r>
            <a:r>
              <a:rPr lang="en-US"/>
              <a:t>or </a:t>
            </a:r>
            <a:r>
              <a:rPr i="1" lang="en-US"/>
              <a:t>fail </a:t>
            </a:r>
            <a:r>
              <a:rPr lang="en-US"/>
              <a:t>a tuple: </a:t>
            </a:r>
            <a:endParaRPr/>
          </a:p>
          <a:p>
            <a:pPr indent="-285750" lvl="1" marL="742950" rtl="0" algn="l">
              <a:spcBef>
                <a:spcPts val="392"/>
              </a:spcBef>
              <a:spcAft>
                <a:spcPts val="0"/>
              </a:spcAft>
              <a:buClr>
                <a:schemeClr val="dk1"/>
              </a:buClr>
              <a:buSzPct val="100000"/>
              <a:buChar char="–"/>
            </a:pPr>
            <a:r>
              <a:rPr lang="en-US"/>
              <a:t>If all bolts in the tree acknowledge the tuple and child tuples the message processing is </a:t>
            </a:r>
            <a:r>
              <a:rPr i="1" lang="en-US"/>
              <a:t>complete</a:t>
            </a:r>
            <a:endParaRPr/>
          </a:p>
          <a:p>
            <a:pPr indent="-285750" lvl="1" marL="742950" rtl="0" algn="l">
              <a:spcBef>
                <a:spcPts val="392"/>
              </a:spcBef>
              <a:spcAft>
                <a:spcPts val="0"/>
              </a:spcAft>
              <a:buClr>
                <a:schemeClr val="dk1"/>
              </a:buClr>
              <a:buSzPct val="100000"/>
              <a:buChar char="–"/>
            </a:pPr>
            <a:r>
              <a:rPr lang="en-US"/>
              <a:t>If any bolts explicitly fail a tuple, or exceed a time-out period, the processing is </a:t>
            </a:r>
            <a:r>
              <a:rPr i="1" lang="en-US"/>
              <a:t>failed</a:t>
            </a:r>
            <a:r>
              <a:rPr lang="en-US"/>
              <a:t> </a:t>
            </a:r>
            <a:endParaRPr/>
          </a:p>
          <a:p>
            <a:pPr indent="-200660" lvl="0" marL="342900" rtl="0" algn="l">
              <a:spcBef>
                <a:spcPts val="448"/>
              </a:spcBef>
              <a:spcAft>
                <a:spcPts val="0"/>
              </a:spcAft>
              <a:buClr>
                <a:schemeClr val="dk1"/>
              </a:buClr>
              <a:buSzPct val="100000"/>
              <a:buNone/>
            </a:pPr>
            <a:r>
              <a:t/>
            </a:r>
            <a:endParaRPr/>
          </a:p>
        </p:txBody>
      </p:sp>
      <p:sp>
        <p:nvSpPr>
          <p:cNvPr id="254" name="Google Shape;254;p3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34"/>
          <p:cNvSpPr txBox="1"/>
          <p:nvPr/>
        </p:nvSpPr>
        <p:spPr>
          <a:xfrm>
            <a:off x="304800" y="1066800"/>
            <a:ext cx="6172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Another way to look at it is to consider the tuple tree: </a:t>
            </a:r>
            <a:endParaRPr/>
          </a:p>
        </p:txBody>
      </p:sp>
      <p:sp>
        <p:nvSpPr>
          <p:cNvPr id="257" name="Google Shape;257;p34"/>
          <p:cNvSpPr txBox="1"/>
          <p:nvPr/>
        </p:nvSpPr>
        <p:spPr>
          <a:xfrm>
            <a:off x="4495800" y="1981200"/>
            <a:ext cx="4267200"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solid lines represent the tuple emitted by the spout</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dashed ones are the child tuples generated by the bolts </a:t>
            </a:r>
            <a:endParaRPr/>
          </a:p>
        </p:txBody>
      </p:sp>
      <p:pic>
        <p:nvPicPr>
          <p:cNvPr id="258" name="Google Shape;258;p34"/>
          <p:cNvPicPr preferRelativeResize="0"/>
          <p:nvPr/>
        </p:nvPicPr>
        <p:blipFill rotWithShape="1">
          <a:blip r:embed="rId3">
            <a:alphaModFix/>
          </a:blip>
          <a:srcRect b="0" l="0" r="0" t="0"/>
          <a:stretch/>
        </p:blipFill>
        <p:spPr>
          <a:xfrm>
            <a:off x="762000" y="1981200"/>
            <a:ext cx="3479800" cy="152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Guaranteed Processing</a:t>
            </a:r>
            <a:endParaRPr/>
          </a:p>
        </p:txBody>
      </p:sp>
      <p:sp>
        <p:nvSpPr>
          <p:cNvPr id="264" name="Google Shape;264;p35"/>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sz="2800"/>
              <a:t>From the Spout side, have to keep track of the tuples emitted and be prepared to handle fails:</a:t>
            </a:r>
            <a:r>
              <a:rPr lang="en-US"/>
              <a:t> </a:t>
            </a:r>
            <a:endParaRPr/>
          </a:p>
          <a:p>
            <a:pPr indent="0" lvl="0" marL="0" rtl="0" algn="l">
              <a:spcBef>
                <a:spcPts val="480"/>
              </a:spcBef>
              <a:spcAft>
                <a:spcPts val="0"/>
              </a:spcAft>
              <a:buClr>
                <a:schemeClr val="dk1"/>
              </a:buClr>
              <a:buSzPts val="2400"/>
              <a:buNone/>
            </a:pPr>
            <a:r>
              <a:rPr b="1" lang="en-US" sz="2400"/>
              <a:t>  </a:t>
            </a:r>
            <a:r>
              <a:rPr b="1" lang="en-US" sz="1800"/>
              <a:t>public void </a:t>
            </a:r>
            <a:r>
              <a:rPr lang="en-US" sz="1800"/>
              <a:t>nextTuple() {</a:t>
            </a:r>
            <a:br>
              <a:rPr lang="en-US" sz="1800"/>
            </a:br>
            <a:r>
              <a:rPr lang="en-US" sz="1800"/>
              <a:t>       // prepare the next sentence S to emit </a:t>
            </a:r>
            <a:br>
              <a:rPr lang="en-US" sz="1800"/>
            </a:br>
            <a:r>
              <a:rPr lang="en-US" sz="1800"/>
              <a:t>       this.collector.emit(</a:t>
            </a:r>
            <a:r>
              <a:rPr b="1" lang="en-US" sz="1800"/>
              <a:t>new </a:t>
            </a:r>
            <a:r>
              <a:rPr lang="en-US" sz="1800"/>
              <a:t>Values(S), msgID); </a:t>
            </a:r>
            <a:br>
              <a:rPr lang="en-US" sz="1800"/>
            </a:br>
            <a:r>
              <a:rPr lang="en-US" sz="1800"/>
              <a:t>       // … </a:t>
            </a:r>
            <a:br>
              <a:rPr lang="en-US" sz="1800"/>
            </a:br>
            <a:r>
              <a:rPr lang="en-US" sz="1800"/>
              <a:t>   }</a:t>
            </a:r>
            <a:br>
              <a:rPr lang="en-US" sz="1800"/>
            </a:br>
            <a:r>
              <a:rPr lang="en-US" sz="1800"/>
              <a:t> </a:t>
            </a:r>
            <a:endParaRPr/>
          </a:p>
          <a:p>
            <a:pPr indent="0" lvl="0" marL="0" rtl="0" algn="l">
              <a:spcBef>
                <a:spcPts val="360"/>
              </a:spcBef>
              <a:spcAft>
                <a:spcPts val="0"/>
              </a:spcAft>
              <a:buClr>
                <a:schemeClr val="dk1"/>
              </a:buClr>
              <a:buSzPts val="1800"/>
              <a:buNone/>
            </a:pPr>
            <a:r>
              <a:rPr b="1" lang="en-US" sz="1800"/>
              <a:t>   public void </a:t>
            </a:r>
            <a:r>
              <a:rPr lang="en-US" sz="1800"/>
              <a:t>ack(Object msgID) { </a:t>
            </a:r>
            <a:br>
              <a:rPr lang="en-US" sz="1800"/>
            </a:br>
            <a:r>
              <a:rPr lang="en-US" sz="1800"/>
              <a:t>       // handle success </a:t>
            </a:r>
            <a:endParaRPr/>
          </a:p>
          <a:p>
            <a:pPr indent="0" lvl="0" marL="0" rtl="0" algn="l">
              <a:spcBef>
                <a:spcPts val="360"/>
              </a:spcBef>
              <a:spcAft>
                <a:spcPts val="0"/>
              </a:spcAft>
              <a:buClr>
                <a:schemeClr val="dk1"/>
              </a:buClr>
              <a:buSzPts val="1800"/>
              <a:buNone/>
            </a:pPr>
            <a:r>
              <a:rPr lang="en-US" sz="1800"/>
              <a:t>       // …   </a:t>
            </a:r>
            <a:br>
              <a:rPr lang="en-US" sz="1800"/>
            </a:br>
            <a:r>
              <a:rPr lang="en-US" sz="1800"/>
              <a:t>   } </a:t>
            </a:r>
            <a:br>
              <a:rPr lang="en-US" sz="1800"/>
            </a:br>
            <a:endParaRPr sz="1800"/>
          </a:p>
          <a:p>
            <a:pPr indent="0" lvl="0" marL="0" rtl="0" algn="l">
              <a:spcBef>
                <a:spcPts val="360"/>
              </a:spcBef>
              <a:spcAft>
                <a:spcPts val="0"/>
              </a:spcAft>
              <a:buClr>
                <a:schemeClr val="dk1"/>
              </a:buClr>
              <a:buSzPts val="1800"/>
              <a:buNone/>
            </a:pPr>
            <a:r>
              <a:rPr b="1" lang="en-US" sz="1800"/>
              <a:t>   public void </a:t>
            </a:r>
            <a:r>
              <a:rPr lang="en-US" sz="1800"/>
              <a:t>fail(Object msgID) { </a:t>
            </a:r>
            <a:br>
              <a:rPr lang="en-US" sz="1800"/>
            </a:br>
            <a:r>
              <a:rPr lang="en-US" sz="1800"/>
              <a:t>       // handle failure </a:t>
            </a:r>
            <a:endParaRPr/>
          </a:p>
          <a:p>
            <a:pPr indent="0" lvl="0" marL="0" rtl="0" algn="l">
              <a:spcBef>
                <a:spcPts val="360"/>
              </a:spcBef>
              <a:spcAft>
                <a:spcPts val="0"/>
              </a:spcAft>
              <a:buClr>
                <a:schemeClr val="dk1"/>
              </a:buClr>
              <a:buSzPts val="1800"/>
              <a:buNone/>
            </a:pPr>
            <a:r>
              <a:rPr lang="en-US" sz="1800"/>
              <a:t>      // …  </a:t>
            </a:r>
            <a:br>
              <a:rPr lang="en-US" sz="1800"/>
            </a:br>
            <a:r>
              <a:rPr lang="en-US" sz="1800"/>
              <a:t>   } </a:t>
            </a:r>
            <a:endParaRPr/>
          </a:p>
        </p:txBody>
      </p:sp>
      <p:sp>
        <p:nvSpPr>
          <p:cNvPr id="265" name="Google Shape;265;p3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35"/>
          <p:cNvSpPr txBox="1"/>
          <p:nvPr/>
        </p:nvSpPr>
        <p:spPr>
          <a:xfrm>
            <a:off x="5562600" y="2362200"/>
            <a:ext cx="3124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Assign a </a:t>
            </a:r>
            <a:r>
              <a:rPr lang="en-US" sz="1800">
                <a:solidFill>
                  <a:schemeClr val="accent1"/>
                </a:solidFill>
                <a:latin typeface="Arial"/>
                <a:ea typeface="Arial"/>
                <a:cs typeface="Arial"/>
                <a:sym typeface="Arial"/>
              </a:rPr>
              <a:t>unique ID </a:t>
            </a:r>
            <a:r>
              <a:rPr lang="en-US" sz="1800">
                <a:solidFill>
                  <a:schemeClr val="dk1"/>
                </a:solidFill>
                <a:latin typeface="Arial"/>
                <a:ea typeface="Arial"/>
                <a:cs typeface="Arial"/>
                <a:sym typeface="Arial"/>
              </a:rPr>
              <a:t>to any emitted tuple </a:t>
            </a:r>
            <a:endParaRPr/>
          </a:p>
        </p:txBody>
      </p:sp>
      <p:sp>
        <p:nvSpPr>
          <p:cNvPr id="268" name="Google Shape;268;p35"/>
          <p:cNvSpPr txBox="1"/>
          <p:nvPr/>
        </p:nvSpPr>
        <p:spPr>
          <a:xfrm>
            <a:off x="5181600" y="3962400"/>
            <a:ext cx="3124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Implement the </a:t>
            </a:r>
            <a:r>
              <a:rPr lang="en-US" sz="1800">
                <a:solidFill>
                  <a:srgbClr val="4F81BD"/>
                </a:solidFill>
                <a:latin typeface="Arial"/>
                <a:ea typeface="Arial"/>
                <a:cs typeface="Arial"/>
                <a:sym typeface="Arial"/>
              </a:rPr>
              <a:t>ack </a:t>
            </a:r>
            <a:r>
              <a:rPr lang="en-US" sz="1800">
                <a:solidFill>
                  <a:schemeClr val="dk1"/>
                </a:solidFill>
                <a:latin typeface="Arial"/>
                <a:ea typeface="Arial"/>
                <a:cs typeface="Arial"/>
                <a:sym typeface="Arial"/>
              </a:rPr>
              <a:t>and </a:t>
            </a:r>
            <a:r>
              <a:rPr lang="en-US" sz="1800">
                <a:solidFill>
                  <a:srgbClr val="4F81BD"/>
                </a:solidFill>
                <a:latin typeface="Arial"/>
                <a:ea typeface="Arial"/>
                <a:cs typeface="Arial"/>
                <a:sym typeface="Arial"/>
              </a:rPr>
              <a:t>fail</a:t>
            </a:r>
            <a:r>
              <a:rPr lang="en-US" sz="1800">
                <a:solidFill>
                  <a:schemeClr val="dk1"/>
                </a:solidFill>
                <a:latin typeface="Arial"/>
                <a:ea typeface="Arial"/>
                <a:cs typeface="Arial"/>
                <a:sym typeface="Arial"/>
              </a:rPr>
              <a:t> methods for handling successes and failures </a:t>
            </a:r>
            <a:endParaRPr/>
          </a:p>
        </p:txBody>
      </p:sp>
      <p:cxnSp>
        <p:nvCxnSpPr>
          <p:cNvPr id="269" name="Google Shape;269;p35"/>
          <p:cNvCxnSpPr>
            <a:stCxn id="267" idx="1"/>
          </p:cNvCxnSpPr>
          <p:nvPr/>
        </p:nvCxnSpPr>
        <p:spPr>
          <a:xfrm rot="10800000">
            <a:off x="4953000" y="2667066"/>
            <a:ext cx="609600" cy="183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70" name="Google Shape;270;p35"/>
          <p:cNvCxnSpPr/>
          <p:nvPr/>
        </p:nvCxnSpPr>
        <p:spPr>
          <a:xfrm rot="10800000">
            <a:off x="3810000" y="3962400"/>
            <a:ext cx="1295400" cy="457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71" name="Google Shape;271;p35"/>
          <p:cNvCxnSpPr/>
          <p:nvPr/>
        </p:nvCxnSpPr>
        <p:spPr>
          <a:xfrm flipH="1">
            <a:off x="3886200" y="4419600"/>
            <a:ext cx="1219200" cy="762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Guaranteed Processing</a:t>
            </a:r>
            <a:endParaRPr/>
          </a:p>
        </p:txBody>
      </p:sp>
      <p:sp>
        <p:nvSpPr>
          <p:cNvPr id="277" name="Google Shape;277;p3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On the Bolts side, have to </a:t>
            </a:r>
            <a:r>
              <a:rPr i="1" lang="en-US"/>
              <a:t>anchor </a:t>
            </a:r>
            <a:r>
              <a:rPr lang="en-US"/>
              <a:t>any emitted tuple to the originating one and to acknowledging or failing tuples </a:t>
            </a:r>
            <a:endParaRPr/>
          </a:p>
          <a:p>
            <a:pPr indent="0" lvl="0" marL="0" rtl="0" algn="l">
              <a:spcBef>
                <a:spcPts val="480"/>
              </a:spcBef>
              <a:spcAft>
                <a:spcPts val="0"/>
              </a:spcAft>
              <a:buClr>
                <a:schemeClr val="dk1"/>
              </a:buClr>
              <a:buSzPts val="2400"/>
              <a:buNone/>
            </a:pPr>
            <a:br>
              <a:rPr b="1" lang="en-US" sz="2400"/>
            </a:br>
            <a:r>
              <a:rPr b="1" lang="en-US" sz="2000"/>
              <a:t>public void </a:t>
            </a:r>
            <a:r>
              <a:rPr lang="en-US" sz="2000"/>
              <a:t>execute(Tuple tuple) { </a:t>
            </a:r>
            <a:br>
              <a:rPr lang="en-US" sz="2000"/>
            </a:br>
            <a:r>
              <a:rPr lang="en-US" sz="2000"/>
              <a:t>    // … processing … </a:t>
            </a:r>
            <a:endParaRPr/>
          </a:p>
          <a:p>
            <a:pPr indent="0" lvl="0" marL="0" rtl="0" algn="l">
              <a:spcBef>
                <a:spcPts val="400"/>
              </a:spcBef>
              <a:spcAft>
                <a:spcPts val="0"/>
              </a:spcAft>
              <a:buClr>
                <a:schemeClr val="dk1"/>
              </a:buClr>
              <a:buSzPts val="2000"/>
              <a:buNone/>
            </a:pPr>
            <a:r>
              <a:rPr lang="en-US" sz="2000"/>
              <a:t>   this.collector.emit(tuple, </a:t>
            </a:r>
            <a:r>
              <a:rPr b="1" lang="en-US" sz="2000"/>
              <a:t>new </a:t>
            </a:r>
            <a:r>
              <a:rPr lang="en-US" sz="2000"/>
              <a:t>Values(word)); </a:t>
            </a:r>
            <a:br>
              <a:rPr lang="en-US" sz="2000"/>
            </a:br>
            <a:br>
              <a:rPr lang="en-US" sz="2000"/>
            </a:br>
            <a:r>
              <a:rPr lang="en-US" sz="2000"/>
              <a:t>   // acknowledgment </a:t>
            </a:r>
            <a:br>
              <a:rPr lang="en-US" sz="2000"/>
            </a:br>
            <a:r>
              <a:rPr lang="en-US" sz="2000"/>
              <a:t>   this.collector.ack(tuple); </a:t>
            </a:r>
            <a:br>
              <a:rPr lang="en-US" sz="2000"/>
            </a:br>
            <a:br>
              <a:rPr lang="en-US" sz="2000"/>
            </a:br>
            <a:r>
              <a:rPr lang="en-US" sz="2000"/>
              <a:t>   // or, if something goes wrong, fail </a:t>
            </a:r>
            <a:br>
              <a:rPr lang="en-US" sz="2000"/>
            </a:br>
            <a:r>
              <a:rPr lang="en-US" sz="2000"/>
              <a:t>   this.collector.fail(tuple); </a:t>
            </a:r>
            <a:br>
              <a:rPr lang="en-US" sz="2000"/>
            </a:br>
            <a:r>
              <a:rPr lang="en-US" sz="2000"/>
              <a:t>} </a:t>
            </a:r>
            <a:endParaRPr/>
          </a:p>
        </p:txBody>
      </p:sp>
      <p:sp>
        <p:nvSpPr>
          <p:cNvPr id="278" name="Google Shape;278;p3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5400" y="152400"/>
            <a:ext cx="6447501" cy="685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Internal Architecture </a:t>
            </a:r>
            <a:endParaRPr/>
          </a:p>
        </p:txBody>
      </p:sp>
      <p:sp>
        <p:nvSpPr>
          <p:cNvPr id="286" name="Google Shape;286;p37"/>
          <p:cNvSpPr txBox="1"/>
          <p:nvPr>
            <p:ph idx="1" type="body"/>
          </p:nvPr>
        </p:nvSpPr>
        <p:spPr>
          <a:xfrm>
            <a:off x="5410200" y="1066800"/>
            <a:ext cx="2895600" cy="54317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sz="2600"/>
              <a:t>Nimbus-Master Node</a:t>
            </a:r>
            <a:endParaRPr/>
          </a:p>
          <a:p>
            <a:pPr indent="-285750" lvl="1" marL="742950" rtl="0" algn="l">
              <a:spcBef>
                <a:spcPts val="392"/>
              </a:spcBef>
              <a:spcAft>
                <a:spcPts val="0"/>
              </a:spcAft>
              <a:buClr>
                <a:schemeClr val="dk1"/>
              </a:buClr>
              <a:buSzPct val="100000"/>
              <a:buChar char="–"/>
            </a:pPr>
            <a:r>
              <a:rPr lang="en-US"/>
              <a:t>Assigns tasks</a:t>
            </a:r>
            <a:endParaRPr/>
          </a:p>
          <a:p>
            <a:pPr indent="-285750" lvl="1" marL="742950" rtl="0" algn="l">
              <a:spcBef>
                <a:spcPts val="392"/>
              </a:spcBef>
              <a:spcAft>
                <a:spcPts val="0"/>
              </a:spcAft>
              <a:buClr>
                <a:schemeClr val="dk1"/>
              </a:buClr>
              <a:buSzPct val="100000"/>
              <a:buChar char="–"/>
            </a:pPr>
            <a:r>
              <a:rPr lang="en-US"/>
              <a:t>Monitors failures</a:t>
            </a:r>
            <a:endParaRPr/>
          </a:p>
          <a:p>
            <a:pPr indent="-342900" lvl="0" marL="342900" rtl="0" algn="l">
              <a:spcBef>
                <a:spcPts val="364"/>
              </a:spcBef>
              <a:spcAft>
                <a:spcPts val="0"/>
              </a:spcAft>
              <a:buClr>
                <a:schemeClr val="dk1"/>
              </a:buClr>
              <a:buSzPct val="100000"/>
              <a:buChar char="•"/>
            </a:pPr>
            <a:r>
              <a:rPr b="1" lang="en-US" sz="2600"/>
              <a:t>Zookeeper</a:t>
            </a:r>
            <a:endParaRPr/>
          </a:p>
          <a:p>
            <a:pPr indent="-285750" lvl="1" marL="742950" rtl="0" algn="l">
              <a:spcBef>
                <a:spcPts val="392"/>
              </a:spcBef>
              <a:spcAft>
                <a:spcPts val="0"/>
              </a:spcAft>
              <a:buClr>
                <a:schemeClr val="dk1"/>
              </a:buClr>
              <a:buSzPct val="100000"/>
              <a:buChar char="–"/>
            </a:pPr>
            <a:r>
              <a:rPr lang="en-US"/>
              <a:t>Maintains cluster state of Nimbus and Supervisor </a:t>
            </a:r>
            <a:endParaRPr/>
          </a:p>
          <a:p>
            <a:pPr indent="-342900" lvl="0" marL="342900" rtl="0" algn="l">
              <a:spcBef>
                <a:spcPts val="364"/>
              </a:spcBef>
              <a:spcAft>
                <a:spcPts val="0"/>
              </a:spcAft>
              <a:buClr>
                <a:schemeClr val="dk1"/>
              </a:buClr>
              <a:buSzPct val="100000"/>
              <a:buChar char="•"/>
            </a:pPr>
            <a:r>
              <a:rPr b="1" lang="en-US" sz="2600"/>
              <a:t>Supervisor</a:t>
            </a:r>
            <a:endParaRPr/>
          </a:p>
          <a:p>
            <a:pPr indent="-285750" lvl="1" marL="742950" rtl="0" algn="l">
              <a:spcBef>
                <a:spcPts val="392"/>
              </a:spcBef>
              <a:spcAft>
                <a:spcPts val="0"/>
              </a:spcAft>
              <a:buClr>
                <a:schemeClr val="dk1"/>
              </a:buClr>
              <a:buSzPct val="100000"/>
              <a:buChar char="–"/>
            </a:pPr>
            <a:r>
              <a:rPr lang="en-US"/>
              <a:t>Communicates with Nimbus through Zookeeper about topologies and available resources.</a:t>
            </a:r>
            <a:endParaRPr/>
          </a:p>
          <a:p>
            <a:pPr indent="-342900" lvl="0" marL="342900" rtl="0" algn="l">
              <a:spcBef>
                <a:spcPts val="350"/>
              </a:spcBef>
              <a:spcAft>
                <a:spcPts val="0"/>
              </a:spcAft>
              <a:buClr>
                <a:schemeClr val="dk1"/>
              </a:buClr>
              <a:buSzPct val="100000"/>
              <a:buChar char="•"/>
            </a:pPr>
            <a:r>
              <a:rPr b="1" lang="en-US" sz="2500"/>
              <a:t>Workers</a:t>
            </a:r>
            <a:endParaRPr/>
          </a:p>
          <a:p>
            <a:pPr indent="-285750" lvl="1" marL="742950" rtl="0" algn="l">
              <a:spcBef>
                <a:spcPts val="392"/>
              </a:spcBef>
              <a:spcAft>
                <a:spcPts val="0"/>
              </a:spcAft>
              <a:buClr>
                <a:schemeClr val="dk1"/>
              </a:buClr>
              <a:buSzPct val="100000"/>
              <a:buChar char="–"/>
            </a:pPr>
            <a:r>
              <a:rPr lang="en-US"/>
              <a:t>Listen for assigned work and execute the application.</a:t>
            </a:r>
            <a:endParaRPr/>
          </a:p>
        </p:txBody>
      </p:sp>
      <p:grpSp>
        <p:nvGrpSpPr>
          <p:cNvPr id="287" name="Google Shape;287;p37"/>
          <p:cNvGrpSpPr/>
          <p:nvPr/>
        </p:nvGrpSpPr>
        <p:grpSpPr>
          <a:xfrm>
            <a:off x="304800" y="914400"/>
            <a:ext cx="4366260" cy="5572760"/>
            <a:chOff x="304800" y="990600"/>
            <a:chExt cx="4366260" cy="5572760"/>
          </a:xfrm>
        </p:grpSpPr>
        <p:sp>
          <p:nvSpPr>
            <p:cNvPr id="288" name="Google Shape;288;p37"/>
            <p:cNvSpPr/>
            <p:nvPr/>
          </p:nvSpPr>
          <p:spPr>
            <a:xfrm>
              <a:off x="1722120" y="1336040"/>
              <a:ext cx="1200150" cy="731520"/>
            </a:xfrm>
            <a:prstGeom prst="roundRect">
              <a:avLst>
                <a:gd fmla="val 16667" name="adj"/>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Nimbus</a:t>
              </a:r>
              <a:endParaRPr sz="1800">
                <a:solidFill>
                  <a:schemeClr val="dk1"/>
                </a:solidFill>
                <a:latin typeface="Arial"/>
                <a:ea typeface="Arial"/>
                <a:cs typeface="Arial"/>
                <a:sym typeface="Arial"/>
              </a:endParaRPr>
            </a:p>
          </p:txBody>
        </p:sp>
        <p:sp>
          <p:nvSpPr>
            <p:cNvPr id="289" name="Google Shape;289;p37"/>
            <p:cNvSpPr/>
            <p:nvPr/>
          </p:nvSpPr>
          <p:spPr>
            <a:xfrm>
              <a:off x="304800" y="2585720"/>
              <a:ext cx="4366260" cy="1325880"/>
            </a:xfrm>
            <a:prstGeom prst="roundRect">
              <a:avLst>
                <a:gd fmla="val 16667" name="adj"/>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37"/>
            <p:cNvSpPr/>
            <p:nvPr/>
          </p:nvSpPr>
          <p:spPr>
            <a:xfrm>
              <a:off x="361950" y="2981960"/>
              <a:ext cx="1371600" cy="563880"/>
            </a:xfrm>
            <a:prstGeom prst="ellipse">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Zookeeper</a:t>
              </a:r>
              <a:endParaRPr sz="1050">
                <a:solidFill>
                  <a:schemeClr val="dk1"/>
                </a:solidFill>
                <a:latin typeface="Arial"/>
                <a:ea typeface="Arial"/>
                <a:cs typeface="Arial"/>
                <a:sym typeface="Arial"/>
              </a:endParaRPr>
            </a:p>
          </p:txBody>
        </p:sp>
        <p:sp>
          <p:nvSpPr>
            <p:cNvPr id="291" name="Google Shape;291;p37"/>
            <p:cNvSpPr/>
            <p:nvPr/>
          </p:nvSpPr>
          <p:spPr>
            <a:xfrm>
              <a:off x="1779270" y="2997200"/>
              <a:ext cx="1371600" cy="563880"/>
            </a:xfrm>
            <a:prstGeom prst="ellipse">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Zookeeper</a:t>
              </a:r>
              <a:endParaRPr sz="1200">
                <a:solidFill>
                  <a:schemeClr val="dk1"/>
                </a:solidFill>
                <a:latin typeface="Arial"/>
                <a:ea typeface="Arial"/>
                <a:cs typeface="Arial"/>
                <a:sym typeface="Arial"/>
              </a:endParaRPr>
            </a:p>
          </p:txBody>
        </p:sp>
        <p:sp>
          <p:nvSpPr>
            <p:cNvPr id="292" name="Google Shape;292;p37"/>
            <p:cNvSpPr/>
            <p:nvPr/>
          </p:nvSpPr>
          <p:spPr>
            <a:xfrm>
              <a:off x="3208020" y="3012440"/>
              <a:ext cx="1371600" cy="563880"/>
            </a:xfrm>
            <a:prstGeom prst="ellipse">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Zookeeper</a:t>
              </a:r>
              <a:endParaRPr sz="1200">
                <a:solidFill>
                  <a:schemeClr val="dk1"/>
                </a:solidFill>
                <a:latin typeface="Arial"/>
                <a:ea typeface="Arial"/>
                <a:cs typeface="Arial"/>
                <a:sym typeface="Arial"/>
              </a:endParaRPr>
            </a:p>
          </p:txBody>
        </p:sp>
        <p:sp>
          <p:nvSpPr>
            <p:cNvPr id="293" name="Google Shape;293;p37"/>
            <p:cNvSpPr/>
            <p:nvPr/>
          </p:nvSpPr>
          <p:spPr>
            <a:xfrm>
              <a:off x="361950" y="4551680"/>
              <a:ext cx="4309110" cy="201168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37"/>
            <p:cNvSpPr/>
            <p:nvPr/>
          </p:nvSpPr>
          <p:spPr>
            <a:xfrm>
              <a:off x="464820" y="4795520"/>
              <a:ext cx="960120" cy="518160"/>
            </a:xfrm>
            <a:prstGeom prst="rect">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Supervisor</a:t>
              </a:r>
              <a:endParaRPr sz="1200">
                <a:solidFill>
                  <a:schemeClr val="dk1"/>
                </a:solidFill>
                <a:latin typeface="Arial"/>
                <a:ea typeface="Arial"/>
                <a:cs typeface="Arial"/>
                <a:sym typeface="Arial"/>
              </a:endParaRPr>
            </a:p>
          </p:txBody>
        </p:sp>
        <p:sp>
          <p:nvSpPr>
            <p:cNvPr id="295" name="Google Shape;295;p37"/>
            <p:cNvSpPr/>
            <p:nvPr/>
          </p:nvSpPr>
          <p:spPr>
            <a:xfrm>
              <a:off x="1527810" y="4810760"/>
              <a:ext cx="960120" cy="518160"/>
            </a:xfrm>
            <a:prstGeom prst="rect">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Supervisor</a:t>
              </a:r>
              <a:endParaRPr sz="1200">
                <a:solidFill>
                  <a:schemeClr val="dk1"/>
                </a:solidFill>
                <a:latin typeface="Arial"/>
                <a:ea typeface="Arial"/>
                <a:cs typeface="Arial"/>
                <a:sym typeface="Arial"/>
              </a:endParaRPr>
            </a:p>
          </p:txBody>
        </p:sp>
        <p:sp>
          <p:nvSpPr>
            <p:cNvPr id="296" name="Google Shape;296;p37"/>
            <p:cNvSpPr/>
            <p:nvPr/>
          </p:nvSpPr>
          <p:spPr>
            <a:xfrm>
              <a:off x="2590800" y="4826000"/>
              <a:ext cx="960120" cy="518160"/>
            </a:xfrm>
            <a:prstGeom prst="rect">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Supervisor</a:t>
              </a:r>
              <a:endParaRPr sz="1200">
                <a:solidFill>
                  <a:schemeClr val="dk1"/>
                </a:solidFill>
                <a:latin typeface="Arial"/>
                <a:ea typeface="Arial"/>
                <a:cs typeface="Arial"/>
                <a:sym typeface="Arial"/>
              </a:endParaRPr>
            </a:p>
          </p:txBody>
        </p:sp>
        <p:sp>
          <p:nvSpPr>
            <p:cNvPr id="297" name="Google Shape;297;p37"/>
            <p:cNvSpPr/>
            <p:nvPr/>
          </p:nvSpPr>
          <p:spPr>
            <a:xfrm>
              <a:off x="453390" y="5755640"/>
              <a:ext cx="960120" cy="487680"/>
            </a:xfrm>
            <a:prstGeom prst="roundRect">
              <a:avLst>
                <a:gd fmla="val 16667" name="adj"/>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Workers</a:t>
              </a:r>
              <a:endParaRPr sz="1400">
                <a:solidFill>
                  <a:schemeClr val="dk1"/>
                </a:solidFill>
                <a:latin typeface="Arial"/>
                <a:ea typeface="Arial"/>
                <a:cs typeface="Arial"/>
                <a:sym typeface="Arial"/>
              </a:endParaRPr>
            </a:p>
          </p:txBody>
        </p:sp>
        <p:sp>
          <p:nvSpPr>
            <p:cNvPr id="298" name="Google Shape;298;p37"/>
            <p:cNvSpPr/>
            <p:nvPr/>
          </p:nvSpPr>
          <p:spPr>
            <a:xfrm>
              <a:off x="1482090" y="5755640"/>
              <a:ext cx="960120" cy="487680"/>
            </a:xfrm>
            <a:prstGeom prst="roundRect">
              <a:avLst>
                <a:gd fmla="val 16667" name="adj"/>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Workers</a:t>
              </a:r>
              <a:endParaRPr sz="1400">
                <a:solidFill>
                  <a:schemeClr val="dk1"/>
                </a:solidFill>
                <a:latin typeface="Arial"/>
                <a:ea typeface="Arial"/>
                <a:cs typeface="Arial"/>
                <a:sym typeface="Arial"/>
              </a:endParaRPr>
            </a:p>
          </p:txBody>
        </p:sp>
        <p:sp>
          <p:nvSpPr>
            <p:cNvPr id="299" name="Google Shape;299;p37"/>
            <p:cNvSpPr/>
            <p:nvPr/>
          </p:nvSpPr>
          <p:spPr>
            <a:xfrm>
              <a:off x="2544793" y="5755640"/>
              <a:ext cx="960120" cy="487680"/>
            </a:xfrm>
            <a:prstGeom prst="roundRect">
              <a:avLst>
                <a:gd fmla="val 16667" name="adj"/>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Workers</a:t>
              </a:r>
              <a:endParaRPr sz="1400">
                <a:solidFill>
                  <a:schemeClr val="dk1"/>
                </a:solidFill>
                <a:latin typeface="Arial"/>
                <a:ea typeface="Arial"/>
                <a:cs typeface="Arial"/>
                <a:sym typeface="Arial"/>
              </a:endParaRPr>
            </a:p>
          </p:txBody>
        </p:sp>
        <p:cxnSp>
          <p:nvCxnSpPr>
            <p:cNvPr id="300" name="Google Shape;300;p37"/>
            <p:cNvCxnSpPr>
              <a:stCxn id="288" idx="2"/>
            </p:cNvCxnSpPr>
            <p:nvPr/>
          </p:nvCxnSpPr>
          <p:spPr>
            <a:xfrm>
              <a:off x="2322195" y="2067560"/>
              <a:ext cx="0" cy="518100"/>
            </a:xfrm>
            <a:prstGeom prst="straightConnector1">
              <a:avLst/>
            </a:prstGeom>
            <a:noFill/>
            <a:ln cap="flat" cmpd="sng" w="9525">
              <a:solidFill>
                <a:srgbClr val="4A7DBA"/>
              </a:solidFill>
              <a:prstDash val="solid"/>
              <a:round/>
              <a:headEnd len="med" w="med" type="stealth"/>
              <a:tailEnd len="med" w="med" type="stealth"/>
            </a:ln>
          </p:spPr>
        </p:cxnSp>
        <p:cxnSp>
          <p:nvCxnSpPr>
            <p:cNvPr id="301" name="Google Shape;301;p37"/>
            <p:cNvCxnSpPr/>
            <p:nvPr/>
          </p:nvCxnSpPr>
          <p:spPr>
            <a:xfrm flipH="1">
              <a:off x="1139190" y="3934460"/>
              <a:ext cx="582930" cy="640080"/>
            </a:xfrm>
            <a:prstGeom prst="straightConnector1">
              <a:avLst/>
            </a:prstGeom>
            <a:noFill/>
            <a:ln cap="flat" cmpd="sng" w="9525">
              <a:solidFill>
                <a:srgbClr val="4A7DBA"/>
              </a:solidFill>
              <a:prstDash val="solid"/>
              <a:round/>
              <a:headEnd len="med" w="med" type="stealth"/>
              <a:tailEnd len="med" w="med" type="stealth"/>
            </a:ln>
          </p:spPr>
        </p:cxnSp>
        <p:cxnSp>
          <p:nvCxnSpPr>
            <p:cNvPr id="302" name="Google Shape;302;p37"/>
            <p:cNvCxnSpPr/>
            <p:nvPr/>
          </p:nvCxnSpPr>
          <p:spPr>
            <a:xfrm>
              <a:off x="2465070" y="3911600"/>
              <a:ext cx="0" cy="640080"/>
            </a:xfrm>
            <a:prstGeom prst="straightConnector1">
              <a:avLst/>
            </a:prstGeom>
            <a:noFill/>
            <a:ln cap="flat" cmpd="sng" w="9525">
              <a:solidFill>
                <a:srgbClr val="4A7DBA"/>
              </a:solidFill>
              <a:prstDash val="solid"/>
              <a:round/>
              <a:headEnd len="med" w="med" type="stealth"/>
              <a:tailEnd len="med" w="med" type="stealth"/>
            </a:ln>
          </p:spPr>
        </p:cxnSp>
        <p:cxnSp>
          <p:nvCxnSpPr>
            <p:cNvPr id="303" name="Google Shape;303;p37"/>
            <p:cNvCxnSpPr/>
            <p:nvPr/>
          </p:nvCxnSpPr>
          <p:spPr>
            <a:xfrm>
              <a:off x="3573780" y="3911600"/>
              <a:ext cx="457200" cy="640080"/>
            </a:xfrm>
            <a:prstGeom prst="straightConnector1">
              <a:avLst/>
            </a:prstGeom>
            <a:noFill/>
            <a:ln cap="flat" cmpd="sng" w="9525">
              <a:solidFill>
                <a:srgbClr val="4A7DBA"/>
              </a:solidFill>
              <a:prstDash val="solid"/>
              <a:round/>
              <a:headEnd len="med" w="med" type="stealth"/>
              <a:tailEnd len="med" w="med" type="stealth"/>
            </a:ln>
          </p:spPr>
        </p:cxnSp>
        <p:sp>
          <p:nvSpPr>
            <p:cNvPr id="304" name="Google Shape;304;p37"/>
            <p:cNvSpPr/>
            <p:nvPr/>
          </p:nvSpPr>
          <p:spPr>
            <a:xfrm>
              <a:off x="3642360" y="4841240"/>
              <a:ext cx="960120" cy="518160"/>
            </a:xfrm>
            <a:prstGeom prst="rect">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Supervisor</a:t>
              </a:r>
              <a:endParaRPr sz="1200">
                <a:solidFill>
                  <a:schemeClr val="dk1"/>
                </a:solidFill>
                <a:latin typeface="Arial"/>
                <a:ea typeface="Arial"/>
                <a:cs typeface="Arial"/>
                <a:sym typeface="Arial"/>
              </a:endParaRPr>
            </a:p>
          </p:txBody>
        </p:sp>
        <p:sp>
          <p:nvSpPr>
            <p:cNvPr id="305" name="Google Shape;305;p37"/>
            <p:cNvSpPr/>
            <p:nvPr/>
          </p:nvSpPr>
          <p:spPr>
            <a:xfrm>
              <a:off x="3603686" y="5755640"/>
              <a:ext cx="960120" cy="487680"/>
            </a:xfrm>
            <a:prstGeom prst="roundRect">
              <a:avLst>
                <a:gd fmla="val 16667" name="adj"/>
              </a:avLst>
            </a:prstGeom>
            <a:solidFill>
              <a:srgbClr val="B7CCE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Workers</a:t>
              </a:r>
              <a:endParaRPr sz="1400">
                <a:solidFill>
                  <a:schemeClr val="dk1"/>
                </a:solidFill>
                <a:latin typeface="Arial"/>
                <a:ea typeface="Arial"/>
                <a:cs typeface="Arial"/>
                <a:sym typeface="Arial"/>
              </a:endParaRPr>
            </a:p>
          </p:txBody>
        </p:sp>
        <p:pic>
          <p:nvPicPr>
            <p:cNvPr id="306" name="Google Shape;306;p37"/>
            <p:cNvPicPr preferRelativeResize="0"/>
            <p:nvPr/>
          </p:nvPicPr>
          <p:blipFill rotWithShape="1">
            <a:blip r:embed="rId3">
              <a:alphaModFix/>
            </a:blip>
            <a:srcRect b="0" l="0" r="0" t="0"/>
            <a:stretch/>
          </p:blipFill>
          <p:spPr>
            <a:xfrm>
              <a:off x="1755458" y="990600"/>
              <a:ext cx="1133475" cy="330200"/>
            </a:xfrm>
            <a:prstGeom prst="rect">
              <a:avLst/>
            </a:prstGeom>
            <a:noFill/>
            <a:ln>
              <a:noFill/>
            </a:ln>
          </p:spPr>
        </p:pic>
      </p:grpSp>
      <p:sp>
        <p:nvSpPr>
          <p:cNvPr id="307" name="Google Shape;307;p3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Architecture</a:t>
            </a:r>
            <a:endParaRPr/>
          </a:p>
        </p:txBody>
      </p:sp>
      <p:sp>
        <p:nvSpPr>
          <p:cNvPr id="314" name="Google Shape;314;p3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Two kinds of nodes in a Storm cluster: </a:t>
            </a:r>
            <a:endParaRPr/>
          </a:p>
          <a:p>
            <a:pPr indent="-285750" lvl="1" marL="742950" rtl="0" algn="l">
              <a:spcBef>
                <a:spcPts val="518"/>
              </a:spcBef>
              <a:spcAft>
                <a:spcPts val="0"/>
              </a:spcAft>
              <a:buClr>
                <a:schemeClr val="dk1"/>
              </a:buClr>
              <a:buSzPct val="100000"/>
              <a:buChar char="–"/>
            </a:pPr>
            <a:r>
              <a:rPr b="1" lang="en-US"/>
              <a:t>Master node: </a:t>
            </a:r>
            <a:r>
              <a:rPr lang="en-US"/>
              <a:t>runs </a:t>
            </a:r>
            <a:r>
              <a:rPr i="1" lang="en-US"/>
              <a:t>Nimbus</a:t>
            </a:r>
            <a:r>
              <a:rPr lang="en-US"/>
              <a:t>, a central job master to which topologies are submitted. It is in charge of scheduling, job orchestration, communication and fault tolerance</a:t>
            </a:r>
            <a:endParaRPr/>
          </a:p>
          <a:p>
            <a:pPr indent="-285750" lvl="1" marL="742950" rtl="0" algn="l">
              <a:spcBef>
                <a:spcPts val="518"/>
              </a:spcBef>
              <a:spcAft>
                <a:spcPts val="0"/>
              </a:spcAft>
              <a:buClr>
                <a:schemeClr val="dk1"/>
              </a:buClr>
              <a:buSzPct val="100000"/>
              <a:buChar char="–"/>
            </a:pPr>
            <a:r>
              <a:rPr b="1" lang="en-US"/>
              <a:t>Worker nodes</a:t>
            </a:r>
            <a:r>
              <a:rPr lang="en-US"/>
              <a:t>: nodes of the cluster in which applications are executed. Each of them run a Supervisor, that communicates with </a:t>
            </a:r>
            <a:r>
              <a:rPr i="1" lang="en-US"/>
              <a:t>Nimbus</a:t>
            </a:r>
            <a:r>
              <a:rPr lang="en-US"/>
              <a:t> about topologies and available resources</a:t>
            </a:r>
            <a:endParaRPr/>
          </a:p>
          <a:p>
            <a:pPr indent="-342900" lvl="0" marL="342900" rtl="0" algn="l">
              <a:spcBef>
                <a:spcPts val="592"/>
              </a:spcBef>
              <a:spcAft>
                <a:spcPts val="0"/>
              </a:spcAft>
              <a:buClr>
                <a:schemeClr val="dk1"/>
              </a:buClr>
              <a:buSzPct val="100000"/>
              <a:buChar char="•"/>
            </a:pPr>
            <a:r>
              <a:rPr lang="en-US"/>
              <a:t>The coordination between the two entities is done through </a:t>
            </a:r>
            <a:r>
              <a:rPr i="1" lang="en-US"/>
              <a:t>Zookeper </a:t>
            </a:r>
            <a:r>
              <a:rPr lang="en-US"/>
              <a:t>that is also used for fault tolerance </a:t>
            </a:r>
            <a:endParaRPr/>
          </a:p>
        </p:txBody>
      </p:sp>
      <p:sp>
        <p:nvSpPr>
          <p:cNvPr id="315" name="Google Shape;315;p3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components: Nimbus </a:t>
            </a:r>
            <a:endParaRPr/>
          </a:p>
        </p:txBody>
      </p:sp>
      <p:sp>
        <p:nvSpPr>
          <p:cNvPr id="322" name="Google Shape;322;p39"/>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lnSpcReduction="20000"/>
          </a:bodyPr>
          <a:lstStyle/>
          <a:p>
            <a:pPr indent="-358140" lvl="0" marL="342900" rtl="0" algn="l">
              <a:spcBef>
                <a:spcPts val="0"/>
              </a:spcBef>
              <a:spcAft>
                <a:spcPts val="0"/>
              </a:spcAft>
              <a:buClr>
                <a:schemeClr val="dk1"/>
              </a:buClr>
              <a:buSzPts val="3200"/>
              <a:buChar char="•"/>
            </a:pPr>
            <a:r>
              <a:rPr lang="en-US"/>
              <a:t>Nimbus: </a:t>
            </a:r>
            <a:endParaRPr/>
          </a:p>
          <a:p>
            <a:pPr indent="-299085" lvl="1" marL="742950" rtl="0" algn="l">
              <a:spcBef>
                <a:spcPts val="518"/>
              </a:spcBef>
              <a:spcAft>
                <a:spcPts val="0"/>
              </a:spcAft>
              <a:buClr>
                <a:schemeClr val="dk1"/>
              </a:buClr>
              <a:buSzPts val="2800"/>
              <a:buChar char="–"/>
            </a:pPr>
            <a:r>
              <a:rPr lang="en-US"/>
              <a:t>is the master in a Storm cluster </a:t>
            </a:r>
            <a:endParaRPr/>
          </a:p>
          <a:p>
            <a:pPr indent="-299085" lvl="1" marL="742950" rtl="0" algn="l">
              <a:spcBef>
                <a:spcPts val="518"/>
              </a:spcBef>
              <a:spcAft>
                <a:spcPts val="0"/>
              </a:spcAft>
              <a:buClr>
                <a:schemeClr val="dk1"/>
              </a:buClr>
              <a:buSzPts val="2800"/>
              <a:buChar char="–"/>
            </a:pPr>
            <a:r>
              <a:rPr lang="en-US"/>
              <a:t>Is responsible for: </a:t>
            </a:r>
            <a:endParaRPr/>
          </a:p>
          <a:p>
            <a:pPr indent="-240030" lvl="2" marL="1143000" rtl="0" algn="l">
              <a:spcBef>
                <a:spcPts val="444"/>
              </a:spcBef>
              <a:spcAft>
                <a:spcPts val="0"/>
              </a:spcAft>
              <a:buClr>
                <a:schemeClr val="dk1"/>
              </a:buClr>
              <a:buSzPts val="2400"/>
              <a:buChar char="•"/>
            </a:pPr>
            <a:r>
              <a:rPr lang="en-US"/>
              <a:t>distributing application code across various worker nodes </a:t>
            </a:r>
            <a:endParaRPr/>
          </a:p>
          <a:p>
            <a:pPr indent="-240030" lvl="2" marL="1143000" rtl="0" algn="l">
              <a:spcBef>
                <a:spcPts val="444"/>
              </a:spcBef>
              <a:spcAft>
                <a:spcPts val="0"/>
              </a:spcAft>
              <a:buClr>
                <a:schemeClr val="dk1"/>
              </a:buClr>
              <a:buSzPts val="2400"/>
              <a:buChar char="•"/>
            </a:pPr>
            <a:r>
              <a:rPr lang="en-US"/>
              <a:t>assigning tasks to different machines</a:t>
            </a:r>
            <a:endParaRPr/>
          </a:p>
          <a:p>
            <a:pPr indent="-240030" lvl="2" marL="1143000" rtl="0" algn="l">
              <a:spcBef>
                <a:spcPts val="444"/>
              </a:spcBef>
              <a:spcAft>
                <a:spcPts val="0"/>
              </a:spcAft>
              <a:buClr>
                <a:schemeClr val="dk1"/>
              </a:buClr>
              <a:buSzPts val="2400"/>
              <a:buChar char="•"/>
            </a:pPr>
            <a:r>
              <a:rPr lang="en-US"/>
              <a:t>monitoring tasks for any failures </a:t>
            </a:r>
            <a:endParaRPr/>
          </a:p>
          <a:p>
            <a:pPr indent="-240030" lvl="2" marL="1143000" rtl="0" algn="l">
              <a:spcBef>
                <a:spcPts val="444"/>
              </a:spcBef>
              <a:spcAft>
                <a:spcPts val="0"/>
              </a:spcAft>
              <a:buClr>
                <a:schemeClr val="dk1"/>
              </a:buClr>
              <a:buSzPts val="2400"/>
              <a:buChar char="•"/>
            </a:pPr>
            <a:r>
              <a:rPr lang="en-US"/>
              <a:t>restarting them as and when required </a:t>
            </a:r>
            <a:endParaRPr/>
          </a:p>
          <a:p>
            <a:pPr indent="-299085" lvl="1" marL="742950" rtl="0" algn="l">
              <a:spcBef>
                <a:spcPts val="518"/>
              </a:spcBef>
              <a:spcAft>
                <a:spcPts val="0"/>
              </a:spcAft>
              <a:buClr>
                <a:schemeClr val="dk1"/>
              </a:buClr>
              <a:buSzPts val="2800"/>
              <a:buChar char="–"/>
            </a:pPr>
            <a:r>
              <a:rPr lang="en-US"/>
              <a:t>Stateless</a:t>
            </a:r>
            <a:endParaRPr/>
          </a:p>
          <a:p>
            <a:pPr indent="-299085" lvl="1" marL="742950" rtl="0" algn="l">
              <a:spcBef>
                <a:spcPts val="518"/>
              </a:spcBef>
              <a:spcAft>
                <a:spcPts val="0"/>
              </a:spcAft>
              <a:buClr>
                <a:schemeClr val="dk1"/>
              </a:buClr>
              <a:buSzPts val="2800"/>
              <a:buChar char="–"/>
            </a:pPr>
            <a:r>
              <a:rPr lang="en-US"/>
              <a:t>Stores all of its data in ZooKeeper </a:t>
            </a:r>
            <a:endParaRPr/>
          </a:p>
          <a:p>
            <a:pPr indent="-299085" lvl="1" marL="742950" rtl="0" algn="l">
              <a:spcBef>
                <a:spcPts val="518"/>
              </a:spcBef>
              <a:spcAft>
                <a:spcPts val="0"/>
              </a:spcAft>
              <a:buClr>
                <a:schemeClr val="dk1"/>
              </a:buClr>
              <a:buSzPts val="2800"/>
              <a:buChar char="–"/>
            </a:pPr>
            <a:r>
              <a:rPr lang="en-US"/>
              <a:t>Only one Nimbus node in a Storm Cluster </a:t>
            </a:r>
            <a:endParaRPr/>
          </a:p>
          <a:p>
            <a:pPr indent="-299085" lvl="1" marL="742950" rtl="0" algn="l">
              <a:spcBef>
                <a:spcPts val="518"/>
              </a:spcBef>
              <a:spcAft>
                <a:spcPts val="0"/>
              </a:spcAft>
              <a:buClr>
                <a:schemeClr val="dk1"/>
              </a:buClr>
              <a:buSzPts val="2800"/>
              <a:buChar char="–"/>
            </a:pPr>
            <a:r>
              <a:rPr lang="en-US"/>
              <a:t>Can be restarted without having any effects on the already running tasks on the worker nodes</a:t>
            </a:r>
            <a:endParaRPr/>
          </a:p>
        </p:txBody>
      </p:sp>
      <p:sp>
        <p:nvSpPr>
          <p:cNvPr id="323" name="Google Shape;323;p3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components: Supervisor nodes </a:t>
            </a:r>
            <a:endParaRPr/>
          </a:p>
        </p:txBody>
      </p:sp>
      <p:sp>
        <p:nvSpPr>
          <p:cNvPr id="330" name="Google Shape;330;p40"/>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Supervisor nodes </a:t>
            </a:r>
            <a:endParaRPr/>
          </a:p>
          <a:p>
            <a:pPr indent="-285750" lvl="1" marL="742950" rtl="0" algn="l">
              <a:spcBef>
                <a:spcPts val="518"/>
              </a:spcBef>
              <a:spcAft>
                <a:spcPts val="0"/>
              </a:spcAft>
              <a:buClr>
                <a:schemeClr val="dk1"/>
              </a:buClr>
              <a:buSzPct val="100000"/>
              <a:buChar char="–"/>
            </a:pPr>
            <a:r>
              <a:rPr lang="en-US"/>
              <a:t>are the worker nodes in a Storm cluster</a:t>
            </a:r>
            <a:endParaRPr/>
          </a:p>
          <a:p>
            <a:pPr indent="-285750" lvl="1" marL="742950" rtl="0" algn="l">
              <a:spcBef>
                <a:spcPts val="518"/>
              </a:spcBef>
              <a:spcAft>
                <a:spcPts val="0"/>
              </a:spcAft>
              <a:buClr>
                <a:schemeClr val="dk1"/>
              </a:buClr>
              <a:buSzPct val="100000"/>
              <a:buChar char="–"/>
            </a:pPr>
            <a:r>
              <a:rPr lang="en-US"/>
              <a:t>Each supervisor node runs a supervisor daemon that is responsible for:</a:t>
            </a:r>
            <a:endParaRPr/>
          </a:p>
          <a:p>
            <a:pPr indent="-228600" lvl="2" marL="1143000" rtl="0" algn="l">
              <a:spcBef>
                <a:spcPts val="444"/>
              </a:spcBef>
              <a:spcAft>
                <a:spcPts val="0"/>
              </a:spcAft>
              <a:buClr>
                <a:schemeClr val="dk1"/>
              </a:buClr>
              <a:buSzPct val="100000"/>
              <a:buChar char="•"/>
            </a:pPr>
            <a:r>
              <a:rPr lang="en-US"/>
              <a:t>creating,</a:t>
            </a:r>
            <a:endParaRPr/>
          </a:p>
          <a:p>
            <a:pPr indent="-228600" lvl="2" marL="1143000" rtl="0" algn="l">
              <a:spcBef>
                <a:spcPts val="444"/>
              </a:spcBef>
              <a:spcAft>
                <a:spcPts val="0"/>
              </a:spcAft>
              <a:buClr>
                <a:schemeClr val="dk1"/>
              </a:buClr>
              <a:buSzPct val="100000"/>
              <a:buChar char="•"/>
            </a:pPr>
            <a:r>
              <a:rPr lang="en-US"/>
              <a:t>Starting and</a:t>
            </a:r>
            <a:endParaRPr/>
          </a:p>
          <a:p>
            <a:pPr indent="-228600" lvl="2" marL="1143000" rtl="0" algn="l">
              <a:spcBef>
                <a:spcPts val="444"/>
              </a:spcBef>
              <a:spcAft>
                <a:spcPts val="0"/>
              </a:spcAft>
              <a:buClr>
                <a:schemeClr val="dk1"/>
              </a:buClr>
              <a:buSzPct val="100000"/>
              <a:buChar char="•"/>
            </a:pPr>
            <a:r>
              <a:rPr lang="en-US"/>
              <a:t>Stopping </a:t>
            </a:r>
            <a:endParaRPr/>
          </a:p>
          <a:p>
            <a:pPr indent="0" lvl="2" marL="914400" rtl="0" algn="l">
              <a:spcBef>
                <a:spcPts val="444"/>
              </a:spcBef>
              <a:spcAft>
                <a:spcPts val="0"/>
              </a:spcAft>
              <a:buClr>
                <a:schemeClr val="dk1"/>
              </a:buClr>
              <a:buSzPct val="100000"/>
              <a:buNone/>
            </a:pPr>
            <a:r>
              <a:rPr lang="en-US"/>
              <a:t>worker processes to execute the tasks assigned to that node </a:t>
            </a:r>
            <a:endParaRPr/>
          </a:p>
          <a:p>
            <a:pPr indent="-285750" lvl="1" marL="742950" rtl="0" algn="l">
              <a:spcBef>
                <a:spcPts val="518"/>
              </a:spcBef>
              <a:spcAft>
                <a:spcPts val="0"/>
              </a:spcAft>
              <a:buClr>
                <a:schemeClr val="dk1"/>
              </a:buClr>
              <a:buSzPct val="100000"/>
              <a:buChar char="–"/>
            </a:pPr>
            <a:r>
              <a:rPr lang="en-US"/>
              <a:t>Like Nimbus, a supervisor daemon is also fail-fast and stores all of its state in ZooKeeper so that it can be restarted without any state loss</a:t>
            </a:r>
            <a:endParaRPr/>
          </a:p>
          <a:p>
            <a:pPr indent="-285750" lvl="1" marL="742950" rtl="0" algn="l">
              <a:spcBef>
                <a:spcPts val="518"/>
              </a:spcBef>
              <a:spcAft>
                <a:spcPts val="0"/>
              </a:spcAft>
              <a:buClr>
                <a:schemeClr val="dk1"/>
              </a:buClr>
              <a:buSzPct val="100000"/>
              <a:buChar char="–"/>
            </a:pPr>
            <a:r>
              <a:rPr lang="en-US"/>
              <a:t>A single supervisor daemon normally handles multiple worker processes </a:t>
            </a:r>
            <a:endParaRPr/>
          </a:p>
        </p:txBody>
      </p:sp>
      <p:sp>
        <p:nvSpPr>
          <p:cNvPr id="331" name="Google Shape;331;p4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Architecture</a:t>
            </a:r>
            <a:endParaRPr/>
          </a:p>
        </p:txBody>
      </p:sp>
      <p:sp>
        <p:nvSpPr>
          <p:cNvPr id="338" name="Google Shape;338;p4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Three entities are involved in running a topology:</a:t>
            </a:r>
            <a:endParaRPr/>
          </a:p>
          <a:p>
            <a:pPr indent="-285750" lvl="1" marL="742950" rtl="0" algn="l">
              <a:spcBef>
                <a:spcPts val="518"/>
              </a:spcBef>
              <a:spcAft>
                <a:spcPts val="0"/>
              </a:spcAft>
              <a:buClr>
                <a:schemeClr val="accent1"/>
              </a:buClr>
              <a:buSzPct val="100000"/>
              <a:buChar char="–"/>
            </a:pPr>
            <a:r>
              <a:rPr b="1" lang="en-US">
                <a:solidFill>
                  <a:schemeClr val="accent1"/>
                </a:solidFill>
              </a:rPr>
              <a:t>Worker</a:t>
            </a:r>
            <a:r>
              <a:rPr lang="en-US"/>
              <a:t>: 1+ per cluster node, each one is related to one topology</a:t>
            </a:r>
            <a:endParaRPr/>
          </a:p>
          <a:p>
            <a:pPr indent="-285750" lvl="1" marL="742950" rtl="0" algn="l">
              <a:spcBef>
                <a:spcPts val="518"/>
              </a:spcBef>
              <a:spcAft>
                <a:spcPts val="0"/>
              </a:spcAft>
              <a:buClr>
                <a:schemeClr val="accent6"/>
              </a:buClr>
              <a:buSzPct val="100000"/>
              <a:buChar char="–"/>
            </a:pPr>
            <a:r>
              <a:rPr b="1" lang="en-US">
                <a:solidFill>
                  <a:schemeClr val="accent6"/>
                </a:solidFill>
              </a:rPr>
              <a:t>Executor</a:t>
            </a:r>
            <a:r>
              <a:rPr lang="en-US"/>
              <a:t>: thread spawned by the</a:t>
            </a:r>
            <a:br>
              <a:rPr lang="en-US"/>
            </a:br>
            <a:r>
              <a:rPr lang="en-US"/>
              <a:t>Worker. It runs one or more tasks</a:t>
            </a:r>
            <a:br>
              <a:rPr lang="en-US"/>
            </a:br>
            <a:r>
              <a:rPr lang="en-US"/>
              <a:t>for the same component (bolt or</a:t>
            </a:r>
            <a:br>
              <a:rPr lang="en-US"/>
            </a:br>
            <a:r>
              <a:rPr lang="en-US"/>
              <a:t>spout)</a:t>
            </a:r>
            <a:endParaRPr/>
          </a:p>
          <a:p>
            <a:pPr indent="-285750" lvl="1" marL="742950" rtl="0" algn="l">
              <a:spcBef>
                <a:spcPts val="518"/>
              </a:spcBef>
              <a:spcAft>
                <a:spcPts val="0"/>
              </a:spcAft>
              <a:buClr>
                <a:srgbClr val="FF0000"/>
              </a:buClr>
              <a:buSzPct val="100000"/>
              <a:buChar char="–"/>
            </a:pPr>
            <a:r>
              <a:rPr b="1" lang="en-US">
                <a:solidFill>
                  <a:srgbClr val="FF0000"/>
                </a:solidFill>
              </a:rPr>
              <a:t>Task</a:t>
            </a:r>
            <a:r>
              <a:rPr lang="en-US"/>
              <a:t>: a component replica</a:t>
            </a:r>
            <a:endParaRPr/>
          </a:p>
          <a:p>
            <a:pPr indent="-342900" lvl="0" marL="342900" rtl="0" algn="l">
              <a:spcBef>
                <a:spcPts val="592"/>
              </a:spcBef>
              <a:spcAft>
                <a:spcPts val="0"/>
              </a:spcAft>
              <a:buClr>
                <a:schemeClr val="dk1"/>
              </a:buClr>
              <a:buSzPct val="100000"/>
              <a:buChar char="•"/>
            </a:pPr>
            <a:r>
              <a:rPr lang="en-US"/>
              <a:t>Therefore Workers provide </a:t>
            </a:r>
            <a:br>
              <a:rPr lang="en-US"/>
            </a:br>
            <a:r>
              <a:rPr lang="en-US"/>
              <a:t>inter-topology parallelism, Executors intra-topology and Tasks intra-component</a:t>
            </a:r>
            <a:endParaRPr/>
          </a:p>
          <a:p>
            <a:pPr indent="-342900" lvl="0" marL="342900" rtl="0" algn="l">
              <a:spcBef>
                <a:spcPts val="592"/>
              </a:spcBef>
              <a:spcAft>
                <a:spcPts val="0"/>
              </a:spcAft>
              <a:buClr>
                <a:schemeClr val="dk1"/>
              </a:buClr>
              <a:buSzPct val="100000"/>
              <a:buChar char="•"/>
            </a:pPr>
            <a:r>
              <a:rPr lang="en-US"/>
              <a:t>By default there is a 1:1 association between Executor and Tasks</a:t>
            </a:r>
            <a:endParaRPr/>
          </a:p>
        </p:txBody>
      </p:sp>
      <p:sp>
        <p:nvSpPr>
          <p:cNvPr id="339" name="Google Shape;339;p4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41"/>
          <p:cNvPicPr preferRelativeResize="0"/>
          <p:nvPr/>
        </p:nvPicPr>
        <p:blipFill rotWithShape="1">
          <a:blip r:embed="rId3">
            <a:alphaModFix/>
          </a:blip>
          <a:srcRect b="0" l="0" r="0" t="0"/>
          <a:stretch/>
        </p:blipFill>
        <p:spPr>
          <a:xfrm>
            <a:off x="6248400" y="2057400"/>
            <a:ext cx="2565400" cy="214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685800" y="304800"/>
            <a:ext cx="7848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lang="en-US" sz="3200"/>
              <a:t>Interaction between Storm Internal Components</a:t>
            </a:r>
            <a:endParaRPr sz="3200"/>
          </a:p>
        </p:txBody>
      </p:sp>
      <p:sp>
        <p:nvSpPr>
          <p:cNvPr id="348" name="Google Shape;348;p42"/>
          <p:cNvSpPr txBox="1"/>
          <p:nvPr>
            <p:ph idx="1" type="body"/>
          </p:nvPr>
        </p:nvSpPr>
        <p:spPr>
          <a:xfrm>
            <a:off x="984251" y="1241202"/>
            <a:ext cx="6730999" cy="5224779"/>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spcBef>
                <a:spcPts val="0"/>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0" lvl="0" marL="0" rtl="0" algn="l">
              <a:spcBef>
                <a:spcPts val="406"/>
              </a:spcBef>
              <a:spcAft>
                <a:spcPts val="0"/>
              </a:spcAft>
              <a:buClr>
                <a:schemeClr val="dk1"/>
              </a:buClr>
              <a:buSzPct val="100000"/>
              <a:buNone/>
            </a:pPr>
            <a:r>
              <a:t/>
            </a:r>
            <a:endParaRPr sz="2900">
              <a:solidFill>
                <a:schemeClr val="accent1"/>
              </a:solidFill>
              <a:latin typeface="Arial"/>
              <a:ea typeface="Arial"/>
              <a:cs typeface="Arial"/>
              <a:sym typeface="Arial"/>
            </a:endParaRPr>
          </a:p>
          <a:p>
            <a:pPr indent="0" lvl="0" marL="0" rtl="0" algn="l">
              <a:spcBef>
                <a:spcPts val="448"/>
              </a:spcBef>
              <a:spcAft>
                <a:spcPts val="0"/>
              </a:spcAft>
              <a:buClr>
                <a:schemeClr val="accent1"/>
              </a:buClr>
              <a:buSzPct val="100000"/>
              <a:buNone/>
            </a:pPr>
            <a:r>
              <a:rPr lang="en-US" sz="2900">
                <a:solidFill>
                  <a:schemeClr val="accent1"/>
                </a:solidFill>
                <a:latin typeface="Arial"/>
                <a:ea typeface="Arial"/>
                <a:cs typeface="Arial"/>
                <a:sym typeface="Arial"/>
              </a:rPr>
              <a:t>Events</a:t>
            </a:r>
            <a:r>
              <a:rPr lang="en-US"/>
              <a:t> - Heartbeat protocol (every 15 seconds), synchronize supervisor event(every 10 seconds) and synchronize process event(every 3 seconds).</a:t>
            </a:r>
            <a:endParaRPr/>
          </a:p>
          <a:p>
            <a:pPr indent="-200660" lvl="0" marL="342900" rtl="0" algn="l">
              <a:spcBef>
                <a:spcPts val="448"/>
              </a:spcBef>
              <a:spcAft>
                <a:spcPts val="0"/>
              </a:spcAft>
              <a:buClr>
                <a:schemeClr val="dk1"/>
              </a:buClr>
              <a:buSzPct val="100000"/>
              <a:buNone/>
            </a:pPr>
            <a:r>
              <a:t/>
            </a:r>
            <a:endParaRPr/>
          </a:p>
        </p:txBody>
      </p:sp>
      <p:sp>
        <p:nvSpPr>
          <p:cNvPr id="349" name="Google Shape;349;p42"/>
          <p:cNvSpPr/>
          <p:nvPr/>
        </p:nvSpPr>
        <p:spPr>
          <a:xfrm>
            <a:off x="1390650" y="2168301"/>
            <a:ext cx="1017270" cy="111252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Client </a:t>
            </a:r>
            <a:endParaRPr sz="1800">
              <a:solidFill>
                <a:schemeClr val="lt1"/>
              </a:solidFill>
              <a:latin typeface="Arial"/>
              <a:ea typeface="Arial"/>
              <a:cs typeface="Arial"/>
              <a:sym typeface="Arial"/>
            </a:endParaRPr>
          </a:p>
        </p:txBody>
      </p:sp>
      <p:sp>
        <p:nvSpPr>
          <p:cNvPr id="350" name="Google Shape;350;p42"/>
          <p:cNvSpPr/>
          <p:nvPr/>
        </p:nvSpPr>
        <p:spPr>
          <a:xfrm>
            <a:off x="3505200" y="2153061"/>
            <a:ext cx="1009650" cy="111252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Nimbus</a:t>
            </a:r>
            <a:endParaRPr sz="1800">
              <a:solidFill>
                <a:schemeClr val="lt1"/>
              </a:solidFill>
              <a:latin typeface="Arial"/>
              <a:ea typeface="Arial"/>
              <a:cs typeface="Arial"/>
              <a:sym typeface="Arial"/>
            </a:endParaRPr>
          </a:p>
        </p:txBody>
      </p:sp>
      <p:sp>
        <p:nvSpPr>
          <p:cNvPr id="351" name="Google Shape;351;p42"/>
          <p:cNvSpPr/>
          <p:nvPr/>
        </p:nvSpPr>
        <p:spPr>
          <a:xfrm>
            <a:off x="5962650" y="2168301"/>
            <a:ext cx="1588770" cy="111252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Supervisors*</a:t>
            </a:r>
            <a:endParaRPr sz="1800">
              <a:solidFill>
                <a:schemeClr val="lt1"/>
              </a:solidFill>
              <a:latin typeface="Arial"/>
              <a:ea typeface="Arial"/>
              <a:cs typeface="Arial"/>
              <a:sym typeface="Arial"/>
            </a:endParaRPr>
          </a:p>
        </p:txBody>
      </p:sp>
      <p:sp>
        <p:nvSpPr>
          <p:cNvPr id="352" name="Google Shape;352;p42"/>
          <p:cNvSpPr/>
          <p:nvPr/>
        </p:nvSpPr>
        <p:spPr>
          <a:xfrm>
            <a:off x="4667250" y="3798981"/>
            <a:ext cx="1141095" cy="111252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Workers*</a:t>
            </a:r>
            <a:endParaRPr sz="1800">
              <a:solidFill>
                <a:schemeClr val="lt1"/>
              </a:solidFill>
              <a:latin typeface="Arial"/>
              <a:ea typeface="Arial"/>
              <a:cs typeface="Arial"/>
              <a:sym typeface="Arial"/>
            </a:endParaRPr>
          </a:p>
        </p:txBody>
      </p:sp>
      <p:sp>
        <p:nvSpPr>
          <p:cNvPr id="353" name="Google Shape;353;p42"/>
          <p:cNvSpPr/>
          <p:nvPr/>
        </p:nvSpPr>
        <p:spPr>
          <a:xfrm>
            <a:off x="2686050" y="3798981"/>
            <a:ext cx="1402081" cy="1112520"/>
          </a:xfrm>
          <a:prstGeom prst="rect">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Executors*</a:t>
            </a:r>
            <a:endParaRPr sz="1800">
              <a:solidFill>
                <a:schemeClr val="lt1"/>
              </a:solidFill>
              <a:latin typeface="Arial"/>
              <a:ea typeface="Arial"/>
              <a:cs typeface="Arial"/>
              <a:sym typeface="Arial"/>
            </a:endParaRPr>
          </a:p>
        </p:txBody>
      </p:sp>
      <p:cxnSp>
        <p:nvCxnSpPr>
          <p:cNvPr id="354" name="Google Shape;354;p42"/>
          <p:cNvCxnSpPr>
            <a:stCxn id="349" idx="3"/>
          </p:cNvCxnSpPr>
          <p:nvPr/>
        </p:nvCxnSpPr>
        <p:spPr>
          <a:xfrm flipH="1" rot="10800000">
            <a:off x="2407920" y="2709261"/>
            <a:ext cx="1097400" cy="15300"/>
          </a:xfrm>
          <a:prstGeom prst="straightConnector1">
            <a:avLst/>
          </a:prstGeom>
          <a:noFill/>
          <a:ln cap="flat" cmpd="sng" w="9525">
            <a:solidFill>
              <a:srgbClr val="4A7DBA"/>
            </a:solidFill>
            <a:prstDash val="solid"/>
            <a:round/>
            <a:headEnd len="sm" w="sm" type="none"/>
            <a:tailEnd len="med" w="med" type="stealth"/>
          </a:ln>
        </p:spPr>
      </p:cxnSp>
      <p:sp>
        <p:nvSpPr>
          <p:cNvPr id="355" name="Google Shape;355;p42"/>
          <p:cNvSpPr/>
          <p:nvPr/>
        </p:nvSpPr>
        <p:spPr>
          <a:xfrm>
            <a:off x="2457450" y="1939701"/>
            <a:ext cx="105738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Submits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topology</a:t>
            </a:r>
            <a:endParaRPr sz="1800">
              <a:solidFill>
                <a:schemeClr val="dk1"/>
              </a:solidFill>
              <a:latin typeface="Arial"/>
              <a:ea typeface="Arial"/>
              <a:cs typeface="Arial"/>
              <a:sym typeface="Arial"/>
            </a:endParaRPr>
          </a:p>
        </p:txBody>
      </p:sp>
      <p:sp>
        <p:nvSpPr>
          <p:cNvPr id="356" name="Google Shape;356;p42"/>
          <p:cNvSpPr txBox="1"/>
          <p:nvPr/>
        </p:nvSpPr>
        <p:spPr>
          <a:xfrm>
            <a:off x="4591050" y="1939701"/>
            <a:ext cx="1276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Advertises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Topology</a:t>
            </a:r>
            <a:endParaRPr sz="1800">
              <a:solidFill>
                <a:schemeClr val="dk1"/>
              </a:solidFill>
              <a:latin typeface="Arial"/>
              <a:ea typeface="Arial"/>
              <a:cs typeface="Arial"/>
              <a:sym typeface="Arial"/>
            </a:endParaRPr>
          </a:p>
        </p:txBody>
      </p:sp>
      <p:cxnSp>
        <p:nvCxnSpPr>
          <p:cNvPr id="357" name="Google Shape;357;p42"/>
          <p:cNvCxnSpPr/>
          <p:nvPr/>
        </p:nvCxnSpPr>
        <p:spPr>
          <a:xfrm>
            <a:off x="4514850" y="2854101"/>
            <a:ext cx="1447800" cy="0"/>
          </a:xfrm>
          <a:prstGeom prst="straightConnector1">
            <a:avLst/>
          </a:prstGeom>
          <a:noFill/>
          <a:ln cap="flat" cmpd="sng" w="9525">
            <a:solidFill>
              <a:srgbClr val="4A7DBA"/>
            </a:solidFill>
            <a:prstDash val="solid"/>
            <a:round/>
            <a:headEnd len="sm" w="sm" type="none"/>
            <a:tailEnd len="med" w="med" type="stealth"/>
          </a:ln>
        </p:spPr>
      </p:cxnSp>
      <p:cxnSp>
        <p:nvCxnSpPr>
          <p:cNvPr id="358" name="Google Shape;358;p42"/>
          <p:cNvCxnSpPr/>
          <p:nvPr/>
        </p:nvCxnSpPr>
        <p:spPr>
          <a:xfrm rot="10800000">
            <a:off x="4514850" y="2625501"/>
            <a:ext cx="1447800" cy="0"/>
          </a:xfrm>
          <a:prstGeom prst="straightConnector1">
            <a:avLst/>
          </a:prstGeom>
          <a:noFill/>
          <a:ln cap="flat" cmpd="sng" w="9525">
            <a:solidFill>
              <a:srgbClr val="4A7DBA"/>
            </a:solidFill>
            <a:prstDash val="solid"/>
            <a:round/>
            <a:headEnd len="sm" w="sm" type="none"/>
            <a:tailEnd len="med" w="med" type="stealth"/>
          </a:ln>
        </p:spPr>
      </p:cxnSp>
      <p:sp>
        <p:nvSpPr>
          <p:cNvPr id="359" name="Google Shape;359;p42"/>
          <p:cNvSpPr txBox="1"/>
          <p:nvPr/>
        </p:nvSpPr>
        <p:spPr>
          <a:xfrm>
            <a:off x="4591050" y="2930301"/>
            <a:ext cx="12954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Match</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making</a:t>
            </a:r>
            <a:endParaRPr sz="1800">
              <a:solidFill>
                <a:schemeClr val="dk1"/>
              </a:solidFill>
              <a:latin typeface="Arial"/>
              <a:ea typeface="Arial"/>
              <a:cs typeface="Arial"/>
              <a:sym typeface="Arial"/>
            </a:endParaRPr>
          </a:p>
        </p:txBody>
      </p:sp>
      <p:cxnSp>
        <p:nvCxnSpPr>
          <p:cNvPr id="360" name="Google Shape;360;p42"/>
          <p:cNvCxnSpPr>
            <a:endCxn id="352" idx="3"/>
          </p:cNvCxnSpPr>
          <p:nvPr/>
        </p:nvCxnSpPr>
        <p:spPr>
          <a:xfrm rot="5400000">
            <a:off x="5553945" y="3565641"/>
            <a:ext cx="1044000" cy="535200"/>
          </a:xfrm>
          <a:prstGeom prst="bentConnector2">
            <a:avLst/>
          </a:prstGeom>
          <a:noFill/>
          <a:ln cap="flat" cmpd="sng" w="9525">
            <a:solidFill>
              <a:srgbClr val="4A7DBA"/>
            </a:solidFill>
            <a:prstDash val="solid"/>
            <a:round/>
            <a:headEnd len="sm" w="sm" type="none"/>
            <a:tailEnd len="med" w="med" type="stealth"/>
          </a:ln>
        </p:spPr>
      </p:cxnSp>
      <p:sp>
        <p:nvSpPr>
          <p:cNvPr id="361" name="Google Shape;361;p42"/>
          <p:cNvSpPr txBox="1"/>
          <p:nvPr/>
        </p:nvSpPr>
        <p:spPr>
          <a:xfrm>
            <a:off x="6419850" y="4073301"/>
            <a:ext cx="11868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Spawns Workers</a:t>
            </a:r>
            <a:endParaRPr sz="1800">
              <a:solidFill>
                <a:schemeClr val="dk1"/>
              </a:solidFill>
              <a:latin typeface="Arial"/>
              <a:ea typeface="Arial"/>
              <a:cs typeface="Arial"/>
              <a:sym typeface="Arial"/>
            </a:endParaRPr>
          </a:p>
        </p:txBody>
      </p:sp>
      <p:cxnSp>
        <p:nvCxnSpPr>
          <p:cNvPr id="362" name="Google Shape;362;p42"/>
          <p:cNvCxnSpPr>
            <a:stCxn id="352" idx="1"/>
          </p:cNvCxnSpPr>
          <p:nvPr/>
        </p:nvCxnSpPr>
        <p:spPr>
          <a:xfrm rot="10800000">
            <a:off x="4088250" y="4355241"/>
            <a:ext cx="579000" cy="0"/>
          </a:xfrm>
          <a:prstGeom prst="straightConnector1">
            <a:avLst/>
          </a:prstGeom>
          <a:noFill/>
          <a:ln cap="flat" cmpd="sng" w="9525">
            <a:solidFill>
              <a:srgbClr val="4A7DBA"/>
            </a:solidFill>
            <a:prstDash val="solid"/>
            <a:round/>
            <a:headEnd len="sm" w="sm" type="none"/>
            <a:tailEnd len="med" w="med" type="stealth"/>
          </a:ln>
        </p:spPr>
      </p:cxnSp>
      <p:sp>
        <p:nvSpPr>
          <p:cNvPr id="363" name="Google Shape;363;p42"/>
          <p:cNvSpPr txBox="1"/>
          <p:nvPr/>
        </p:nvSpPr>
        <p:spPr>
          <a:xfrm>
            <a:off x="1466850" y="3997101"/>
            <a:ext cx="1339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Processes  Tasks</a:t>
            </a:r>
            <a:endParaRPr sz="1800">
              <a:solidFill>
                <a:schemeClr val="dk1"/>
              </a:solidFill>
              <a:latin typeface="Arial"/>
              <a:ea typeface="Arial"/>
              <a:cs typeface="Arial"/>
              <a:sym typeface="Arial"/>
            </a:endParaRPr>
          </a:p>
        </p:txBody>
      </p:sp>
      <p:sp>
        <p:nvSpPr>
          <p:cNvPr id="364" name="Google Shape;364;p4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Motivation</a:t>
            </a:r>
            <a:endParaRPr/>
          </a:p>
        </p:txBody>
      </p:sp>
      <p:sp>
        <p:nvSpPr>
          <p:cNvPr id="97" name="Google Shape;97;p16"/>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70000" lnSpcReduction="20000"/>
          </a:bodyPr>
          <a:lstStyle/>
          <a:p>
            <a:pPr indent="-358140" lvl="0" marL="342900" rtl="0" algn="l">
              <a:spcBef>
                <a:spcPts val="0"/>
              </a:spcBef>
              <a:spcAft>
                <a:spcPts val="0"/>
              </a:spcAft>
              <a:buClr>
                <a:schemeClr val="dk1"/>
              </a:buClr>
              <a:buSzPct val="100000"/>
              <a:buChar char="•"/>
            </a:pPr>
            <a:r>
              <a:rPr lang="en-US"/>
              <a:t>Examples of Tasks</a:t>
            </a:r>
            <a:endParaRPr/>
          </a:p>
          <a:p>
            <a:pPr indent="-358140" lvl="0" marL="342900" rtl="0" algn="l">
              <a:spcBef>
                <a:spcPts val="400"/>
              </a:spcBef>
              <a:spcAft>
                <a:spcPts val="0"/>
              </a:spcAft>
              <a:buClr>
                <a:schemeClr val="dk1"/>
              </a:buClr>
              <a:buSzPct val="100000"/>
              <a:buChar char="•"/>
            </a:pPr>
            <a:r>
              <a:rPr b="1" lang="en-US"/>
              <a:t>Continuous</a:t>
            </a:r>
            <a:r>
              <a:rPr lang="en-US"/>
              <a:t> (SQL) queries </a:t>
            </a:r>
            <a:endParaRPr/>
          </a:p>
          <a:p>
            <a:pPr indent="-299085" lvl="1" marL="742950" rtl="0" algn="l">
              <a:spcBef>
                <a:spcPts val="350"/>
              </a:spcBef>
              <a:spcAft>
                <a:spcPts val="0"/>
              </a:spcAft>
              <a:buClr>
                <a:schemeClr val="dk1"/>
              </a:buClr>
              <a:buSzPct val="100000"/>
              <a:buChar char="–"/>
            </a:pPr>
            <a:r>
              <a:rPr lang="en-US"/>
              <a:t>E.g. moving average over last hour every 10 mins</a:t>
            </a:r>
            <a:endParaRPr/>
          </a:p>
          <a:p>
            <a:pPr indent="-299085" lvl="1" marL="742950" rtl="0" algn="l">
              <a:spcBef>
                <a:spcPts val="350"/>
              </a:spcBef>
              <a:spcAft>
                <a:spcPts val="0"/>
              </a:spcAft>
              <a:buClr>
                <a:schemeClr val="dk1"/>
              </a:buClr>
              <a:buSzPct val="100000"/>
              <a:buChar char="–"/>
            </a:pPr>
            <a:r>
              <a:rPr lang="en-US"/>
              <a:t>SQL extended to support </a:t>
            </a:r>
            <a:r>
              <a:rPr i="1" lang="en-US"/>
              <a:t>windows</a:t>
            </a:r>
            <a:r>
              <a:rPr lang="en-US"/>
              <a:t> over streams</a:t>
            </a:r>
            <a:endParaRPr/>
          </a:p>
          <a:p>
            <a:pPr indent="-299085" lvl="1" marL="742950" rtl="0" algn="l">
              <a:spcBef>
                <a:spcPts val="350"/>
              </a:spcBef>
              <a:spcAft>
                <a:spcPts val="0"/>
              </a:spcAft>
              <a:buClr>
                <a:schemeClr val="dk1"/>
              </a:buClr>
              <a:buSzPct val="100000"/>
              <a:buChar char="–"/>
            </a:pPr>
            <a:r>
              <a:rPr lang="en-US"/>
              <a:t>Proposed extensions: SEQUENCE, CQL, StreamSQL</a:t>
            </a:r>
            <a:endParaRPr/>
          </a:p>
          <a:p>
            <a:pPr indent="-358140" lvl="0" marL="342900" rtl="0" algn="l">
              <a:spcBef>
                <a:spcPts val="400"/>
              </a:spcBef>
              <a:spcAft>
                <a:spcPts val="0"/>
              </a:spcAft>
              <a:buClr>
                <a:schemeClr val="dk1"/>
              </a:buClr>
              <a:buSzPct val="100000"/>
              <a:buChar char="•"/>
            </a:pPr>
            <a:r>
              <a:rPr lang="en-US"/>
              <a:t>Pattern recognition </a:t>
            </a:r>
            <a:endParaRPr/>
          </a:p>
          <a:p>
            <a:pPr indent="-299085" lvl="1" marL="742950" rtl="0" algn="l">
              <a:spcBef>
                <a:spcPts val="350"/>
              </a:spcBef>
              <a:spcAft>
                <a:spcPts val="0"/>
              </a:spcAft>
              <a:buClr>
                <a:schemeClr val="dk1"/>
              </a:buClr>
              <a:buSzPct val="100000"/>
              <a:buChar char="–"/>
            </a:pPr>
            <a:r>
              <a:rPr lang="en-US"/>
              <a:t>Alert me when: $A$, then $B$ within 10 mins</a:t>
            </a:r>
            <a:endParaRPr/>
          </a:p>
          <a:p>
            <a:pPr indent="-299085" lvl="1" marL="742950" rtl="0" algn="l">
              <a:spcBef>
                <a:spcPts val="350"/>
              </a:spcBef>
              <a:spcAft>
                <a:spcPts val="0"/>
              </a:spcAft>
              <a:buClr>
                <a:schemeClr val="dk1"/>
              </a:buClr>
              <a:buSzPct val="100000"/>
              <a:buChar char="–"/>
            </a:pPr>
            <a:r>
              <a:rPr lang="en-US"/>
              <a:t>How to specify? </a:t>
            </a:r>
            <a:endParaRPr/>
          </a:p>
          <a:p>
            <a:pPr indent="-240030" lvl="2" marL="1143000" rtl="0" algn="l">
              <a:spcBef>
                <a:spcPts val="300"/>
              </a:spcBef>
              <a:spcAft>
                <a:spcPts val="0"/>
              </a:spcAft>
              <a:buClr>
                <a:schemeClr val="dk1"/>
              </a:buClr>
              <a:buSzPct val="100000"/>
              <a:buChar char="•"/>
            </a:pPr>
            <a:r>
              <a:rPr lang="en-US"/>
              <a:t>StreamSQL has some support</a:t>
            </a:r>
            <a:endParaRPr/>
          </a:p>
          <a:p>
            <a:pPr indent="-358140" lvl="0" marL="342900" rtl="0" algn="l">
              <a:spcBef>
                <a:spcPts val="400"/>
              </a:spcBef>
              <a:spcAft>
                <a:spcPts val="0"/>
              </a:spcAft>
              <a:buClr>
                <a:schemeClr val="dk1"/>
              </a:buClr>
              <a:buSzPct val="100000"/>
              <a:buChar char="•"/>
            </a:pPr>
            <a:r>
              <a:rPr lang="en-US"/>
              <a:t>Probabilistic modeling</a:t>
            </a:r>
            <a:r>
              <a:rPr lang="en-US"/>
              <a:t> Applying financial models</a:t>
            </a:r>
            <a:r>
              <a:rPr lang="en-US"/>
              <a:t> </a:t>
            </a:r>
            <a:endParaRPr/>
          </a:p>
          <a:p>
            <a:pPr indent="-299085" lvl="1" marL="742950" rtl="0" algn="l">
              <a:spcBef>
                <a:spcPts val="350"/>
              </a:spcBef>
              <a:spcAft>
                <a:spcPts val="0"/>
              </a:spcAft>
              <a:buClr>
                <a:schemeClr val="dk1"/>
              </a:buClr>
              <a:buSzPct val="100000"/>
              <a:buChar char="–"/>
            </a:pPr>
            <a:r>
              <a:rPr lang="en-US"/>
              <a:t>Infer hidden variables</a:t>
            </a:r>
            <a:endParaRPr/>
          </a:p>
          <a:p>
            <a:pPr indent="-299085" lvl="1" marL="742950" rtl="0" algn="l">
              <a:spcBef>
                <a:spcPts val="350"/>
              </a:spcBef>
              <a:spcAft>
                <a:spcPts val="0"/>
              </a:spcAft>
              <a:buClr>
                <a:schemeClr val="dk1"/>
              </a:buClr>
              <a:buSzPct val="100000"/>
              <a:buChar char="–"/>
            </a:pPr>
            <a:r>
              <a:rPr lang="en-US"/>
              <a:t>Remove noise (from measured readings)</a:t>
            </a:r>
            <a:endParaRPr/>
          </a:p>
          <a:p>
            <a:pPr indent="-299085" lvl="1" marL="742950" rtl="0" algn="l">
              <a:spcBef>
                <a:spcPts val="350"/>
              </a:spcBef>
              <a:spcAft>
                <a:spcPts val="0"/>
              </a:spcAft>
              <a:buClr>
                <a:schemeClr val="dk1"/>
              </a:buClr>
              <a:buSzPct val="100000"/>
              <a:buChar char="–"/>
            </a:pPr>
            <a:r>
              <a:rPr lang="en-US"/>
              <a:t>Do complex analysis to decide whether to </a:t>
            </a:r>
            <a:r>
              <a:rPr i="1" lang="en-US"/>
              <a:t>buy</a:t>
            </a:r>
            <a:endParaRPr/>
          </a:p>
          <a:p>
            <a:pPr indent="-299085" lvl="1" marL="742950" rtl="0" algn="l">
              <a:spcBef>
                <a:spcPts val="350"/>
              </a:spcBef>
              <a:spcAft>
                <a:spcPts val="0"/>
              </a:spcAft>
              <a:buClr>
                <a:schemeClr val="dk1"/>
              </a:buClr>
              <a:buSzPct val="100000"/>
              <a:buChar char="–"/>
            </a:pPr>
            <a:r>
              <a:rPr lang="en-US"/>
              <a:t>We don't even know how to specify these</a:t>
            </a:r>
            <a:endParaRPr/>
          </a:p>
          <a:p>
            <a:pPr indent="-358140" lvl="0" marL="342900" rtl="0" algn="l">
              <a:spcBef>
                <a:spcPts val="400"/>
              </a:spcBef>
              <a:spcAft>
                <a:spcPts val="0"/>
              </a:spcAft>
              <a:buClr>
                <a:schemeClr val="dk1"/>
              </a:buClr>
              <a:buSzPct val="100000"/>
              <a:buChar char="•"/>
            </a:pPr>
            <a:r>
              <a:rPr lang="en-US"/>
              <a:t>Multimedia data </a:t>
            </a:r>
            <a:endParaRPr/>
          </a:p>
          <a:p>
            <a:pPr indent="-299085" lvl="1" marL="742950" rtl="0" algn="l">
              <a:spcBef>
                <a:spcPts val="350"/>
              </a:spcBef>
              <a:spcAft>
                <a:spcPts val="0"/>
              </a:spcAft>
              <a:buClr>
                <a:schemeClr val="dk1"/>
              </a:buClr>
              <a:buSzPct val="100000"/>
              <a:buChar char="–"/>
            </a:pPr>
            <a:r>
              <a:rPr lang="en-US"/>
              <a:t>Online object detection, activity detection</a:t>
            </a:r>
            <a:endParaRPr/>
          </a:p>
          <a:p>
            <a:pPr indent="-299085" lvl="1" marL="742950" rtl="0" algn="l">
              <a:spcBef>
                <a:spcPts val="350"/>
              </a:spcBef>
              <a:spcAft>
                <a:spcPts val="0"/>
              </a:spcAft>
              <a:buClr>
                <a:schemeClr val="dk1"/>
              </a:buClr>
              <a:buSzPct val="100000"/>
              <a:buChar char="–"/>
            </a:pPr>
            <a:r>
              <a:rPr lang="en-US"/>
              <a:t>Correlating events from different streams</a:t>
            </a:r>
            <a:endParaRPr/>
          </a:p>
        </p:txBody>
      </p:sp>
      <p:sp>
        <p:nvSpPr>
          <p:cNvPr id="98" name="Google Shape;98;p1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On Top of Storm</a:t>
            </a:r>
            <a:endParaRPr/>
          </a:p>
        </p:txBody>
      </p:sp>
      <p:sp>
        <p:nvSpPr>
          <p:cNvPr id="371" name="Google Shape;371;p43"/>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Various libraries/frameworks have been developed on top:</a:t>
            </a:r>
            <a:endParaRPr/>
          </a:p>
          <a:p>
            <a:pPr indent="-285750" lvl="1" marL="742950" rtl="0" algn="l">
              <a:spcBef>
                <a:spcPts val="560"/>
              </a:spcBef>
              <a:spcAft>
                <a:spcPts val="0"/>
              </a:spcAft>
              <a:buClr>
                <a:schemeClr val="dk1"/>
              </a:buClr>
              <a:buSzPts val="2800"/>
              <a:buChar char="–"/>
            </a:pPr>
            <a:r>
              <a:rPr i="1" lang="en-US"/>
              <a:t>Storm Trident</a:t>
            </a:r>
            <a:r>
              <a:rPr lang="en-US"/>
              <a:t>: a library that provides micro-batching and high level constructs (e.g. groupBy, aggregates, join)</a:t>
            </a:r>
            <a:endParaRPr/>
          </a:p>
          <a:p>
            <a:pPr indent="-228600" lvl="2" marL="1143000" rtl="0" algn="l">
              <a:spcBef>
                <a:spcPts val="480"/>
              </a:spcBef>
              <a:spcAft>
                <a:spcPts val="0"/>
              </a:spcAft>
              <a:buClr>
                <a:schemeClr val="dk1"/>
              </a:buClr>
              <a:buSzPts val="2400"/>
              <a:buChar char="•"/>
            </a:pPr>
            <a:r>
              <a:rPr lang="en-US"/>
              <a:t>Like Spark Streaming</a:t>
            </a:r>
            <a:endParaRPr/>
          </a:p>
          <a:p>
            <a:pPr indent="-285750" lvl="1" marL="742950" rtl="0" algn="l">
              <a:spcBef>
                <a:spcPts val="560"/>
              </a:spcBef>
              <a:spcAft>
                <a:spcPts val="0"/>
              </a:spcAft>
              <a:buClr>
                <a:schemeClr val="dk1"/>
              </a:buClr>
              <a:buSzPts val="2800"/>
              <a:buChar char="–"/>
            </a:pPr>
            <a:r>
              <a:rPr i="1" lang="en-US"/>
              <a:t>Yahoo/Apache Samoa</a:t>
            </a:r>
            <a:r>
              <a:rPr lang="en-US"/>
              <a:t>: a distributed streaming machine learning (ML) framework that can run on top of Storm </a:t>
            </a:r>
            <a:endParaRPr/>
          </a:p>
          <a:p>
            <a:pPr indent="-285750" lvl="1" marL="742950" rtl="0" algn="l">
              <a:spcBef>
                <a:spcPts val="560"/>
              </a:spcBef>
              <a:spcAft>
                <a:spcPts val="0"/>
              </a:spcAft>
              <a:buClr>
                <a:schemeClr val="dk1"/>
              </a:buClr>
              <a:buSzPts val="2800"/>
              <a:buChar char="–"/>
            </a:pPr>
            <a:r>
              <a:rPr i="1" lang="en-US"/>
              <a:t>Twitter Summingbird</a:t>
            </a:r>
            <a:r>
              <a:rPr lang="en-US"/>
              <a:t>: streaming MapReduce </a:t>
            </a:r>
            <a:endParaRPr/>
          </a:p>
          <a:p>
            <a:pPr indent="-107950" lvl="1" marL="742950" rtl="0" algn="l">
              <a:spcBef>
                <a:spcPts val="560"/>
              </a:spcBef>
              <a:spcAft>
                <a:spcPts val="0"/>
              </a:spcAft>
              <a:buClr>
                <a:schemeClr val="dk1"/>
              </a:buClr>
              <a:buSzPts val="2800"/>
              <a:buNone/>
            </a:pPr>
            <a:r>
              <a:t/>
            </a:r>
            <a:endParaRPr/>
          </a:p>
        </p:txBody>
      </p:sp>
      <p:sp>
        <p:nvSpPr>
          <p:cNvPr id="372" name="Google Shape;372;p4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1295400" y="402464"/>
            <a:ext cx="6447501" cy="5974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Use Cases </a:t>
            </a:r>
            <a:endParaRPr/>
          </a:p>
        </p:txBody>
      </p:sp>
      <p:pic>
        <p:nvPicPr>
          <p:cNvPr id="380" name="Google Shape;380;p44"/>
          <p:cNvPicPr preferRelativeResize="0"/>
          <p:nvPr>
            <p:ph idx="1" type="body"/>
          </p:nvPr>
        </p:nvPicPr>
        <p:blipFill rotWithShape="1">
          <a:blip r:embed="rId3">
            <a:alphaModFix/>
          </a:blip>
          <a:srcRect b="0" l="0" r="0" t="0"/>
          <a:stretch/>
        </p:blipFill>
        <p:spPr>
          <a:xfrm>
            <a:off x="1371600" y="1219200"/>
            <a:ext cx="6530108" cy="4835018"/>
          </a:xfrm>
          <a:prstGeom prst="rect">
            <a:avLst/>
          </a:prstGeom>
          <a:noFill/>
          <a:ln>
            <a:noFill/>
          </a:ln>
        </p:spPr>
      </p:pic>
      <p:sp>
        <p:nvSpPr>
          <p:cNvPr id="381" name="Google Shape;381;p4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508001" y="263348"/>
            <a:ext cx="7721599" cy="79004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Comparison  of big data tools</a:t>
            </a:r>
            <a:endParaRPr/>
          </a:p>
        </p:txBody>
      </p:sp>
      <p:sp>
        <p:nvSpPr>
          <p:cNvPr id="389" name="Google Shape;389;p45"/>
          <p:cNvSpPr txBox="1"/>
          <p:nvPr>
            <p:ph idx="1" type="body"/>
          </p:nvPr>
        </p:nvSpPr>
        <p:spPr>
          <a:xfrm>
            <a:off x="508000" y="1258214"/>
            <a:ext cx="7797800" cy="5066385"/>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A Storm cluster is superficially similar to a Hadoop cluster</a:t>
            </a:r>
            <a:endParaRPr/>
          </a:p>
          <a:p>
            <a:pPr indent="-285750" lvl="1" marL="742950" rtl="0" algn="l">
              <a:spcBef>
                <a:spcPts val="350"/>
              </a:spcBef>
              <a:spcAft>
                <a:spcPts val="0"/>
              </a:spcAft>
              <a:buClr>
                <a:schemeClr val="dk1"/>
              </a:buClr>
              <a:buSzPct val="100000"/>
              <a:buChar char="–"/>
            </a:pPr>
            <a:r>
              <a:rPr lang="en-US"/>
              <a:t>on Hadoop you run MapReduce jobs, on Storm you run “topologies”</a:t>
            </a:r>
            <a:endParaRPr/>
          </a:p>
          <a:p>
            <a:pPr indent="-285750" lvl="1" marL="742950" rtl="0" algn="l">
              <a:spcBef>
                <a:spcPts val="350"/>
              </a:spcBef>
              <a:spcAft>
                <a:spcPts val="0"/>
              </a:spcAft>
              <a:buClr>
                <a:schemeClr val="dk1"/>
              </a:buClr>
              <a:buSzPct val="100000"/>
              <a:buChar char="–"/>
            </a:pPr>
            <a:r>
              <a:rPr lang="en-US"/>
              <a:t>Jobs and “topologies are very different — one key difference is that a MapReduce job eventually finishes, whereas a topology processes messages forever (or until you kill it).</a:t>
            </a:r>
            <a:endParaRPr/>
          </a:p>
          <a:p>
            <a:pPr indent="-285750" lvl="1" marL="742950" rtl="0" algn="l">
              <a:spcBef>
                <a:spcPts val="350"/>
              </a:spcBef>
              <a:spcAft>
                <a:spcPts val="0"/>
              </a:spcAft>
              <a:buClr>
                <a:schemeClr val="dk1"/>
              </a:buClr>
              <a:buSzPct val="100000"/>
              <a:buChar char="–"/>
            </a:pPr>
            <a:r>
              <a:rPr lang="en-US"/>
              <a:t>Storm can do real time processing of streams of tuple’s (incoming data) while Hadoop does batch processing in a MapReduce job</a:t>
            </a:r>
            <a:endParaRPr/>
          </a:p>
          <a:p>
            <a:pPr indent="-342900" lvl="0" marL="342900" rtl="0" algn="l">
              <a:spcBef>
                <a:spcPts val="400"/>
              </a:spcBef>
              <a:spcAft>
                <a:spcPts val="0"/>
              </a:spcAft>
              <a:buClr>
                <a:schemeClr val="dk1"/>
              </a:buClr>
              <a:buSzPct val="100000"/>
              <a:buChar char="•"/>
            </a:pPr>
            <a:r>
              <a:rPr lang="en-US"/>
              <a:t>Storm behaves like true streaming processing systems with lower latencies, while Spark is able to handle higher throughput while having somewhat higher latencies.</a:t>
            </a:r>
            <a:endParaRPr/>
          </a:p>
          <a:p>
            <a:pPr indent="-342900" lvl="0" marL="342900" rtl="0" algn="l">
              <a:spcBef>
                <a:spcPts val="400"/>
              </a:spcBef>
              <a:spcAft>
                <a:spcPts val="0"/>
              </a:spcAft>
              <a:buClr>
                <a:schemeClr val="dk1"/>
              </a:buClr>
              <a:buSzPct val="100000"/>
              <a:buChar char="•"/>
            </a:pPr>
            <a:r>
              <a:rPr lang="en-US"/>
              <a:t>Storm is better choice for real time data processing </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Reference: “Benchmarking Streaming Computation Engines: Storm, Flink and Spark Streaming”, By S. Chintapalliet al., Yahoo Inc., Presented at 2016 IEEE International Parallel and Distributed Processing Symposium Workshops</a:t>
            </a:r>
            <a:endParaRPr/>
          </a:p>
          <a:p>
            <a:pPr indent="-215900" lvl="0" marL="342900" rtl="0" algn="l">
              <a:spcBef>
                <a:spcPts val="400"/>
              </a:spcBef>
              <a:spcAft>
                <a:spcPts val="0"/>
              </a:spcAft>
              <a:buClr>
                <a:schemeClr val="dk1"/>
              </a:buClr>
              <a:buSzPct val="100000"/>
              <a:buNone/>
            </a:pPr>
            <a:r>
              <a:t/>
            </a:r>
            <a:endParaRPr/>
          </a:p>
        </p:txBody>
      </p:sp>
      <p:sp>
        <p:nvSpPr>
          <p:cNvPr id="390" name="Google Shape;390;p4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1219200" y="381000"/>
            <a:ext cx="6447501" cy="70713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Storm vs. Hadoop</a:t>
            </a:r>
            <a:endParaRPr/>
          </a:p>
        </p:txBody>
      </p:sp>
      <p:pic>
        <p:nvPicPr>
          <p:cNvPr id="398" name="Google Shape;398;p46"/>
          <p:cNvPicPr preferRelativeResize="0"/>
          <p:nvPr>
            <p:ph idx="1" type="body"/>
          </p:nvPr>
        </p:nvPicPr>
        <p:blipFill rotWithShape="1">
          <a:blip r:embed="rId3">
            <a:alphaModFix/>
          </a:blip>
          <a:srcRect b="0" l="0" r="0" t="0"/>
          <a:stretch/>
        </p:blipFill>
        <p:spPr>
          <a:xfrm>
            <a:off x="304800" y="1371600"/>
            <a:ext cx="4276140" cy="4586301"/>
          </a:xfrm>
          <a:prstGeom prst="rect">
            <a:avLst/>
          </a:prstGeom>
          <a:noFill/>
          <a:ln>
            <a:noFill/>
          </a:ln>
        </p:spPr>
      </p:pic>
      <p:pic>
        <p:nvPicPr>
          <p:cNvPr id="399" name="Google Shape;399;p46"/>
          <p:cNvPicPr preferRelativeResize="0"/>
          <p:nvPr/>
        </p:nvPicPr>
        <p:blipFill rotWithShape="1">
          <a:blip r:embed="rId4">
            <a:alphaModFix/>
          </a:blip>
          <a:srcRect b="0" l="0" r="0" t="0"/>
          <a:stretch/>
        </p:blipFill>
        <p:spPr>
          <a:xfrm>
            <a:off x="5181600" y="1371600"/>
            <a:ext cx="2896819" cy="2285085"/>
          </a:xfrm>
          <a:prstGeom prst="rect">
            <a:avLst/>
          </a:prstGeom>
          <a:noFill/>
          <a:ln>
            <a:noFill/>
          </a:ln>
        </p:spPr>
      </p:pic>
      <p:pic>
        <p:nvPicPr>
          <p:cNvPr id="400" name="Google Shape;400;p46"/>
          <p:cNvPicPr preferRelativeResize="0"/>
          <p:nvPr/>
        </p:nvPicPr>
        <p:blipFill rotWithShape="1">
          <a:blip r:embed="rId5">
            <a:alphaModFix/>
          </a:blip>
          <a:srcRect b="0" l="0" r="0" t="0"/>
          <a:stretch/>
        </p:blipFill>
        <p:spPr>
          <a:xfrm>
            <a:off x="4953000" y="3886200"/>
            <a:ext cx="3664916" cy="1032257"/>
          </a:xfrm>
          <a:prstGeom prst="rect">
            <a:avLst/>
          </a:prstGeom>
          <a:noFill/>
          <a:ln>
            <a:noFill/>
          </a:ln>
        </p:spPr>
      </p:pic>
      <p:sp>
        <p:nvSpPr>
          <p:cNvPr id="401" name="Google Shape;401;p4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type="title"/>
          </p:nvPr>
        </p:nvSpPr>
        <p:spPr>
          <a:xfrm>
            <a:off x="1371600" y="381000"/>
            <a:ext cx="6447501" cy="63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Storm- Pros and Cons</a:t>
            </a:r>
            <a:endParaRPr/>
          </a:p>
        </p:txBody>
      </p:sp>
      <p:sp>
        <p:nvSpPr>
          <p:cNvPr id="409" name="Google Shape;409;p47"/>
          <p:cNvSpPr txBox="1"/>
          <p:nvPr>
            <p:ph idx="1" type="body"/>
          </p:nvPr>
        </p:nvSpPr>
        <p:spPr>
          <a:xfrm>
            <a:off x="508001" y="1117601"/>
            <a:ext cx="7797799" cy="49237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Pros</a:t>
            </a:r>
            <a:endParaRPr/>
          </a:p>
          <a:p>
            <a:pPr indent="-342900" lvl="0" marL="342900" rtl="0" algn="l">
              <a:spcBef>
                <a:spcPts val="380"/>
              </a:spcBef>
              <a:spcAft>
                <a:spcPts val="0"/>
              </a:spcAft>
              <a:buClr>
                <a:schemeClr val="dk1"/>
              </a:buClr>
              <a:buSzPts val="1900"/>
              <a:buChar char="•"/>
            </a:pPr>
            <a:r>
              <a:rPr lang="en-US" sz="1900"/>
              <a:t>Fault tolerance: High fault tolerance </a:t>
            </a:r>
            <a:endParaRPr/>
          </a:p>
          <a:p>
            <a:pPr indent="-342900" lvl="0" marL="342900" rtl="0" algn="l">
              <a:spcBef>
                <a:spcPts val="380"/>
              </a:spcBef>
              <a:spcAft>
                <a:spcPts val="0"/>
              </a:spcAft>
              <a:buClr>
                <a:schemeClr val="dk1"/>
              </a:buClr>
              <a:buSzPts val="1900"/>
              <a:buChar char="•"/>
            </a:pPr>
            <a:r>
              <a:rPr lang="en-US" sz="1900"/>
              <a:t>Latency: less than for batch processing system</a:t>
            </a:r>
            <a:endParaRPr/>
          </a:p>
          <a:p>
            <a:pPr indent="-342900" lvl="0" marL="342900" rtl="0" algn="l">
              <a:spcBef>
                <a:spcPts val="380"/>
              </a:spcBef>
              <a:spcAft>
                <a:spcPts val="0"/>
              </a:spcAft>
              <a:buClr>
                <a:schemeClr val="dk1"/>
              </a:buClr>
              <a:buSzPts val="1900"/>
              <a:buChar char="•"/>
            </a:pPr>
            <a:r>
              <a:rPr lang="en-US" sz="1900"/>
              <a:t>Processing Model: Real-time stream processing model </a:t>
            </a:r>
            <a:endParaRPr/>
          </a:p>
          <a:p>
            <a:pPr indent="-342900" lvl="0" marL="342900" rtl="0" algn="l">
              <a:spcBef>
                <a:spcPts val="380"/>
              </a:spcBef>
              <a:spcAft>
                <a:spcPts val="0"/>
              </a:spcAft>
              <a:buClr>
                <a:schemeClr val="dk1"/>
              </a:buClr>
              <a:buSzPts val="1900"/>
              <a:buChar char="•"/>
            </a:pPr>
            <a:r>
              <a:rPr lang="en-US" sz="1900"/>
              <a:t>Programming language dependency: any programming language </a:t>
            </a:r>
            <a:endParaRPr/>
          </a:p>
          <a:p>
            <a:pPr indent="-342900" lvl="0" marL="342900" rtl="0" algn="l">
              <a:spcBef>
                <a:spcPts val="380"/>
              </a:spcBef>
              <a:spcAft>
                <a:spcPts val="0"/>
              </a:spcAft>
              <a:buClr>
                <a:schemeClr val="dk1"/>
              </a:buClr>
              <a:buSzPts val="1900"/>
              <a:buChar char="•"/>
            </a:pPr>
            <a:r>
              <a:rPr lang="en-US" sz="1900"/>
              <a:t>Reliable: each tuple of data should be processed at least once </a:t>
            </a:r>
            <a:endParaRPr/>
          </a:p>
          <a:p>
            <a:pPr indent="-342900" lvl="0" marL="342900" rtl="0" algn="l">
              <a:spcBef>
                <a:spcPts val="380"/>
              </a:spcBef>
              <a:spcAft>
                <a:spcPts val="0"/>
              </a:spcAft>
              <a:buClr>
                <a:schemeClr val="dk1"/>
              </a:buClr>
              <a:buSzPts val="1900"/>
              <a:buChar char="•"/>
            </a:pPr>
            <a:r>
              <a:rPr lang="en-US" sz="1900"/>
              <a:t>Scalability: high scalability </a:t>
            </a:r>
            <a:endParaRPr/>
          </a:p>
          <a:p>
            <a:pPr indent="0" lvl="0" marL="0" rtl="0" algn="l">
              <a:spcBef>
                <a:spcPts val="640"/>
              </a:spcBef>
              <a:spcAft>
                <a:spcPts val="0"/>
              </a:spcAft>
              <a:buClr>
                <a:schemeClr val="dk1"/>
              </a:buClr>
              <a:buSzPts val="3200"/>
              <a:buNone/>
            </a:pPr>
            <a:r>
              <a:rPr lang="en-US"/>
              <a:t>Cons</a:t>
            </a:r>
            <a:endParaRPr/>
          </a:p>
          <a:p>
            <a:pPr indent="-342900" lvl="0" marL="342900" rtl="0" algn="l">
              <a:spcBef>
                <a:spcPts val="380"/>
              </a:spcBef>
              <a:spcAft>
                <a:spcPts val="0"/>
              </a:spcAft>
              <a:buClr>
                <a:schemeClr val="dk1"/>
              </a:buClr>
              <a:buSzPts val="1900"/>
              <a:buChar char="•"/>
            </a:pPr>
            <a:r>
              <a:rPr lang="en-US" sz="1900"/>
              <a:t>Use of native scheduler and resource management feature (Nimbus) in particular, can become bottlenecks </a:t>
            </a:r>
            <a:endParaRPr/>
          </a:p>
          <a:p>
            <a:pPr indent="-342900" lvl="0" marL="342900" rtl="0" algn="l">
              <a:spcBef>
                <a:spcPts val="380"/>
              </a:spcBef>
              <a:spcAft>
                <a:spcPts val="0"/>
              </a:spcAft>
              <a:buClr>
                <a:schemeClr val="dk1"/>
              </a:buClr>
              <a:buSzPts val="1900"/>
              <a:buChar char="•"/>
            </a:pPr>
            <a:r>
              <a:rPr lang="en-US" sz="1900"/>
              <a:t>Difficulties with debugging given the way the threads and data flows are split</a:t>
            </a:r>
            <a:endParaRPr/>
          </a:p>
        </p:txBody>
      </p:sp>
      <p:sp>
        <p:nvSpPr>
          <p:cNvPr id="410" name="Google Shape;410;p4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381000" y="3048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lang="en-US" sz="2800"/>
              <a:t>Benchmarking Streaming Computation Engines:</a:t>
            </a:r>
            <a:br>
              <a:rPr lang="en-US" sz="2800"/>
            </a:br>
            <a:r>
              <a:rPr lang="en-US" sz="2800"/>
              <a:t>Storm, Flink and Spark Streaming</a:t>
            </a:r>
            <a:endParaRPr/>
          </a:p>
        </p:txBody>
      </p:sp>
      <p:pic>
        <p:nvPicPr>
          <p:cNvPr id="418" name="Google Shape;418;p48"/>
          <p:cNvPicPr preferRelativeResize="0"/>
          <p:nvPr>
            <p:ph idx="1" type="body"/>
          </p:nvPr>
        </p:nvPicPr>
        <p:blipFill rotWithShape="1">
          <a:blip r:embed="rId3">
            <a:alphaModFix/>
          </a:blip>
          <a:srcRect b="0" l="0" r="0" t="0"/>
          <a:stretch/>
        </p:blipFill>
        <p:spPr>
          <a:xfrm>
            <a:off x="152400" y="1600199"/>
            <a:ext cx="4419600" cy="4251183"/>
          </a:xfrm>
          <a:prstGeom prst="rect">
            <a:avLst/>
          </a:prstGeom>
          <a:noFill/>
          <a:ln>
            <a:noFill/>
          </a:ln>
        </p:spPr>
      </p:pic>
      <p:pic>
        <p:nvPicPr>
          <p:cNvPr id="419" name="Google Shape;419;p48"/>
          <p:cNvPicPr preferRelativeResize="0"/>
          <p:nvPr/>
        </p:nvPicPr>
        <p:blipFill rotWithShape="1">
          <a:blip r:embed="rId4">
            <a:alphaModFix/>
          </a:blip>
          <a:srcRect b="0" l="0" r="0" t="0"/>
          <a:stretch/>
        </p:blipFill>
        <p:spPr>
          <a:xfrm>
            <a:off x="4267201" y="1676399"/>
            <a:ext cx="4728742" cy="4251830"/>
          </a:xfrm>
          <a:prstGeom prst="rect">
            <a:avLst/>
          </a:prstGeom>
          <a:noFill/>
          <a:ln>
            <a:noFill/>
          </a:ln>
        </p:spPr>
      </p:pic>
      <p:sp>
        <p:nvSpPr>
          <p:cNvPr id="420" name="Google Shape;420;p4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152400" y="2743200"/>
            <a:ext cx="8839200" cy="13620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05867"/>
              </a:buClr>
              <a:buSzPts val="4000"/>
              <a:buFont typeface="Arial"/>
              <a:buNone/>
            </a:pPr>
            <a:r>
              <a:rPr lang="en-US"/>
              <a:t>Spark Streaming</a:t>
            </a:r>
            <a:endParaRPr/>
          </a:p>
        </p:txBody>
      </p:sp>
      <p:sp>
        <p:nvSpPr>
          <p:cNvPr id="427" name="Google Shape;427;p4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sz="4400"/>
              <a:t>What is Spark Streaming?</a:t>
            </a:r>
            <a:endParaRPr/>
          </a:p>
        </p:txBody>
      </p:sp>
      <p:sp>
        <p:nvSpPr>
          <p:cNvPr id="434" name="Google Shape;434;p50"/>
          <p:cNvSpPr txBox="1"/>
          <p:nvPr>
            <p:ph idx="4294967295" type="body"/>
          </p:nvPr>
        </p:nvSpPr>
        <p:spPr>
          <a:xfrm>
            <a:off x="533400" y="1447800"/>
            <a:ext cx="80772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Extends Spark for doing large scale stream processing </a:t>
            </a:r>
            <a:endParaRPr/>
          </a:p>
          <a:p>
            <a:pPr indent="-342900" lvl="0" marL="342900" rtl="0" algn="l">
              <a:spcBef>
                <a:spcPts val="1500"/>
              </a:spcBef>
              <a:spcAft>
                <a:spcPts val="0"/>
              </a:spcAft>
              <a:buClr>
                <a:schemeClr val="dk1"/>
              </a:buClr>
              <a:buSzPts val="3200"/>
              <a:buChar char="•"/>
            </a:pPr>
            <a:r>
              <a:rPr lang="en-US"/>
              <a:t>Scales to 100s of nodes and achieves second scale latencies</a:t>
            </a:r>
            <a:endParaRPr/>
          </a:p>
          <a:p>
            <a:pPr indent="-342900" lvl="0" marL="342900" rtl="0" algn="l">
              <a:spcBef>
                <a:spcPts val="1500"/>
              </a:spcBef>
              <a:spcAft>
                <a:spcPts val="0"/>
              </a:spcAft>
              <a:buClr>
                <a:schemeClr val="dk1"/>
              </a:buClr>
              <a:buSzPts val="3200"/>
              <a:buChar char="•"/>
            </a:pPr>
            <a:r>
              <a:rPr lang="en-US"/>
              <a:t>Efficient and fault-tolerant stateful stream processing</a:t>
            </a:r>
            <a:endParaRPr sz="2400"/>
          </a:p>
          <a:p>
            <a:pPr indent="-342900" lvl="0" marL="342900" rtl="0" algn="l">
              <a:spcBef>
                <a:spcPts val="1500"/>
              </a:spcBef>
              <a:spcAft>
                <a:spcPts val="0"/>
              </a:spcAft>
              <a:buClr>
                <a:schemeClr val="dk1"/>
              </a:buClr>
              <a:buSzPts val="3200"/>
              <a:buChar char="•"/>
            </a:pPr>
            <a:r>
              <a:rPr lang="en-US"/>
              <a:t>Simple batch-like API for implementing complex algorithms</a:t>
            </a:r>
            <a:endParaRPr/>
          </a:p>
          <a:p>
            <a:pPr indent="-215900" lvl="0" marL="342900" rtl="0" algn="l">
              <a:spcBef>
                <a:spcPts val="400"/>
              </a:spcBef>
              <a:spcAft>
                <a:spcPts val="0"/>
              </a:spcAft>
              <a:buClr>
                <a:schemeClr val="dk1"/>
              </a:buClr>
              <a:buSzPts val="2000"/>
              <a:buNone/>
            </a:pPr>
            <a:r>
              <a:t/>
            </a:r>
            <a:endParaRPr sz="2000"/>
          </a:p>
        </p:txBody>
      </p:sp>
      <p:sp>
        <p:nvSpPr>
          <p:cNvPr id="435" name="Google Shape;435;p5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Integration with Batch Processing</a:t>
            </a:r>
            <a:endParaRPr/>
          </a:p>
        </p:txBody>
      </p:sp>
      <p:sp>
        <p:nvSpPr>
          <p:cNvPr id="442" name="Google Shape;442;p5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Many environments require processing same data in live streaming as well as batch post processing</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Existing framework cannot do both</a:t>
            </a:r>
            <a:endParaRPr/>
          </a:p>
          <a:p>
            <a:pPr indent="-285750" lvl="1" marL="742950" rtl="0" algn="l">
              <a:spcBef>
                <a:spcPts val="476"/>
              </a:spcBef>
              <a:spcAft>
                <a:spcPts val="0"/>
              </a:spcAft>
              <a:buClr>
                <a:schemeClr val="dk1"/>
              </a:buClr>
              <a:buSzPct val="100000"/>
              <a:buChar char="–"/>
            </a:pPr>
            <a:r>
              <a:rPr lang="en-US"/>
              <a:t>Either do stream processing of 100s of MB/s with low latency </a:t>
            </a:r>
            <a:endParaRPr/>
          </a:p>
          <a:p>
            <a:pPr indent="-285750" lvl="1" marL="742950" rtl="0" algn="l">
              <a:spcBef>
                <a:spcPts val="476"/>
              </a:spcBef>
              <a:spcAft>
                <a:spcPts val="0"/>
              </a:spcAft>
              <a:buClr>
                <a:schemeClr val="dk1"/>
              </a:buClr>
              <a:buSzPct val="100000"/>
              <a:buChar char="–"/>
            </a:pPr>
            <a:r>
              <a:rPr lang="en-US"/>
              <a:t>Or do batch processing of TBs / PBs of data with high latency</a:t>
            </a:r>
            <a:endParaRPr/>
          </a:p>
          <a:p>
            <a:pPr indent="-134619" lvl="1" marL="742950" rtl="0" algn="l">
              <a:spcBef>
                <a:spcPts val="476"/>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Extremely painful to maintain</a:t>
            </a:r>
            <a:br>
              <a:rPr lang="en-US"/>
            </a:br>
            <a:r>
              <a:rPr lang="en-US"/>
              <a:t>two different  stacks </a:t>
            </a:r>
            <a:endParaRPr/>
          </a:p>
          <a:p>
            <a:pPr indent="-285750" lvl="1" marL="742950" rtl="0" algn="l">
              <a:spcBef>
                <a:spcPts val="476"/>
              </a:spcBef>
              <a:spcAft>
                <a:spcPts val="0"/>
              </a:spcAft>
              <a:buClr>
                <a:schemeClr val="dk1"/>
              </a:buClr>
              <a:buSzPct val="100000"/>
              <a:buChar char="–"/>
            </a:pPr>
            <a:r>
              <a:rPr lang="en-US"/>
              <a:t>Different programming models</a:t>
            </a:r>
            <a:endParaRPr/>
          </a:p>
          <a:p>
            <a:pPr indent="-285750" lvl="1" marL="742950" rtl="0" algn="l">
              <a:spcBef>
                <a:spcPts val="476"/>
              </a:spcBef>
              <a:spcAft>
                <a:spcPts val="0"/>
              </a:spcAft>
              <a:buClr>
                <a:schemeClr val="dk1"/>
              </a:buClr>
              <a:buSzPct val="100000"/>
              <a:buChar char="–"/>
            </a:pPr>
            <a:r>
              <a:rPr lang="en-US"/>
              <a:t>Double the implementation effort</a:t>
            </a:r>
            <a:endParaRPr/>
          </a:p>
          <a:p>
            <a:pPr indent="-285750" lvl="1" marL="742950" rtl="0" algn="l">
              <a:spcBef>
                <a:spcPts val="476"/>
              </a:spcBef>
              <a:spcAft>
                <a:spcPts val="0"/>
              </a:spcAft>
              <a:buClr>
                <a:schemeClr val="dk1"/>
              </a:buClr>
              <a:buSzPct val="100000"/>
              <a:buChar char="–"/>
            </a:pPr>
            <a:r>
              <a:rPr lang="en-US"/>
              <a:t>Double the number of bugs</a:t>
            </a:r>
            <a:endParaRPr/>
          </a:p>
          <a:p>
            <a:pPr indent="-134619" lvl="1" marL="742950" rtl="0" algn="l">
              <a:spcBef>
                <a:spcPts val="476"/>
              </a:spcBef>
              <a:spcAft>
                <a:spcPts val="0"/>
              </a:spcAft>
              <a:buClr>
                <a:schemeClr val="dk1"/>
              </a:buClr>
              <a:buSzPct val="100000"/>
              <a:buNone/>
            </a:pPr>
            <a:r>
              <a:t/>
            </a:r>
            <a:endParaRPr/>
          </a:p>
        </p:txBody>
      </p:sp>
      <p:pic>
        <p:nvPicPr>
          <p:cNvPr id="443" name="Google Shape;443;p51"/>
          <p:cNvPicPr preferRelativeResize="0"/>
          <p:nvPr/>
        </p:nvPicPr>
        <p:blipFill rotWithShape="1">
          <a:blip r:embed="rId3">
            <a:alphaModFix/>
          </a:blip>
          <a:srcRect b="0" l="0" r="0" t="0"/>
          <a:stretch/>
        </p:blipFill>
        <p:spPr>
          <a:xfrm>
            <a:off x="5486400" y="3886200"/>
            <a:ext cx="3049192" cy="2534994"/>
          </a:xfrm>
          <a:prstGeom prst="ellipse">
            <a:avLst/>
          </a:prstGeom>
          <a:noFill/>
          <a:ln>
            <a:noFill/>
          </a:ln>
        </p:spPr>
      </p:pic>
      <p:sp>
        <p:nvSpPr>
          <p:cNvPr id="444" name="Google Shape;444;p5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Stateful Stream Processing</a:t>
            </a:r>
            <a:endParaRPr/>
          </a:p>
        </p:txBody>
      </p:sp>
      <p:sp>
        <p:nvSpPr>
          <p:cNvPr id="452" name="Google Shape;452;p52"/>
          <p:cNvSpPr txBox="1"/>
          <p:nvPr>
            <p:ph idx="4294967295" type="body"/>
          </p:nvPr>
        </p:nvSpPr>
        <p:spPr>
          <a:xfrm>
            <a:off x="533400" y="1295400"/>
            <a:ext cx="4267200" cy="2971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sz="2800"/>
              <a:t>Traditional streaming systems have a </a:t>
            </a:r>
            <a:r>
              <a:rPr lang="en-US" sz="2800">
                <a:solidFill>
                  <a:srgbClr val="1D86CD"/>
                </a:solidFill>
              </a:rPr>
              <a:t>record-at-a-time</a:t>
            </a:r>
            <a:r>
              <a:rPr lang="en-US" sz="2800"/>
              <a:t> processing model</a:t>
            </a:r>
            <a:endParaRPr/>
          </a:p>
          <a:p>
            <a:pPr indent="-285750" lvl="1" marL="742950" rtl="0" algn="l">
              <a:spcBef>
                <a:spcPts val="444"/>
              </a:spcBef>
              <a:spcAft>
                <a:spcPts val="0"/>
              </a:spcAft>
              <a:buClr>
                <a:schemeClr val="dk1"/>
              </a:buClr>
              <a:buSzPct val="100000"/>
              <a:buChar char="–"/>
            </a:pPr>
            <a:r>
              <a:rPr lang="en-US" sz="2400"/>
              <a:t>Each node has mutable state</a:t>
            </a:r>
            <a:endParaRPr/>
          </a:p>
          <a:p>
            <a:pPr indent="-285750" lvl="1" marL="742950" rtl="0" algn="l">
              <a:spcBef>
                <a:spcPts val="444"/>
              </a:spcBef>
              <a:spcAft>
                <a:spcPts val="0"/>
              </a:spcAft>
              <a:buClr>
                <a:schemeClr val="dk1"/>
              </a:buClr>
              <a:buSzPct val="100000"/>
              <a:buChar char="–"/>
            </a:pPr>
            <a:r>
              <a:rPr lang="en-US" sz="2400"/>
              <a:t>For each record, update state and send new records</a:t>
            </a:r>
            <a:endParaRPr/>
          </a:p>
        </p:txBody>
      </p:sp>
      <p:sp>
        <p:nvSpPr>
          <p:cNvPr id="453" name="Google Shape;453;p52"/>
          <p:cNvSpPr txBox="1"/>
          <p:nvPr>
            <p:ph idx="4294967295" type="sldNum"/>
          </p:nvPr>
        </p:nvSpPr>
        <p:spPr>
          <a:xfrm>
            <a:off x="6934200" y="640080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7F7F7F"/>
                </a:solidFill>
                <a:latin typeface="Arial"/>
                <a:ea typeface="Arial"/>
                <a:cs typeface="Arial"/>
                <a:sym typeface="Arial"/>
              </a:rPr>
              <a:t>‹#›</a:t>
            </a:fld>
            <a:endParaRPr sz="1200">
              <a:solidFill>
                <a:srgbClr val="7F7F7F"/>
              </a:solidFill>
              <a:latin typeface="Arial"/>
              <a:ea typeface="Arial"/>
              <a:cs typeface="Arial"/>
              <a:sym typeface="Arial"/>
            </a:endParaRPr>
          </a:p>
        </p:txBody>
      </p:sp>
      <p:grpSp>
        <p:nvGrpSpPr>
          <p:cNvPr id="454" name="Google Shape;454;p52"/>
          <p:cNvGrpSpPr/>
          <p:nvPr/>
        </p:nvGrpSpPr>
        <p:grpSpPr>
          <a:xfrm>
            <a:off x="4761478" y="1524000"/>
            <a:ext cx="4096772" cy="3371073"/>
            <a:chOff x="11638326" y="4648200"/>
            <a:chExt cx="10924799" cy="7122484"/>
          </a:xfrm>
        </p:grpSpPr>
        <p:cxnSp>
          <p:nvCxnSpPr>
            <p:cNvPr id="455" name="Google Shape;455;p52"/>
            <p:cNvCxnSpPr/>
            <p:nvPr/>
          </p:nvCxnSpPr>
          <p:spPr>
            <a:xfrm flipH="1" rot="10800000">
              <a:off x="16603610" y="8610232"/>
              <a:ext cx="2370154" cy="1828630"/>
            </a:xfrm>
            <a:prstGeom prst="straightConnector1">
              <a:avLst/>
            </a:prstGeom>
            <a:noFill/>
            <a:ln cap="flat" cmpd="sng" w="38100">
              <a:solidFill>
                <a:schemeClr val="dk1"/>
              </a:solidFill>
              <a:prstDash val="solid"/>
              <a:round/>
              <a:headEnd len="sm" w="sm" type="none"/>
              <a:tailEnd len="med" w="med" type="triangle"/>
            </a:ln>
          </p:spPr>
        </p:cxnSp>
        <p:pic>
          <p:nvPicPr>
            <p:cNvPr id="456" name="Google Shape;456;p52"/>
            <p:cNvPicPr preferRelativeResize="0"/>
            <p:nvPr/>
          </p:nvPicPr>
          <p:blipFill rotWithShape="1">
            <a:blip r:embed="rId3">
              <a:alphaModFix/>
            </a:blip>
            <a:srcRect b="0" l="0" r="0" t="0"/>
            <a:stretch/>
          </p:blipFill>
          <p:spPr>
            <a:xfrm>
              <a:off x="18832977" y="7293667"/>
              <a:ext cx="2571328" cy="2062382"/>
            </a:xfrm>
            <a:prstGeom prst="rect">
              <a:avLst/>
            </a:prstGeom>
            <a:noFill/>
            <a:ln>
              <a:noFill/>
            </a:ln>
          </p:spPr>
        </p:pic>
        <p:pic>
          <p:nvPicPr>
            <p:cNvPr id="457" name="Google Shape;457;p52"/>
            <p:cNvPicPr preferRelativeResize="0"/>
            <p:nvPr/>
          </p:nvPicPr>
          <p:blipFill rotWithShape="1">
            <a:blip r:embed="rId3">
              <a:alphaModFix/>
            </a:blip>
            <a:srcRect b="0" l="0" r="0" t="0"/>
            <a:stretch/>
          </p:blipFill>
          <p:spPr>
            <a:xfrm>
              <a:off x="14715044" y="5679338"/>
              <a:ext cx="2571328" cy="2062382"/>
            </a:xfrm>
            <a:prstGeom prst="rect">
              <a:avLst/>
            </a:prstGeom>
            <a:noFill/>
            <a:ln>
              <a:noFill/>
            </a:ln>
          </p:spPr>
        </p:pic>
        <p:grpSp>
          <p:nvGrpSpPr>
            <p:cNvPr id="458" name="Google Shape;458;p52"/>
            <p:cNvGrpSpPr/>
            <p:nvPr/>
          </p:nvGrpSpPr>
          <p:grpSpPr>
            <a:xfrm>
              <a:off x="15711429" y="5554579"/>
              <a:ext cx="1362084" cy="996857"/>
              <a:chOff x="10831006" y="7050672"/>
              <a:chExt cx="1362084" cy="996857"/>
            </a:xfrm>
          </p:grpSpPr>
          <p:sp>
            <p:nvSpPr>
              <p:cNvPr id="459" name="Google Shape;459;p52"/>
              <p:cNvSpPr/>
              <p:nvPr/>
            </p:nvSpPr>
            <p:spPr>
              <a:xfrm>
                <a:off x="10831006" y="7050672"/>
                <a:ext cx="1362084" cy="99685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cxnSp>
            <p:nvCxnSpPr>
              <p:cNvPr id="460" name="Google Shape;460;p52"/>
              <p:cNvCxnSpPr/>
              <p:nvPr/>
            </p:nvCxnSpPr>
            <p:spPr>
              <a:xfrm>
                <a:off x="10831006" y="7655453"/>
                <a:ext cx="1362084"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1" name="Google Shape;461;p52"/>
              <p:cNvCxnSpPr/>
              <p:nvPr/>
            </p:nvCxnSpPr>
            <p:spPr>
              <a:xfrm>
                <a:off x="10831006" y="7452271"/>
                <a:ext cx="1362084"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2" name="Google Shape;462;p52"/>
              <p:cNvCxnSpPr/>
              <p:nvPr/>
            </p:nvCxnSpPr>
            <p:spPr>
              <a:xfrm>
                <a:off x="10831006" y="7858634"/>
                <a:ext cx="1362084"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3" name="Google Shape;463;p52"/>
              <p:cNvCxnSpPr/>
              <p:nvPr/>
            </p:nvCxnSpPr>
            <p:spPr>
              <a:xfrm>
                <a:off x="10831006" y="7247504"/>
                <a:ext cx="1362084" cy="0"/>
              </a:xfrm>
              <a:prstGeom prst="straightConnector1">
                <a:avLst/>
              </a:prstGeom>
              <a:solidFill>
                <a:srgbClr val="617AD2"/>
              </a:solidFill>
              <a:ln cap="flat" cmpd="sng" w="9525">
                <a:solidFill>
                  <a:schemeClr val="dk1"/>
                </a:solidFill>
                <a:prstDash val="solid"/>
                <a:round/>
                <a:headEnd len="sm" w="sm" type="none"/>
                <a:tailEnd len="sm" w="sm" type="none"/>
              </a:ln>
            </p:spPr>
          </p:cxnSp>
        </p:grpSp>
        <p:grpSp>
          <p:nvGrpSpPr>
            <p:cNvPr id="464" name="Google Shape;464;p52"/>
            <p:cNvGrpSpPr/>
            <p:nvPr/>
          </p:nvGrpSpPr>
          <p:grpSpPr>
            <a:xfrm>
              <a:off x="19832607" y="7010181"/>
              <a:ext cx="1360497" cy="998445"/>
              <a:chOff x="16944902" y="7931960"/>
              <a:chExt cx="1360497" cy="998445"/>
            </a:xfrm>
          </p:grpSpPr>
          <p:sp>
            <p:nvSpPr>
              <p:cNvPr id="465" name="Google Shape;465;p52"/>
              <p:cNvSpPr/>
              <p:nvPr/>
            </p:nvSpPr>
            <p:spPr>
              <a:xfrm>
                <a:off x="16944902" y="7931960"/>
                <a:ext cx="1360497" cy="99844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cxnSp>
            <p:nvCxnSpPr>
              <p:cNvPr id="466" name="Google Shape;466;p52"/>
              <p:cNvCxnSpPr/>
              <p:nvPr/>
            </p:nvCxnSpPr>
            <p:spPr>
              <a:xfrm>
                <a:off x="16944902" y="8536742"/>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7" name="Google Shape;467;p52"/>
              <p:cNvCxnSpPr/>
              <p:nvPr/>
            </p:nvCxnSpPr>
            <p:spPr>
              <a:xfrm>
                <a:off x="16944902" y="8333561"/>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8" name="Google Shape;468;p52"/>
              <p:cNvCxnSpPr/>
              <p:nvPr/>
            </p:nvCxnSpPr>
            <p:spPr>
              <a:xfrm>
                <a:off x="16944902" y="8741510"/>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69" name="Google Shape;469;p52"/>
              <p:cNvCxnSpPr/>
              <p:nvPr/>
            </p:nvCxnSpPr>
            <p:spPr>
              <a:xfrm>
                <a:off x="16944902" y="8130380"/>
                <a:ext cx="1360497" cy="0"/>
              </a:xfrm>
              <a:prstGeom prst="straightConnector1">
                <a:avLst/>
              </a:prstGeom>
              <a:gradFill>
                <a:gsLst>
                  <a:gs pos="0">
                    <a:srgbClr val="2D5C97"/>
                  </a:gs>
                  <a:gs pos="80000">
                    <a:srgbClr val="3C7AC5"/>
                  </a:gs>
                  <a:gs pos="100000">
                    <a:srgbClr val="397BC9"/>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cxnSp>
          <p:nvCxnSpPr>
            <p:cNvPr id="470" name="Google Shape;470;p52"/>
            <p:cNvCxnSpPr/>
            <p:nvPr/>
          </p:nvCxnSpPr>
          <p:spPr>
            <a:xfrm>
              <a:off x="13403189" y="6629216"/>
              <a:ext cx="1301759" cy="17461"/>
            </a:xfrm>
            <a:prstGeom prst="straightConnector1">
              <a:avLst/>
            </a:prstGeom>
            <a:noFill/>
            <a:ln cap="flat" cmpd="sng" w="38100">
              <a:solidFill>
                <a:schemeClr val="dk1"/>
              </a:solidFill>
              <a:prstDash val="solid"/>
              <a:round/>
              <a:headEnd len="sm" w="sm" type="none"/>
              <a:tailEnd len="med" w="med" type="triangle"/>
            </a:ln>
          </p:spPr>
        </p:cxnSp>
        <p:sp>
          <p:nvSpPr>
            <p:cNvPr id="471" name="Google Shape;471;p52"/>
            <p:cNvSpPr/>
            <p:nvPr/>
          </p:nvSpPr>
          <p:spPr>
            <a:xfrm>
              <a:off x="14553898" y="5586007"/>
              <a:ext cx="1056754" cy="788914"/>
            </a:xfrm>
            <a:prstGeom prst="arc">
              <a:avLst>
                <a:gd fmla="val 2504094" name="adj1"/>
                <a:gd fmla="val 19406337" name="adj2"/>
              </a:avLst>
            </a:prstGeom>
            <a:noFill/>
            <a:ln cap="flat" cmpd="sng" w="38100">
              <a:solidFill>
                <a:schemeClr val="dk1"/>
              </a:solidFill>
              <a:prstDash val="solid"/>
              <a:round/>
              <a:headEnd len="sm" w="sm" type="none"/>
              <a:tailEnd len="med" w="med" type="triangle"/>
            </a:ln>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cxnSp>
          <p:nvCxnSpPr>
            <p:cNvPr id="472" name="Google Shape;472;p52"/>
            <p:cNvCxnSpPr/>
            <p:nvPr/>
          </p:nvCxnSpPr>
          <p:spPr>
            <a:xfrm>
              <a:off x="16679811" y="6781602"/>
              <a:ext cx="2293953" cy="1371473"/>
            </a:xfrm>
            <a:prstGeom prst="straightConnector1">
              <a:avLst/>
            </a:prstGeom>
            <a:noFill/>
            <a:ln cap="flat" cmpd="sng" w="38100">
              <a:solidFill>
                <a:schemeClr val="dk1"/>
              </a:solidFill>
              <a:prstDash val="solid"/>
              <a:round/>
              <a:headEnd len="sm" w="sm" type="none"/>
              <a:tailEnd len="med" w="med" type="triangle"/>
            </a:ln>
          </p:spPr>
        </p:cxnSp>
        <p:sp>
          <p:nvSpPr>
            <p:cNvPr id="473" name="Google Shape;473;p52"/>
            <p:cNvSpPr/>
            <p:nvPr/>
          </p:nvSpPr>
          <p:spPr>
            <a:xfrm>
              <a:off x="18679837" y="7198757"/>
              <a:ext cx="1056754" cy="790503"/>
            </a:xfrm>
            <a:prstGeom prst="arc">
              <a:avLst>
                <a:gd fmla="val 2504094" name="adj1"/>
                <a:gd fmla="val 19406337" name="adj2"/>
              </a:avLst>
            </a:prstGeom>
            <a:noFill/>
            <a:ln cap="flat" cmpd="sng" w="38100">
              <a:solidFill>
                <a:schemeClr val="dk1"/>
              </a:solidFill>
              <a:prstDash val="solid"/>
              <a:round/>
              <a:headEnd len="sm" w="sm" type="none"/>
              <a:tailEnd len="med" w="med" type="triangle"/>
            </a:ln>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474" name="Google Shape;474;p52"/>
            <p:cNvSpPr txBox="1"/>
            <p:nvPr/>
          </p:nvSpPr>
          <p:spPr>
            <a:xfrm>
              <a:off x="14555391" y="4648200"/>
              <a:ext cx="4266277" cy="932027"/>
            </a:xfrm>
            <a:prstGeom prst="rect">
              <a:avLst/>
            </a:prstGeom>
            <a:noFill/>
            <a:ln>
              <a:noFill/>
            </a:ln>
          </p:spPr>
          <p:txBody>
            <a:bodyPr anchorCtr="0" anchor="t" bIns="108850" lIns="217700" spcFirstLastPara="1" rIns="217700" wrap="square" tIns="108850">
              <a:sp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mutable state</a:t>
              </a:r>
              <a:endParaRPr/>
            </a:p>
          </p:txBody>
        </p:sp>
        <p:sp>
          <p:nvSpPr>
            <p:cNvPr id="475" name="Google Shape;475;p52"/>
            <p:cNvSpPr txBox="1"/>
            <p:nvPr/>
          </p:nvSpPr>
          <p:spPr>
            <a:xfrm>
              <a:off x="14681680" y="7487454"/>
              <a:ext cx="2133353" cy="756176"/>
            </a:xfrm>
            <a:prstGeom prst="rect">
              <a:avLst/>
            </a:prstGeom>
            <a:noFill/>
            <a:ln>
              <a:noFill/>
            </a:ln>
          </p:spPr>
          <p:txBody>
            <a:bodyPr anchorCtr="0" anchor="t" bIns="65300" lIns="0" spcFirstLastPara="1" rIns="0" wrap="square" tIns="65300">
              <a:sp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node 1</a:t>
              </a:r>
              <a:endParaRPr/>
            </a:p>
          </p:txBody>
        </p:sp>
        <p:sp>
          <p:nvSpPr>
            <p:cNvPr id="476" name="Google Shape;476;p52"/>
            <p:cNvSpPr txBox="1"/>
            <p:nvPr/>
          </p:nvSpPr>
          <p:spPr>
            <a:xfrm>
              <a:off x="18821401" y="9060692"/>
              <a:ext cx="2133353" cy="756176"/>
            </a:xfrm>
            <a:prstGeom prst="rect">
              <a:avLst/>
            </a:prstGeom>
            <a:noFill/>
            <a:ln cap="flat" cmpd="sng" w="9525">
              <a:solidFill>
                <a:srgbClr val="FFFFFF"/>
              </a:solidFill>
              <a:prstDash val="solid"/>
              <a:miter lim="800000"/>
              <a:headEnd len="sm" w="sm" type="none"/>
              <a:tailEnd len="sm" w="sm" type="none"/>
            </a:ln>
          </p:spPr>
          <p:txBody>
            <a:bodyPr anchorCtr="0" anchor="t" bIns="65300" lIns="0" spcFirstLastPara="1" rIns="0" wrap="square" tIns="65300">
              <a:sp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node 3</a:t>
              </a:r>
              <a:endParaRPr/>
            </a:p>
          </p:txBody>
        </p:sp>
        <p:sp>
          <p:nvSpPr>
            <p:cNvPr id="477" name="Google Shape;477;p52"/>
            <p:cNvSpPr txBox="1"/>
            <p:nvPr/>
          </p:nvSpPr>
          <p:spPr>
            <a:xfrm>
              <a:off x="11638326" y="5786568"/>
              <a:ext cx="2261914" cy="1424426"/>
            </a:xfrm>
            <a:prstGeom prst="rect">
              <a:avLst/>
            </a:prstGeom>
            <a:noFill/>
            <a:ln>
              <a:noFill/>
            </a:ln>
          </p:spPr>
          <p:txBody>
            <a:bodyPr anchorCtr="0" anchor="t" bIns="108850" lIns="0" spcFirstLastPara="1" rIns="217700" wrap="square" tIns="108850">
              <a:sp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input </a:t>
              </a:r>
              <a:endParaRPr/>
            </a:p>
            <a:p>
              <a:pPr indent="0" lvl="0" marL="0" marR="0" rtl="0" algn="ctr">
                <a:spcBef>
                  <a:spcPts val="0"/>
                </a:spcBef>
                <a:spcAft>
                  <a:spcPts val="0"/>
                </a:spcAft>
                <a:buNone/>
              </a:pPr>
              <a:r>
                <a:rPr lang="en-US" sz="1600">
                  <a:solidFill>
                    <a:srgbClr val="000000"/>
                  </a:solidFill>
                  <a:latin typeface="Calibri"/>
                  <a:ea typeface="Calibri"/>
                  <a:cs typeface="Calibri"/>
                  <a:sym typeface="Calibri"/>
                </a:rPr>
                <a:t>records</a:t>
              </a:r>
              <a:endParaRPr/>
            </a:p>
          </p:txBody>
        </p:sp>
        <p:cxnSp>
          <p:nvCxnSpPr>
            <p:cNvPr id="478" name="Google Shape;478;p52"/>
            <p:cNvCxnSpPr/>
            <p:nvPr/>
          </p:nvCxnSpPr>
          <p:spPr>
            <a:xfrm>
              <a:off x="20954977" y="8419750"/>
              <a:ext cx="1608148" cy="0"/>
            </a:xfrm>
            <a:prstGeom prst="straightConnector1">
              <a:avLst/>
            </a:prstGeom>
            <a:noFill/>
            <a:ln cap="flat" cmpd="sng" w="38100">
              <a:solidFill>
                <a:schemeClr val="dk1"/>
              </a:solidFill>
              <a:prstDash val="solid"/>
              <a:round/>
              <a:headEnd len="sm" w="sm" type="none"/>
              <a:tailEnd len="med" w="med" type="triangle"/>
            </a:ln>
          </p:spPr>
        </p:cxnSp>
        <p:pic>
          <p:nvPicPr>
            <p:cNvPr id="479" name="Google Shape;479;p52"/>
            <p:cNvPicPr preferRelativeResize="0"/>
            <p:nvPr/>
          </p:nvPicPr>
          <p:blipFill rotWithShape="1">
            <a:blip r:embed="rId3">
              <a:alphaModFix/>
            </a:blip>
            <a:srcRect b="0" l="0" r="0" t="0"/>
            <a:stretch/>
          </p:blipFill>
          <p:spPr>
            <a:xfrm>
              <a:off x="14673530" y="9243126"/>
              <a:ext cx="2571328" cy="2062382"/>
            </a:xfrm>
            <a:prstGeom prst="rect">
              <a:avLst/>
            </a:prstGeom>
            <a:noFill/>
            <a:ln>
              <a:noFill/>
            </a:ln>
          </p:spPr>
        </p:pic>
        <p:grpSp>
          <p:nvGrpSpPr>
            <p:cNvPr id="480" name="Google Shape;480;p52"/>
            <p:cNvGrpSpPr/>
            <p:nvPr/>
          </p:nvGrpSpPr>
          <p:grpSpPr>
            <a:xfrm>
              <a:off x="15673329" y="9072152"/>
              <a:ext cx="1360497" cy="998444"/>
              <a:chOff x="10792906" y="10568245"/>
              <a:chExt cx="1360497" cy="998444"/>
            </a:xfrm>
          </p:grpSpPr>
          <p:sp>
            <p:nvSpPr>
              <p:cNvPr id="481" name="Google Shape;481;p52"/>
              <p:cNvSpPr/>
              <p:nvPr/>
            </p:nvSpPr>
            <p:spPr>
              <a:xfrm>
                <a:off x="10792906" y="10568245"/>
                <a:ext cx="1360497" cy="998444"/>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cxnSp>
            <p:nvCxnSpPr>
              <p:cNvPr id="482" name="Google Shape;482;p52"/>
              <p:cNvCxnSpPr/>
              <p:nvPr/>
            </p:nvCxnSpPr>
            <p:spPr>
              <a:xfrm>
                <a:off x="10792906" y="11173026"/>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83" name="Google Shape;483;p52"/>
              <p:cNvCxnSpPr/>
              <p:nvPr/>
            </p:nvCxnSpPr>
            <p:spPr>
              <a:xfrm>
                <a:off x="10792906" y="10969845"/>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84" name="Google Shape;484;p52"/>
              <p:cNvCxnSpPr/>
              <p:nvPr/>
            </p:nvCxnSpPr>
            <p:spPr>
              <a:xfrm>
                <a:off x="10792906" y="11377795"/>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cxnSp>
            <p:nvCxnSpPr>
              <p:cNvPr id="485" name="Google Shape;485;p52"/>
              <p:cNvCxnSpPr/>
              <p:nvPr/>
            </p:nvCxnSpPr>
            <p:spPr>
              <a:xfrm>
                <a:off x="10792906" y="10768251"/>
                <a:ext cx="1360497" cy="0"/>
              </a:xfrm>
              <a:prstGeom prst="straightConnector1">
                <a:avLst/>
              </a:prstGeom>
              <a:solidFill>
                <a:srgbClr val="617AD2"/>
              </a:solidFill>
              <a:ln cap="flat" cmpd="sng" w="9525">
                <a:solidFill>
                  <a:schemeClr val="dk1"/>
                </a:solidFill>
                <a:prstDash val="solid"/>
                <a:round/>
                <a:headEnd len="sm" w="sm" type="none"/>
                <a:tailEnd len="sm" w="sm" type="none"/>
              </a:ln>
            </p:spPr>
          </p:cxnSp>
        </p:grpSp>
        <p:sp>
          <p:nvSpPr>
            <p:cNvPr id="486" name="Google Shape;486;p52"/>
            <p:cNvSpPr/>
            <p:nvPr/>
          </p:nvSpPr>
          <p:spPr>
            <a:xfrm>
              <a:off x="14520559" y="9108340"/>
              <a:ext cx="1056754" cy="790503"/>
            </a:xfrm>
            <a:prstGeom prst="arc">
              <a:avLst>
                <a:gd fmla="val 2504094" name="adj1"/>
                <a:gd fmla="val 19406337" name="adj2"/>
              </a:avLst>
            </a:prstGeom>
            <a:noFill/>
            <a:ln cap="flat" cmpd="sng" w="38100">
              <a:solidFill>
                <a:schemeClr val="dk1"/>
              </a:solidFill>
              <a:prstDash val="solid"/>
              <a:round/>
              <a:headEnd len="sm" w="sm" type="none"/>
              <a:tailEnd len="med" w="med" type="triangle"/>
            </a:ln>
          </p:spPr>
          <p:txBody>
            <a:bodyPr anchorCtr="0" anchor="ctr" bIns="108850" lIns="217700" spcFirstLastPara="1" rIns="217700" wrap="square" tIns="10885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487" name="Google Shape;487;p52"/>
            <p:cNvSpPr txBox="1"/>
            <p:nvPr/>
          </p:nvSpPr>
          <p:spPr>
            <a:xfrm>
              <a:off x="14661952" y="11014508"/>
              <a:ext cx="2133353" cy="756176"/>
            </a:xfrm>
            <a:prstGeom prst="rect">
              <a:avLst/>
            </a:prstGeom>
            <a:noFill/>
            <a:ln>
              <a:noFill/>
            </a:ln>
          </p:spPr>
          <p:txBody>
            <a:bodyPr anchorCtr="0" anchor="t" bIns="65300" lIns="0" spcFirstLastPara="1" rIns="0" wrap="square" tIns="65300">
              <a:sp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node 2</a:t>
              </a:r>
              <a:endParaRPr/>
            </a:p>
          </p:txBody>
        </p:sp>
        <p:cxnSp>
          <p:nvCxnSpPr>
            <p:cNvPr id="488" name="Google Shape;488;p52"/>
            <p:cNvCxnSpPr/>
            <p:nvPr/>
          </p:nvCxnSpPr>
          <p:spPr>
            <a:xfrm>
              <a:off x="13403189" y="10195998"/>
              <a:ext cx="1258896" cy="0"/>
            </a:xfrm>
            <a:prstGeom prst="straightConnector1">
              <a:avLst/>
            </a:prstGeom>
            <a:noFill/>
            <a:ln cap="flat" cmpd="sng" w="38100">
              <a:solidFill>
                <a:schemeClr val="dk1"/>
              </a:solidFill>
              <a:prstDash val="solid"/>
              <a:round/>
              <a:headEnd len="sm" w="sm" type="none"/>
              <a:tailEnd len="med" w="med" type="triangle"/>
            </a:ln>
          </p:spPr>
        </p:cxnSp>
        <p:sp>
          <p:nvSpPr>
            <p:cNvPr id="489" name="Google Shape;489;p52"/>
            <p:cNvSpPr txBox="1"/>
            <p:nvPr/>
          </p:nvSpPr>
          <p:spPr>
            <a:xfrm>
              <a:off x="11702964" y="9367969"/>
              <a:ext cx="2261914" cy="1424426"/>
            </a:xfrm>
            <a:prstGeom prst="rect">
              <a:avLst/>
            </a:prstGeom>
            <a:noFill/>
            <a:ln>
              <a:noFill/>
            </a:ln>
          </p:spPr>
          <p:txBody>
            <a:bodyPr anchorCtr="0" anchor="t" bIns="108850" lIns="0" spcFirstLastPara="1" rIns="217700" wrap="square" tIns="108850">
              <a:sp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input </a:t>
              </a:r>
              <a:endParaRPr/>
            </a:p>
            <a:p>
              <a:pPr indent="0" lvl="0" marL="0" marR="0" rtl="0" algn="ctr">
                <a:spcBef>
                  <a:spcPts val="0"/>
                </a:spcBef>
                <a:spcAft>
                  <a:spcPts val="0"/>
                </a:spcAft>
                <a:buNone/>
              </a:pPr>
              <a:r>
                <a:rPr lang="en-US" sz="1600">
                  <a:solidFill>
                    <a:srgbClr val="000000"/>
                  </a:solidFill>
                  <a:latin typeface="Calibri"/>
                  <a:ea typeface="Calibri"/>
                  <a:cs typeface="Calibri"/>
                  <a:sym typeface="Calibri"/>
                </a:rPr>
                <a:t>records</a:t>
              </a:r>
              <a:endParaRPr/>
            </a:p>
          </p:txBody>
        </p:sp>
      </p:grpSp>
      <p:sp>
        <p:nvSpPr>
          <p:cNvPr id="490" name="Google Shape;490;p52"/>
          <p:cNvSpPr txBox="1"/>
          <p:nvPr/>
        </p:nvSpPr>
        <p:spPr>
          <a:xfrm>
            <a:off x="538307" y="4391080"/>
            <a:ext cx="5676755" cy="1897458"/>
          </a:xfrm>
          <a:prstGeom prst="rect">
            <a:avLst/>
          </a:prstGeom>
          <a:noFill/>
          <a:ln>
            <a:noFill/>
          </a:ln>
        </p:spPr>
        <p:txBody>
          <a:bodyPr anchorCtr="0" anchor="t" bIns="0" lIns="0" spcFirstLastPara="1" rIns="0" wrap="square" tIns="0">
            <a:noAutofit/>
          </a:bodyPr>
          <a:lstStyle/>
          <a:p>
            <a:pPr indent="-192024" lvl="0" marL="325374" marR="0" rtl="0" algn="l">
              <a:spcBef>
                <a:spcPts val="0"/>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State is lost if node dies!</a:t>
            </a:r>
            <a:endParaRPr/>
          </a:p>
          <a:p>
            <a:pPr indent="-39624" lvl="0" marL="325374" marR="0" rtl="0" algn="l">
              <a:spcBef>
                <a:spcPts val="756"/>
              </a:spcBef>
              <a:spcAft>
                <a:spcPts val="0"/>
              </a:spcAft>
              <a:buClr>
                <a:srgbClr val="D11349"/>
              </a:buClr>
              <a:buSzPts val="2400"/>
              <a:buFont typeface="Noto Sans Symbols"/>
              <a:buNone/>
            </a:pPr>
            <a:r>
              <a:t/>
            </a:r>
            <a:endParaRPr sz="2400">
              <a:solidFill>
                <a:srgbClr val="0C0F20"/>
              </a:solidFill>
              <a:latin typeface="Calibri"/>
              <a:ea typeface="Calibri"/>
              <a:cs typeface="Calibri"/>
              <a:sym typeface="Calibri"/>
            </a:endParaRPr>
          </a:p>
          <a:p>
            <a:pPr indent="-192024" lvl="0" marL="325374" marR="0" rtl="0" algn="l">
              <a:spcBef>
                <a:spcPts val="756"/>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Making stateful stream processing be fault-tolerant is challenging</a:t>
            </a:r>
            <a:endParaRPr/>
          </a:p>
        </p:txBody>
      </p:sp>
      <p:sp>
        <p:nvSpPr>
          <p:cNvPr id="491" name="Google Shape;491;p5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Why can't we use traditional RDBMS?</a:t>
            </a:r>
            <a:endParaRPr/>
          </a:p>
        </p:txBody>
      </p:sp>
      <p:sp>
        <p:nvSpPr>
          <p:cNvPr id="105" name="Google Shape;105;p17"/>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Consider simplest case:</a:t>
            </a:r>
            <a:endParaRPr/>
          </a:p>
          <a:p>
            <a:pPr indent="-285750" lvl="1" marL="742950" rtl="0" algn="l">
              <a:spcBef>
                <a:spcPts val="518"/>
              </a:spcBef>
              <a:spcAft>
                <a:spcPts val="0"/>
              </a:spcAft>
              <a:buClr>
                <a:schemeClr val="dk1"/>
              </a:buClr>
              <a:buSzPct val="100000"/>
              <a:buChar char="–"/>
            </a:pPr>
            <a:r>
              <a:rPr lang="en-US"/>
              <a:t>Report moving average over last hour every 10 minutes</a:t>
            </a:r>
            <a:endParaRPr/>
          </a:p>
          <a:p>
            <a:pPr indent="-228600" lvl="3" marL="1600200" rtl="0" algn="l">
              <a:spcBef>
                <a:spcPts val="370"/>
              </a:spcBef>
              <a:spcAft>
                <a:spcPts val="0"/>
              </a:spcAft>
              <a:buClr>
                <a:schemeClr val="dk1"/>
              </a:buClr>
              <a:buSzPct val="100000"/>
              <a:buChar char="–"/>
            </a:pPr>
            <a:r>
              <a:rPr lang="en-US"/>
              <a:t>Insert all new items into database</a:t>
            </a:r>
            <a:endParaRPr/>
          </a:p>
          <a:p>
            <a:pPr indent="-228600" lvl="3" marL="1600200" rtl="0" algn="l">
              <a:spcBef>
                <a:spcPts val="370"/>
              </a:spcBef>
              <a:spcAft>
                <a:spcPts val="0"/>
              </a:spcAft>
              <a:buClr>
                <a:schemeClr val="dk1"/>
              </a:buClr>
              <a:buSzPct val="100000"/>
              <a:buChar char="–"/>
            </a:pPr>
            <a:r>
              <a:rPr lang="en-US"/>
              <a:t>Execute the query every 10 minutes</a:t>
            </a:r>
            <a:endParaRPr/>
          </a:p>
          <a:p>
            <a:pPr indent="-285750" lvl="1" marL="742950" rtl="0" algn="l">
              <a:spcBef>
                <a:spcPts val="518"/>
              </a:spcBef>
              <a:spcAft>
                <a:spcPts val="0"/>
              </a:spcAft>
              <a:buClr>
                <a:schemeClr val="dk1"/>
              </a:buClr>
              <a:buSzPct val="100000"/>
              <a:buChar char="–"/>
            </a:pPr>
            <a:r>
              <a:rPr lang="en-US"/>
              <a:t>Not easily generalizable to other tasks</a:t>
            </a:r>
            <a:endParaRPr/>
          </a:p>
          <a:p>
            <a:pPr indent="-285750" lvl="1" marL="742950" rtl="0" algn="l">
              <a:spcBef>
                <a:spcPts val="518"/>
              </a:spcBef>
              <a:spcAft>
                <a:spcPts val="0"/>
              </a:spcAft>
              <a:buClr>
                <a:schemeClr val="dk1"/>
              </a:buClr>
              <a:buSzPct val="100000"/>
              <a:buChar char="–"/>
            </a:pPr>
            <a:r>
              <a:rPr lang="en-US"/>
              <a:t>E.g., ``alert me when the moment moving average is </a:t>
            </a:r>
            <a:br>
              <a:rPr lang="en-US"/>
            </a:br>
            <a:r>
              <a:rPr lang="en-US"/>
              <a:t>&gt; 100'' ?</a:t>
            </a:r>
            <a:endParaRPr/>
          </a:p>
          <a:p>
            <a:pPr indent="-285750" lvl="1" marL="742950" rtl="0" algn="l">
              <a:spcBef>
                <a:spcPts val="518"/>
              </a:spcBef>
              <a:spcAft>
                <a:spcPts val="0"/>
              </a:spcAft>
              <a:buClr>
                <a:schemeClr val="dk1"/>
              </a:buClr>
              <a:buSzPct val="100000"/>
              <a:buChar char="–"/>
            </a:pPr>
            <a:r>
              <a:rPr lang="en-US"/>
              <a:t>Typically 1000's of such continuous queries</a:t>
            </a:r>
            <a:endParaRPr/>
          </a:p>
          <a:p>
            <a:pPr indent="-285750" lvl="1" marL="742950" rtl="0" algn="l">
              <a:spcBef>
                <a:spcPts val="518"/>
              </a:spcBef>
              <a:spcAft>
                <a:spcPts val="0"/>
              </a:spcAft>
              <a:buClr>
                <a:schemeClr val="dk1"/>
              </a:buClr>
              <a:buSzPct val="100000"/>
              <a:buChar char="–"/>
            </a:pPr>
            <a:r>
              <a:rPr lang="en-US"/>
              <a:t>Even for one query, too slow and inefficient </a:t>
            </a:r>
            <a:endParaRPr/>
          </a:p>
          <a:p>
            <a:pPr indent="-228600" lvl="2" marL="1143000" rtl="0" algn="l">
              <a:spcBef>
                <a:spcPts val="444"/>
              </a:spcBef>
              <a:spcAft>
                <a:spcPts val="0"/>
              </a:spcAft>
              <a:buClr>
                <a:schemeClr val="dk1"/>
              </a:buClr>
              <a:buSzPct val="100000"/>
              <a:buChar char="•"/>
            </a:pPr>
            <a:r>
              <a:rPr lang="en-US"/>
              <a:t>Doesn't reuse work from previous execution</a:t>
            </a:r>
            <a:endParaRPr/>
          </a:p>
          <a:p>
            <a:pPr indent="-285750" lvl="1" marL="742950" rtl="0" algn="l">
              <a:spcBef>
                <a:spcPts val="518"/>
              </a:spcBef>
              <a:spcAft>
                <a:spcPts val="0"/>
              </a:spcAft>
              <a:buClr>
                <a:schemeClr val="dk1"/>
              </a:buClr>
              <a:buSzPct val="100000"/>
              <a:buChar char="–"/>
            </a:pPr>
            <a:r>
              <a:rPr lang="en-US"/>
              <a:t>Application-level modules typically used for complex tasks</a:t>
            </a:r>
            <a:endParaRPr/>
          </a:p>
        </p:txBody>
      </p:sp>
      <p:sp>
        <p:nvSpPr>
          <p:cNvPr id="106" name="Google Shape;106;p1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Existing Streaming Systems</a:t>
            </a:r>
            <a:endParaRPr/>
          </a:p>
        </p:txBody>
      </p:sp>
      <p:sp>
        <p:nvSpPr>
          <p:cNvPr id="497" name="Google Shape;497;p53"/>
          <p:cNvSpPr txBox="1"/>
          <p:nvPr>
            <p:ph idx="4294967295" type="body"/>
          </p:nvPr>
        </p:nvSpPr>
        <p:spPr>
          <a:xfrm>
            <a:off x="533400" y="1143000"/>
            <a:ext cx="8077200" cy="5181600"/>
          </a:xfrm>
          <a:prstGeom prst="rect">
            <a:avLst/>
          </a:prstGeom>
          <a:noFill/>
          <a:ln>
            <a:noFill/>
          </a:ln>
        </p:spPr>
        <p:txBody>
          <a:bodyPr anchorCtr="0" anchor="t" bIns="45700" lIns="91425" spcFirstLastPara="1" rIns="91425" wrap="square" tIns="45700">
            <a:normAutofit lnSpcReduction="10000"/>
          </a:bodyPr>
          <a:lstStyle/>
          <a:p>
            <a:pPr indent="0" lvl="1" marL="320040" rtl="0" algn="l">
              <a:spcBef>
                <a:spcPts val="0"/>
              </a:spcBef>
              <a:spcAft>
                <a:spcPts val="0"/>
              </a:spcAft>
              <a:buClr>
                <a:schemeClr val="dk1"/>
              </a:buClr>
              <a:buSzPts val="800"/>
              <a:buNone/>
            </a:pPr>
            <a:r>
              <a:t/>
            </a:r>
            <a:endParaRPr sz="800"/>
          </a:p>
          <a:p>
            <a:pPr indent="-342900" lvl="0" marL="342900" rtl="0" algn="l">
              <a:spcBef>
                <a:spcPts val="640"/>
              </a:spcBef>
              <a:spcAft>
                <a:spcPts val="0"/>
              </a:spcAft>
              <a:buClr>
                <a:schemeClr val="dk1"/>
              </a:buClr>
              <a:buSzPts val="3200"/>
              <a:buChar char="•"/>
            </a:pPr>
            <a:r>
              <a:rPr lang="en-US"/>
              <a:t>Storm</a:t>
            </a:r>
            <a:endParaRPr/>
          </a:p>
          <a:p>
            <a:pPr indent="-285750" lvl="1" marL="742950" rtl="0" algn="l">
              <a:spcBef>
                <a:spcPts val="560"/>
              </a:spcBef>
              <a:spcAft>
                <a:spcPts val="0"/>
              </a:spcAft>
              <a:buClr>
                <a:schemeClr val="dk1"/>
              </a:buClr>
              <a:buSzPts val="2800"/>
              <a:buChar char="–"/>
            </a:pPr>
            <a:r>
              <a:rPr lang="en-US"/>
              <a:t>Replays record if not processed by a node</a:t>
            </a:r>
            <a:endParaRPr/>
          </a:p>
          <a:p>
            <a:pPr indent="-285750" lvl="1" marL="742950" rtl="0" algn="l">
              <a:spcBef>
                <a:spcPts val="560"/>
              </a:spcBef>
              <a:spcAft>
                <a:spcPts val="0"/>
              </a:spcAft>
              <a:buClr>
                <a:schemeClr val="dk1"/>
              </a:buClr>
              <a:buSzPts val="2800"/>
              <a:buChar char="–"/>
            </a:pPr>
            <a:r>
              <a:rPr lang="en-US"/>
              <a:t>Processes each record </a:t>
            </a:r>
            <a:r>
              <a:rPr i="1" lang="en-US"/>
              <a:t>at least once</a:t>
            </a:r>
            <a:endParaRPr/>
          </a:p>
          <a:p>
            <a:pPr indent="-285750" lvl="1" marL="742950" rtl="0" algn="l">
              <a:spcBef>
                <a:spcPts val="560"/>
              </a:spcBef>
              <a:spcAft>
                <a:spcPts val="0"/>
              </a:spcAft>
              <a:buClr>
                <a:schemeClr val="dk1"/>
              </a:buClr>
              <a:buSzPts val="2800"/>
              <a:buChar char="–"/>
            </a:pPr>
            <a:r>
              <a:rPr lang="en-US"/>
              <a:t>May update mutable state twice!</a:t>
            </a:r>
            <a:endParaRPr/>
          </a:p>
          <a:p>
            <a:pPr indent="-285750" lvl="1" marL="742950" rtl="0" algn="l">
              <a:spcBef>
                <a:spcPts val="560"/>
              </a:spcBef>
              <a:spcAft>
                <a:spcPts val="0"/>
              </a:spcAft>
              <a:buClr>
                <a:schemeClr val="dk1"/>
              </a:buClr>
              <a:buSzPts val="2800"/>
              <a:buChar char="–"/>
            </a:pPr>
            <a:r>
              <a:rPr lang="en-US"/>
              <a:t>Mutable state can be lost due to failure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Trident – Use transactions to update state</a:t>
            </a:r>
            <a:endParaRPr/>
          </a:p>
          <a:p>
            <a:pPr indent="-285750" lvl="1" marL="742950" rtl="0" algn="l">
              <a:spcBef>
                <a:spcPts val="560"/>
              </a:spcBef>
              <a:spcAft>
                <a:spcPts val="0"/>
              </a:spcAft>
              <a:buClr>
                <a:schemeClr val="dk1"/>
              </a:buClr>
              <a:buSzPts val="2800"/>
              <a:buChar char="–"/>
            </a:pPr>
            <a:r>
              <a:rPr lang="en-US"/>
              <a:t>Processes each record </a:t>
            </a:r>
            <a:r>
              <a:rPr i="1" lang="en-US"/>
              <a:t>exactly once</a:t>
            </a:r>
            <a:endParaRPr/>
          </a:p>
          <a:p>
            <a:pPr indent="-285750" lvl="1" marL="742950" rtl="0" algn="l">
              <a:spcBef>
                <a:spcPts val="560"/>
              </a:spcBef>
              <a:spcAft>
                <a:spcPts val="0"/>
              </a:spcAft>
              <a:buClr>
                <a:schemeClr val="dk1"/>
              </a:buClr>
              <a:buSzPts val="2800"/>
              <a:buChar char="–"/>
            </a:pPr>
            <a:r>
              <a:rPr lang="en-US"/>
              <a:t>Per state transaction to external database is slow</a:t>
            </a:r>
            <a:endParaRPr/>
          </a:p>
        </p:txBody>
      </p:sp>
      <p:sp>
        <p:nvSpPr>
          <p:cNvPr id="498" name="Google Shape;498;p53"/>
          <p:cNvSpPr txBox="1"/>
          <p:nvPr>
            <p:ph idx="4294967295" type="sldNum"/>
          </p:nvPr>
        </p:nvSpPr>
        <p:spPr>
          <a:xfrm>
            <a:off x="70104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500">
                <a:solidFill>
                  <a:srgbClr val="000000"/>
                </a:solidFill>
                <a:latin typeface="Gill Sans"/>
                <a:ea typeface="Gill Sans"/>
                <a:cs typeface="Gill Sans"/>
                <a:sym typeface="Gill Sans"/>
              </a:rPr>
              <a:t>‹#›</a:t>
            </a:fld>
            <a:endParaRPr sz="500">
              <a:solidFill>
                <a:srgbClr val="000000"/>
              </a:solidFill>
              <a:latin typeface="Gill Sans"/>
              <a:ea typeface="Gill Sans"/>
              <a:cs typeface="Gill Sans"/>
              <a:sym typeface="Gill Sans"/>
            </a:endParaRPr>
          </a:p>
        </p:txBody>
      </p:sp>
      <p:sp>
        <p:nvSpPr>
          <p:cNvPr id="499" name="Google Shape;499;p5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4"/>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Discretized Stream Processing</a:t>
            </a:r>
            <a:endParaRPr/>
          </a:p>
        </p:txBody>
      </p:sp>
      <p:sp>
        <p:nvSpPr>
          <p:cNvPr id="505" name="Google Shape;505;p54"/>
          <p:cNvSpPr txBox="1"/>
          <p:nvPr>
            <p:ph idx="4294967295" type="body"/>
          </p:nvPr>
        </p:nvSpPr>
        <p:spPr>
          <a:xfrm>
            <a:off x="533400" y="1143000"/>
            <a:ext cx="8077200" cy="4876800"/>
          </a:xfrm>
          <a:prstGeom prst="rect">
            <a:avLst/>
          </a:prstGeom>
          <a:noFill/>
          <a:ln>
            <a:noFill/>
          </a:ln>
        </p:spPr>
        <p:txBody>
          <a:bodyPr anchorCtr="0" anchor="t" bIns="45700" lIns="91425" spcFirstLastPara="1" rIns="91425" wrap="square" tIns="45700">
            <a:noAutofit/>
          </a:bodyPr>
          <a:lstStyle/>
          <a:p>
            <a:pPr indent="0" lvl="0" marL="133350" rtl="0" algn="l">
              <a:spcBef>
                <a:spcPts val="0"/>
              </a:spcBef>
              <a:spcAft>
                <a:spcPts val="0"/>
              </a:spcAft>
              <a:buClr>
                <a:schemeClr val="dk1"/>
              </a:buClr>
              <a:buSzPts val="3200"/>
              <a:buNone/>
            </a:pPr>
            <a:r>
              <a:rPr lang="en-US">
                <a:solidFill>
                  <a:schemeClr val="dk1"/>
                </a:solidFill>
              </a:rPr>
              <a:t>R</a:t>
            </a:r>
            <a:r>
              <a:rPr lang="en-US"/>
              <a:t>un a streaming computation as a </a:t>
            </a:r>
            <a:r>
              <a:rPr lang="en-US">
                <a:solidFill>
                  <a:schemeClr val="accent1"/>
                </a:solidFill>
              </a:rPr>
              <a:t>series of very small, deterministic batch jobs</a:t>
            </a:r>
            <a:endParaRPr/>
          </a:p>
        </p:txBody>
      </p:sp>
      <p:sp>
        <p:nvSpPr>
          <p:cNvPr id="506" name="Google Shape;506;p54"/>
          <p:cNvSpPr txBox="1"/>
          <p:nvPr>
            <p:ph idx="4294967295" type="sldNum"/>
          </p:nvPr>
        </p:nvSpPr>
        <p:spPr>
          <a:xfrm>
            <a:off x="6990285" y="640080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7F7F7F"/>
                </a:solidFill>
                <a:latin typeface="Arial"/>
                <a:ea typeface="Arial"/>
                <a:cs typeface="Arial"/>
                <a:sym typeface="Arial"/>
              </a:rPr>
              <a:t>‹#›</a:t>
            </a:fld>
            <a:endParaRPr sz="1200">
              <a:solidFill>
                <a:srgbClr val="7F7F7F"/>
              </a:solidFill>
              <a:latin typeface="Arial"/>
              <a:ea typeface="Arial"/>
              <a:cs typeface="Arial"/>
              <a:sym typeface="Arial"/>
            </a:endParaRPr>
          </a:p>
        </p:txBody>
      </p:sp>
      <p:sp>
        <p:nvSpPr>
          <p:cNvPr id="507" name="Google Shape;507;p54"/>
          <p:cNvSpPr/>
          <p:nvPr/>
        </p:nvSpPr>
        <p:spPr>
          <a:xfrm>
            <a:off x="5572125" y="2767013"/>
            <a:ext cx="1561505" cy="280494"/>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19200" lIns="38400" spcFirstLastPara="1" rIns="38400" wrap="square" tIns="192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08" name="Google Shape;508;p54"/>
          <p:cNvGrpSpPr/>
          <p:nvPr/>
        </p:nvGrpSpPr>
        <p:grpSpPr>
          <a:xfrm>
            <a:off x="5575697" y="2755900"/>
            <a:ext cx="1557338" cy="280494"/>
            <a:chOff x="3510080" y="4511951"/>
            <a:chExt cx="1875743" cy="322227"/>
          </a:xfrm>
        </p:grpSpPr>
        <p:sp>
          <p:nvSpPr>
            <p:cNvPr id="509" name="Google Shape;509;p54"/>
            <p:cNvSpPr/>
            <p:nvPr/>
          </p:nvSpPr>
          <p:spPr>
            <a:xfrm>
              <a:off x="5123391" y="4511951"/>
              <a:ext cx="262432" cy="322227"/>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0" name="Google Shape;510;p54"/>
            <p:cNvSpPr/>
            <p:nvPr/>
          </p:nvSpPr>
          <p:spPr>
            <a:xfrm>
              <a:off x="4042831" y="4599904"/>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1" name="Google Shape;511;p54"/>
            <p:cNvSpPr/>
            <p:nvPr/>
          </p:nvSpPr>
          <p:spPr>
            <a:xfrm>
              <a:off x="3510080" y="4603102"/>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2" name="Google Shape;512;p54"/>
            <p:cNvSpPr/>
            <p:nvPr/>
          </p:nvSpPr>
          <p:spPr>
            <a:xfrm>
              <a:off x="4574148" y="4603102"/>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13" name="Google Shape;513;p54"/>
          <p:cNvSpPr/>
          <p:nvPr/>
        </p:nvSpPr>
        <p:spPr>
          <a:xfrm>
            <a:off x="7258050" y="4435475"/>
            <a:ext cx="1259086" cy="746125"/>
          </a:xfrm>
          <a:prstGeom prst="rect">
            <a:avLst/>
          </a:prstGeom>
          <a:solidFill>
            <a:schemeClr val="lt1"/>
          </a:solidFill>
          <a:ln cap="flat" cmpd="sng" w="38100">
            <a:solidFill>
              <a:schemeClr val="accent3"/>
            </a:solidFill>
            <a:prstDash val="solid"/>
            <a:round/>
            <a:headEnd len="sm" w="sm" type="none"/>
            <a:tailEnd len="sm" w="sm" type="none"/>
          </a:ln>
        </p:spPr>
        <p:txBody>
          <a:bodyPr anchorCtr="0" anchor="ctr" bIns="19200" lIns="38400" spcFirstLastPara="1" rIns="38400" wrap="square" tIns="19200">
            <a:noAutofit/>
          </a:bodyPr>
          <a:lstStyle/>
          <a:p>
            <a:pPr indent="0" lvl="0" marL="0" marR="0" rtl="0" algn="ctr">
              <a:spcBef>
                <a:spcPts val="0"/>
              </a:spcBef>
              <a:spcAft>
                <a:spcPts val="0"/>
              </a:spcAft>
              <a:buNone/>
            </a:pPr>
            <a:r>
              <a:rPr b="1" lang="en-US" sz="2000">
                <a:solidFill>
                  <a:srgbClr val="B50B1B"/>
                </a:solidFill>
                <a:latin typeface="Calibri"/>
                <a:ea typeface="Calibri"/>
                <a:cs typeface="Calibri"/>
                <a:sym typeface="Calibri"/>
              </a:rPr>
              <a:t>Spark</a:t>
            </a:r>
            <a:endParaRPr/>
          </a:p>
        </p:txBody>
      </p:sp>
      <p:sp>
        <p:nvSpPr>
          <p:cNvPr id="514" name="Google Shape;514;p54"/>
          <p:cNvSpPr/>
          <p:nvPr/>
        </p:nvSpPr>
        <p:spPr>
          <a:xfrm>
            <a:off x="7258050" y="2505869"/>
            <a:ext cx="1259086" cy="746125"/>
          </a:xfrm>
          <a:prstGeom prst="rect">
            <a:avLst/>
          </a:prstGeom>
          <a:solidFill>
            <a:schemeClr val="lt1"/>
          </a:solidFill>
          <a:ln cap="flat" cmpd="sng" w="38100">
            <a:solidFill>
              <a:schemeClr val="accent3"/>
            </a:solidFill>
            <a:prstDash val="solid"/>
            <a:round/>
            <a:headEnd len="sm" w="sm" type="none"/>
            <a:tailEnd len="sm" w="sm" type="none"/>
          </a:ln>
        </p:spPr>
        <p:txBody>
          <a:bodyPr anchorCtr="0" anchor="ctr" bIns="19200" lIns="38400" spcFirstLastPara="1" rIns="38400" wrap="square" tIns="19200">
            <a:noAutofit/>
          </a:bodyPr>
          <a:lstStyle/>
          <a:p>
            <a:pPr indent="0" lvl="0" marL="0" marR="0" rtl="0" algn="ctr">
              <a:spcBef>
                <a:spcPts val="0"/>
              </a:spcBef>
              <a:spcAft>
                <a:spcPts val="0"/>
              </a:spcAft>
              <a:buNone/>
            </a:pPr>
            <a:r>
              <a:rPr b="1" lang="en-US" sz="2000">
                <a:solidFill>
                  <a:srgbClr val="B50B1B"/>
                </a:solidFill>
                <a:latin typeface="Calibri"/>
                <a:ea typeface="Calibri"/>
                <a:cs typeface="Calibri"/>
                <a:sym typeface="Calibri"/>
              </a:rPr>
              <a:t>Spark</a:t>
            </a:r>
            <a:endParaRPr/>
          </a:p>
          <a:p>
            <a:pPr indent="0" lvl="0" marL="0" marR="0" rtl="0" algn="ctr">
              <a:spcBef>
                <a:spcPts val="0"/>
              </a:spcBef>
              <a:spcAft>
                <a:spcPts val="0"/>
              </a:spcAft>
              <a:buNone/>
            </a:pPr>
            <a:r>
              <a:rPr b="1" lang="en-US" sz="2000">
                <a:solidFill>
                  <a:srgbClr val="B50B1B"/>
                </a:solidFill>
                <a:latin typeface="Calibri"/>
                <a:ea typeface="Calibri"/>
                <a:cs typeface="Calibri"/>
                <a:sym typeface="Calibri"/>
              </a:rPr>
              <a:t>Streaming</a:t>
            </a:r>
            <a:endParaRPr/>
          </a:p>
        </p:txBody>
      </p:sp>
      <p:grpSp>
        <p:nvGrpSpPr>
          <p:cNvPr id="515" name="Google Shape;515;p54"/>
          <p:cNvGrpSpPr/>
          <p:nvPr/>
        </p:nvGrpSpPr>
        <p:grpSpPr>
          <a:xfrm>
            <a:off x="7718822" y="3513139"/>
            <a:ext cx="330399" cy="671652"/>
            <a:chOff x="4377769" y="4618254"/>
            <a:chExt cx="398080" cy="771144"/>
          </a:xfrm>
        </p:grpSpPr>
        <p:sp>
          <p:nvSpPr>
            <p:cNvPr id="516" name="Google Shape;516;p54"/>
            <p:cNvSpPr/>
            <p:nvPr/>
          </p:nvSpPr>
          <p:spPr>
            <a:xfrm>
              <a:off x="4377769" y="4618254"/>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7" name="Google Shape;517;p54"/>
            <p:cNvSpPr/>
            <p:nvPr/>
          </p:nvSpPr>
          <p:spPr>
            <a:xfrm>
              <a:off x="4377769" y="4925913"/>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8" name="Google Shape;518;p54"/>
            <p:cNvSpPr/>
            <p:nvPr/>
          </p:nvSpPr>
          <p:spPr>
            <a:xfrm>
              <a:off x="4377769" y="5233571"/>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19" name="Google Shape;519;p54"/>
          <p:cNvGrpSpPr/>
          <p:nvPr/>
        </p:nvGrpSpPr>
        <p:grpSpPr>
          <a:xfrm>
            <a:off x="5740884" y="2968253"/>
            <a:ext cx="883336" cy="1226561"/>
            <a:chOff x="1823074" y="3996242"/>
            <a:chExt cx="1064100" cy="1357800"/>
          </a:xfrm>
        </p:grpSpPr>
        <p:cxnSp>
          <p:nvCxnSpPr>
            <p:cNvPr id="520" name="Google Shape;520;p54"/>
            <p:cNvCxnSpPr>
              <a:stCxn id="521" idx="2"/>
              <a:endCxn id="511" idx="2"/>
            </p:cNvCxnSpPr>
            <p:nvPr/>
          </p:nvCxnSpPr>
          <p:spPr>
            <a:xfrm rot="10800000">
              <a:off x="1823074" y="3999242"/>
              <a:ext cx="830100" cy="1354800"/>
            </a:xfrm>
            <a:prstGeom prst="straightConnector1">
              <a:avLst/>
            </a:prstGeom>
            <a:noFill/>
            <a:ln cap="flat" cmpd="sng" w="28575">
              <a:solidFill>
                <a:schemeClr val="accent6"/>
              </a:solidFill>
              <a:prstDash val="solid"/>
              <a:round/>
              <a:headEnd len="sm" w="sm" type="none"/>
              <a:tailEnd len="med" w="med" type="stealth"/>
            </a:ln>
          </p:spPr>
        </p:cxnSp>
        <p:cxnSp>
          <p:nvCxnSpPr>
            <p:cNvPr id="522" name="Google Shape;522;p54"/>
            <p:cNvCxnSpPr>
              <a:stCxn id="521" idx="2"/>
              <a:endCxn id="510" idx="2"/>
            </p:cNvCxnSpPr>
            <p:nvPr/>
          </p:nvCxnSpPr>
          <p:spPr>
            <a:xfrm rot="10800000">
              <a:off x="2355874" y="3996242"/>
              <a:ext cx="297300" cy="1357800"/>
            </a:xfrm>
            <a:prstGeom prst="straightConnector1">
              <a:avLst/>
            </a:prstGeom>
            <a:noFill/>
            <a:ln cap="flat" cmpd="sng" w="28575">
              <a:solidFill>
                <a:schemeClr val="accent6"/>
              </a:solidFill>
              <a:prstDash val="solid"/>
              <a:round/>
              <a:headEnd len="sm" w="sm" type="none"/>
              <a:tailEnd len="med" w="med" type="stealth"/>
            </a:ln>
          </p:spPr>
        </p:cxnSp>
        <p:cxnSp>
          <p:nvCxnSpPr>
            <p:cNvPr id="523" name="Google Shape;523;p54"/>
            <p:cNvCxnSpPr>
              <a:stCxn id="521" idx="2"/>
              <a:endCxn id="512" idx="2"/>
            </p:cNvCxnSpPr>
            <p:nvPr/>
          </p:nvCxnSpPr>
          <p:spPr>
            <a:xfrm flipH="1" rot="10800000">
              <a:off x="2653174" y="3999242"/>
              <a:ext cx="234000" cy="1354800"/>
            </a:xfrm>
            <a:prstGeom prst="straightConnector1">
              <a:avLst/>
            </a:prstGeom>
            <a:noFill/>
            <a:ln cap="flat" cmpd="sng" w="28575">
              <a:solidFill>
                <a:schemeClr val="accent6"/>
              </a:solidFill>
              <a:prstDash val="solid"/>
              <a:round/>
              <a:headEnd len="sm" w="sm" type="none"/>
              <a:tailEnd len="med" w="med" type="stealth"/>
            </a:ln>
          </p:spPr>
        </p:cxnSp>
      </p:grpSp>
      <p:sp>
        <p:nvSpPr>
          <p:cNvPr id="521" name="Google Shape;521;p54"/>
          <p:cNvSpPr txBox="1"/>
          <p:nvPr/>
        </p:nvSpPr>
        <p:spPr>
          <a:xfrm>
            <a:off x="5459016" y="3602037"/>
            <a:ext cx="1941909" cy="592777"/>
          </a:xfrm>
          <a:prstGeom prst="rect">
            <a:avLst/>
          </a:prstGeom>
          <a:solidFill>
            <a:srgbClr val="FFFFFF"/>
          </a:solidFill>
          <a:ln>
            <a:noFill/>
          </a:ln>
        </p:spPr>
        <p:txBody>
          <a:bodyPr anchorCtr="0" anchor="t" bIns="19200" lIns="38400" spcFirstLastPara="1" rIns="38400" wrap="square" tIns="192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batches of X seconds</a:t>
            </a:r>
            <a:endParaRPr/>
          </a:p>
        </p:txBody>
      </p:sp>
      <p:sp>
        <p:nvSpPr>
          <p:cNvPr id="524" name="Google Shape;524;p54"/>
          <p:cNvSpPr txBox="1"/>
          <p:nvPr/>
        </p:nvSpPr>
        <p:spPr>
          <a:xfrm>
            <a:off x="5343525" y="2400300"/>
            <a:ext cx="1752600" cy="315778"/>
          </a:xfrm>
          <a:prstGeom prst="rect">
            <a:avLst/>
          </a:prstGeom>
          <a:solidFill>
            <a:srgbClr val="FFFFFF"/>
          </a:solidFill>
          <a:ln>
            <a:noFill/>
          </a:ln>
        </p:spPr>
        <p:txBody>
          <a:bodyPr anchorCtr="0" anchor="t" bIns="19200" lIns="38400" spcFirstLastPara="1" rIns="38400" wrap="square" tIns="192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live data stream</a:t>
            </a:r>
            <a:endParaRPr/>
          </a:p>
        </p:txBody>
      </p:sp>
      <p:grpSp>
        <p:nvGrpSpPr>
          <p:cNvPr id="525" name="Google Shape;525;p54"/>
          <p:cNvGrpSpPr/>
          <p:nvPr/>
        </p:nvGrpSpPr>
        <p:grpSpPr>
          <a:xfrm>
            <a:off x="5572125" y="4715668"/>
            <a:ext cx="1571625" cy="756061"/>
            <a:chOff x="15712706" y="10151158"/>
            <a:chExt cx="4191000" cy="1724814"/>
          </a:xfrm>
        </p:grpSpPr>
        <p:grpSp>
          <p:nvGrpSpPr>
            <p:cNvPr id="526" name="Google Shape;526;p54"/>
            <p:cNvGrpSpPr/>
            <p:nvPr/>
          </p:nvGrpSpPr>
          <p:grpSpPr>
            <a:xfrm>
              <a:off x="15712706" y="10151158"/>
              <a:ext cx="4081463" cy="639892"/>
              <a:chOff x="3519264" y="4541124"/>
              <a:chExt cx="1843792" cy="322128"/>
            </a:xfrm>
          </p:grpSpPr>
          <p:sp>
            <p:nvSpPr>
              <p:cNvPr id="527" name="Google Shape;527;p54"/>
              <p:cNvSpPr/>
              <p:nvPr/>
            </p:nvSpPr>
            <p:spPr>
              <a:xfrm rot="10800000">
                <a:off x="3519264" y="4541124"/>
                <a:ext cx="262477" cy="322128"/>
              </a:xfrm>
              <a:prstGeom prst="rightArrow">
                <a:avLst>
                  <a:gd fmla="val 50000" name="adj1"/>
                  <a:gd fmla="val 50000" name="adj2"/>
                </a:avLst>
              </a:prstGeom>
              <a:gradFill>
                <a:gsLst>
                  <a:gs pos="0">
                    <a:srgbClr val="2D5C97"/>
                  </a:gs>
                  <a:gs pos="80000">
                    <a:srgbClr val="3C7AC5"/>
                  </a:gs>
                  <a:gs pos="100000">
                    <a:srgbClr val="397BC9"/>
                  </a:gs>
                </a:gsLst>
                <a:lin ang="54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8" name="Google Shape;528;p54"/>
              <p:cNvSpPr/>
              <p:nvPr/>
            </p:nvSpPr>
            <p:spPr>
              <a:xfrm>
                <a:off x="4430044"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9" name="Google Shape;529;p54"/>
              <p:cNvSpPr/>
              <p:nvPr/>
            </p:nvSpPr>
            <p:spPr>
              <a:xfrm>
                <a:off x="3897919"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30" name="Google Shape;530;p54"/>
              <p:cNvSpPr/>
              <p:nvPr/>
            </p:nvSpPr>
            <p:spPr>
              <a:xfrm>
                <a:off x="4965038"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31" name="Google Shape;531;p54"/>
            <p:cNvSpPr txBox="1"/>
            <p:nvPr/>
          </p:nvSpPr>
          <p:spPr>
            <a:xfrm>
              <a:off x="15738106" y="10583046"/>
              <a:ext cx="4165600" cy="12929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processed results</a:t>
              </a:r>
              <a:endParaRPr/>
            </a:p>
          </p:txBody>
        </p:sp>
      </p:grpSp>
      <p:sp>
        <p:nvSpPr>
          <p:cNvPr id="532" name="Google Shape;532;p54"/>
          <p:cNvSpPr txBox="1"/>
          <p:nvPr/>
        </p:nvSpPr>
        <p:spPr>
          <a:xfrm>
            <a:off x="609600" y="2590800"/>
            <a:ext cx="4829175" cy="3352800"/>
          </a:xfrm>
          <a:prstGeom prst="rect">
            <a:avLst/>
          </a:prstGeom>
          <a:noFill/>
          <a:ln>
            <a:noFill/>
          </a:ln>
        </p:spPr>
        <p:txBody>
          <a:bodyPr anchorCtr="0" anchor="t" bIns="0" lIns="0" spcFirstLastPara="1" rIns="0" wrap="square" tIns="0">
            <a:normAutofit/>
          </a:bodyPr>
          <a:lstStyle/>
          <a:p>
            <a:pPr indent="-230188" lvl="0" marL="230188" marR="0" rtl="0" algn="l">
              <a:spcBef>
                <a:spcPts val="0"/>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Chop up the live stream into batches of X seconds </a:t>
            </a:r>
            <a:endParaRPr/>
          </a:p>
          <a:p>
            <a:pPr indent="-230188" lvl="0" marL="230188" marR="0" rtl="0" algn="l">
              <a:spcBef>
                <a:spcPts val="1512"/>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Spark treats each batch of data as RDDs and processes them using RDD operations</a:t>
            </a:r>
            <a:endParaRPr/>
          </a:p>
          <a:p>
            <a:pPr indent="-230188" lvl="0" marL="230188" marR="0" rtl="0" algn="l">
              <a:spcBef>
                <a:spcPts val="1512"/>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Finally, the processed results of the RDD operations are returned in batches</a:t>
            </a:r>
            <a:endParaRPr/>
          </a:p>
        </p:txBody>
      </p:sp>
      <p:sp>
        <p:nvSpPr>
          <p:cNvPr id="533" name="Google Shape;533;p5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7"/>
                                        </p:tgtEl>
                                      </p:cBhvr>
                                    </p:animEffect>
                                    <p:set>
                                      <p:cBhvr>
                                        <p:cTn dur="1" fill="hold">
                                          <p:stCondLst>
                                            <p:cond delay="500"/>
                                          </p:stCondLst>
                                        </p:cTn>
                                        <p:tgtEl>
                                          <p:spTgt spid="5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Discretized Stream Processing </a:t>
            </a:r>
            <a:endParaRPr/>
          </a:p>
        </p:txBody>
      </p:sp>
      <p:sp>
        <p:nvSpPr>
          <p:cNvPr id="539" name="Google Shape;539;p55"/>
          <p:cNvSpPr txBox="1"/>
          <p:nvPr>
            <p:ph idx="4294967295" type="body"/>
          </p:nvPr>
        </p:nvSpPr>
        <p:spPr>
          <a:xfrm>
            <a:off x="609600" y="1143000"/>
            <a:ext cx="8077200" cy="4876800"/>
          </a:xfrm>
          <a:prstGeom prst="rect">
            <a:avLst/>
          </a:prstGeom>
          <a:noFill/>
          <a:ln>
            <a:noFill/>
          </a:ln>
        </p:spPr>
        <p:txBody>
          <a:bodyPr anchorCtr="0" anchor="t" bIns="45700" lIns="91425" spcFirstLastPara="1" rIns="91425" wrap="square" tIns="45700">
            <a:noAutofit/>
          </a:bodyPr>
          <a:lstStyle/>
          <a:p>
            <a:pPr indent="0" lvl="0" marL="133350" rtl="0" algn="l">
              <a:spcBef>
                <a:spcPts val="0"/>
              </a:spcBef>
              <a:spcAft>
                <a:spcPts val="0"/>
              </a:spcAft>
              <a:buClr>
                <a:schemeClr val="dk1"/>
              </a:buClr>
              <a:buSzPts val="3200"/>
              <a:buNone/>
            </a:pPr>
            <a:r>
              <a:rPr lang="en-US"/>
              <a:t>Run a streaming computation as a </a:t>
            </a:r>
            <a:r>
              <a:rPr lang="en-US">
                <a:solidFill>
                  <a:schemeClr val="accent1"/>
                </a:solidFill>
              </a:rPr>
              <a:t>series of very small, deterministic batch jobs</a:t>
            </a:r>
            <a:endParaRPr/>
          </a:p>
        </p:txBody>
      </p:sp>
      <p:sp>
        <p:nvSpPr>
          <p:cNvPr id="540" name="Google Shape;540;p55"/>
          <p:cNvSpPr txBox="1"/>
          <p:nvPr>
            <p:ph idx="4294967295" type="sldNum"/>
          </p:nvPr>
        </p:nvSpPr>
        <p:spPr>
          <a:xfrm>
            <a:off x="7010400" y="640080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7F7F7F"/>
                </a:solidFill>
                <a:latin typeface="Arial"/>
                <a:ea typeface="Arial"/>
                <a:cs typeface="Arial"/>
                <a:sym typeface="Arial"/>
              </a:rPr>
              <a:t>‹#›</a:t>
            </a:fld>
            <a:endParaRPr sz="1200">
              <a:solidFill>
                <a:srgbClr val="7F7F7F"/>
              </a:solidFill>
              <a:latin typeface="Arial"/>
              <a:ea typeface="Arial"/>
              <a:cs typeface="Arial"/>
              <a:sym typeface="Arial"/>
            </a:endParaRPr>
          </a:p>
        </p:txBody>
      </p:sp>
      <p:sp>
        <p:nvSpPr>
          <p:cNvPr id="541" name="Google Shape;541;p55"/>
          <p:cNvSpPr txBox="1"/>
          <p:nvPr/>
        </p:nvSpPr>
        <p:spPr>
          <a:xfrm>
            <a:off x="762000" y="2819400"/>
            <a:ext cx="4259637" cy="2743200"/>
          </a:xfrm>
          <a:prstGeom prst="rect">
            <a:avLst/>
          </a:prstGeom>
          <a:noFill/>
          <a:ln>
            <a:noFill/>
          </a:ln>
        </p:spPr>
        <p:txBody>
          <a:bodyPr anchorCtr="0" anchor="t" bIns="0" lIns="0" spcFirstLastPara="1" rIns="0" wrap="square" tIns="0">
            <a:noAutofit/>
          </a:bodyPr>
          <a:lstStyle/>
          <a:p>
            <a:pPr indent="-230188" lvl="0" marL="230188" marR="0" rtl="0" algn="l">
              <a:spcBef>
                <a:spcPts val="0"/>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Batch sizes as low as ½ second, latency of about 1 second</a:t>
            </a:r>
            <a:endParaRPr/>
          </a:p>
          <a:p>
            <a:pPr indent="-230188" lvl="0" marL="230188" marR="0" rtl="0" algn="l">
              <a:spcBef>
                <a:spcPts val="1512"/>
              </a:spcBef>
              <a:spcAft>
                <a:spcPts val="0"/>
              </a:spcAft>
              <a:buClr>
                <a:srgbClr val="D11349"/>
              </a:buClr>
              <a:buSzPts val="2400"/>
              <a:buFont typeface="Noto Sans Symbols"/>
              <a:buChar char="▪"/>
            </a:pPr>
            <a:r>
              <a:rPr lang="en-US" sz="2400">
                <a:solidFill>
                  <a:srgbClr val="0C0F20"/>
                </a:solidFill>
                <a:latin typeface="Calibri"/>
                <a:ea typeface="Calibri"/>
                <a:cs typeface="Calibri"/>
                <a:sym typeface="Calibri"/>
              </a:rPr>
              <a:t>Potential for combining batch processing and streaming processing in the same system</a:t>
            </a:r>
            <a:endParaRPr/>
          </a:p>
        </p:txBody>
      </p:sp>
      <p:grpSp>
        <p:nvGrpSpPr>
          <p:cNvPr id="542" name="Google Shape;542;p55"/>
          <p:cNvGrpSpPr/>
          <p:nvPr/>
        </p:nvGrpSpPr>
        <p:grpSpPr>
          <a:xfrm>
            <a:off x="5575697" y="2755900"/>
            <a:ext cx="1557338" cy="280494"/>
            <a:chOff x="3510080" y="4511951"/>
            <a:chExt cx="1875743" cy="322227"/>
          </a:xfrm>
        </p:grpSpPr>
        <p:sp>
          <p:nvSpPr>
            <p:cNvPr id="543" name="Google Shape;543;p55"/>
            <p:cNvSpPr/>
            <p:nvPr/>
          </p:nvSpPr>
          <p:spPr>
            <a:xfrm>
              <a:off x="5123391" y="4511951"/>
              <a:ext cx="262432" cy="322227"/>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4" name="Google Shape;544;p55"/>
            <p:cNvSpPr/>
            <p:nvPr/>
          </p:nvSpPr>
          <p:spPr>
            <a:xfrm>
              <a:off x="4042831" y="4599904"/>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5" name="Google Shape;545;p55"/>
            <p:cNvSpPr/>
            <p:nvPr/>
          </p:nvSpPr>
          <p:spPr>
            <a:xfrm>
              <a:off x="3510080" y="4603102"/>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6" name="Google Shape;546;p55"/>
            <p:cNvSpPr/>
            <p:nvPr/>
          </p:nvSpPr>
          <p:spPr>
            <a:xfrm>
              <a:off x="4574148" y="4603102"/>
              <a:ext cx="397950" cy="155916"/>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47" name="Google Shape;547;p55"/>
          <p:cNvSpPr/>
          <p:nvPr/>
        </p:nvSpPr>
        <p:spPr>
          <a:xfrm>
            <a:off x="7258050" y="4435475"/>
            <a:ext cx="1259086" cy="746125"/>
          </a:xfrm>
          <a:prstGeom prst="rect">
            <a:avLst/>
          </a:prstGeom>
          <a:solidFill>
            <a:schemeClr val="lt1"/>
          </a:solidFill>
          <a:ln cap="flat" cmpd="sng" w="38100">
            <a:solidFill>
              <a:schemeClr val="accent3"/>
            </a:solidFill>
            <a:prstDash val="solid"/>
            <a:round/>
            <a:headEnd len="sm" w="sm" type="none"/>
            <a:tailEnd len="sm" w="sm" type="none"/>
          </a:ln>
        </p:spPr>
        <p:txBody>
          <a:bodyPr anchorCtr="0" anchor="ctr" bIns="19200" lIns="38400" spcFirstLastPara="1" rIns="38400" wrap="square" tIns="19200">
            <a:noAutofit/>
          </a:bodyPr>
          <a:lstStyle/>
          <a:p>
            <a:pPr indent="0" lvl="0" marL="0" marR="0" rtl="0" algn="ctr">
              <a:spcBef>
                <a:spcPts val="0"/>
              </a:spcBef>
              <a:spcAft>
                <a:spcPts val="0"/>
              </a:spcAft>
              <a:buNone/>
            </a:pPr>
            <a:r>
              <a:rPr b="1" lang="en-US" sz="2000">
                <a:solidFill>
                  <a:srgbClr val="B50B1B"/>
                </a:solidFill>
                <a:latin typeface="Calibri"/>
                <a:ea typeface="Calibri"/>
                <a:cs typeface="Calibri"/>
                <a:sym typeface="Calibri"/>
              </a:rPr>
              <a:t>Spark</a:t>
            </a:r>
            <a:endParaRPr/>
          </a:p>
        </p:txBody>
      </p:sp>
      <p:sp>
        <p:nvSpPr>
          <p:cNvPr id="548" name="Google Shape;548;p55"/>
          <p:cNvSpPr/>
          <p:nvPr/>
        </p:nvSpPr>
        <p:spPr>
          <a:xfrm>
            <a:off x="7258050" y="2505869"/>
            <a:ext cx="1259086" cy="746125"/>
          </a:xfrm>
          <a:prstGeom prst="rect">
            <a:avLst/>
          </a:prstGeom>
          <a:solidFill>
            <a:schemeClr val="lt1"/>
          </a:solidFill>
          <a:ln cap="flat" cmpd="sng" w="38100">
            <a:solidFill>
              <a:schemeClr val="accent3"/>
            </a:solidFill>
            <a:prstDash val="solid"/>
            <a:round/>
            <a:headEnd len="sm" w="sm" type="none"/>
            <a:tailEnd len="sm" w="sm" type="none"/>
          </a:ln>
        </p:spPr>
        <p:txBody>
          <a:bodyPr anchorCtr="0" anchor="ctr" bIns="19200" lIns="38400" spcFirstLastPara="1" rIns="38400" wrap="square" tIns="19200">
            <a:noAutofit/>
          </a:bodyPr>
          <a:lstStyle/>
          <a:p>
            <a:pPr indent="0" lvl="0" marL="0" marR="0" rtl="0" algn="ctr">
              <a:spcBef>
                <a:spcPts val="0"/>
              </a:spcBef>
              <a:spcAft>
                <a:spcPts val="0"/>
              </a:spcAft>
              <a:buNone/>
            </a:pPr>
            <a:r>
              <a:rPr b="1" lang="en-US" sz="2000">
                <a:solidFill>
                  <a:srgbClr val="B50B1B"/>
                </a:solidFill>
                <a:latin typeface="Calibri"/>
                <a:ea typeface="Calibri"/>
                <a:cs typeface="Calibri"/>
                <a:sym typeface="Calibri"/>
              </a:rPr>
              <a:t>Spark</a:t>
            </a:r>
            <a:endParaRPr/>
          </a:p>
          <a:p>
            <a:pPr indent="0" lvl="0" marL="0" marR="0" rtl="0" algn="ctr">
              <a:spcBef>
                <a:spcPts val="0"/>
              </a:spcBef>
              <a:spcAft>
                <a:spcPts val="0"/>
              </a:spcAft>
              <a:buNone/>
            </a:pPr>
            <a:r>
              <a:rPr b="1" lang="en-US" sz="2000">
                <a:solidFill>
                  <a:srgbClr val="B50B1B"/>
                </a:solidFill>
                <a:latin typeface="Calibri"/>
                <a:ea typeface="Calibri"/>
                <a:cs typeface="Calibri"/>
                <a:sym typeface="Calibri"/>
              </a:rPr>
              <a:t>Streaming</a:t>
            </a:r>
            <a:endParaRPr/>
          </a:p>
        </p:txBody>
      </p:sp>
      <p:grpSp>
        <p:nvGrpSpPr>
          <p:cNvPr id="549" name="Google Shape;549;p55"/>
          <p:cNvGrpSpPr/>
          <p:nvPr/>
        </p:nvGrpSpPr>
        <p:grpSpPr>
          <a:xfrm>
            <a:off x="7718822" y="3513139"/>
            <a:ext cx="330399" cy="671652"/>
            <a:chOff x="4377769" y="4618254"/>
            <a:chExt cx="398080" cy="771144"/>
          </a:xfrm>
        </p:grpSpPr>
        <p:sp>
          <p:nvSpPr>
            <p:cNvPr id="550" name="Google Shape;550;p55"/>
            <p:cNvSpPr/>
            <p:nvPr/>
          </p:nvSpPr>
          <p:spPr>
            <a:xfrm>
              <a:off x="4377769" y="4618254"/>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51" name="Google Shape;551;p55"/>
            <p:cNvSpPr/>
            <p:nvPr/>
          </p:nvSpPr>
          <p:spPr>
            <a:xfrm>
              <a:off x="4377769" y="4925913"/>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52" name="Google Shape;552;p55"/>
            <p:cNvSpPr/>
            <p:nvPr/>
          </p:nvSpPr>
          <p:spPr>
            <a:xfrm>
              <a:off x="4377769" y="5233571"/>
              <a:ext cx="398080" cy="155827"/>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53" name="Google Shape;553;p55"/>
          <p:cNvGrpSpPr/>
          <p:nvPr/>
        </p:nvGrpSpPr>
        <p:grpSpPr>
          <a:xfrm>
            <a:off x="5740884" y="2968253"/>
            <a:ext cx="883336" cy="1226561"/>
            <a:chOff x="1823074" y="3996242"/>
            <a:chExt cx="1064100" cy="1357800"/>
          </a:xfrm>
        </p:grpSpPr>
        <p:cxnSp>
          <p:nvCxnSpPr>
            <p:cNvPr id="554" name="Google Shape;554;p55"/>
            <p:cNvCxnSpPr>
              <a:stCxn id="555" idx="2"/>
              <a:endCxn id="545" idx="2"/>
            </p:cNvCxnSpPr>
            <p:nvPr/>
          </p:nvCxnSpPr>
          <p:spPr>
            <a:xfrm rot="10800000">
              <a:off x="1823074" y="3999242"/>
              <a:ext cx="830100" cy="1354800"/>
            </a:xfrm>
            <a:prstGeom prst="straightConnector1">
              <a:avLst/>
            </a:prstGeom>
            <a:noFill/>
            <a:ln cap="flat" cmpd="sng" w="28575">
              <a:solidFill>
                <a:schemeClr val="accent6"/>
              </a:solidFill>
              <a:prstDash val="solid"/>
              <a:round/>
              <a:headEnd len="sm" w="sm" type="none"/>
              <a:tailEnd len="med" w="med" type="stealth"/>
            </a:ln>
          </p:spPr>
        </p:cxnSp>
        <p:cxnSp>
          <p:nvCxnSpPr>
            <p:cNvPr id="556" name="Google Shape;556;p55"/>
            <p:cNvCxnSpPr>
              <a:stCxn id="555" idx="2"/>
              <a:endCxn id="544" idx="2"/>
            </p:cNvCxnSpPr>
            <p:nvPr/>
          </p:nvCxnSpPr>
          <p:spPr>
            <a:xfrm rot="10800000">
              <a:off x="2355874" y="3996242"/>
              <a:ext cx="297300" cy="1357800"/>
            </a:xfrm>
            <a:prstGeom prst="straightConnector1">
              <a:avLst/>
            </a:prstGeom>
            <a:noFill/>
            <a:ln cap="flat" cmpd="sng" w="28575">
              <a:solidFill>
                <a:schemeClr val="accent6"/>
              </a:solidFill>
              <a:prstDash val="solid"/>
              <a:round/>
              <a:headEnd len="sm" w="sm" type="none"/>
              <a:tailEnd len="med" w="med" type="stealth"/>
            </a:ln>
          </p:spPr>
        </p:cxnSp>
        <p:cxnSp>
          <p:nvCxnSpPr>
            <p:cNvPr id="557" name="Google Shape;557;p55"/>
            <p:cNvCxnSpPr>
              <a:stCxn id="555" idx="2"/>
              <a:endCxn id="546" idx="2"/>
            </p:cNvCxnSpPr>
            <p:nvPr/>
          </p:nvCxnSpPr>
          <p:spPr>
            <a:xfrm flipH="1" rot="10800000">
              <a:off x="2653174" y="3999242"/>
              <a:ext cx="234000" cy="1354800"/>
            </a:xfrm>
            <a:prstGeom prst="straightConnector1">
              <a:avLst/>
            </a:prstGeom>
            <a:noFill/>
            <a:ln cap="flat" cmpd="sng" w="28575">
              <a:solidFill>
                <a:schemeClr val="accent6"/>
              </a:solidFill>
              <a:prstDash val="solid"/>
              <a:round/>
              <a:headEnd len="sm" w="sm" type="none"/>
              <a:tailEnd len="med" w="med" type="stealth"/>
            </a:ln>
          </p:spPr>
        </p:cxnSp>
      </p:grpSp>
      <p:sp>
        <p:nvSpPr>
          <p:cNvPr id="555" name="Google Shape;555;p55"/>
          <p:cNvSpPr txBox="1"/>
          <p:nvPr/>
        </p:nvSpPr>
        <p:spPr>
          <a:xfrm>
            <a:off x="5459016" y="3602037"/>
            <a:ext cx="1941909" cy="592777"/>
          </a:xfrm>
          <a:prstGeom prst="rect">
            <a:avLst/>
          </a:prstGeom>
          <a:solidFill>
            <a:srgbClr val="FFFFFF"/>
          </a:solidFill>
          <a:ln>
            <a:noFill/>
          </a:ln>
        </p:spPr>
        <p:txBody>
          <a:bodyPr anchorCtr="0" anchor="t" bIns="19200" lIns="38400" spcFirstLastPara="1" rIns="38400" wrap="square" tIns="192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batches of X seconds</a:t>
            </a:r>
            <a:endParaRPr/>
          </a:p>
        </p:txBody>
      </p:sp>
      <p:sp>
        <p:nvSpPr>
          <p:cNvPr id="558" name="Google Shape;558;p55"/>
          <p:cNvSpPr txBox="1"/>
          <p:nvPr/>
        </p:nvSpPr>
        <p:spPr>
          <a:xfrm>
            <a:off x="5343525" y="2400300"/>
            <a:ext cx="1752600" cy="315778"/>
          </a:xfrm>
          <a:prstGeom prst="rect">
            <a:avLst/>
          </a:prstGeom>
          <a:solidFill>
            <a:srgbClr val="FFFFFF"/>
          </a:solidFill>
          <a:ln>
            <a:noFill/>
          </a:ln>
        </p:spPr>
        <p:txBody>
          <a:bodyPr anchorCtr="0" anchor="t" bIns="19200" lIns="38400" spcFirstLastPara="1" rIns="38400" wrap="square" tIns="192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live data stream</a:t>
            </a:r>
            <a:endParaRPr/>
          </a:p>
        </p:txBody>
      </p:sp>
      <p:grpSp>
        <p:nvGrpSpPr>
          <p:cNvPr id="559" name="Google Shape;559;p55"/>
          <p:cNvGrpSpPr/>
          <p:nvPr/>
        </p:nvGrpSpPr>
        <p:grpSpPr>
          <a:xfrm>
            <a:off x="5572125" y="4715668"/>
            <a:ext cx="1571625" cy="756061"/>
            <a:chOff x="15712706" y="10151158"/>
            <a:chExt cx="4191000" cy="1724814"/>
          </a:xfrm>
        </p:grpSpPr>
        <p:grpSp>
          <p:nvGrpSpPr>
            <p:cNvPr id="560" name="Google Shape;560;p55"/>
            <p:cNvGrpSpPr/>
            <p:nvPr/>
          </p:nvGrpSpPr>
          <p:grpSpPr>
            <a:xfrm>
              <a:off x="15712706" y="10151158"/>
              <a:ext cx="4081463" cy="639892"/>
              <a:chOff x="3519264" y="4541124"/>
              <a:chExt cx="1843792" cy="322128"/>
            </a:xfrm>
          </p:grpSpPr>
          <p:sp>
            <p:nvSpPr>
              <p:cNvPr id="561" name="Google Shape;561;p55"/>
              <p:cNvSpPr/>
              <p:nvPr/>
            </p:nvSpPr>
            <p:spPr>
              <a:xfrm rot="10800000">
                <a:off x="3519264" y="4541124"/>
                <a:ext cx="262477" cy="322128"/>
              </a:xfrm>
              <a:prstGeom prst="rightArrow">
                <a:avLst>
                  <a:gd fmla="val 50000" name="adj1"/>
                  <a:gd fmla="val 50000" name="adj2"/>
                </a:avLst>
              </a:prstGeom>
              <a:gradFill>
                <a:gsLst>
                  <a:gs pos="0">
                    <a:srgbClr val="2D5C97"/>
                  </a:gs>
                  <a:gs pos="80000">
                    <a:srgbClr val="3C7AC5"/>
                  </a:gs>
                  <a:gs pos="100000">
                    <a:srgbClr val="397BC9"/>
                  </a:gs>
                </a:gsLst>
                <a:lin ang="54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2" name="Google Shape;562;p55"/>
              <p:cNvSpPr/>
              <p:nvPr/>
            </p:nvSpPr>
            <p:spPr>
              <a:xfrm>
                <a:off x="4430044"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3" name="Google Shape;563;p55"/>
              <p:cNvSpPr/>
              <p:nvPr/>
            </p:nvSpPr>
            <p:spPr>
              <a:xfrm>
                <a:off x="3897919"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4" name="Google Shape;564;p55"/>
              <p:cNvSpPr/>
              <p:nvPr/>
            </p:nvSpPr>
            <p:spPr>
              <a:xfrm>
                <a:off x="4965038" y="4624254"/>
                <a:ext cx="398018" cy="155868"/>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65" name="Google Shape;565;p55"/>
            <p:cNvSpPr txBox="1"/>
            <p:nvPr/>
          </p:nvSpPr>
          <p:spPr>
            <a:xfrm>
              <a:off x="15738106" y="10583046"/>
              <a:ext cx="4165600" cy="12929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processed results</a:t>
              </a:r>
              <a:endParaRPr/>
            </a:p>
          </p:txBody>
        </p:sp>
      </p:grpSp>
      <p:sp>
        <p:nvSpPr>
          <p:cNvPr id="566" name="Google Shape;566;p5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Key concepts</a:t>
            </a:r>
            <a:endParaRPr/>
          </a:p>
        </p:txBody>
      </p:sp>
      <p:sp>
        <p:nvSpPr>
          <p:cNvPr id="572" name="Google Shape;572;p56"/>
          <p:cNvSpPr txBox="1"/>
          <p:nvPr>
            <p:ph idx="1" type="body"/>
          </p:nvPr>
        </p:nvSpPr>
        <p:spPr>
          <a:xfrm>
            <a:off x="228600" y="990600"/>
            <a:ext cx="8686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DStream</a:t>
            </a:r>
            <a:r>
              <a:rPr lang="en-US" sz="2400"/>
              <a:t> – sequence of RDDs representing a stream of data</a:t>
            </a:r>
            <a:endParaRPr/>
          </a:p>
          <a:p>
            <a:pPr indent="-285750" lvl="1" marL="742950" rtl="0" algn="l">
              <a:spcBef>
                <a:spcPts val="400"/>
              </a:spcBef>
              <a:spcAft>
                <a:spcPts val="0"/>
              </a:spcAft>
              <a:buClr>
                <a:schemeClr val="dk1"/>
              </a:buClr>
              <a:buSzPts val="2000"/>
              <a:buChar char="–"/>
            </a:pPr>
            <a:r>
              <a:rPr lang="en-US" sz="2000"/>
              <a:t>Twitter, HDFS, Kafka, Flume, ZeroMQ, Akka Actor, TCP sockets</a:t>
            </a:r>
            <a:endParaRPr/>
          </a:p>
          <a:p>
            <a:pPr indent="-285750" lvl="1" marL="742950" rtl="0" algn="l">
              <a:spcBef>
                <a:spcPts val="400"/>
              </a:spcBef>
              <a:spcAft>
                <a:spcPts val="0"/>
              </a:spcAft>
              <a:buClr>
                <a:schemeClr val="dk1"/>
              </a:buClr>
              <a:buSzPts val="2000"/>
              <a:buChar char="–"/>
            </a:pPr>
            <a:r>
              <a:rPr lang="en-US" sz="2000"/>
              <a:t>Can write a </a:t>
            </a:r>
            <a:r>
              <a:rPr i="1" lang="en-US" sz="2000"/>
              <a:t>receiver</a:t>
            </a:r>
            <a:r>
              <a:rPr lang="en-US" sz="2000"/>
              <a:t> for your own data source too</a:t>
            </a:r>
            <a:endParaRPr/>
          </a:p>
          <a:p>
            <a:pPr indent="-196850" lvl="1" marL="742950" rtl="0" algn="l">
              <a:spcBef>
                <a:spcPts val="280"/>
              </a:spcBef>
              <a:spcAft>
                <a:spcPts val="0"/>
              </a:spcAft>
              <a:buClr>
                <a:schemeClr val="dk1"/>
              </a:buClr>
              <a:buSzPts val="1400"/>
              <a:buNone/>
            </a:pPr>
            <a:r>
              <a:t/>
            </a:r>
            <a:endParaRPr sz="1400"/>
          </a:p>
          <a:p>
            <a:pPr indent="-342900" lvl="0" marL="342900" rtl="0" algn="l">
              <a:spcBef>
                <a:spcPts val="480"/>
              </a:spcBef>
              <a:spcAft>
                <a:spcPts val="0"/>
              </a:spcAft>
              <a:buClr>
                <a:schemeClr val="dk1"/>
              </a:buClr>
              <a:buSzPts val="2400"/>
              <a:buChar char="•"/>
            </a:pPr>
            <a:r>
              <a:rPr b="1" lang="en-US" sz="2400"/>
              <a:t>Transformations</a:t>
            </a:r>
            <a:r>
              <a:rPr lang="en-US" sz="2400"/>
              <a:t> – modify data from one DStream to another</a:t>
            </a:r>
            <a:endParaRPr/>
          </a:p>
          <a:p>
            <a:pPr indent="-285750" lvl="1" marL="742950" rtl="0" algn="l">
              <a:spcBef>
                <a:spcPts val="400"/>
              </a:spcBef>
              <a:spcAft>
                <a:spcPts val="0"/>
              </a:spcAft>
              <a:buClr>
                <a:schemeClr val="dk1"/>
              </a:buClr>
              <a:buSzPts val="2000"/>
              <a:buChar char="–"/>
            </a:pPr>
            <a:r>
              <a:rPr lang="en-US" sz="2000"/>
              <a:t>Standard RDD operations – map, countByValue, reduce, join, …</a:t>
            </a:r>
            <a:endParaRPr/>
          </a:p>
          <a:p>
            <a:pPr indent="-285750" lvl="1" marL="742950" rtl="0" algn="l">
              <a:spcBef>
                <a:spcPts val="400"/>
              </a:spcBef>
              <a:spcAft>
                <a:spcPts val="0"/>
              </a:spcAft>
              <a:buClr>
                <a:schemeClr val="dk1"/>
              </a:buClr>
              <a:buSzPts val="2000"/>
              <a:buChar char="–"/>
            </a:pPr>
            <a:r>
              <a:rPr lang="en-US" sz="2000"/>
              <a:t>Stateful operations – window, countByValueAndWindow, …</a:t>
            </a:r>
            <a:endParaRPr/>
          </a:p>
          <a:p>
            <a:pPr indent="-254000" lvl="0" marL="342900" rtl="0" algn="l">
              <a:spcBef>
                <a:spcPts val="280"/>
              </a:spcBef>
              <a:spcAft>
                <a:spcPts val="0"/>
              </a:spcAft>
              <a:buClr>
                <a:schemeClr val="dk1"/>
              </a:buClr>
              <a:buSzPts val="1400"/>
              <a:buNone/>
            </a:pPr>
            <a:r>
              <a:t/>
            </a:r>
            <a:endParaRPr sz="1400"/>
          </a:p>
          <a:p>
            <a:pPr indent="-342900" lvl="0" marL="342900" rtl="0" algn="l">
              <a:spcBef>
                <a:spcPts val="480"/>
              </a:spcBef>
              <a:spcAft>
                <a:spcPts val="0"/>
              </a:spcAft>
              <a:buClr>
                <a:schemeClr val="dk1"/>
              </a:buClr>
              <a:buSzPts val="2400"/>
              <a:buChar char="•"/>
            </a:pPr>
            <a:r>
              <a:rPr b="1" lang="en-US" sz="2400"/>
              <a:t>Output Operations – </a:t>
            </a:r>
            <a:r>
              <a:rPr lang="en-US" sz="2400"/>
              <a:t>send data to external entity</a:t>
            </a:r>
            <a:endParaRPr/>
          </a:p>
          <a:p>
            <a:pPr indent="-285750" lvl="1" marL="742950" rtl="0" algn="l">
              <a:spcBef>
                <a:spcPts val="480"/>
              </a:spcBef>
              <a:spcAft>
                <a:spcPts val="0"/>
              </a:spcAft>
              <a:buClr>
                <a:schemeClr val="dk1"/>
              </a:buClr>
              <a:buSzPts val="2400"/>
              <a:buChar char="–"/>
            </a:pPr>
            <a:r>
              <a:rPr lang="en-US" sz="2400"/>
              <a:t>saveAsHadoopFiles – saves to HDFS</a:t>
            </a:r>
            <a:endParaRPr/>
          </a:p>
          <a:p>
            <a:pPr indent="-285750" lvl="1" marL="742950" rtl="0" algn="l">
              <a:spcBef>
                <a:spcPts val="480"/>
              </a:spcBef>
              <a:spcAft>
                <a:spcPts val="0"/>
              </a:spcAft>
              <a:buClr>
                <a:schemeClr val="dk1"/>
              </a:buClr>
              <a:buSzPts val="2400"/>
              <a:buChar char="–"/>
            </a:pPr>
            <a:r>
              <a:rPr lang="en-US" sz="2400"/>
              <a:t>foreach – do anything with each batch of results</a:t>
            </a:r>
            <a:endParaRPr/>
          </a:p>
        </p:txBody>
      </p:sp>
      <p:sp>
        <p:nvSpPr>
          <p:cNvPr id="573" name="Google Shape;573;p5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 – Get hashtags from Twitter </a:t>
            </a:r>
            <a:endParaRPr/>
          </a:p>
        </p:txBody>
      </p:sp>
      <p:sp>
        <p:nvSpPr>
          <p:cNvPr id="580" name="Google Shape;580;p57"/>
          <p:cNvSpPr txBox="1"/>
          <p:nvPr>
            <p:ph idx="4294967295" type="body"/>
          </p:nvPr>
        </p:nvSpPr>
        <p:spPr>
          <a:xfrm>
            <a:off x="838200" y="1447800"/>
            <a:ext cx="83058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700"/>
              <a:buNone/>
            </a:pPr>
            <a:r>
              <a:rPr lang="en-US" sz="1700">
                <a:latin typeface="Consolas"/>
                <a:ea typeface="Consolas"/>
                <a:cs typeface="Consolas"/>
                <a:sym typeface="Consolas"/>
              </a:rPr>
              <a:t>val </a:t>
            </a:r>
            <a:r>
              <a:rPr lang="en-US" sz="1700">
                <a:solidFill>
                  <a:srgbClr val="B50B1B"/>
                </a:solidFill>
                <a:latin typeface="Consolas"/>
                <a:ea typeface="Consolas"/>
                <a:cs typeface="Consolas"/>
                <a:sym typeface="Consolas"/>
              </a:rPr>
              <a:t>tweets</a:t>
            </a:r>
            <a:r>
              <a:rPr lang="en-US" sz="1700">
                <a:solidFill>
                  <a:schemeClr val="accent4"/>
                </a:solidFill>
                <a:latin typeface="Consolas"/>
                <a:ea typeface="Consolas"/>
                <a:cs typeface="Consolas"/>
                <a:sym typeface="Consolas"/>
              </a:rPr>
              <a:t> </a:t>
            </a:r>
            <a:r>
              <a:rPr lang="en-US" sz="1700">
                <a:latin typeface="Consolas"/>
                <a:ea typeface="Consolas"/>
                <a:cs typeface="Consolas"/>
                <a:sym typeface="Consolas"/>
              </a:rPr>
              <a:t>= ssc.</a:t>
            </a:r>
            <a:r>
              <a:rPr lang="en-US" sz="1700">
                <a:solidFill>
                  <a:srgbClr val="0D8BE6"/>
                </a:solidFill>
                <a:latin typeface="Consolas"/>
                <a:ea typeface="Consolas"/>
                <a:cs typeface="Consolas"/>
                <a:sym typeface="Consolas"/>
              </a:rPr>
              <a:t>twitterStream</a:t>
            </a:r>
            <a:r>
              <a:rPr lang="en-US" sz="1700">
                <a:latin typeface="Consolas"/>
                <a:ea typeface="Consolas"/>
                <a:cs typeface="Consolas"/>
                <a:sym typeface="Consolas"/>
              </a:rPr>
              <a:t>()</a:t>
            </a:r>
            <a:endParaRPr/>
          </a:p>
          <a:p>
            <a:pPr indent="0" lvl="0" marL="0" rtl="0" algn="l">
              <a:spcBef>
                <a:spcPts val="500"/>
              </a:spcBef>
              <a:spcAft>
                <a:spcPts val="0"/>
              </a:spcAft>
              <a:buClr>
                <a:schemeClr val="dk1"/>
              </a:buClr>
              <a:buSzPts val="2500"/>
              <a:buNone/>
            </a:pPr>
            <a:r>
              <a:t/>
            </a:r>
            <a:endParaRPr sz="2500"/>
          </a:p>
          <a:p>
            <a:pPr indent="-215900" lvl="0" marL="342900" rtl="0" algn="l">
              <a:spcBef>
                <a:spcPts val="400"/>
              </a:spcBef>
              <a:spcAft>
                <a:spcPts val="0"/>
              </a:spcAft>
              <a:buClr>
                <a:schemeClr val="dk1"/>
              </a:buClr>
              <a:buSzPts val="2000"/>
              <a:buNone/>
            </a:pPr>
            <a:r>
              <a:t/>
            </a:r>
            <a:endParaRPr sz="2000"/>
          </a:p>
        </p:txBody>
      </p:sp>
      <p:sp>
        <p:nvSpPr>
          <p:cNvPr id="581" name="Google Shape;581;p57"/>
          <p:cNvSpPr/>
          <p:nvPr/>
        </p:nvSpPr>
        <p:spPr>
          <a:xfrm>
            <a:off x="914400" y="2057400"/>
            <a:ext cx="5715000" cy="685800"/>
          </a:xfrm>
          <a:prstGeom prst="wedgeRoundRectCallout">
            <a:avLst>
              <a:gd fmla="val -32316" name="adj1"/>
              <a:gd fmla="val -91974"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DStream</a:t>
            </a:r>
            <a:r>
              <a:rPr lang="en-US" sz="1800">
                <a:solidFill>
                  <a:srgbClr val="000000"/>
                </a:solidFill>
                <a:latin typeface="Calibri"/>
                <a:ea typeface="Calibri"/>
                <a:cs typeface="Calibri"/>
                <a:sym typeface="Calibri"/>
              </a:rPr>
              <a:t>: a sequence of RDDs representing a stream of data</a:t>
            </a:r>
            <a:endParaRPr/>
          </a:p>
        </p:txBody>
      </p:sp>
      <p:grpSp>
        <p:nvGrpSpPr>
          <p:cNvPr id="582" name="Google Shape;582;p57"/>
          <p:cNvGrpSpPr/>
          <p:nvPr/>
        </p:nvGrpSpPr>
        <p:grpSpPr>
          <a:xfrm>
            <a:off x="2920603" y="4019550"/>
            <a:ext cx="834628" cy="296069"/>
            <a:chOff x="7918600" y="4832650"/>
            <a:chExt cx="2458447" cy="653855"/>
          </a:xfrm>
        </p:grpSpPr>
        <p:sp>
          <p:nvSpPr>
            <p:cNvPr id="583" name="Google Shape;583;p57"/>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584" name="Google Shape;584;p57"/>
            <p:cNvCxnSpPr>
              <a:stCxn id="583" idx="0"/>
              <a:endCxn id="583"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585" name="Google Shape;585;p57"/>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586" name="Google Shape;586;p57"/>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587" name="Google Shape;587;p57"/>
          <p:cNvGrpSpPr/>
          <p:nvPr/>
        </p:nvGrpSpPr>
        <p:grpSpPr>
          <a:xfrm>
            <a:off x="2867620" y="4371182"/>
            <a:ext cx="980480" cy="380206"/>
            <a:chOff x="7762239" y="5609988"/>
            <a:chExt cx="2889827" cy="840669"/>
          </a:xfrm>
        </p:grpSpPr>
        <p:pic>
          <p:nvPicPr>
            <p:cNvPr id="588" name="Google Shape;588;p57"/>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589" name="Google Shape;589;p57"/>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590" name="Google Shape;590;p57"/>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591" name="Google Shape;591;p57"/>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grpSp>
        <p:nvGrpSpPr>
          <p:cNvPr id="592" name="Google Shape;592;p57"/>
          <p:cNvGrpSpPr/>
          <p:nvPr/>
        </p:nvGrpSpPr>
        <p:grpSpPr>
          <a:xfrm>
            <a:off x="2857500" y="3269456"/>
            <a:ext cx="4572000" cy="516731"/>
            <a:chOff x="3523416" y="4511948"/>
            <a:chExt cx="1861716" cy="322227"/>
          </a:xfrm>
        </p:grpSpPr>
        <p:sp>
          <p:nvSpPr>
            <p:cNvPr id="593" name="Google Shape;593;p57"/>
            <p:cNvSpPr/>
            <p:nvPr/>
          </p:nvSpPr>
          <p:spPr>
            <a:xfrm>
              <a:off x="5122601" y="4511948"/>
              <a:ext cx="262531" cy="322227"/>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594" name="Google Shape;594;p57"/>
            <p:cNvSpPr/>
            <p:nvPr/>
          </p:nvSpPr>
          <p:spPr>
            <a:xfrm>
              <a:off x="4055750" y="4600053"/>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t+1</a:t>
              </a:r>
              <a:endParaRPr/>
            </a:p>
          </p:txBody>
        </p:sp>
        <p:sp>
          <p:nvSpPr>
            <p:cNvPr id="595" name="Google Shape;595;p57"/>
            <p:cNvSpPr/>
            <p:nvPr/>
          </p:nvSpPr>
          <p:spPr>
            <a:xfrm>
              <a:off x="3523416" y="4603518"/>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a:t>
              </a:r>
              <a:endParaRPr/>
            </a:p>
          </p:txBody>
        </p:sp>
        <p:sp>
          <p:nvSpPr>
            <p:cNvPr id="596" name="Google Shape;596;p57"/>
            <p:cNvSpPr/>
            <p:nvPr/>
          </p:nvSpPr>
          <p:spPr>
            <a:xfrm>
              <a:off x="4587600" y="4603518"/>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t+2</a:t>
              </a:r>
              <a:endParaRPr/>
            </a:p>
          </p:txBody>
        </p:sp>
      </p:grpSp>
      <p:grpSp>
        <p:nvGrpSpPr>
          <p:cNvPr id="597" name="Google Shape;597;p57"/>
          <p:cNvGrpSpPr/>
          <p:nvPr/>
        </p:nvGrpSpPr>
        <p:grpSpPr>
          <a:xfrm>
            <a:off x="4186238" y="4371182"/>
            <a:ext cx="980480" cy="380206"/>
            <a:chOff x="7762239" y="5609988"/>
            <a:chExt cx="2889827" cy="840669"/>
          </a:xfrm>
        </p:grpSpPr>
        <p:pic>
          <p:nvPicPr>
            <p:cNvPr id="598" name="Google Shape;598;p57"/>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599" name="Google Shape;599;p57"/>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600" name="Google Shape;600;p57"/>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601" name="Google Shape;601;p57"/>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grpSp>
        <p:nvGrpSpPr>
          <p:cNvPr id="602" name="Google Shape;602;p57"/>
          <p:cNvGrpSpPr/>
          <p:nvPr/>
        </p:nvGrpSpPr>
        <p:grpSpPr>
          <a:xfrm>
            <a:off x="5479256" y="4371182"/>
            <a:ext cx="980480" cy="380206"/>
            <a:chOff x="7762239" y="5609988"/>
            <a:chExt cx="2889827" cy="840669"/>
          </a:xfrm>
        </p:grpSpPr>
        <p:pic>
          <p:nvPicPr>
            <p:cNvPr id="603" name="Google Shape;603;p57"/>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604" name="Google Shape;604;p57"/>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605" name="Google Shape;605;p57"/>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606" name="Google Shape;606;p57"/>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sp>
        <p:nvSpPr>
          <p:cNvPr id="607" name="Google Shape;607;p57"/>
          <p:cNvSpPr/>
          <p:nvPr/>
        </p:nvSpPr>
        <p:spPr>
          <a:xfrm>
            <a:off x="786105" y="3974112"/>
            <a:ext cx="1857375"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tweets DStream</a:t>
            </a:r>
            <a:endParaRPr sz="1800">
              <a:solidFill>
                <a:srgbClr val="000000"/>
              </a:solidFill>
              <a:latin typeface="Calibri"/>
              <a:ea typeface="Calibri"/>
              <a:cs typeface="Calibri"/>
              <a:sym typeface="Calibri"/>
            </a:endParaRPr>
          </a:p>
        </p:txBody>
      </p:sp>
      <p:sp>
        <p:nvSpPr>
          <p:cNvPr id="608" name="Google Shape;608;p57"/>
          <p:cNvSpPr/>
          <p:nvPr/>
        </p:nvSpPr>
        <p:spPr>
          <a:xfrm>
            <a:off x="5867400" y="4876800"/>
            <a:ext cx="2819400" cy="762000"/>
          </a:xfrm>
          <a:prstGeom prst="wedgeRoundRectCallout">
            <a:avLst>
              <a:gd fmla="val -33826" name="adj1"/>
              <a:gd fmla="val -124938"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stored in memory as an RDD (immutable, distributed)</a:t>
            </a:r>
            <a:endParaRPr/>
          </a:p>
        </p:txBody>
      </p:sp>
      <p:grpSp>
        <p:nvGrpSpPr>
          <p:cNvPr id="609" name="Google Shape;609;p57"/>
          <p:cNvGrpSpPr/>
          <p:nvPr/>
        </p:nvGrpSpPr>
        <p:grpSpPr>
          <a:xfrm>
            <a:off x="4236244" y="4024313"/>
            <a:ext cx="834628" cy="296069"/>
            <a:chOff x="7918600" y="4832650"/>
            <a:chExt cx="2458447" cy="653855"/>
          </a:xfrm>
        </p:grpSpPr>
        <p:sp>
          <p:nvSpPr>
            <p:cNvPr id="610" name="Google Shape;610;p57"/>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11" name="Google Shape;611;p57"/>
            <p:cNvCxnSpPr>
              <a:stCxn id="610" idx="0"/>
              <a:endCxn id="610"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12" name="Google Shape;612;p57"/>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13" name="Google Shape;613;p57"/>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614" name="Google Shape;614;p57"/>
          <p:cNvGrpSpPr/>
          <p:nvPr/>
        </p:nvGrpSpPr>
        <p:grpSpPr>
          <a:xfrm>
            <a:off x="5522119" y="4024313"/>
            <a:ext cx="834628" cy="296069"/>
            <a:chOff x="7918600" y="4832650"/>
            <a:chExt cx="2458447" cy="653855"/>
          </a:xfrm>
        </p:grpSpPr>
        <p:sp>
          <p:nvSpPr>
            <p:cNvPr id="615" name="Google Shape;615;p57"/>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16" name="Google Shape;616;p57"/>
            <p:cNvCxnSpPr>
              <a:stCxn id="615" idx="0"/>
              <a:endCxn id="615"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17" name="Google Shape;617;p57"/>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18" name="Google Shape;618;p57"/>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sp>
        <p:nvSpPr>
          <p:cNvPr id="619" name="Google Shape;619;p57"/>
          <p:cNvSpPr/>
          <p:nvPr/>
        </p:nvSpPr>
        <p:spPr>
          <a:xfrm>
            <a:off x="646600" y="3389132"/>
            <a:ext cx="3143250"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Twitter Streaming API</a:t>
            </a:r>
            <a:endParaRPr/>
          </a:p>
        </p:txBody>
      </p:sp>
      <p:sp>
        <p:nvSpPr>
          <p:cNvPr id="620" name="Google Shape;620;p5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 – Get hashtags from Twitter </a:t>
            </a:r>
            <a:endParaRPr/>
          </a:p>
        </p:txBody>
      </p:sp>
      <p:sp>
        <p:nvSpPr>
          <p:cNvPr id="627" name="Google Shape;627;p58"/>
          <p:cNvSpPr txBox="1"/>
          <p:nvPr>
            <p:ph idx="4294967295" type="body"/>
          </p:nvPr>
        </p:nvSpPr>
        <p:spPr>
          <a:xfrm>
            <a:off x="381000" y="1447800"/>
            <a:ext cx="8382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1700"/>
              <a:buNone/>
            </a:pPr>
            <a:r>
              <a:rPr lang="en-US" sz="1700">
                <a:solidFill>
                  <a:srgbClr val="7F7F7F"/>
                </a:solidFill>
                <a:latin typeface="Consolas"/>
                <a:ea typeface="Consolas"/>
                <a:cs typeface="Consolas"/>
                <a:sym typeface="Consolas"/>
              </a:rPr>
              <a:t>val tweets = ssc.twitterStream()</a:t>
            </a:r>
            <a:endParaRPr/>
          </a:p>
          <a:p>
            <a:pPr indent="0" lvl="0" marL="0" rtl="0" algn="l">
              <a:spcBef>
                <a:spcPts val="340"/>
              </a:spcBef>
              <a:spcAft>
                <a:spcPts val="0"/>
              </a:spcAft>
              <a:buClr>
                <a:schemeClr val="dk1"/>
              </a:buClr>
              <a:buSzPts val="1700"/>
              <a:buNone/>
            </a:pPr>
            <a:r>
              <a:rPr lang="en-US" sz="1700">
                <a:latin typeface="Consolas"/>
                <a:ea typeface="Consolas"/>
                <a:cs typeface="Consolas"/>
                <a:sym typeface="Consolas"/>
              </a:rPr>
              <a:t>val </a:t>
            </a:r>
            <a:r>
              <a:rPr lang="en-US" sz="1700">
                <a:solidFill>
                  <a:srgbClr val="C61B1B"/>
                </a:solidFill>
                <a:latin typeface="Consolas"/>
                <a:ea typeface="Consolas"/>
                <a:cs typeface="Consolas"/>
                <a:sym typeface="Consolas"/>
              </a:rPr>
              <a:t>hashTags </a:t>
            </a:r>
            <a:r>
              <a:rPr lang="en-US" sz="1700">
                <a:latin typeface="Consolas"/>
                <a:ea typeface="Consolas"/>
                <a:cs typeface="Consolas"/>
                <a:sym typeface="Consolas"/>
              </a:rPr>
              <a:t>= </a:t>
            </a:r>
            <a:r>
              <a:rPr lang="en-US" sz="1700">
                <a:solidFill>
                  <a:srgbClr val="C61B1B"/>
                </a:solidFill>
                <a:latin typeface="Consolas"/>
                <a:ea typeface="Consolas"/>
                <a:cs typeface="Consolas"/>
                <a:sym typeface="Consolas"/>
              </a:rPr>
              <a:t>tweets</a:t>
            </a:r>
            <a:r>
              <a:rPr lang="en-US" sz="1700">
                <a:latin typeface="Consolas"/>
                <a:ea typeface="Consolas"/>
                <a:cs typeface="Consolas"/>
                <a:sym typeface="Consolas"/>
              </a:rPr>
              <a:t>.</a:t>
            </a:r>
            <a:r>
              <a:rPr lang="en-US" sz="1700">
                <a:solidFill>
                  <a:srgbClr val="0D8BE6"/>
                </a:solidFill>
                <a:latin typeface="Consolas"/>
                <a:ea typeface="Consolas"/>
                <a:cs typeface="Consolas"/>
                <a:sym typeface="Consolas"/>
              </a:rPr>
              <a:t>flatMap </a:t>
            </a:r>
            <a:r>
              <a:rPr lang="en-US" sz="1700">
                <a:latin typeface="Consolas"/>
                <a:ea typeface="Consolas"/>
                <a:cs typeface="Consolas"/>
                <a:sym typeface="Consolas"/>
              </a:rPr>
              <a:t>(status =&gt; getTags(status))</a:t>
            </a:r>
            <a:endParaRPr/>
          </a:p>
          <a:p>
            <a:pPr indent="0" lvl="0" marL="0" rtl="0" algn="l">
              <a:spcBef>
                <a:spcPts val="500"/>
              </a:spcBef>
              <a:spcAft>
                <a:spcPts val="0"/>
              </a:spcAft>
              <a:buClr>
                <a:schemeClr val="dk1"/>
              </a:buClr>
              <a:buSzPts val="2500"/>
              <a:buNone/>
            </a:pPr>
            <a:r>
              <a:t/>
            </a:r>
            <a:endParaRPr sz="2500"/>
          </a:p>
          <a:p>
            <a:pPr indent="-215900" lvl="0" marL="342900" rtl="0" algn="l">
              <a:spcBef>
                <a:spcPts val="400"/>
              </a:spcBef>
              <a:spcAft>
                <a:spcPts val="0"/>
              </a:spcAft>
              <a:buClr>
                <a:schemeClr val="dk1"/>
              </a:buClr>
              <a:buSzPts val="2000"/>
              <a:buNone/>
            </a:pPr>
            <a:r>
              <a:t/>
            </a:r>
            <a:endParaRPr sz="2000"/>
          </a:p>
        </p:txBody>
      </p:sp>
      <p:grpSp>
        <p:nvGrpSpPr>
          <p:cNvPr id="628" name="Google Shape;628;p58"/>
          <p:cNvGrpSpPr/>
          <p:nvPr/>
        </p:nvGrpSpPr>
        <p:grpSpPr>
          <a:xfrm>
            <a:off x="2869406" y="4310857"/>
            <a:ext cx="1321594" cy="1594644"/>
            <a:chOff x="7651750" y="8621713"/>
            <a:chExt cx="3524022" cy="3189287"/>
          </a:xfrm>
        </p:grpSpPr>
        <p:grpSp>
          <p:nvGrpSpPr>
            <p:cNvPr id="629" name="Google Shape;629;p58"/>
            <p:cNvGrpSpPr/>
            <p:nvPr/>
          </p:nvGrpSpPr>
          <p:grpSpPr>
            <a:xfrm>
              <a:off x="7651750" y="11050588"/>
              <a:ext cx="2614613" cy="760412"/>
              <a:chOff x="13968431" y="5604337"/>
              <a:chExt cx="2889827" cy="840669"/>
            </a:xfrm>
          </p:grpSpPr>
          <p:pic>
            <p:nvPicPr>
              <p:cNvPr id="630" name="Google Shape;630;p58"/>
              <p:cNvPicPr preferRelativeResize="0"/>
              <p:nvPr/>
            </p:nvPicPr>
            <p:blipFill rotWithShape="1">
              <a:blip r:embed="rId3">
                <a:alphaModFix/>
              </a:blip>
              <a:srcRect b="0" l="0" r="0" t="0"/>
              <a:stretch/>
            </p:blipFill>
            <p:spPr>
              <a:xfrm>
                <a:off x="13968431" y="5604337"/>
                <a:ext cx="921005" cy="840669"/>
              </a:xfrm>
              <a:prstGeom prst="rect">
                <a:avLst/>
              </a:prstGeom>
              <a:noFill/>
              <a:ln>
                <a:noFill/>
              </a:ln>
            </p:spPr>
          </p:pic>
          <p:pic>
            <p:nvPicPr>
              <p:cNvPr id="631" name="Google Shape;631;p58"/>
              <p:cNvPicPr preferRelativeResize="0"/>
              <p:nvPr/>
            </p:nvPicPr>
            <p:blipFill rotWithShape="1">
              <a:blip r:embed="rId3">
                <a:alphaModFix/>
              </a:blip>
              <a:srcRect b="0" l="0" r="0" t="0"/>
              <a:stretch/>
            </p:blipFill>
            <p:spPr>
              <a:xfrm>
                <a:off x="14619692" y="5604337"/>
                <a:ext cx="921005" cy="840669"/>
              </a:xfrm>
              <a:prstGeom prst="rect">
                <a:avLst/>
              </a:prstGeom>
              <a:noFill/>
              <a:ln>
                <a:noFill/>
              </a:ln>
            </p:spPr>
          </p:pic>
          <p:pic>
            <p:nvPicPr>
              <p:cNvPr id="632" name="Google Shape;632;p58"/>
              <p:cNvPicPr preferRelativeResize="0"/>
              <p:nvPr/>
            </p:nvPicPr>
            <p:blipFill rotWithShape="1">
              <a:blip r:embed="rId3">
                <a:alphaModFix/>
              </a:blip>
              <a:srcRect b="0" l="0" r="0" t="0"/>
              <a:stretch/>
            </p:blipFill>
            <p:spPr>
              <a:xfrm>
                <a:off x="15278479" y="5604337"/>
                <a:ext cx="921005" cy="840669"/>
              </a:xfrm>
              <a:prstGeom prst="rect">
                <a:avLst/>
              </a:prstGeom>
              <a:noFill/>
              <a:ln>
                <a:noFill/>
              </a:ln>
            </p:spPr>
          </p:pic>
          <p:pic>
            <p:nvPicPr>
              <p:cNvPr id="633" name="Google Shape;633;p58"/>
              <p:cNvPicPr preferRelativeResize="0"/>
              <p:nvPr/>
            </p:nvPicPr>
            <p:blipFill rotWithShape="1">
              <a:blip r:embed="rId3">
                <a:alphaModFix/>
              </a:blip>
              <a:srcRect b="0" l="0" r="0" t="0"/>
              <a:stretch/>
            </p:blipFill>
            <p:spPr>
              <a:xfrm>
                <a:off x="15937253" y="5604337"/>
                <a:ext cx="921005" cy="840669"/>
              </a:xfrm>
              <a:prstGeom prst="rect">
                <a:avLst/>
              </a:prstGeom>
              <a:noFill/>
              <a:ln>
                <a:noFill/>
              </a:ln>
            </p:spPr>
          </p:pic>
        </p:grpSp>
        <p:grpSp>
          <p:nvGrpSpPr>
            <p:cNvPr id="634" name="Google Shape;634;p58"/>
            <p:cNvGrpSpPr/>
            <p:nvPr/>
          </p:nvGrpSpPr>
          <p:grpSpPr>
            <a:xfrm>
              <a:off x="7767631" y="10323513"/>
              <a:ext cx="2223943" cy="590550"/>
              <a:chOff x="7918592" y="4832650"/>
              <a:chExt cx="2458288" cy="653855"/>
            </a:xfrm>
          </p:grpSpPr>
          <p:sp>
            <p:nvSpPr>
              <p:cNvPr id="635" name="Google Shape;635;p58"/>
              <p:cNvSpPr/>
              <p:nvPr/>
            </p:nvSpPr>
            <p:spPr>
              <a:xfrm>
                <a:off x="7918592" y="4846711"/>
                <a:ext cx="2458288" cy="629248"/>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36" name="Google Shape;636;p58"/>
              <p:cNvCxnSpPr>
                <a:stCxn id="635" idx="0"/>
                <a:endCxn id="635" idx="2"/>
              </p:cNvCxnSpPr>
              <p:nvPr/>
            </p:nvCxnSpPr>
            <p:spPr>
              <a:xfrm>
                <a:off x="9147736" y="4846711"/>
                <a:ext cx="0" cy="6291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37" name="Google Shape;637;p58"/>
              <p:cNvCxnSpPr/>
              <p:nvPr/>
            </p:nvCxnSpPr>
            <p:spPr>
              <a:xfrm>
                <a:off x="9785558" y="4832650"/>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38" name="Google Shape;638;p58"/>
              <p:cNvCxnSpPr/>
              <p:nvPr/>
            </p:nvCxnSpPr>
            <p:spPr>
              <a:xfrm>
                <a:off x="8548517" y="4857257"/>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639" name="Google Shape;639;p58"/>
            <p:cNvSpPr txBox="1"/>
            <p:nvPr/>
          </p:nvSpPr>
          <p:spPr>
            <a:xfrm>
              <a:off x="8778874" y="9457615"/>
              <a:ext cx="2396898" cy="461664"/>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flatMap</a:t>
              </a:r>
              <a:endParaRPr sz="1500">
                <a:solidFill>
                  <a:srgbClr val="000000"/>
                </a:solidFill>
                <a:latin typeface="Calibri"/>
                <a:ea typeface="Calibri"/>
                <a:cs typeface="Calibri"/>
                <a:sym typeface="Calibri"/>
              </a:endParaRPr>
            </a:p>
          </p:txBody>
        </p:sp>
        <p:cxnSp>
          <p:nvCxnSpPr>
            <p:cNvPr id="640" name="Google Shape;640;p58"/>
            <p:cNvCxnSpPr>
              <a:stCxn id="641" idx="2"/>
              <a:endCxn id="635" idx="0"/>
            </p:cNvCxnSpPr>
            <p:nvPr/>
          </p:nvCxnSpPr>
          <p:spPr>
            <a:xfrm flipH="1">
              <a:off x="8879732" y="8621713"/>
              <a:ext cx="21300" cy="17145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grpSp>
        <p:nvGrpSpPr>
          <p:cNvPr id="642" name="Google Shape;642;p58"/>
          <p:cNvGrpSpPr/>
          <p:nvPr/>
        </p:nvGrpSpPr>
        <p:grpSpPr>
          <a:xfrm>
            <a:off x="4188023" y="4310857"/>
            <a:ext cx="1298376" cy="1594644"/>
            <a:chOff x="11168063" y="8621713"/>
            <a:chExt cx="3461725" cy="3189287"/>
          </a:xfrm>
        </p:grpSpPr>
        <p:sp>
          <p:nvSpPr>
            <p:cNvPr id="643" name="Google Shape;643;p58"/>
            <p:cNvSpPr txBox="1"/>
            <p:nvPr/>
          </p:nvSpPr>
          <p:spPr>
            <a:xfrm>
              <a:off x="12294835" y="9457615"/>
              <a:ext cx="2334953" cy="461664"/>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flatMap</a:t>
              </a:r>
              <a:endParaRPr sz="1500">
                <a:solidFill>
                  <a:srgbClr val="000000"/>
                </a:solidFill>
                <a:latin typeface="Calibri"/>
                <a:ea typeface="Calibri"/>
                <a:cs typeface="Calibri"/>
                <a:sym typeface="Calibri"/>
              </a:endParaRPr>
            </a:p>
          </p:txBody>
        </p:sp>
        <p:grpSp>
          <p:nvGrpSpPr>
            <p:cNvPr id="644" name="Google Shape;644;p58"/>
            <p:cNvGrpSpPr/>
            <p:nvPr/>
          </p:nvGrpSpPr>
          <p:grpSpPr>
            <a:xfrm>
              <a:off x="11168063" y="11050588"/>
              <a:ext cx="2614612" cy="760412"/>
              <a:chOff x="13968431" y="5604337"/>
              <a:chExt cx="2889827" cy="840669"/>
            </a:xfrm>
          </p:grpSpPr>
          <p:pic>
            <p:nvPicPr>
              <p:cNvPr id="645" name="Google Shape;645;p58"/>
              <p:cNvPicPr preferRelativeResize="0"/>
              <p:nvPr/>
            </p:nvPicPr>
            <p:blipFill rotWithShape="1">
              <a:blip r:embed="rId3">
                <a:alphaModFix/>
              </a:blip>
              <a:srcRect b="0" l="0" r="0" t="0"/>
              <a:stretch/>
            </p:blipFill>
            <p:spPr>
              <a:xfrm>
                <a:off x="13968431" y="5604337"/>
                <a:ext cx="921005" cy="840669"/>
              </a:xfrm>
              <a:prstGeom prst="rect">
                <a:avLst/>
              </a:prstGeom>
              <a:noFill/>
              <a:ln>
                <a:noFill/>
              </a:ln>
            </p:spPr>
          </p:pic>
          <p:pic>
            <p:nvPicPr>
              <p:cNvPr id="646" name="Google Shape;646;p58"/>
              <p:cNvPicPr preferRelativeResize="0"/>
              <p:nvPr/>
            </p:nvPicPr>
            <p:blipFill rotWithShape="1">
              <a:blip r:embed="rId3">
                <a:alphaModFix/>
              </a:blip>
              <a:srcRect b="0" l="0" r="0" t="0"/>
              <a:stretch/>
            </p:blipFill>
            <p:spPr>
              <a:xfrm>
                <a:off x="14619692" y="5604337"/>
                <a:ext cx="921005" cy="840669"/>
              </a:xfrm>
              <a:prstGeom prst="rect">
                <a:avLst/>
              </a:prstGeom>
              <a:noFill/>
              <a:ln>
                <a:noFill/>
              </a:ln>
            </p:spPr>
          </p:pic>
          <p:pic>
            <p:nvPicPr>
              <p:cNvPr id="647" name="Google Shape;647;p58"/>
              <p:cNvPicPr preferRelativeResize="0"/>
              <p:nvPr/>
            </p:nvPicPr>
            <p:blipFill rotWithShape="1">
              <a:blip r:embed="rId3">
                <a:alphaModFix/>
              </a:blip>
              <a:srcRect b="0" l="0" r="0" t="0"/>
              <a:stretch/>
            </p:blipFill>
            <p:spPr>
              <a:xfrm>
                <a:off x="15278479" y="5604337"/>
                <a:ext cx="921005" cy="840669"/>
              </a:xfrm>
              <a:prstGeom prst="rect">
                <a:avLst/>
              </a:prstGeom>
              <a:noFill/>
              <a:ln>
                <a:noFill/>
              </a:ln>
            </p:spPr>
          </p:pic>
          <p:pic>
            <p:nvPicPr>
              <p:cNvPr id="648" name="Google Shape;648;p58"/>
              <p:cNvPicPr preferRelativeResize="0"/>
              <p:nvPr/>
            </p:nvPicPr>
            <p:blipFill rotWithShape="1">
              <a:blip r:embed="rId3">
                <a:alphaModFix/>
              </a:blip>
              <a:srcRect b="0" l="0" r="0" t="0"/>
              <a:stretch/>
            </p:blipFill>
            <p:spPr>
              <a:xfrm>
                <a:off x="15937253" y="5604337"/>
                <a:ext cx="921005" cy="840669"/>
              </a:xfrm>
              <a:prstGeom prst="rect">
                <a:avLst/>
              </a:prstGeom>
              <a:noFill/>
              <a:ln>
                <a:noFill/>
              </a:ln>
            </p:spPr>
          </p:pic>
        </p:grpSp>
        <p:grpSp>
          <p:nvGrpSpPr>
            <p:cNvPr id="649" name="Google Shape;649;p58"/>
            <p:cNvGrpSpPr/>
            <p:nvPr/>
          </p:nvGrpSpPr>
          <p:grpSpPr>
            <a:xfrm>
              <a:off x="11283930" y="10323513"/>
              <a:ext cx="2223696" cy="590550"/>
              <a:chOff x="7918578" y="4832650"/>
              <a:chExt cx="2458014" cy="653855"/>
            </a:xfrm>
          </p:grpSpPr>
          <p:sp>
            <p:nvSpPr>
              <p:cNvPr id="650" name="Google Shape;650;p58"/>
              <p:cNvSpPr/>
              <p:nvPr/>
            </p:nvSpPr>
            <p:spPr>
              <a:xfrm>
                <a:off x="7918578" y="4846711"/>
                <a:ext cx="2458014" cy="629248"/>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51" name="Google Shape;651;p58"/>
              <p:cNvCxnSpPr>
                <a:stCxn id="650" idx="0"/>
                <a:endCxn id="650" idx="2"/>
              </p:cNvCxnSpPr>
              <p:nvPr/>
            </p:nvCxnSpPr>
            <p:spPr>
              <a:xfrm>
                <a:off x="9147585" y="4846711"/>
                <a:ext cx="0" cy="6291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52" name="Google Shape;652;p58"/>
              <p:cNvCxnSpPr/>
              <p:nvPr/>
            </p:nvCxnSpPr>
            <p:spPr>
              <a:xfrm>
                <a:off x="9785335" y="4832650"/>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53" name="Google Shape;653;p58"/>
              <p:cNvCxnSpPr/>
              <p:nvPr/>
            </p:nvCxnSpPr>
            <p:spPr>
              <a:xfrm>
                <a:off x="8548433" y="4857257"/>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cxnSp>
          <p:nvCxnSpPr>
            <p:cNvPr id="654" name="Google Shape;654;p58"/>
            <p:cNvCxnSpPr>
              <a:stCxn id="655" idx="2"/>
              <a:endCxn id="650" idx="0"/>
            </p:cNvCxnSpPr>
            <p:nvPr/>
          </p:nvCxnSpPr>
          <p:spPr>
            <a:xfrm flipH="1">
              <a:off x="12395908" y="8621713"/>
              <a:ext cx="21300" cy="17145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grpSp>
        <p:nvGrpSpPr>
          <p:cNvPr id="656" name="Google Shape;656;p58"/>
          <p:cNvGrpSpPr/>
          <p:nvPr/>
        </p:nvGrpSpPr>
        <p:grpSpPr>
          <a:xfrm>
            <a:off x="5480447" y="4310857"/>
            <a:ext cx="1301354" cy="1594644"/>
            <a:chOff x="14614525" y="8621713"/>
            <a:chExt cx="3470275" cy="3189287"/>
          </a:xfrm>
        </p:grpSpPr>
        <p:sp>
          <p:nvSpPr>
            <p:cNvPr id="657" name="Google Shape;657;p58"/>
            <p:cNvSpPr txBox="1"/>
            <p:nvPr/>
          </p:nvSpPr>
          <p:spPr>
            <a:xfrm>
              <a:off x="15741852" y="9457615"/>
              <a:ext cx="2342948" cy="461664"/>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flatMap</a:t>
              </a:r>
              <a:endParaRPr sz="1500">
                <a:solidFill>
                  <a:srgbClr val="000000"/>
                </a:solidFill>
                <a:latin typeface="Calibri"/>
                <a:ea typeface="Calibri"/>
                <a:cs typeface="Calibri"/>
                <a:sym typeface="Calibri"/>
              </a:endParaRPr>
            </a:p>
          </p:txBody>
        </p:sp>
        <p:sp>
          <p:nvSpPr>
            <p:cNvPr id="658" name="Google Shape;658;p58"/>
            <p:cNvSpPr txBox="1"/>
            <p:nvPr/>
          </p:nvSpPr>
          <p:spPr>
            <a:xfrm rot="-5400000">
              <a:off x="14507367" y="10444679"/>
              <a:ext cx="773114" cy="4514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a:t>
              </a:r>
              <a:endParaRPr/>
            </a:p>
          </p:txBody>
        </p:sp>
        <p:grpSp>
          <p:nvGrpSpPr>
            <p:cNvPr id="659" name="Google Shape;659;p58"/>
            <p:cNvGrpSpPr/>
            <p:nvPr/>
          </p:nvGrpSpPr>
          <p:grpSpPr>
            <a:xfrm>
              <a:off x="14614525" y="11050588"/>
              <a:ext cx="2614613" cy="760412"/>
              <a:chOff x="13968431" y="5604337"/>
              <a:chExt cx="2889827" cy="840669"/>
            </a:xfrm>
          </p:grpSpPr>
          <p:pic>
            <p:nvPicPr>
              <p:cNvPr id="660" name="Google Shape;660;p58"/>
              <p:cNvPicPr preferRelativeResize="0"/>
              <p:nvPr/>
            </p:nvPicPr>
            <p:blipFill rotWithShape="1">
              <a:blip r:embed="rId3">
                <a:alphaModFix/>
              </a:blip>
              <a:srcRect b="0" l="0" r="0" t="0"/>
              <a:stretch/>
            </p:blipFill>
            <p:spPr>
              <a:xfrm>
                <a:off x="13968431" y="5604337"/>
                <a:ext cx="921005" cy="840669"/>
              </a:xfrm>
              <a:prstGeom prst="rect">
                <a:avLst/>
              </a:prstGeom>
              <a:noFill/>
              <a:ln>
                <a:noFill/>
              </a:ln>
            </p:spPr>
          </p:pic>
          <p:pic>
            <p:nvPicPr>
              <p:cNvPr id="661" name="Google Shape;661;p58"/>
              <p:cNvPicPr preferRelativeResize="0"/>
              <p:nvPr/>
            </p:nvPicPr>
            <p:blipFill rotWithShape="1">
              <a:blip r:embed="rId3">
                <a:alphaModFix/>
              </a:blip>
              <a:srcRect b="0" l="0" r="0" t="0"/>
              <a:stretch/>
            </p:blipFill>
            <p:spPr>
              <a:xfrm>
                <a:off x="14619692" y="5604337"/>
                <a:ext cx="921005" cy="840669"/>
              </a:xfrm>
              <a:prstGeom prst="rect">
                <a:avLst/>
              </a:prstGeom>
              <a:noFill/>
              <a:ln>
                <a:noFill/>
              </a:ln>
            </p:spPr>
          </p:pic>
          <p:pic>
            <p:nvPicPr>
              <p:cNvPr id="662" name="Google Shape;662;p58"/>
              <p:cNvPicPr preferRelativeResize="0"/>
              <p:nvPr/>
            </p:nvPicPr>
            <p:blipFill rotWithShape="1">
              <a:blip r:embed="rId3">
                <a:alphaModFix/>
              </a:blip>
              <a:srcRect b="0" l="0" r="0" t="0"/>
              <a:stretch/>
            </p:blipFill>
            <p:spPr>
              <a:xfrm>
                <a:off x="15278479" y="5604337"/>
                <a:ext cx="921005" cy="840669"/>
              </a:xfrm>
              <a:prstGeom prst="rect">
                <a:avLst/>
              </a:prstGeom>
              <a:noFill/>
              <a:ln>
                <a:noFill/>
              </a:ln>
            </p:spPr>
          </p:pic>
          <p:pic>
            <p:nvPicPr>
              <p:cNvPr id="663" name="Google Shape;663;p58"/>
              <p:cNvPicPr preferRelativeResize="0"/>
              <p:nvPr/>
            </p:nvPicPr>
            <p:blipFill rotWithShape="1">
              <a:blip r:embed="rId3">
                <a:alphaModFix/>
              </a:blip>
              <a:srcRect b="0" l="0" r="0" t="0"/>
              <a:stretch/>
            </p:blipFill>
            <p:spPr>
              <a:xfrm>
                <a:off x="15937253" y="5604337"/>
                <a:ext cx="921005" cy="840669"/>
              </a:xfrm>
              <a:prstGeom prst="rect">
                <a:avLst/>
              </a:prstGeom>
              <a:noFill/>
              <a:ln>
                <a:noFill/>
              </a:ln>
            </p:spPr>
          </p:pic>
        </p:grpSp>
        <p:grpSp>
          <p:nvGrpSpPr>
            <p:cNvPr id="664" name="Google Shape;664;p58"/>
            <p:cNvGrpSpPr/>
            <p:nvPr/>
          </p:nvGrpSpPr>
          <p:grpSpPr>
            <a:xfrm>
              <a:off x="14730413" y="10323513"/>
              <a:ext cx="2224086" cy="590550"/>
              <a:chOff x="7918600" y="4832650"/>
              <a:chExt cx="2458446" cy="653855"/>
            </a:xfrm>
          </p:grpSpPr>
          <p:sp>
            <p:nvSpPr>
              <p:cNvPr id="665" name="Google Shape;665;p58"/>
              <p:cNvSpPr/>
              <p:nvPr/>
            </p:nvSpPr>
            <p:spPr>
              <a:xfrm>
                <a:off x="7918600" y="4846711"/>
                <a:ext cx="2458446" cy="629248"/>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66" name="Google Shape;666;p58"/>
              <p:cNvCxnSpPr>
                <a:stCxn id="665" idx="0"/>
                <a:endCxn id="665" idx="2"/>
              </p:cNvCxnSpPr>
              <p:nvPr/>
            </p:nvCxnSpPr>
            <p:spPr>
              <a:xfrm>
                <a:off x="9147823" y="4846711"/>
                <a:ext cx="0" cy="6291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67" name="Google Shape;667;p58"/>
              <p:cNvCxnSpPr/>
              <p:nvPr/>
            </p:nvCxnSpPr>
            <p:spPr>
              <a:xfrm>
                <a:off x="9785686" y="4832650"/>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668" name="Google Shape;668;p58"/>
              <p:cNvCxnSpPr/>
              <p:nvPr/>
            </p:nvCxnSpPr>
            <p:spPr>
              <a:xfrm>
                <a:off x="8548565" y="4857257"/>
                <a:ext cx="0" cy="629248"/>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cxnSp>
          <p:nvCxnSpPr>
            <p:cNvPr id="669" name="Google Shape;669;p58"/>
            <p:cNvCxnSpPr>
              <a:stCxn id="670" idx="2"/>
              <a:endCxn id="665" idx="0"/>
            </p:cNvCxnSpPr>
            <p:nvPr/>
          </p:nvCxnSpPr>
          <p:spPr>
            <a:xfrm flipH="1">
              <a:off x="15842480" y="8621713"/>
              <a:ext cx="22200" cy="17145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sp>
        <p:nvSpPr>
          <p:cNvPr id="671" name="Google Shape;671;p58"/>
          <p:cNvSpPr/>
          <p:nvPr/>
        </p:nvSpPr>
        <p:spPr>
          <a:xfrm>
            <a:off x="2200275" y="2438400"/>
            <a:ext cx="5648325" cy="533400"/>
          </a:xfrm>
          <a:prstGeom prst="wedgeRoundRectCallout">
            <a:avLst>
              <a:gd fmla="val -26503" name="adj1"/>
              <a:gd fmla="val -108217"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transformation</a:t>
            </a:r>
            <a:r>
              <a:rPr lang="en-US" sz="1800">
                <a:solidFill>
                  <a:srgbClr val="000000"/>
                </a:solidFill>
                <a:latin typeface="Calibri"/>
                <a:ea typeface="Calibri"/>
                <a:cs typeface="Calibri"/>
                <a:sym typeface="Calibri"/>
              </a:rPr>
              <a:t>: modify data in one DStream to create another DStream </a:t>
            </a:r>
            <a:endParaRPr/>
          </a:p>
        </p:txBody>
      </p:sp>
      <p:sp>
        <p:nvSpPr>
          <p:cNvPr id="672" name="Google Shape;672;p58"/>
          <p:cNvSpPr/>
          <p:nvPr/>
        </p:nvSpPr>
        <p:spPr>
          <a:xfrm>
            <a:off x="523875" y="2438400"/>
            <a:ext cx="1457325" cy="533400"/>
          </a:xfrm>
          <a:prstGeom prst="wedgeRoundRectCallout">
            <a:avLst>
              <a:gd fmla="val -14849" name="adj1"/>
              <a:gd fmla="val -98253"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new DStream</a:t>
            </a:r>
            <a:endParaRPr sz="1800">
              <a:solidFill>
                <a:srgbClr val="000000"/>
              </a:solidFill>
              <a:latin typeface="Calibri"/>
              <a:ea typeface="Calibri"/>
              <a:cs typeface="Calibri"/>
              <a:sym typeface="Calibri"/>
            </a:endParaRPr>
          </a:p>
        </p:txBody>
      </p:sp>
      <p:sp>
        <p:nvSpPr>
          <p:cNvPr id="673" name="Google Shape;673;p58"/>
          <p:cNvSpPr/>
          <p:nvPr/>
        </p:nvSpPr>
        <p:spPr>
          <a:xfrm>
            <a:off x="6572250" y="5143500"/>
            <a:ext cx="1943100" cy="685800"/>
          </a:xfrm>
          <a:prstGeom prst="wedgeRoundRectCallout">
            <a:avLst>
              <a:gd fmla="val -59817" name="adj1"/>
              <a:gd fmla="val -22499"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new RDDs created for every batch </a:t>
            </a:r>
            <a:endParaRPr/>
          </a:p>
        </p:txBody>
      </p:sp>
      <p:grpSp>
        <p:nvGrpSpPr>
          <p:cNvPr id="674" name="Google Shape;674;p58"/>
          <p:cNvGrpSpPr/>
          <p:nvPr/>
        </p:nvGrpSpPr>
        <p:grpSpPr>
          <a:xfrm>
            <a:off x="2920603" y="4019550"/>
            <a:ext cx="834628" cy="296069"/>
            <a:chOff x="7918600" y="4832650"/>
            <a:chExt cx="2458447" cy="653855"/>
          </a:xfrm>
        </p:grpSpPr>
        <p:sp>
          <p:nvSpPr>
            <p:cNvPr id="641" name="Google Shape;641;p58"/>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75" name="Google Shape;675;p58"/>
            <p:cNvCxnSpPr>
              <a:stCxn id="641" idx="0"/>
              <a:endCxn id="641"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76" name="Google Shape;676;p58"/>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77" name="Google Shape;677;p58"/>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678" name="Google Shape;678;p58"/>
          <p:cNvGrpSpPr/>
          <p:nvPr/>
        </p:nvGrpSpPr>
        <p:grpSpPr>
          <a:xfrm>
            <a:off x="2867621" y="4371181"/>
            <a:ext cx="980480" cy="380206"/>
            <a:chOff x="7762239" y="5609988"/>
            <a:chExt cx="2889827" cy="840669"/>
          </a:xfrm>
        </p:grpSpPr>
        <p:pic>
          <p:nvPicPr>
            <p:cNvPr id="679" name="Google Shape;679;p58"/>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680" name="Google Shape;680;p58"/>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681" name="Google Shape;681;p58"/>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682" name="Google Shape;682;p58"/>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grpSp>
        <p:nvGrpSpPr>
          <p:cNvPr id="683" name="Google Shape;683;p58"/>
          <p:cNvGrpSpPr/>
          <p:nvPr/>
        </p:nvGrpSpPr>
        <p:grpSpPr>
          <a:xfrm>
            <a:off x="2857500" y="3269456"/>
            <a:ext cx="4572000" cy="516731"/>
            <a:chOff x="3523416" y="4511948"/>
            <a:chExt cx="1861716" cy="322227"/>
          </a:xfrm>
        </p:grpSpPr>
        <p:sp>
          <p:nvSpPr>
            <p:cNvPr id="684" name="Google Shape;684;p58"/>
            <p:cNvSpPr/>
            <p:nvPr/>
          </p:nvSpPr>
          <p:spPr>
            <a:xfrm>
              <a:off x="5122601" y="4511948"/>
              <a:ext cx="262531" cy="322227"/>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685" name="Google Shape;685;p58"/>
            <p:cNvSpPr/>
            <p:nvPr/>
          </p:nvSpPr>
          <p:spPr>
            <a:xfrm>
              <a:off x="4055750" y="4600053"/>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t+1</a:t>
              </a:r>
              <a:endParaRPr/>
            </a:p>
          </p:txBody>
        </p:sp>
        <p:sp>
          <p:nvSpPr>
            <p:cNvPr id="686" name="Google Shape;686;p58"/>
            <p:cNvSpPr/>
            <p:nvPr/>
          </p:nvSpPr>
          <p:spPr>
            <a:xfrm>
              <a:off x="3523416" y="4603518"/>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a:t>
              </a:r>
              <a:endParaRPr/>
            </a:p>
          </p:txBody>
        </p:sp>
        <p:sp>
          <p:nvSpPr>
            <p:cNvPr id="687" name="Google Shape;687;p58"/>
            <p:cNvSpPr/>
            <p:nvPr/>
          </p:nvSpPr>
          <p:spPr>
            <a:xfrm>
              <a:off x="4587600" y="4603518"/>
              <a:ext cx="408705" cy="155421"/>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t+2</a:t>
              </a:r>
              <a:endParaRPr/>
            </a:p>
          </p:txBody>
        </p:sp>
      </p:grpSp>
      <p:grpSp>
        <p:nvGrpSpPr>
          <p:cNvPr id="688" name="Google Shape;688;p58"/>
          <p:cNvGrpSpPr/>
          <p:nvPr/>
        </p:nvGrpSpPr>
        <p:grpSpPr>
          <a:xfrm>
            <a:off x="4239221" y="4019550"/>
            <a:ext cx="834628" cy="296069"/>
            <a:chOff x="7918600" y="4832650"/>
            <a:chExt cx="2458447" cy="653855"/>
          </a:xfrm>
        </p:grpSpPr>
        <p:sp>
          <p:nvSpPr>
            <p:cNvPr id="655" name="Google Shape;655;p58"/>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89" name="Google Shape;689;p58"/>
            <p:cNvCxnSpPr>
              <a:stCxn id="655" idx="0"/>
              <a:endCxn id="655"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90" name="Google Shape;690;p58"/>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91" name="Google Shape;691;p58"/>
            <p:cNvCxnSpPr/>
            <p:nvPr/>
          </p:nvCxnSpPr>
          <p:spPr>
            <a:xfrm>
              <a:off x="854811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692" name="Google Shape;692;p58"/>
          <p:cNvGrpSpPr/>
          <p:nvPr/>
        </p:nvGrpSpPr>
        <p:grpSpPr>
          <a:xfrm>
            <a:off x="4186238" y="4371181"/>
            <a:ext cx="980480" cy="380206"/>
            <a:chOff x="7762239" y="5609988"/>
            <a:chExt cx="2889827" cy="840669"/>
          </a:xfrm>
        </p:grpSpPr>
        <p:pic>
          <p:nvPicPr>
            <p:cNvPr id="693" name="Google Shape;693;p58"/>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694" name="Google Shape;694;p58"/>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695" name="Google Shape;695;p58"/>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696" name="Google Shape;696;p58"/>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grpSp>
        <p:nvGrpSpPr>
          <p:cNvPr id="697" name="Google Shape;697;p58"/>
          <p:cNvGrpSpPr/>
          <p:nvPr/>
        </p:nvGrpSpPr>
        <p:grpSpPr>
          <a:xfrm>
            <a:off x="5532239" y="4019550"/>
            <a:ext cx="834033" cy="296069"/>
            <a:chOff x="7918600" y="4832650"/>
            <a:chExt cx="2458447" cy="653855"/>
          </a:xfrm>
        </p:grpSpPr>
        <p:sp>
          <p:nvSpPr>
            <p:cNvPr id="670" name="Google Shape;670;p58"/>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698" name="Google Shape;698;p58"/>
            <p:cNvCxnSpPr>
              <a:stCxn id="670" idx="0"/>
              <a:endCxn id="670"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699" name="Google Shape;699;p58"/>
            <p:cNvCxnSpPr/>
            <p:nvPr/>
          </p:nvCxnSpPr>
          <p:spPr>
            <a:xfrm>
              <a:off x="9785687"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00" name="Google Shape;700;p58"/>
            <p:cNvCxnSpPr/>
            <p:nvPr/>
          </p:nvCxnSpPr>
          <p:spPr>
            <a:xfrm>
              <a:off x="854856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01" name="Google Shape;701;p58"/>
          <p:cNvGrpSpPr/>
          <p:nvPr/>
        </p:nvGrpSpPr>
        <p:grpSpPr>
          <a:xfrm>
            <a:off x="5479256" y="4371181"/>
            <a:ext cx="980480" cy="380206"/>
            <a:chOff x="7762239" y="5609988"/>
            <a:chExt cx="2889827" cy="840669"/>
          </a:xfrm>
        </p:grpSpPr>
        <p:pic>
          <p:nvPicPr>
            <p:cNvPr id="702" name="Google Shape;702;p58"/>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703" name="Google Shape;703;p58"/>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704" name="Google Shape;704;p58"/>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705" name="Google Shape;705;p58"/>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sp>
        <p:nvSpPr>
          <p:cNvPr id="706" name="Google Shape;706;p58"/>
          <p:cNvSpPr/>
          <p:nvPr/>
        </p:nvSpPr>
        <p:spPr>
          <a:xfrm>
            <a:off x="728370" y="3950839"/>
            <a:ext cx="18859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tweets DStream</a:t>
            </a:r>
            <a:endParaRPr sz="1800">
              <a:solidFill>
                <a:srgbClr val="000000"/>
              </a:solidFill>
              <a:latin typeface="Calibri"/>
              <a:ea typeface="Calibri"/>
              <a:cs typeface="Calibri"/>
              <a:sym typeface="Calibri"/>
            </a:endParaRPr>
          </a:p>
        </p:txBody>
      </p:sp>
      <p:sp>
        <p:nvSpPr>
          <p:cNvPr id="707" name="Google Shape;707;p58"/>
          <p:cNvSpPr/>
          <p:nvPr/>
        </p:nvSpPr>
        <p:spPr>
          <a:xfrm>
            <a:off x="759730" y="5105400"/>
            <a:ext cx="1885950" cy="546610"/>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hashTags Dstream</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US" sz="1500">
                <a:solidFill>
                  <a:srgbClr val="000000"/>
                </a:solidFill>
                <a:latin typeface="Calibri"/>
                <a:ea typeface="Calibri"/>
                <a:cs typeface="Calibri"/>
                <a:sym typeface="Calibri"/>
              </a:rPr>
              <a:t>[#cat, #dog, … ]</a:t>
            </a:r>
            <a:endParaRPr/>
          </a:p>
        </p:txBody>
      </p:sp>
      <p:sp>
        <p:nvSpPr>
          <p:cNvPr id="708" name="Google Shape;708;p5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5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 – Get hashtags from Twitter  </a:t>
            </a:r>
            <a:endParaRPr/>
          </a:p>
        </p:txBody>
      </p:sp>
      <p:sp>
        <p:nvSpPr>
          <p:cNvPr id="715" name="Google Shape;715;p59"/>
          <p:cNvSpPr txBox="1"/>
          <p:nvPr>
            <p:ph idx="4294967295" type="body"/>
          </p:nvPr>
        </p:nvSpPr>
        <p:spPr>
          <a:xfrm>
            <a:off x="533400" y="1447800"/>
            <a:ext cx="8610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1700"/>
              <a:buNone/>
            </a:pPr>
            <a:r>
              <a:rPr lang="en-US" sz="1700">
                <a:solidFill>
                  <a:srgbClr val="7F7F7F"/>
                </a:solidFill>
                <a:latin typeface="Consolas"/>
                <a:ea typeface="Consolas"/>
                <a:cs typeface="Consolas"/>
                <a:sym typeface="Consolas"/>
              </a:rPr>
              <a:t>val tweets = ssc.twitterStream()</a:t>
            </a:r>
            <a:endParaRPr/>
          </a:p>
          <a:p>
            <a:pPr indent="0" lvl="0" marL="0" rtl="0" algn="l">
              <a:spcBef>
                <a:spcPts val="340"/>
              </a:spcBef>
              <a:spcAft>
                <a:spcPts val="0"/>
              </a:spcAft>
              <a:buClr>
                <a:srgbClr val="7F7F7F"/>
              </a:buClr>
              <a:buSzPts val="1700"/>
              <a:buNone/>
            </a:pPr>
            <a:r>
              <a:rPr lang="en-US" sz="1700">
                <a:solidFill>
                  <a:srgbClr val="7F7F7F"/>
                </a:solidFill>
                <a:latin typeface="Consolas"/>
                <a:ea typeface="Consolas"/>
                <a:cs typeface="Consolas"/>
                <a:sym typeface="Consolas"/>
              </a:rPr>
              <a:t>val hashTags = tweets.flatMap (status =&gt; getTags(status))</a:t>
            </a:r>
            <a:endParaRPr/>
          </a:p>
          <a:p>
            <a:pPr indent="0" lvl="0" marL="0" rtl="0" algn="l">
              <a:spcBef>
                <a:spcPts val="340"/>
              </a:spcBef>
              <a:spcAft>
                <a:spcPts val="0"/>
              </a:spcAft>
              <a:buClr>
                <a:schemeClr val="accent3"/>
              </a:buClr>
              <a:buSzPts val="1700"/>
              <a:buNone/>
            </a:pPr>
            <a:r>
              <a:rPr lang="en-US" sz="1700">
                <a:solidFill>
                  <a:schemeClr val="accent3"/>
                </a:solidFill>
                <a:latin typeface="Consolas"/>
                <a:ea typeface="Consolas"/>
                <a:cs typeface="Consolas"/>
                <a:sym typeface="Consolas"/>
              </a:rPr>
              <a:t>hashTags</a:t>
            </a:r>
            <a:r>
              <a:rPr lang="en-US" sz="1700">
                <a:latin typeface="Consolas"/>
                <a:ea typeface="Consolas"/>
                <a:cs typeface="Consolas"/>
                <a:sym typeface="Consolas"/>
              </a:rPr>
              <a:t>.</a:t>
            </a:r>
            <a:r>
              <a:rPr lang="en-US" sz="1700">
                <a:solidFill>
                  <a:schemeClr val="accent1"/>
                </a:solidFill>
                <a:latin typeface="Consolas"/>
                <a:ea typeface="Consolas"/>
                <a:cs typeface="Consolas"/>
                <a:sym typeface="Consolas"/>
              </a:rPr>
              <a:t>saveAsHadoopFiles</a:t>
            </a:r>
            <a:r>
              <a:rPr lang="en-US" sz="1700">
                <a:latin typeface="Consolas"/>
                <a:ea typeface="Consolas"/>
                <a:cs typeface="Consolas"/>
                <a:sym typeface="Consolas"/>
              </a:rPr>
              <a:t>("hdfs://...")</a:t>
            </a:r>
            <a:endParaRPr/>
          </a:p>
          <a:p>
            <a:pPr indent="0" lvl="0" marL="0" rtl="0" algn="l">
              <a:spcBef>
                <a:spcPts val="500"/>
              </a:spcBef>
              <a:spcAft>
                <a:spcPts val="0"/>
              </a:spcAft>
              <a:buClr>
                <a:schemeClr val="dk1"/>
              </a:buClr>
              <a:buSzPts val="2500"/>
              <a:buNone/>
            </a:pPr>
            <a:r>
              <a:t/>
            </a:r>
            <a:endParaRPr sz="2500"/>
          </a:p>
          <a:p>
            <a:pPr indent="-215900" lvl="0" marL="342900" rtl="0" algn="l">
              <a:spcBef>
                <a:spcPts val="400"/>
              </a:spcBef>
              <a:spcAft>
                <a:spcPts val="0"/>
              </a:spcAft>
              <a:buClr>
                <a:schemeClr val="dk1"/>
              </a:buClr>
              <a:buSzPts val="2000"/>
              <a:buNone/>
            </a:pPr>
            <a:r>
              <a:t/>
            </a:r>
            <a:endParaRPr sz="2000"/>
          </a:p>
        </p:txBody>
      </p:sp>
      <p:sp>
        <p:nvSpPr>
          <p:cNvPr id="716" name="Google Shape;716;p59"/>
          <p:cNvSpPr/>
          <p:nvPr/>
        </p:nvSpPr>
        <p:spPr>
          <a:xfrm>
            <a:off x="2600325" y="2590800"/>
            <a:ext cx="5066876" cy="571500"/>
          </a:xfrm>
          <a:prstGeom prst="wedgeRoundRectCallout">
            <a:avLst>
              <a:gd fmla="val -56824" name="adj1"/>
              <a:gd fmla="val -52520"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output operation</a:t>
            </a:r>
            <a:r>
              <a:rPr lang="en-US" sz="1800">
                <a:solidFill>
                  <a:srgbClr val="000000"/>
                </a:solidFill>
                <a:latin typeface="Calibri"/>
                <a:ea typeface="Calibri"/>
                <a:cs typeface="Calibri"/>
                <a:sym typeface="Calibri"/>
              </a:rPr>
              <a:t>: to push data to external storage</a:t>
            </a:r>
            <a:endParaRPr/>
          </a:p>
        </p:txBody>
      </p:sp>
      <p:grpSp>
        <p:nvGrpSpPr>
          <p:cNvPr id="717" name="Google Shape;717;p59"/>
          <p:cNvGrpSpPr/>
          <p:nvPr/>
        </p:nvGrpSpPr>
        <p:grpSpPr>
          <a:xfrm>
            <a:off x="2920603" y="3810000"/>
            <a:ext cx="834628" cy="296069"/>
            <a:chOff x="7918600" y="4832650"/>
            <a:chExt cx="2458447" cy="653855"/>
          </a:xfrm>
        </p:grpSpPr>
        <p:sp>
          <p:nvSpPr>
            <p:cNvPr id="718" name="Google Shape;718;p59"/>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19" name="Google Shape;719;p59"/>
            <p:cNvCxnSpPr>
              <a:stCxn id="718" idx="0"/>
              <a:endCxn id="718"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20" name="Google Shape;720;p59"/>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21" name="Google Shape;721;p59"/>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22" name="Google Shape;722;p59"/>
          <p:cNvGrpSpPr/>
          <p:nvPr/>
        </p:nvGrpSpPr>
        <p:grpSpPr>
          <a:xfrm>
            <a:off x="2912864" y="4599782"/>
            <a:ext cx="834033" cy="296069"/>
            <a:chOff x="7918600" y="4832650"/>
            <a:chExt cx="2458447" cy="653855"/>
          </a:xfrm>
        </p:grpSpPr>
        <p:sp>
          <p:nvSpPr>
            <p:cNvPr id="723" name="Google Shape;723;p59"/>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24" name="Google Shape;724;p59"/>
            <p:cNvCxnSpPr>
              <a:stCxn id="723" idx="0"/>
              <a:endCxn id="723"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25" name="Google Shape;725;p59"/>
            <p:cNvCxnSpPr/>
            <p:nvPr/>
          </p:nvCxnSpPr>
          <p:spPr>
            <a:xfrm>
              <a:off x="9785687"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26" name="Google Shape;726;p59"/>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727" name="Google Shape;727;p59"/>
          <p:cNvSpPr txBox="1"/>
          <p:nvPr/>
        </p:nvSpPr>
        <p:spPr>
          <a:xfrm>
            <a:off x="3375082"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728" name="Google Shape;728;p59"/>
          <p:cNvCxnSpPr>
            <a:stCxn id="718" idx="2"/>
            <a:endCxn id="723" idx="0"/>
          </p:cNvCxnSpPr>
          <p:nvPr/>
        </p:nvCxnSpPr>
        <p:spPr>
          <a:xfrm flipH="1">
            <a:off x="3329817" y="4101307"/>
            <a:ext cx="81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729" name="Google Shape;729;p59"/>
          <p:cNvGrpSpPr/>
          <p:nvPr/>
        </p:nvGrpSpPr>
        <p:grpSpPr>
          <a:xfrm>
            <a:off x="4239221" y="3810000"/>
            <a:ext cx="834628" cy="296069"/>
            <a:chOff x="7918600" y="4832650"/>
            <a:chExt cx="2458447" cy="653855"/>
          </a:xfrm>
        </p:grpSpPr>
        <p:sp>
          <p:nvSpPr>
            <p:cNvPr id="730" name="Google Shape;730;p59"/>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31" name="Google Shape;731;p59"/>
            <p:cNvCxnSpPr>
              <a:stCxn id="730" idx="0"/>
              <a:endCxn id="730"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32" name="Google Shape;732;p59"/>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33" name="Google Shape;733;p59"/>
            <p:cNvCxnSpPr/>
            <p:nvPr/>
          </p:nvCxnSpPr>
          <p:spPr>
            <a:xfrm>
              <a:off x="854811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34" name="Google Shape;734;p59"/>
          <p:cNvGrpSpPr/>
          <p:nvPr/>
        </p:nvGrpSpPr>
        <p:grpSpPr>
          <a:xfrm>
            <a:off x="4231481" y="4599782"/>
            <a:ext cx="834033" cy="296069"/>
            <a:chOff x="7918600" y="4832650"/>
            <a:chExt cx="2458447" cy="653855"/>
          </a:xfrm>
        </p:grpSpPr>
        <p:sp>
          <p:nvSpPr>
            <p:cNvPr id="735" name="Google Shape;735;p59"/>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36" name="Google Shape;736;p59"/>
            <p:cNvCxnSpPr>
              <a:stCxn id="735" idx="0"/>
              <a:endCxn id="735"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37" name="Google Shape;737;p59"/>
            <p:cNvCxnSpPr/>
            <p:nvPr/>
          </p:nvCxnSpPr>
          <p:spPr>
            <a:xfrm>
              <a:off x="9785686"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38" name="Google Shape;738;p59"/>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739" name="Google Shape;739;p59"/>
          <p:cNvSpPr txBox="1"/>
          <p:nvPr/>
        </p:nvSpPr>
        <p:spPr>
          <a:xfrm>
            <a:off x="4693700"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740" name="Google Shape;740;p59"/>
          <p:cNvCxnSpPr>
            <a:stCxn id="730" idx="2"/>
            <a:endCxn id="735" idx="0"/>
          </p:cNvCxnSpPr>
          <p:nvPr/>
        </p:nvCxnSpPr>
        <p:spPr>
          <a:xfrm flipH="1">
            <a:off x="4648435" y="4101307"/>
            <a:ext cx="81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741" name="Google Shape;741;p59"/>
          <p:cNvGrpSpPr/>
          <p:nvPr/>
        </p:nvGrpSpPr>
        <p:grpSpPr>
          <a:xfrm>
            <a:off x="5532239" y="3810000"/>
            <a:ext cx="834033" cy="296069"/>
            <a:chOff x="7918600" y="4832650"/>
            <a:chExt cx="2458447" cy="653855"/>
          </a:xfrm>
        </p:grpSpPr>
        <p:sp>
          <p:nvSpPr>
            <p:cNvPr id="742" name="Google Shape;742;p59"/>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43" name="Google Shape;743;p59"/>
            <p:cNvCxnSpPr>
              <a:stCxn id="742" idx="0"/>
              <a:endCxn id="742"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44" name="Google Shape;744;p59"/>
            <p:cNvCxnSpPr/>
            <p:nvPr/>
          </p:nvCxnSpPr>
          <p:spPr>
            <a:xfrm>
              <a:off x="9785687"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45" name="Google Shape;745;p59"/>
            <p:cNvCxnSpPr/>
            <p:nvPr/>
          </p:nvCxnSpPr>
          <p:spPr>
            <a:xfrm>
              <a:off x="854856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46" name="Google Shape;746;p59"/>
          <p:cNvGrpSpPr/>
          <p:nvPr/>
        </p:nvGrpSpPr>
        <p:grpSpPr>
          <a:xfrm>
            <a:off x="5523905" y="4599782"/>
            <a:ext cx="834033" cy="296069"/>
            <a:chOff x="7918600" y="4832650"/>
            <a:chExt cx="2458447" cy="653855"/>
          </a:xfrm>
        </p:grpSpPr>
        <p:sp>
          <p:nvSpPr>
            <p:cNvPr id="747" name="Google Shape;747;p59"/>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48" name="Google Shape;748;p59"/>
            <p:cNvCxnSpPr>
              <a:stCxn id="747" idx="0"/>
              <a:endCxn id="747"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49" name="Google Shape;749;p59"/>
            <p:cNvCxnSpPr/>
            <p:nvPr/>
          </p:nvCxnSpPr>
          <p:spPr>
            <a:xfrm>
              <a:off x="9785687"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50" name="Google Shape;750;p59"/>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751" name="Google Shape;751;p59"/>
          <p:cNvSpPr txBox="1"/>
          <p:nvPr/>
        </p:nvSpPr>
        <p:spPr>
          <a:xfrm>
            <a:off x="5986123"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752" name="Google Shape;752;p59"/>
          <p:cNvCxnSpPr>
            <a:stCxn id="742" idx="2"/>
            <a:endCxn id="747" idx="0"/>
          </p:cNvCxnSpPr>
          <p:nvPr/>
        </p:nvCxnSpPr>
        <p:spPr>
          <a:xfrm flipH="1">
            <a:off x="5940856" y="4101307"/>
            <a:ext cx="84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753" name="Google Shape;753;p59"/>
          <p:cNvGrpSpPr/>
          <p:nvPr/>
        </p:nvGrpSpPr>
        <p:grpSpPr>
          <a:xfrm>
            <a:off x="3000375" y="4901407"/>
            <a:ext cx="3552825" cy="1042193"/>
            <a:chOff x="8001000" y="9802813"/>
            <a:chExt cx="9474199" cy="2084386"/>
          </a:xfrm>
        </p:grpSpPr>
        <p:cxnSp>
          <p:nvCxnSpPr>
            <p:cNvPr id="754" name="Google Shape;754;p59"/>
            <p:cNvCxnSpPr/>
            <p:nvPr/>
          </p:nvCxnSpPr>
          <p:spPr>
            <a:xfrm flipH="1">
              <a:off x="8863013" y="9802813"/>
              <a:ext cx="22225" cy="1011237"/>
            </a:xfrm>
            <a:prstGeom prst="straightConnector1">
              <a:avLst/>
            </a:prstGeom>
            <a:solidFill>
              <a:srgbClr val="000000"/>
            </a:solidFill>
            <a:ln cap="flat" cmpd="sng" w="28575">
              <a:solidFill>
                <a:srgbClr val="000000"/>
              </a:solidFill>
              <a:prstDash val="solid"/>
              <a:round/>
              <a:headEnd len="sm" w="sm" type="none"/>
              <a:tailEnd len="med" w="med" type="stealth"/>
            </a:ln>
          </p:spPr>
        </p:cxnSp>
        <p:cxnSp>
          <p:nvCxnSpPr>
            <p:cNvPr id="755" name="Google Shape;755;p59"/>
            <p:cNvCxnSpPr/>
            <p:nvPr/>
          </p:nvCxnSpPr>
          <p:spPr>
            <a:xfrm flipH="1">
              <a:off x="12379325" y="9802813"/>
              <a:ext cx="22225" cy="1011237"/>
            </a:xfrm>
            <a:prstGeom prst="straightConnector1">
              <a:avLst/>
            </a:prstGeom>
            <a:solidFill>
              <a:srgbClr val="000000"/>
            </a:solidFill>
            <a:ln cap="flat" cmpd="sng" w="28575">
              <a:solidFill>
                <a:srgbClr val="000000"/>
              </a:solidFill>
              <a:prstDash val="solid"/>
              <a:round/>
              <a:headEnd len="sm" w="sm" type="none"/>
              <a:tailEnd len="med" w="med" type="stealth"/>
            </a:ln>
          </p:spPr>
        </p:cxnSp>
        <p:cxnSp>
          <p:nvCxnSpPr>
            <p:cNvPr id="756" name="Google Shape;756;p59"/>
            <p:cNvCxnSpPr/>
            <p:nvPr/>
          </p:nvCxnSpPr>
          <p:spPr>
            <a:xfrm flipH="1">
              <a:off x="15827375" y="9802813"/>
              <a:ext cx="20638" cy="1011237"/>
            </a:xfrm>
            <a:prstGeom prst="straightConnector1">
              <a:avLst/>
            </a:prstGeom>
            <a:solidFill>
              <a:srgbClr val="000000"/>
            </a:solidFill>
            <a:ln cap="flat" cmpd="sng" w="28575">
              <a:solidFill>
                <a:srgbClr val="000000"/>
              </a:solidFill>
              <a:prstDash val="solid"/>
              <a:round/>
              <a:headEnd len="sm" w="sm" type="none"/>
              <a:tailEnd len="med" w="med" type="stealth"/>
            </a:ln>
          </p:spPr>
        </p:cxnSp>
        <p:pic>
          <p:nvPicPr>
            <p:cNvPr id="757" name="Google Shape;757;p59"/>
            <p:cNvPicPr preferRelativeResize="0"/>
            <p:nvPr/>
          </p:nvPicPr>
          <p:blipFill rotWithShape="1">
            <a:blip r:embed="rId3">
              <a:alphaModFix/>
            </a:blip>
            <a:srcRect b="0" l="0" r="0" t="0"/>
            <a:stretch/>
          </p:blipFill>
          <p:spPr>
            <a:xfrm>
              <a:off x="8001000" y="10820401"/>
              <a:ext cx="1752600" cy="1066798"/>
            </a:xfrm>
            <a:prstGeom prst="rect">
              <a:avLst/>
            </a:prstGeom>
            <a:noFill/>
            <a:ln>
              <a:noFill/>
            </a:ln>
          </p:spPr>
        </p:pic>
        <p:pic>
          <p:nvPicPr>
            <p:cNvPr id="758" name="Google Shape;758;p59"/>
            <p:cNvPicPr preferRelativeResize="0"/>
            <p:nvPr/>
          </p:nvPicPr>
          <p:blipFill rotWithShape="1">
            <a:blip r:embed="rId3">
              <a:alphaModFix/>
            </a:blip>
            <a:srcRect b="0" l="0" r="0" t="0"/>
            <a:stretch/>
          </p:blipFill>
          <p:spPr>
            <a:xfrm>
              <a:off x="11506200" y="10820401"/>
              <a:ext cx="1752600" cy="1066798"/>
            </a:xfrm>
            <a:prstGeom prst="rect">
              <a:avLst/>
            </a:prstGeom>
            <a:noFill/>
            <a:ln>
              <a:noFill/>
            </a:ln>
          </p:spPr>
        </p:pic>
        <p:pic>
          <p:nvPicPr>
            <p:cNvPr id="759" name="Google Shape;759;p59"/>
            <p:cNvPicPr preferRelativeResize="0"/>
            <p:nvPr/>
          </p:nvPicPr>
          <p:blipFill rotWithShape="1">
            <a:blip r:embed="rId3">
              <a:alphaModFix/>
            </a:blip>
            <a:srcRect b="0" l="0" r="0" t="0"/>
            <a:stretch/>
          </p:blipFill>
          <p:spPr>
            <a:xfrm>
              <a:off x="15011399" y="10820401"/>
              <a:ext cx="1752600" cy="1066798"/>
            </a:xfrm>
            <a:prstGeom prst="rect">
              <a:avLst/>
            </a:prstGeom>
            <a:noFill/>
            <a:ln>
              <a:noFill/>
            </a:ln>
          </p:spPr>
        </p:pic>
        <p:sp>
          <p:nvSpPr>
            <p:cNvPr id="760" name="Google Shape;760;p59"/>
            <p:cNvSpPr txBox="1"/>
            <p:nvPr/>
          </p:nvSpPr>
          <p:spPr>
            <a:xfrm>
              <a:off x="8880475" y="9947275"/>
              <a:ext cx="1631949" cy="400110"/>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save</a:t>
              </a:r>
              <a:endParaRPr/>
            </a:p>
          </p:txBody>
        </p:sp>
        <p:sp>
          <p:nvSpPr>
            <p:cNvPr id="761" name="Google Shape;761;p59"/>
            <p:cNvSpPr txBox="1"/>
            <p:nvPr/>
          </p:nvSpPr>
          <p:spPr>
            <a:xfrm>
              <a:off x="12396786" y="9947275"/>
              <a:ext cx="1630362" cy="400110"/>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save</a:t>
              </a:r>
              <a:endParaRPr/>
            </a:p>
          </p:txBody>
        </p:sp>
        <p:sp>
          <p:nvSpPr>
            <p:cNvPr id="762" name="Google Shape;762;p59"/>
            <p:cNvSpPr txBox="1"/>
            <p:nvPr/>
          </p:nvSpPr>
          <p:spPr>
            <a:xfrm>
              <a:off x="15843250" y="9947275"/>
              <a:ext cx="1631949" cy="400110"/>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save</a:t>
              </a:r>
              <a:endParaRPr/>
            </a:p>
          </p:txBody>
        </p:sp>
      </p:grpSp>
      <p:sp>
        <p:nvSpPr>
          <p:cNvPr id="763" name="Google Shape;763;p59"/>
          <p:cNvSpPr/>
          <p:nvPr/>
        </p:nvSpPr>
        <p:spPr>
          <a:xfrm>
            <a:off x="4136231" y="3517107"/>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t+1</a:t>
            </a:r>
            <a:endParaRPr/>
          </a:p>
        </p:txBody>
      </p:sp>
      <p:sp>
        <p:nvSpPr>
          <p:cNvPr id="764" name="Google Shape;764;p59"/>
          <p:cNvSpPr/>
          <p:nvPr/>
        </p:nvSpPr>
        <p:spPr>
          <a:xfrm>
            <a:off x="2828925" y="3522662"/>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a:t>
            </a:r>
            <a:endParaRPr/>
          </a:p>
        </p:txBody>
      </p:sp>
      <p:sp>
        <p:nvSpPr>
          <p:cNvPr id="765" name="Google Shape;765;p59"/>
          <p:cNvSpPr/>
          <p:nvPr/>
        </p:nvSpPr>
        <p:spPr>
          <a:xfrm>
            <a:off x="5442347" y="3522662"/>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t+2</a:t>
            </a:r>
            <a:endParaRPr/>
          </a:p>
        </p:txBody>
      </p:sp>
      <p:sp>
        <p:nvSpPr>
          <p:cNvPr id="766" name="Google Shape;766;p59"/>
          <p:cNvSpPr/>
          <p:nvPr/>
        </p:nvSpPr>
        <p:spPr>
          <a:xfrm>
            <a:off x="781050" y="3733800"/>
            <a:ext cx="1885950"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tweets DStream</a:t>
            </a:r>
            <a:endParaRPr sz="1800">
              <a:solidFill>
                <a:srgbClr val="000000"/>
              </a:solidFill>
              <a:latin typeface="Calibri"/>
              <a:ea typeface="Calibri"/>
              <a:cs typeface="Calibri"/>
              <a:sym typeface="Calibri"/>
            </a:endParaRPr>
          </a:p>
        </p:txBody>
      </p:sp>
      <p:sp>
        <p:nvSpPr>
          <p:cNvPr id="767" name="Google Shape;767;p59"/>
          <p:cNvSpPr/>
          <p:nvPr/>
        </p:nvSpPr>
        <p:spPr>
          <a:xfrm>
            <a:off x="781050" y="4533900"/>
            <a:ext cx="1885950"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hashTags DStream</a:t>
            </a:r>
            <a:endParaRPr/>
          </a:p>
        </p:txBody>
      </p:sp>
      <p:sp>
        <p:nvSpPr>
          <p:cNvPr id="768" name="Google Shape;768;p59"/>
          <p:cNvSpPr/>
          <p:nvPr/>
        </p:nvSpPr>
        <p:spPr>
          <a:xfrm>
            <a:off x="6553200" y="5410200"/>
            <a:ext cx="1600200" cy="685800"/>
          </a:xfrm>
          <a:prstGeom prst="wedgeRoundRectCallout">
            <a:avLst>
              <a:gd fmla="val -59817" name="adj1"/>
              <a:gd fmla="val -22499"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every batch saved to HDFS</a:t>
            </a:r>
            <a:endParaRPr/>
          </a:p>
        </p:txBody>
      </p:sp>
      <p:sp>
        <p:nvSpPr>
          <p:cNvPr id="769" name="Google Shape;769;p5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5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 – Get hashtags from Twitter  </a:t>
            </a:r>
            <a:endParaRPr/>
          </a:p>
        </p:txBody>
      </p:sp>
      <p:sp>
        <p:nvSpPr>
          <p:cNvPr id="776" name="Google Shape;776;p60"/>
          <p:cNvSpPr txBox="1"/>
          <p:nvPr>
            <p:ph idx="4294967295" type="body"/>
          </p:nvPr>
        </p:nvSpPr>
        <p:spPr>
          <a:xfrm>
            <a:off x="457200" y="1447800"/>
            <a:ext cx="86868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1700"/>
              <a:buNone/>
            </a:pPr>
            <a:r>
              <a:rPr lang="en-US" sz="1700">
                <a:solidFill>
                  <a:srgbClr val="7F7F7F"/>
                </a:solidFill>
                <a:latin typeface="Consolas"/>
                <a:ea typeface="Consolas"/>
                <a:cs typeface="Consolas"/>
                <a:sym typeface="Consolas"/>
              </a:rPr>
              <a:t>val tweets = ssc.twitterStream()</a:t>
            </a:r>
            <a:endParaRPr/>
          </a:p>
          <a:p>
            <a:pPr indent="0" lvl="0" marL="0" rtl="0" algn="l">
              <a:spcBef>
                <a:spcPts val="340"/>
              </a:spcBef>
              <a:spcAft>
                <a:spcPts val="0"/>
              </a:spcAft>
              <a:buClr>
                <a:srgbClr val="7F7F7F"/>
              </a:buClr>
              <a:buSzPts val="1700"/>
              <a:buNone/>
            </a:pPr>
            <a:r>
              <a:rPr lang="en-US" sz="1700">
                <a:solidFill>
                  <a:srgbClr val="7F7F7F"/>
                </a:solidFill>
                <a:latin typeface="Consolas"/>
                <a:ea typeface="Consolas"/>
                <a:cs typeface="Consolas"/>
                <a:sym typeface="Consolas"/>
              </a:rPr>
              <a:t>val hashTags = tweets.flatMap (status =&gt; getTags(status))</a:t>
            </a:r>
            <a:endParaRPr/>
          </a:p>
          <a:p>
            <a:pPr indent="0" lvl="0" marL="0" rtl="0" algn="l">
              <a:spcBef>
                <a:spcPts val="340"/>
              </a:spcBef>
              <a:spcAft>
                <a:spcPts val="0"/>
              </a:spcAft>
              <a:buClr>
                <a:schemeClr val="accent3"/>
              </a:buClr>
              <a:buSzPts val="1700"/>
              <a:buNone/>
            </a:pPr>
            <a:r>
              <a:rPr lang="en-US" sz="1700">
                <a:solidFill>
                  <a:schemeClr val="accent3"/>
                </a:solidFill>
                <a:latin typeface="Consolas"/>
                <a:ea typeface="Consolas"/>
                <a:cs typeface="Consolas"/>
                <a:sym typeface="Consolas"/>
              </a:rPr>
              <a:t>hashTags</a:t>
            </a:r>
            <a:r>
              <a:rPr lang="en-US" sz="1700">
                <a:latin typeface="Consolas"/>
                <a:ea typeface="Consolas"/>
                <a:cs typeface="Consolas"/>
                <a:sym typeface="Consolas"/>
              </a:rPr>
              <a:t>.</a:t>
            </a:r>
            <a:r>
              <a:rPr lang="en-US" sz="1700">
                <a:solidFill>
                  <a:schemeClr val="accent1"/>
                </a:solidFill>
                <a:latin typeface="Consolas"/>
                <a:ea typeface="Consolas"/>
                <a:cs typeface="Consolas"/>
                <a:sym typeface="Consolas"/>
              </a:rPr>
              <a:t>foreach</a:t>
            </a:r>
            <a:r>
              <a:rPr lang="en-US" sz="1700">
                <a:latin typeface="Consolas"/>
                <a:ea typeface="Consolas"/>
                <a:cs typeface="Consolas"/>
                <a:sym typeface="Consolas"/>
              </a:rPr>
              <a:t>(hashTagRDD =&gt; { ... })</a:t>
            </a:r>
            <a:endParaRPr/>
          </a:p>
          <a:p>
            <a:pPr indent="0" lvl="0" marL="0" rtl="0" algn="l">
              <a:spcBef>
                <a:spcPts val="500"/>
              </a:spcBef>
              <a:spcAft>
                <a:spcPts val="0"/>
              </a:spcAft>
              <a:buClr>
                <a:schemeClr val="dk1"/>
              </a:buClr>
              <a:buSzPts val="2500"/>
              <a:buNone/>
            </a:pPr>
            <a:r>
              <a:t/>
            </a:r>
            <a:endParaRPr sz="2500"/>
          </a:p>
          <a:p>
            <a:pPr indent="-215900" lvl="0" marL="342900" rtl="0" algn="l">
              <a:spcBef>
                <a:spcPts val="400"/>
              </a:spcBef>
              <a:spcAft>
                <a:spcPts val="0"/>
              </a:spcAft>
              <a:buClr>
                <a:schemeClr val="dk1"/>
              </a:buClr>
              <a:buSzPts val="2000"/>
              <a:buNone/>
            </a:pPr>
            <a:r>
              <a:t/>
            </a:r>
            <a:endParaRPr sz="2000"/>
          </a:p>
        </p:txBody>
      </p:sp>
      <p:sp>
        <p:nvSpPr>
          <p:cNvPr id="777" name="Google Shape;777;p60"/>
          <p:cNvSpPr/>
          <p:nvPr/>
        </p:nvSpPr>
        <p:spPr>
          <a:xfrm>
            <a:off x="2600324" y="2590800"/>
            <a:ext cx="5767023" cy="571500"/>
          </a:xfrm>
          <a:prstGeom prst="wedgeRoundRectCallout">
            <a:avLst>
              <a:gd fmla="val -56824" name="adj1"/>
              <a:gd fmla="val -52520"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foreach</a:t>
            </a:r>
            <a:r>
              <a:rPr lang="en-US" sz="1800">
                <a:solidFill>
                  <a:srgbClr val="000000"/>
                </a:solidFill>
                <a:latin typeface="Calibri"/>
                <a:ea typeface="Calibri"/>
                <a:cs typeface="Calibri"/>
                <a:sym typeface="Calibri"/>
              </a:rPr>
              <a:t>: do whatever you want with the processed data</a:t>
            </a:r>
            <a:endParaRPr/>
          </a:p>
        </p:txBody>
      </p:sp>
      <p:grpSp>
        <p:nvGrpSpPr>
          <p:cNvPr id="778" name="Google Shape;778;p60"/>
          <p:cNvGrpSpPr/>
          <p:nvPr/>
        </p:nvGrpSpPr>
        <p:grpSpPr>
          <a:xfrm>
            <a:off x="2920603" y="3810000"/>
            <a:ext cx="834628" cy="296069"/>
            <a:chOff x="7918600" y="4832650"/>
            <a:chExt cx="2458447" cy="653855"/>
          </a:xfrm>
        </p:grpSpPr>
        <p:sp>
          <p:nvSpPr>
            <p:cNvPr id="779" name="Google Shape;779;p60"/>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80" name="Google Shape;780;p60"/>
            <p:cNvCxnSpPr>
              <a:stCxn id="779" idx="0"/>
              <a:endCxn id="779"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81" name="Google Shape;781;p60"/>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82" name="Google Shape;782;p60"/>
            <p:cNvCxnSpPr/>
            <p:nvPr/>
          </p:nvCxnSpPr>
          <p:spPr>
            <a:xfrm>
              <a:off x="8548117"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83" name="Google Shape;783;p60"/>
          <p:cNvGrpSpPr/>
          <p:nvPr/>
        </p:nvGrpSpPr>
        <p:grpSpPr>
          <a:xfrm>
            <a:off x="2912864" y="4599782"/>
            <a:ext cx="834033" cy="296069"/>
            <a:chOff x="7918600" y="4832650"/>
            <a:chExt cx="2458447" cy="653855"/>
          </a:xfrm>
        </p:grpSpPr>
        <p:sp>
          <p:nvSpPr>
            <p:cNvPr id="784" name="Google Shape;784;p60"/>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85" name="Google Shape;785;p60"/>
            <p:cNvCxnSpPr>
              <a:stCxn id="784" idx="0"/>
              <a:endCxn id="784"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86" name="Google Shape;786;p60"/>
            <p:cNvCxnSpPr/>
            <p:nvPr/>
          </p:nvCxnSpPr>
          <p:spPr>
            <a:xfrm>
              <a:off x="9785687"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87" name="Google Shape;787;p60"/>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788" name="Google Shape;788;p60"/>
          <p:cNvSpPr txBox="1"/>
          <p:nvPr/>
        </p:nvSpPr>
        <p:spPr>
          <a:xfrm>
            <a:off x="3375082"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789" name="Google Shape;789;p60"/>
          <p:cNvCxnSpPr>
            <a:stCxn id="779" idx="2"/>
            <a:endCxn id="784" idx="0"/>
          </p:cNvCxnSpPr>
          <p:nvPr/>
        </p:nvCxnSpPr>
        <p:spPr>
          <a:xfrm flipH="1">
            <a:off x="3329817" y="4101307"/>
            <a:ext cx="81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790" name="Google Shape;790;p60"/>
          <p:cNvGrpSpPr/>
          <p:nvPr/>
        </p:nvGrpSpPr>
        <p:grpSpPr>
          <a:xfrm>
            <a:off x="4239221" y="3810000"/>
            <a:ext cx="834628" cy="296069"/>
            <a:chOff x="7918600" y="4832650"/>
            <a:chExt cx="2458447" cy="653855"/>
          </a:xfrm>
        </p:grpSpPr>
        <p:sp>
          <p:nvSpPr>
            <p:cNvPr id="791" name="Google Shape;791;p60"/>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92" name="Google Shape;792;p60"/>
            <p:cNvCxnSpPr>
              <a:stCxn id="791" idx="0"/>
              <a:endCxn id="791"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93" name="Google Shape;793;p60"/>
            <p:cNvCxnSpPr/>
            <p:nvPr/>
          </p:nvCxnSpPr>
          <p:spPr>
            <a:xfrm>
              <a:off x="9784354"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794" name="Google Shape;794;p60"/>
            <p:cNvCxnSpPr/>
            <p:nvPr/>
          </p:nvCxnSpPr>
          <p:spPr>
            <a:xfrm>
              <a:off x="854811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795" name="Google Shape;795;p60"/>
          <p:cNvGrpSpPr/>
          <p:nvPr/>
        </p:nvGrpSpPr>
        <p:grpSpPr>
          <a:xfrm>
            <a:off x="4231481" y="4599782"/>
            <a:ext cx="834033" cy="296069"/>
            <a:chOff x="7918600" y="4832650"/>
            <a:chExt cx="2458447" cy="653855"/>
          </a:xfrm>
        </p:grpSpPr>
        <p:sp>
          <p:nvSpPr>
            <p:cNvPr id="796" name="Google Shape;796;p60"/>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797" name="Google Shape;797;p60"/>
            <p:cNvCxnSpPr>
              <a:stCxn id="796" idx="0"/>
              <a:endCxn id="796"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98" name="Google Shape;798;p60"/>
            <p:cNvCxnSpPr/>
            <p:nvPr/>
          </p:nvCxnSpPr>
          <p:spPr>
            <a:xfrm>
              <a:off x="9785686"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799" name="Google Shape;799;p60"/>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800" name="Google Shape;800;p60"/>
          <p:cNvSpPr txBox="1"/>
          <p:nvPr/>
        </p:nvSpPr>
        <p:spPr>
          <a:xfrm>
            <a:off x="4693700"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801" name="Google Shape;801;p60"/>
          <p:cNvCxnSpPr>
            <a:stCxn id="791" idx="2"/>
            <a:endCxn id="796" idx="0"/>
          </p:cNvCxnSpPr>
          <p:nvPr/>
        </p:nvCxnSpPr>
        <p:spPr>
          <a:xfrm flipH="1">
            <a:off x="4648435" y="4101307"/>
            <a:ext cx="81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802" name="Google Shape;802;p60"/>
          <p:cNvGrpSpPr/>
          <p:nvPr/>
        </p:nvGrpSpPr>
        <p:grpSpPr>
          <a:xfrm>
            <a:off x="5532239" y="3810000"/>
            <a:ext cx="834033" cy="296069"/>
            <a:chOff x="7918600" y="4832650"/>
            <a:chExt cx="2458447" cy="653855"/>
          </a:xfrm>
        </p:grpSpPr>
        <p:sp>
          <p:nvSpPr>
            <p:cNvPr id="803" name="Google Shape;803;p60"/>
            <p:cNvSpPr/>
            <p:nvPr/>
          </p:nvSpPr>
          <p:spPr>
            <a:xfrm>
              <a:off x="7918600" y="4846674"/>
              <a:ext cx="2458447" cy="629314"/>
            </a:xfrm>
            <a:prstGeom prst="flowChartAlternateProcess">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804" name="Google Shape;804;p60"/>
            <p:cNvCxnSpPr>
              <a:stCxn id="803" idx="0"/>
              <a:endCxn id="803" idx="2"/>
            </p:cNvCxnSpPr>
            <p:nvPr/>
          </p:nvCxnSpPr>
          <p:spPr>
            <a:xfrm>
              <a:off x="9147824" y="4846674"/>
              <a:ext cx="0" cy="629400"/>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805" name="Google Shape;805;p60"/>
            <p:cNvCxnSpPr/>
            <p:nvPr/>
          </p:nvCxnSpPr>
          <p:spPr>
            <a:xfrm>
              <a:off x="9785687" y="4832650"/>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cxnSp>
          <p:nvCxnSpPr>
            <p:cNvPr id="806" name="Google Shape;806;p60"/>
            <p:cNvCxnSpPr/>
            <p:nvPr/>
          </p:nvCxnSpPr>
          <p:spPr>
            <a:xfrm>
              <a:off x="8548566" y="4857191"/>
              <a:ext cx="0" cy="629314"/>
            </a:xfrm>
            <a:prstGeom prst="straightConnector1">
              <a:avLst/>
            </a:prstGeom>
            <a:gradFill>
              <a:gsLst>
                <a:gs pos="0">
                  <a:srgbClr val="C86C1F"/>
                </a:gs>
                <a:gs pos="80000">
                  <a:srgbClr val="FF8E29"/>
                </a:gs>
                <a:gs pos="100000">
                  <a:srgbClr val="FF8D25"/>
                </a:gs>
              </a:gsLst>
              <a:lin ang="16200000" scaled="0"/>
            </a:gradFill>
            <a:ln cap="flat" cmpd="sng" w="19050">
              <a:solidFill>
                <a:srgbClr val="F5913F"/>
              </a:solidFill>
              <a:prstDash val="solid"/>
              <a:round/>
              <a:headEnd len="sm" w="sm" type="none"/>
              <a:tailEnd len="sm" w="sm" type="none"/>
            </a:ln>
            <a:effectLst>
              <a:outerShdw blurRad="40000" rotWithShape="0" dir="5400000" dist="23000">
                <a:srgbClr val="000000">
                  <a:alpha val="34901"/>
                </a:srgbClr>
              </a:outerShdw>
            </a:effectLst>
          </p:spPr>
        </p:cxnSp>
      </p:grpSp>
      <p:grpSp>
        <p:nvGrpSpPr>
          <p:cNvPr id="807" name="Google Shape;807;p60"/>
          <p:cNvGrpSpPr/>
          <p:nvPr/>
        </p:nvGrpSpPr>
        <p:grpSpPr>
          <a:xfrm>
            <a:off x="5523905" y="4599782"/>
            <a:ext cx="834033" cy="296069"/>
            <a:chOff x="7918600" y="4832650"/>
            <a:chExt cx="2458447" cy="653855"/>
          </a:xfrm>
        </p:grpSpPr>
        <p:sp>
          <p:nvSpPr>
            <p:cNvPr id="808" name="Google Shape;808;p60"/>
            <p:cNvSpPr/>
            <p:nvPr/>
          </p:nvSpPr>
          <p:spPr>
            <a:xfrm>
              <a:off x="7918600" y="4846674"/>
              <a:ext cx="2458447" cy="629314"/>
            </a:xfrm>
            <a:prstGeom prst="flowChartAlternateProcess">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809" name="Google Shape;809;p60"/>
            <p:cNvCxnSpPr>
              <a:stCxn id="808" idx="0"/>
              <a:endCxn id="808" idx="2"/>
            </p:cNvCxnSpPr>
            <p:nvPr/>
          </p:nvCxnSpPr>
          <p:spPr>
            <a:xfrm>
              <a:off x="9147824" y="4846674"/>
              <a:ext cx="0" cy="629400"/>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810" name="Google Shape;810;p60"/>
            <p:cNvCxnSpPr/>
            <p:nvPr/>
          </p:nvCxnSpPr>
          <p:spPr>
            <a:xfrm>
              <a:off x="9785687" y="4832650"/>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cxnSp>
          <p:nvCxnSpPr>
            <p:cNvPr id="811" name="Google Shape;811;p60"/>
            <p:cNvCxnSpPr/>
            <p:nvPr/>
          </p:nvCxnSpPr>
          <p:spPr>
            <a:xfrm>
              <a:off x="8548566" y="4857191"/>
              <a:ext cx="0" cy="629314"/>
            </a:xfrm>
            <a:prstGeom prst="straightConnector1">
              <a:avLst/>
            </a:prstGeom>
            <a:gradFill>
              <a:gsLst>
                <a:gs pos="0">
                  <a:srgbClr val="2D5C97"/>
                </a:gs>
                <a:gs pos="80000">
                  <a:srgbClr val="3C7AC5"/>
                </a:gs>
                <a:gs pos="100000">
                  <a:srgbClr val="397BC9"/>
                </a:gs>
              </a:gsLst>
              <a:lin ang="16200000" scaled="0"/>
            </a:gradFill>
            <a:ln cap="flat" cmpd="sng" w="19050">
              <a:solidFill>
                <a:srgbClr val="4A7DBA"/>
              </a:solidFill>
              <a:prstDash val="solid"/>
              <a:round/>
              <a:headEnd len="sm" w="sm" type="none"/>
              <a:tailEnd len="sm" w="sm" type="none"/>
            </a:ln>
            <a:effectLst>
              <a:outerShdw blurRad="40000" rotWithShape="0" dir="5400000" dist="23000">
                <a:srgbClr val="000000">
                  <a:alpha val="34901"/>
                </a:srgbClr>
              </a:outerShdw>
            </a:effectLst>
          </p:spPr>
        </p:cxnSp>
      </p:grpSp>
      <p:sp>
        <p:nvSpPr>
          <p:cNvPr id="812" name="Google Shape;812;p60"/>
          <p:cNvSpPr txBox="1"/>
          <p:nvPr/>
        </p:nvSpPr>
        <p:spPr>
          <a:xfrm>
            <a:off x="5986123" y="4248150"/>
            <a:ext cx="935832" cy="200055"/>
          </a:xfrm>
          <a:prstGeom prst="rect">
            <a:avLst/>
          </a:prstGeom>
          <a:noFill/>
          <a:ln>
            <a:noFill/>
          </a:ln>
        </p:spPr>
        <p:txBody>
          <a:bodyPr anchorCtr="0" anchor="t" bIns="0" lIns="38400" spcFirstLastPara="1" rIns="38400"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flatMap</a:t>
            </a:r>
            <a:endParaRPr sz="1300">
              <a:solidFill>
                <a:srgbClr val="000000"/>
              </a:solidFill>
              <a:latin typeface="Arial"/>
              <a:ea typeface="Arial"/>
              <a:cs typeface="Arial"/>
              <a:sym typeface="Arial"/>
            </a:endParaRPr>
          </a:p>
        </p:txBody>
      </p:sp>
      <p:cxnSp>
        <p:nvCxnSpPr>
          <p:cNvPr id="813" name="Google Shape;813;p60"/>
          <p:cNvCxnSpPr>
            <a:stCxn id="803" idx="2"/>
            <a:endCxn id="808" idx="0"/>
          </p:cNvCxnSpPr>
          <p:nvPr/>
        </p:nvCxnSpPr>
        <p:spPr>
          <a:xfrm flipH="1">
            <a:off x="5940856" y="4101307"/>
            <a:ext cx="8400" cy="504900"/>
          </a:xfrm>
          <a:prstGeom prst="straightConnector1">
            <a:avLst/>
          </a:prstGeom>
          <a:solidFill>
            <a:srgbClr val="000000"/>
          </a:solidFill>
          <a:ln cap="flat" cmpd="sng" w="28575">
            <a:solidFill>
              <a:srgbClr val="000000"/>
            </a:solidFill>
            <a:prstDash val="solid"/>
            <a:round/>
            <a:headEnd len="sm" w="sm" type="none"/>
            <a:tailEnd len="med" w="med" type="stealth"/>
          </a:ln>
        </p:spPr>
      </p:cxnSp>
      <p:cxnSp>
        <p:nvCxnSpPr>
          <p:cNvPr id="814" name="Google Shape;814;p60"/>
          <p:cNvCxnSpPr/>
          <p:nvPr/>
        </p:nvCxnSpPr>
        <p:spPr>
          <a:xfrm flipH="1">
            <a:off x="3323630" y="4901407"/>
            <a:ext cx="8334" cy="505619"/>
          </a:xfrm>
          <a:prstGeom prst="straightConnector1">
            <a:avLst/>
          </a:prstGeom>
          <a:solidFill>
            <a:srgbClr val="000000"/>
          </a:solidFill>
          <a:ln cap="flat" cmpd="sng" w="28575">
            <a:solidFill>
              <a:srgbClr val="000000"/>
            </a:solidFill>
            <a:prstDash val="solid"/>
            <a:round/>
            <a:headEnd len="sm" w="sm" type="none"/>
            <a:tailEnd len="med" w="med" type="stealth"/>
          </a:ln>
        </p:spPr>
      </p:cxnSp>
      <p:cxnSp>
        <p:nvCxnSpPr>
          <p:cNvPr id="815" name="Google Shape;815;p60"/>
          <p:cNvCxnSpPr/>
          <p:nvPr/>
        </p:nvCxnSpPr>
        <p:spPr>
          <a:xfrm flipH="1">
            <a:off x="4642247" y="4901407"/>
            <a:ext cx="8334" cy="505619"/>
          </a:xfrm>
          <a:prstGeom prst="straightConnector1">
            <a:avLst/>
          </a:prstGeom>
          <a:solidFill>
            <a:srgbClr val="000000"/>
          </a:solidFill>
          <a:ln cap="flat" cmpd="sng" w="28575">
            <a:solidFill>
              <a:srgbClr val="000000"/>
            </a:solidFill>
            <a:prstDash val="solid"/>
            <a:round/>
            <a:headEnd len="sm" w="sm" type="none"/>
            <a:tailEnd len="med" w="med" type="stealth"/>
          </a:ln>
        </p:spPr>
      </p:cxnSp>
      <p:cxnSp>
        <p:nvCxnSpPr>
          <p:cNvPr id="816" name="Google Shape;816;p60"/>
          <p:cNvCxnSpPr/>
          <p:nvPr/>
        </p:nvCxnSpPr>
        <p:spPr>
          <a:xfrm flipH="1">
            <a:off x="5935266" y="4901407"/>
            <a:ext cx="7739" cy="505619"/>
          </a:xfrm>
          <a:prstGeom prst="straightConnector1">
            <a:avLst/>
          </a:prstGeom>
          <a:solidFill>
            <a:srgbClr val="000000"/>
          </a:solidFill>
          <a:ln cap="flat" cmpd="sng" w="28575">
            <a:solidFill>
              <a:srgbClr val="000000"/>
            </a:solidFill>
            <a:prstDash val="solid"/>
            <a:round/>
            <a:headEnd len="sm" w="sm" type="none"/>
            <a:tailEnd len="med" w="med" type="stealth"/>
          </a:ln>
        </p:spPr>
      </p:cxnSp>
      <p:sp>
        <p:nvSpPr>
          <p:cNvPr id="817" name="Google Shape;817;p60"/>
          <p:cNvSpPr txBox="1"/>
          <p:nvPr/>
        </p:nvSpPr>
        <p:spPr>
          <a:xfrm>
            <a:off x="3330178" y="4973638"/>
            <a:ext cx="858758" cy="200055"/>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foreach</a:t>
            </a:r>
            <a:endParaRPr sz="1300">
              <a:solidFill>
                <a:srgbClr val="000000"/>
              </a:solidFill>
              <a:latin typeface="Arial"/>
              <a:ea typeface="Arial"/>
              <a:cs typeface="Arial"/>
              <a:sym typeface="Arial"/>
            </a:endParaRPr>
          </a:p>
        </p:txBody>
      </p:sp>
      <p:sp>
        <p:nvSpPr>
          <p:cNvPr id="818" name="Google Shape;818;p60"/>
          <p:cNvSpPr txBox="1"/>
          <p:nvPr/>
        </p:nvSpPr>
        <p:spPr>
          <a:xfrm>
            <a:off x="4648794" y="4973638"/>
            <a:ext cx="857923" cy="200055"/>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foreach</a:t>
            </a:r>
            <a:endParaRPr sz="1300">
              <a:solidFill>
                <a:srgbClr val="000000"/>
              </a:solidFill>
              <a:latin typeface="Arial"/>
              <a:ea typeface="Arial"/>
              <a:cs typeface="Arial"/>
              <a:sym typeface="Arial"/>
            </a:endParaRPr>
          </a:p>
        </p:txBody>
      </p:sp>
      <p:sp>
        <p:nvSpPr>
          <p:cNvPr id="819" name="Google Shape;819;p60"/>
          <p:cNvSpPr txBox="1"/>
          <p:nvPr/>
        </p:nvSpPr>
        <p:spPr>
          <a:xfrm>
            <a:off x="5941219" y="4973638"/>
            <a:ext cx="858758" cy="200055"/>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foreach</a:t>
            </a:r>
            <a:endParaRPr sz="1300">
              <a:solidFill>
                <a:srgbClr val="000000"/>
              </a:solidFill>
              <a:latin typeface="Arial"/>
              <a:ea typeface="Arial"/>
              <a:cs typeface="Arial"/>
              <a:sym typeface="Arial"/>
            </a:endParaRPr>
          </a:p>
        </p:txBody>
      </p:sp>
      <p:sp>
        <p:nvSpPr>
          <p:cNvPr id="820" name="Google Shape;820;p60"/>
          <p:cNvSpPr/>
          <p:nvPr/>
        </p:nvSpPr>
        <p:spPr>
          <a:xfrm>
            <a:off x="4136231" y="3517107"/>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t+1</a:t>
            </a:r>
            <a:endParaRPr/>
          </a:p>
        </p:txBody>
      </p:sp>
      <p:sp>
        <p:nvSpPr>
          <p:cNvPr id="821" name="Google Shape;821;p60"/>
          <p:cNvSpPr/>
          <p:nvPr/>
        </p:nvSpPr>
        <p:spPr>
          <a:xfrm>
            <a:off x="2828925" y="3522662"/>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a:t>
            </a:r>
            <a:endParaRPr/>
          </a:p>
        </p:txBody>
      </p:sp>
      <p:sp>
        <p:nvSpPr>
          <p:cNvPr id="822" name="Google Shape;822;p60"/>
          <p:cNvSpPr/>
          <p:nvPr/>
        </p:nvSpPr>
        <p:spPr>
          <a:xfrm>
            <a:off x="5442347" y="3522662"/>
            <a:ext cx="1003697" cy="249238"/>
          </a:xfrm>
          <a:prstGeom prst="rect">
            <a:avLst/>
          </a:prstGeom>
          <a:solidFill>
            <a:schemeClr val="lt1"/>
          </a:solid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500">
                <a:solidFill>
                  <a:srgbClr val="000000"/>
                </a:solidFill>
                <a:latin typeface="Calibri"/>
                <a:ea typeface="Calibri"/>
                <a:cs typeface="Calibri"/>
                <a:sym typeface="Calibri"/>
              </a:rPr>
              <a:t>batch @ t+2</a:t>
            </a:r>
            <a:endParaRPr/>
          </a:p>
        </p:txBody>
      </p:sp>
      <p:sp>
        <p:nvSpPr>
          <p:cNvPr id="823" name="Google Shape;823;p60"/>
          <p:cNvSpPr/>
          <p:nvPr/>
        </p:nvSpPr>
        <p:spPr>
          <a:xfrm>
            <a:off x="781050" y="3733800"/>
            <a:ext cx="1885950"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tweets DStream</a:t>
            </a:r>
            <a:endParaRPr sz="1800">
              <a:solidFill>
                <a:srgbClr val="000000"/>
              </a:solidFill>
              <a:latin typeface="Calibri"/>
              <a:ea typeface="Calibri"/>
              <a:cs typeface="Calibri"/>
              <a:sym typeface="Calibri"/>
            </a:endParaRPr>
          </a:p>
        </p:txBody>
      </p:sp>
      <p:sp>
        <p:nvSpPr>
          <p:cNvPr id="824" name="Google Shape;824;p60"/>
          <p:cNvSpPr/>
          <p:nvPr/>
        </p:nvSpPr>
        <p:spPr>
          <a:xfrm>
            <a:off x="781050" y="4533900"/>
            <a:ext cx="1885950" cy="315778"/>
          </a:xfrm>
          <a:prstGeom prst="rect">
            <a:avLst/>
          </a:prstGeom>
          <a:noFill/>
          <a:ln>
            <a:noFill/>
          </a:ln>
        </p:spPr>
        <p:txBody>
          <a:bodyPr anchorCtr="0" anchor="t" bIns="19200" lIns="38400" spcFirstLastPara="1" rIns="38400" wrap="square" tIns="192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hashTags DStream</a:t>
            </a:r>
            <a:endParaRPr/>
          </a:p>
        </p:txBody>
      </p:sp>
      <p:sp>
        <p:nvSpPr>
          <p:cNvPr id="825" name="Google Shape;825;p60"/>
          <p:cNvSpPr/>
          <p:nvPr/>
        </p:nvSpPr>
        <p:spPr>
          <a:xfrm>
            <a:off x="2931912" y="5481287"/>
            <a:ext cx="3433764" cy="685800"/>
          </a:xfrm>
          <a:prstGeom prst="wedgeRoundRectCallout">
            <a:avLst>
              <a:gd fmla="val -66225" name="adj1"/>
              <a:gd fmla="val 22361" name="adj2"/>
              <a:gd fmla="val 16667" name="adj3"/>
            </a:avLst>
          </a:prstGeom>
          <a:noFill/>
          <a:ln>
            <a:noFill/>
          </a:ln>
        </p:spPr>
        <p:txBody>
          <a:bodyPr anchorCtr="0" anchor="ctr" bIns="19200" lIns="0" spcFirstLastPara="1" rIns="0" wrap="square" tIns="19200">
            <a:no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Write to database, update analytics UI, do whatever you want</a:t>
            </a:r>
            <a:endParaRPr/>
          </a:p>
        </p:txBody>
      </p:sp>
      <p:sp>
        <p:nvSpPr>
          <p:cNvPr id="826" name="Google Shape;826;p6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6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Java Example</a:t>
            </a:r>
            <a:endParaRPr/>
          </a:p>
        </p:txBody>
      </p:sp>
      <p:sp>
        <p:nvSpPr>
          <p:cNvPr id="833" name="Google Shape;833;p61"/>
          <p:cNvSpPr txBox="1"/>
          <p:nvPr>
            <p:ph idx="4294967295" type="body"/>
          </p:nvPr>
        </p:nvSpPr>
        <p:spPr>
          <a:xfrm>
            <a:off x="152400" y="1190065"/>
            <a:ext cx="88392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US" sz="2400"/>
              <a:t>Scala</a:t>
            </a:r>
            <a:endParaRPr b="1" sz="2400"/>
          </a:p>
          <a:p>
            <a:pPr indent="0" lvl="0" marL="0" rtl="0" algn="l">
              <a:spcBef>
                <a:spcPts val="160"/>
              </a:spcBef>
              <a:spcAft>
                <a:spcPts val="0"/>
              </a:spcAft>
              <a:buClr>
                <a:schemeClr val="dk1"/>
              </a:buClr>
              <a:buSzPts val="800"/>
              <a:buNone/>
            </a:pPr>
            <a:r>
              <a:t/>
            </a:r>
            <a:endParaRPr sz="800">
              <a:latin typeface="Consolas"/>
              <a:ea typeface="Consolas"/>
              <a:cs typeface="Consolas"/>
              <a:sym typeface="Consolas"/>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B50B1B"/>
                </a:solidFill>
                <a:latin typeface="Consolas"/>
                <a:ea typeface="Consolas"/>
                <a:cs typeface="Consolas"/>
                <a:sym typeface="Consolas"/>
              </a:rPr>
              <a:t>tweets</a:t>
            </a:r>
            <a:r>
              <a:rPr lang="en-US" sz="1800">
                <a:solidFill>
                  <a:schemeClr val="accent4"/>
                </a:solidFill>
                <a:latin typeface="Consolas"/>
                <a:ea typeface="Consolas"/>
                <a:cs typeface="Consolas"/>
                <a:sym typeface="Consolas"/>
              </a:rPr>
              <a:t> </a:t>
            </a:r>
            <a:r>
              <a:rPr lang="en-US" sz="1800">
                <a:latin typeface="Consolas"/>
                <a:ea typeface="Consolas"/>
                <a:cs typeface="Consolas"/>
                <a:sym typeface="Consolas"/>
              </a:rPr>
              <a:t>= ssc.</a:t>
            </a:r>
            <a:r>
              <a:rPr lang="en-US" sz="1800">
                <a:solidFill>
                  <a:srgbClr val="0D8BE6"/>
                </a:solidFill>
                <a:latin typeface="Consolas"/>
                <a:ea typeface="Consolas"/>
                <a:cs typeface="Consolas"/>
                <a:sym typeface="Consolas"/>
              </a:rPr>
              <a:t>twitterStream</a:t>
            </a:r>
            <a:r>
              <a:rPr lang="en-US" sz="1800">
                <a:latin typeface="Consolas"/>
                <a:ea typeface="Consolas"/>
                <a:cs typeface="Consolas"/>
                <a:sym typeface="Consolas"/>
              </a:rPr>
              <a:t>()</a:t>
            </a:r>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C61B1B"/>
                </a:solidFill>
                <a:latin typeface="Consolas"/>
                <a:ea typeface="Consolas"/>
                <a:cs typeface="Consolas"/>
                <a:sym typeface="Consolas"/>
              </a:rPr>
              <a:t>hashTags </a:t>
            </a:r>
            <a:r>
              <a:rPr lang="en-US" sz="1800">
                <a:latin typeface="Consolas"/>
                <a:ea typeface="Consolas"/>
                <a:cs typeface="Consolas"/>
                <a:sym typeface="Consolas"/>
              </a:rPr>
              <a:t>= </a:t>
            </a:r>
            <a:r>
              <a:rPr lang="en-US" sz="1800">
                <a:solidFill>
                  <a:srgbClr val="C61B1B"/>
                </a:solidFill>
                <a:latin typeface="Consolas"/>
                <a:ea typeface="Consolas"/>
                <a:cs typeface="Consolas"/>
                <a:sym typeface="Consolas"/>
              </a:rPr>
              <a:t>tweets</a:t>
            </a:r>
            <a:r>
              <a:rPr lang="en-US" sz="1800">
                <a:latin typeface="Consolas"/>
                <a:ea typeface="Consolas"/>
                <a:cs typeface="Consolas"/>
                <a:sym typeface="Consolas"/>
              </a:rPr>
              <a:t>.</a:t>
            </a:r>
            <a:r>
              <a:rPr lang="en-US" sz="1800">
                <a:solidFill>
                  <a:srgbClr val="0D8BE6"/>
                </a:solidFill>
                <a:latin typeface="Consolas"/>
                <a:ea typeface="Consolas"/>
                <a:cs typeface="Consolas"/>
                <a:sym typeface="Consolas"/>
              </a:rPr>
              <a:t>flatMap </a:t>
            </a:r>
            <a:r>
              <a:rPr lang="en-US" sz="1800">
                <a:latin typeface="Consolas"/>
                <a:ea typeface="Consolas"/>
                <a:cs typeface="Consolas"/>
                <a:sym typeface="Consolas"/>
              </a:rPr>
              <a:t>(status =&gt; getTags(status))</a:t>
            </a:r>
            <a:endParaRPr/>
          </a:p>
          <a:p>
            <a:pPr indent="0" lvl="0" marL="0" rtl="0" algn="l">
              <a:spcBef>
                <a:spcPts val="360"/>
              </a:spcBef>
              <a:spcAft>
                <a:spcPts val="0"/>
              </a:spcAft>
              <a:buClr>
                <a:schemeClr val="accent3"/>
              </a:buClr>
              <a:buSzPts val="1800"/>
              <a:buNone/>
            </a:pPr>
            <a:r>
              <a:rPr lang="en-US" sz="1800">
                <a:solidFill>
                  <a:schemeClr val="accent3"/>
                </a:solidFill>
                <a:latin typeface="Consolas"/>
                <a:ea typeface="Consolas"/>
                <a:cs typeface="Consolas"/>
                <a:sym typeface="Consolas"/>
              </a:rPr>
              <a:t>hashTags</a:t>
            </a:r>
            <a:r>
              <a:rPr lang="en-US" sz="1800">
                <a:latin typeface="Consolas"/>
                <a:ea typeface="Consolas"/>
                <a:cs typeface="Consolas"/>
                <a:sym typeface="Consolas"/>
              </a:rPr>
              <a:t>.</a:t>
            </a:r>
            <a:r>
              <a:rPr lang="en-US" sz="1800">
                <a:solidFill>
                  <a:schemeClr val="accent1"/>
                </a:solidFill>
                <a:latin typeface="Consolas"/>
                <a:ea typeface="Consolas"/>
                <a:cs typeface="Consolas"/>
                <a:sym typeface="Consolas"/>
              </a:rPr>
              <a:t>saveAsHadoopFiles</a:t>
            </a:r>
            <a:r>
              <a:rPr lang="en-US" sz="1800">
                <a:latin typeface="Consolas"/>
                <a:ea typeface="Consolas"/>
                <a:cs typeface="Consolas"/>
                <a:sym typeface="Consolas"/>
              </a:rPr>
              <a:t>("hdfs://...")</a:t>
            </a:r>
            <a:endParaRPr/>
          </a:p>
          <a:p>
            <a:pPr indent="0" lvl="0" marL="0" rtl="0" algn="l">
              <a:spcBef>
                <a:spcPts val="300"/>
              </a:spcBef>
              <a:spcAft>
                <a:spcPts val="0"/>
              </a:spcAft>
              <a:buClr>
                <a:schemeClr val="dk1"/>
              </a:buClr>
              <a:buSzPts val="1500"/>
              <a:buNone/>
            </a:pPr>
            <a:r>
              <a:t/>
            </a:r>
            <a:endParaRPr sz="1500">
              <a:latin typeface="Consolas"/>
              <a:ea typeface="Consolas"/>
              <a:cs typeface="Consolas"/>
              <a:sym typeface="Consolas"/>
            </a:endParaRPr>
          </a:p>
          <a:p>
            <a:pPr indent="0" lvl="0" marL="0" rtl="0" algn="l">
              <a:spcBef>
                <a:spcPts val="400"/>
              </a:spcBef>
              <a:spcAft>
                <a:spcPts val="0"/>
              </a:spcAft>
              <a:buClr>
                <a:schemeClr val="dk1"/>
              </a:buClr>
              <a:buSzPts val="2000"/>
              <a:buNone/>
            </a:pPr>
            <a:r>
              <a:t/>
            </a:r>
            <a:endParaRPr b="1" sz="2000"/>
          </a:p>
          <a:p>
            <a:pPr indent="0" lvl="0" marL="0" rtl="0" algn="l">
              <a:spcBef>
                <a:spcPts val="480"/>
              </a:spcBef>
              <a:spcAft>
                <a:spcPts val="0"/>
              </a:spcAft>
              <a:buClr>
                <a:schemeClr val="dk1"/>
              </a:buClr>
              <a:buSzPts val="2400"/>
              <a:buNone/>
            </a:pPr>
            <a:r>
              <a:rPr b="1" lang="en-US" sz="2400"/>
              <a:t>Java</a:t>
            </a:r>
            <a:endParaRPr/>
          </a:p>
          <a:p>
            <a:pPr indent="0" lvl="0" marL="0" rtl="0" algn="l">
              <a:spcBef>
                <a:spcPts val="160"/>
              </a:spcBef>
              <a:spcAft>
                <a:spcPts val="0"/>
              </a:spcAft>
              <a:buClr>
                <a:schemeClr val="dk1"/>
              </a:buClr>
              <a:buSzPts val="800"/>
              <a:buNone/>
            </a:pPr>
            <a:r>
              <a:t/>
            </a:r>
            <a:endParaRPr b="1" sz="800"/>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JavaDStream&lt;Status&gt; </a:t>
            </a:r>
            <a:r>
              <a:rPr lang="en-US" sz="1800">
                <a:solidFill>
                  <a:schemeClr val="accent3"/>
                </a:solidFill>
                <a:latin typeface="Consolas"/>
                <a:ea typeface="Consolas"/>
                <a:cs typeface="Consolas"/>
                <a:sym typeface="Consolas"/>
              </a:rPr>
              <a:t>tweets</a:t>
            </a:r>
            <a:r>
              <a:rPr lang="en-US" sz="1800">
                <a:latin typeface="Consolas"/>
                <a:ea typeface="Consolas"/>
                <a:cs typeface="Consolas"/>
                <a:sym typeface="Consolas"/>
              </a:rPr>
              <a:t> = ssc.</a:t>
            </a:r>
            <a:r>
              <a:rPr lang="en-US" sz="1800">
                <a:solidFill>
                  <a:srgbClr val="0D8BE6"/>
                </a:solidFill>
                <a:latin typeface="Consolas"/>
                <a:ea typeface="Consolas"/>
                <a:cs typeface="Consolas"/>
                <a:sym typeface="Consolas"/>
              </a:rPr>
              <a:t>twitterStream</a:t>
            </a:r>
            <a:r>
              <a:rPr lang="en-US" sz="1800">
                <a:latin typeface="Consolas"/>
                <a:ea typeface="Consolas"/>
                <a:cs typeface="Consolas"/>
                <a:sym typeface="Consolas"/>
              </a:rPr>
              <a:t>()</a:t>
            </a:r>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JavaDstream&lt;String&gt; </a:t>
            </a:r>
            <a:r>
              <a:rPr lang="en-US" sz="1800">
                <a:solidFill>
                  <a:srgbClr val="C61B1B"/>
                </a:solidFill>
                <a:latin typeface="Consolas"/>
                <a:ea typeface="Consolas"/>
                <a:cs typeface="Consolas"/>
                <a:sym typeface="Consolas"/>
              </a:rPr>
              <a:t>hashTags </a:t>
            </a:r>
            <a:r>
              <a:rPr lang="en-US" sz="1800">
                <a:latin typeface="Consolas"/>
                <a:ea typeface="Consolas"/>
                <a:cs typeface="Consolas"/>
                <a:sym typeface="Consolas"/>
              </a:rPr>
              <a:t>= </a:t>
            </a:r>
            <a:r>
              <a:rPr lang="en-US" sz="1800">
                <a:solidFill>
                  <a:srgbClr val="C61B1B"/>
                </a:solidFill>
                <a:latin typeface="Consolas"/>
                <a:ea typeface="Consolas"/>
                <a:cs typeface="Consolas"/>
                <a:sym typeface="Consolas"/>
              </a:rPr>
              <a:t>tweets</a:t>
            </a:r>
            <a:r>
              <a:rPr lang="en-US" sz="1800">
                <a:latin typeface="Consolas"/>
                <a:ea typeface="Consolas"/>
                <a:cs typeface="Consolas"/>
                <a:sym typeface="Consolas"/>
              </a:rPr>
              <a:t>.</a:t>
            </a:r>
            <a:r>
              <a:rPr lang="en-US" sz="1800">
                <a:solidFill>
                  <a:srgbClr val="0D8BE6"/>
                </a:solidFill>
                <a:latin typeface="Consolas"/>
                <a:ea typeface="Consolas"/>
                <a:cs typeface="Consolas"/>
                <a:sym typeface="Consolas"/>
              </a:rPr>
              <a:t>flatMap</a:t>
            </a:r>
            <a:r>
              <a:rPr lang="en-US" sz="1800">
                <a:latin typeface="Consolas"/>
                <a:ea typeface="Consolas"/>
                <a:cs typeface="Consolas"/>
                <a:sym typeface="Consolas"/>
              </a:rPr>
              <a:t>(</a:t>
            </a:r>
            <a:r>
              <a:rPr b="1" lang="en-US" sz="1800">
                <a:solidFill>
                  <a:schemeClr val="accent4"/>
                </a:solidFill>
                <a:latin typeface="Consolas"/>
                <a:ea typeface="Consolas"/>
                <a:cs typeface="Consolas"/>
                <a:sym typeface="Consolas"/>
              </a:rPr>
              <a:t>new Function&lt;...&gt; {  }</a:t>
            </a:r>
            <a:r>
              <a:rPr lang="en-US" sz="1800">
                <a:latin typeface="Consolas"/>
                <a:ea typeface="Consolas"/>
                <a:cs typeface="Consolas"/>
                <a:sym typeface="Consolas"/>
              </a:rPr>
              <a:t>)</a:t>
            </a:r>
            <a:endParaRPr/>
          </a:p>
          <a:p>
            <a:pPr indent="0" lvl="0" marL="0" rtl="0" algn="l">
              <a:spcBef>
                <a:spcPts val="360"/>
              </a:spcBef>
              <a:spcAft>
                <a:spcPts val="0"/>
              </a:spcAft>
              <a:buClr>
                <a:schemeClr val="accent3"/>
              </a:buClr>
              <a:buSzPts val="1800"/>
              <a:buNone/>
            </a:pPr>
            <a:r>
              <a:rPr lang="en-US" sz="1800">
                <a:solidFill>
                  <a:schemeClr val="accent3"/>
                </a:solidFill>
                <a:latin typeface="Consolas"/>
                <a:ea typeface="Consolas"/>
                <a:cs typeface="Consolas"/>
                <a:sym typeface="Consolas"/>
              </a:rPr>
              <a:t>hashTags</a:t>
            </a:r>
            <a:r>
              <a:rPr lang="en-US" sz="1800">
                <a:latin typeface="Consolas"/>
                <a:ea typeface="Consolas"/>
                <a:cs typeface="Consolas"/>
                <a:sym typeface="Consolas"/>
              </a:rPr>
              <a:t>.</a:t>
            </a:r>
            <a:r>
              <a:rPr lang="en-US" sz="1800">
                <a:solidFill>
                  <a:schemeClr val="accent1"/>
                </a:solidFill>
                <a:latin typeface="Consolas"/>
                <a:ea typeface="Consolas"/>
                <a:cs typeface="Consolas"/>
                <a:sym typeface="Consolas"/>
              </a:rPr>
              <a:t>saveAsHadoopFiles</a:t>
            </a:r>
            <a:r>
              <a:rPr lang="en-US" sz="1800">
                <a:latin typeface="Consolas"/>
                <a:ea typeface="Consolas"/>
                <a:cs typeface="Consolas"/>
                <a:sym typeface="Consolas"/>
              </a:rPr>
              <a:t>("hdfs://...")</a:t>
            </a:r>
            <a:endParaRPr/>
          </a:p>
        </p:txBody>
      </p:sp>
      <p:sp>
        <p:nvSpPr>
          <p:cNvPr id="834" name="Google Shape;834;p61"/>
          <p:cNvSpPr/>
          <p:nvPr/>
        </p:nvSpPr>
        <p:spPr>
          <a:xfrm>
            <a:off x="6046754" y="4953000"/>
            <a:ext cx="1927292" cy="571500"/>
          </a:xfrm>
          <a:prstGeom prst="wedgeRoundRectCallout">
            <a:avLst>
              <a:gd fmla="val -17185" name="adj1"/>
              <a:gd fmla="val -101459"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Function object</a:t>
            </a:r>
            <a:endParaRPr/>
          </a:p>
        </p:txBody>
      </p:sp>
      <p:sp>
        <p:nvSpPr>
          <p:cNvPr id="835" name="Google Shape;835;p6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6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grpSp>
        <p:nvGrpSpPr>
          <p:cNvPr id="841" name="Google Shape;841;p62"/>
          <p:cNvGrpSpPr/>
          <p:nvPr/>
        </p:nvGrpSpPr>
        <p:grpSpPr>
          <a:xfrm>
            <a:off x="1371600" y="4953000"/>
            <a:ext cx="6172200" cy="849178"/>
            <a:chOff x="1371600" y="4953000"/>
            <a:chExt cx="6172200" cy="849178"/>
          </a:xfrm>
        </p:grpSpPr>
        <p:grpSp>
          <p:nvGrpSpPr>
            <p:cNvPr id="842" name="Google Shape;842;p62"/>
            <p:cNvGrpSpPr/>
            <p:nvPr/>
          </p:nvGrpSpPr>
          <p:grpSpPr>
            <a:xfrm>
              <a:off x="1371600" y="4953000"/>
              <a:ext cx="6172200" cy="609600"/>
              <a:chOff x="1219200" y="4876800"/>
              <a:chExt cx="6172200" cy="609600"/>
            </a:xfrm>
          </p:grpSpPr>
          <p:sp>
            <p:nvSpPr>
              <p:cNvPr id="843" name="Google Shape;843;p62"/>
              <p:cNvSpPr/>
              <p:nvPr/>
            </p:nvSpPr>
            <p:spPr>
              <a:xfrm>
                <a:off x="6934200" y="4876800"/>
                <a:ext cx="457200" cy="609600"/>
              </a:xfrm>
              <a:prstGeom prst="rightArrow">
                <a:avLst>
                  <a:gd fmla="val 50000" name="adj1"/>
                  <a:gd fmla="val 50000" name="adj2"/>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4" name="Google Shape;844;p62"/>
              <p:cNvSpPr/>
              <p:nvPr/>
            </p:nvSpPr>
            <p:spPr>
              <a:xfrm>
                <a:off x="12192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5" name="Google Shape;845;p62"/>
              <p:cNvSpPr/>
              <p:nvPr/>
            </p:nvSpPr>
            <p:spPr>
              <a:xfrm>
                <a:off x="15049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6" name="Google Shape;846;p62"/>
              <p:cNvSpPr/>
              <p:nvPr/>
            </p:nvSpPr>
            <p:spPr>
              <a:xfrm>
                <a:off x="17907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7" name="Google Shape;847;p62"/>
              <p:cNvSpPr/>
              <p:nvPr/>
            </p:nvSpPr>
            <p:spPr>
              <a:xfrm>
                <a:off x="20764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8" name="Google Shape;848;p62"/>
              <p:cNvSpPr/>
              <p:nvPr/>
            </p:nvSpPr>
            <p:spPr>
              <a:xfrm>
                <a:off x="23622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49" name="Google Shape;849;p62"/>
              <p:cNvSpPr/>
              <p:nvPr/>
            </p:nvSpPr>
            <p:spPr>
              <a:xfrm>
                <a:off x="26479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0" name="Google Shape;850;p62"/>
              <p:cNvSpPr/>
              <p:nvPr/>
            </p:nvSpPr>
            <p:spPr>
              <a:xfrm>
                <a:off x="29337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1" name="Google Shape;851;p62"/>
              <p:cNvSpPr/>
              <p:nvPr/>
            </p:nvSpPr>
            <p:spPr>
              <a:xfrm>
                <a:off x="32194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2" name="Google Shape;852;p62"/>
              <p:cNvSpPr/>
              <p:nvPr/>
            </p:nvSpPr>
            <p:spPr>
              <a:xfrm>
                <a:off x="35052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3" name="Google Shape;853;p62"/>
              <p:cNvSpPr/>
              <p:nvPr/>
            </p:nvSpPr>
            <p:spPr>
              <a:xfrm>
                <a:off x="37909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4" name="Google Shape;854;p62"/>
              <p:cNvSpPr/>
              <p:nvPr/>
            </p:nvSpPr>
            <p:spPr>
              <a:xfrm>
                <a:off x="40767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5" name="Google Shape;855;p62"/>
              <p:cNvSpPr/>
              <p:nvPr/>
            </p:nvSpPr>
            <p:spPr>
              <a:xfrm>
                <a:off x="43624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6" name="Google Shape;856;p62"/>
              <p:cNvSpPr/>
              <p:nvPr/>
            </p:nvSpPr>
            <p:spPr>
              <a:xfrm>
                <a:off x="46482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7" name="Google Shape;857;p62"/>
              <p:cNvSpPr/>
              <p:nvPr/>
            </p:nvSpPr>
            <p:spPr>
              <a:xfrm>
                <a:off x="49339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8" name="Google Shape;858;p62"/>
              <p:cNvSpPr/>
              <p:nvPr/>
            </p:nvSpPr>
            <p:spPr>
              <a:xfrm>
                <a:off x="52197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59" name="Google Shape;859;p62"/>
              <p:cNvSpPr/>
              <p:nvPr/>
            </p:nvSpPr>
            <p:spPr>
              <a:xfrm>
                <a:off x="55054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60" name="Google Shape;860;p62"/>
              <p:cNvSpPr/>
              <p:nvPr/>
            </p:nvSpPr>
            <p:spPr>
              <a:xfrm>
                <a:off x="57912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61" name="Google Shape;861;p62"/>
              <p:cNvSpPr/>
              <p:nvPr/>
            </p:nvSpPr>
            <p:spPr>
              <a:xfrm>
                <a:off x="60769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62" name="Google Shape;862;p62"/>
              <p:cNvSpPr/>
              <p:nvPr/>
            </p:nvSpPr>
            <p:spPr>
              <a:xfrm>
                <a:off x="636270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sp>
            <p:nvSpPr>
              <p:cNvPr id="863" name="Google Shape;863;p62"/>
              <p:cNvSpPr/>
              <p:nvPr/>
            </p:nvSpPr>
            <p:spPr>
              <a:xfrm>
                <a:off x="6648450" y="5029200"/>
                <a:ext cx="228600" cy="3048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grpSp>
        <p:sp>
          <p:nvSpPr>
            <p:cNvPr id="864" name="Google Shape;864;p62"/>
            <p:cNvSpPr txBox="1"/>
            <p:nvPr/>
          </p:nvSpPr>
          <p:spPr>
            <a:xfrm>
              <a:off x="1371600" y="5486400"/>
              <a:ext cx="1609530" cy="315778"/>
            </a:xfrm>
            <a:prstGeom prst="rect">
              <a:avLst/>
            </a:prstGeom>
            <a:noFill/>
            <a:ln>
              <a:noFill/>
            </a:ln>
          </p:spPr>
          <p:txBody>
            <a:bodyPr anchorCtr="0" anchor="t" bIns="19200" lIns="38400" spcFirstLastPara="1" rIns="38400" wrap="square" tIns="19200">
              <a:spAutoFit/>
            </a:bodyPr>
            <a:lstStyle/>
            <a:p>
              <a:pPr indent="0" lvl="0" marL="0" marR="0" rtl="0" algn="l">
                <a:spcBef>
                  <a:spcPts val="0"/>
                </a:spcBef>
                <a:spcAft>
                  <a:spcPts val="0"/>
                </a:spcAft>
                <a:buNone/>
              </a:pPr>
              <a:r>
                <a:rPr lang="en-US" sz="1800">
                  <a:solidFill>
                    <a:srgbClr val="55992B"/>
                  </a:solidFill>
                  <a:latin typeface="Calibri"/>
                  <a:ea typeface="Calibri"/>
                  <a:cs typeface="Calibri"/>
                  <a:sym typeface="Calibri"/>
                </a:rPr>
                <a:t>DStream of data</a:t>
              </a:r>
              <a:endParaRPr/>
            </a:p>
          </p:txBody>
        </p:sp>
      </p:grpSp>
      <p:sp>
        <p:nvSpPr>
          <p:cNvPr id="865" name="Google Shape;865;p62"/>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Arial"/>
              <a:buNone/>
            </a:pPr>
            <a:r>
              <a:rPr lang="en-US"/>
              <a:t>Window-based Transformations</a:t>
            </a:r>
            <a:endParaRPr sz="2800"/>
          </a:p>
        </p:txBody>
      </p:sp>
      <p:sp>
        <p:nvSpPr>
          <p:cNvPr id="866" name="Google Shape;866;p62"/>
          <p:cNvSpPr txBox="1"/>
          <p:nvPr>
            <p:ph idx="4294967295" type="body"/>
          </p:nvPr>
        </p:nvSpPr>
        <p:spPr>
          <a:xfrm>
            <a:off x="304800" y="1447800"/>
            <a:ext cx="88392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1700"/>
              <a:buNone/>
            </a:pPr>
            <a:r>
              <a:rPr lang="en-US" sz="1700">
                <a:solidFill>
                  <a:srgbClr val="7F7F7F"/>
                </a:solidFill>
                <a:latin typeface="Consolas"/>
                <a:ea typeface="Consolas"/>
                <a:cs typeface="Consolas"/>
                <a:sym typeface="Consolas"/>
              </a:rPr>
              <a:t>val tweets = ssc.twitterStream()</a:t>
            </a:r>
            <a:endParaRPr/>
          </a:p>
          <a:p>
            <a:pPr indent="0" lvl="0" marL="0" rtl="0" algn="l">
              <a:spcBef>
                <a:spcPts val="340"/>
              </a:spcBef>
              <a:spcAft>
                <a:spcPts val="0"/>
              </a:spcAft>
              <a:buClr>
                <a:srgbClr val="7F7F7F"/>
              </a:buClr>
              <a:buSzPts val="1700"/>
              <a:buNone/>
            </a:pPr>
            <a:r>
              <a:rPr lang="en-US" sz="1700">
                <a:solidFill>
                  <a:srgbClr val="7F7F7F"/>
                </a:solidFill>
                <a:latin typeface="Consolas"/>
                <a:ea typeface="Consolas"/>
                <a:cs typeface="Consolas"/>
                <a:sym typeface="Consolas"/>
              </a:rPr>
              <a:t>val hashTags = tweets.flatMap (status =&gt; getTags(status))</a:t>
            </a:r>
            <a:endParaRPr/>
          </a:p>
          <a:p>
            <a:pPr indent="0" lvl="0" marL="0" rtl="0" algn="l">
              <a:spcBef>
                <a:spcPts val="340"/>
              </a:spcBef>
              <a:spcAft>
                <a:spcPts val="0"/>
              </a:spcAft>
              <a:buClr>
                <a:schemeClr val="dk1"/>
              </a:buClr>
              <a:buSzPts val="1700"/>
              <a:buNone/>
            </a:pPr>
            <a:r>
              <a:rPr lang="en-US" sz="1700">
                <a:latin typeface="Consolas"/>
                <a:ea typeface="Consolas"/>
                <a:cs typeface="Consolas"/>
                <a:sym typeface="Consolas"/>
              </a:rPr>
              <a:t>val </a:t>
            </a:r>
            <a:r>
              <a:rPr lang="en-US" sz="1700">
                <a:solidFill>
                  <a:schemeClr val="accent3"/>
                </a:solidFill>
                <a:latin typeface="Consolas"/>
                <a:ea typeface="Consolas"/>
                <a:cs typeface="Consolas"/>
                <a:sym typeface="Consolas"/>
              </a:rPr>
              <a:t>tagCounts</a:t>
            </a:r>
            <a:r>
              <a:rPr lang="en-US" sz="1700">
                <a:latin typeface="Consolas"/>
                <a:ea typeface="Consolas"/>
                <a:cs typeface="Consolas"/>
                <a:sym typeface="Consolas"/>
              </a:rPr>
              <a:t> = </a:t>
            </a:r>
            <a:r>
              <a:rPr lang="en-US" sz="1700">
                <a:solidFill>
                  <a:srgbClr val="B50B1B"/>
                </a:solidFill>
                <a:latin typeface="Consolas"/>
                <a:ea typeface="Consolas"/>
                <a:cs typeface="Consolas"/>
                <a:sym typeface="Consolas"/>
              </a:rPr>
              <a:t>hashTags</a:t>
            </a:r>
            <a:r>
              <a:rPr lang="en-US" sz="1700">
                <a:latin typeface="Consolas"/>
                <a:ea typeface="Consolas"/>
                <a:cs typeface="Consolas"/>
                <a:sym typeface="Consolas"/>
              </a:rPr>
              <a:t>.</a:t>
            </a:r>
            <a:r>
              <a:rPr lang="en-US" sz="1700">
                <a:solidFill>
                  <a:schemeClr val="accent1"/>
                </a:solidFill>
                <a:latin typeface="Consolas"/>
                <a:ea typeface="Consolas"/>
                <a:cs typeface="Consolas"/>
                <a:sym typeface="Consolas"/>
              </a:rPr>
              <a:t>window</a:t>
            </a:r>
            <a:r>
              <a:rPr lang="en-US" sz="1700">
                <a:latin typeface="Consolas"/>
                <a:ea typeface="Consolas"/>
                <a:cs typeface="Consolas"/>
                <a:sym typeface="Consolas"/>
              </a:rPr>
              <a:t>(Minutes(1), Seconds(5)).</a:t>
            </a:r>
            <a:r>
              <a:rPr lang="en-US" sz="1700">
                <a:solidFill>
                  <a:srgbClr val="1D86CD"/>
                </a:solidFill>
                <a:latin typeface="Consolas"/>
                <a:ea typeface="Consolas"/>
                <a:cs typeface="Consolas"/>
                <a:sym typeface="Consolas"/>
              </a:rPr>
              <a:t>countByValue</a:t>
            </a:r>
            <a:r>
              <a:rPr lang="en-US" sz="1700">
                <a:latin typeface="Consolas"/>
                <a:ea typeface="Consolas"/>
                <a:cs typeface="Consolas"/>
                <a:sym typeface="Consolas"/>
              </a:rPr>
              <a:t>()</a:t>
            </a:r>
            <a:endParaRPr/>
          </a:p>
          <a:p>
            <a:pPr indent="-139700" lvl="0" marL="342900" rtl="0" algn="l">
              <a:spcBef>
                <a:spcPts val="640"/>
              </a:spcBef>
              <a:spcAft>
                <a:spcPts val="0"/>
              </a:spcAft>
              <a:buClr>
                <a:schemeClr val="dk1"/>
              </a:buClr>
              <a:buSzPts val="3200"/>
              <a:buNone/>
            </a:pPr>
            <a:r>
              <a:t/>
            </a:r>
            <a:endParaRPr/>
          </a:p>
        </p:txBody>
      </p:sp>
      <p:sp>
        <p:nvSpPr>
          <p:cNvPr id="867" name="Google Shape;867;p62"/>
          <p:cNvSpPr/>
          <p:nvPr/>
        </p:nvSpPr>
        <p:spPr>
          <a:xfrm>
            <a:off x="2032830" y="2918206"/>
            <a:ext cx="1857375" cy="800100"/>
          </a:xfrm>
          <a:prstGeom prst="wedgeRoundRectCallout">
            <a:avLst>
              <a:gd fmla="val 30265" name="adj1"/>
              <a:gd fmla="val -106914"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sliding window operation</a:t>
            </a:r>
            <a:endParaRPr/>
          </a:p>
        </p:txBody>
      </p:sp>
      <p:sp>
        <p:nvSpPr>
          <p:cNvPr id="868" name="Google Shape;868;p62"/>
          <p:cNvSpPr/>
          <p:nvPr/>
        </p:nvSpPr>
        <p:spPr>
          <a:xfrm>
            <a:off x="4065480" y="2918206"/>
            <a:ext cx="1514475" cy="800100"/>
          </a:xfrm>
          <a:prstGeom prst="wedgeRoundRectCallout">
            <a:avLst>
              <a:gd fmla="val -18492" name="adj1"/>
              <a:gd fmla="val -107376"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window length</a:t>
            </a:r>
            <a:endParaRPr/>
          </a:p>
        </p:txBody>
      </p:sp>
      <p:sp>
        <p:nvSpPr>
          <p:cNvPr id="869" name="Google Shape;869;p62"/>
          <p:cNvSpPr/>
          <p:nvPr/>
        </p:nvSpPr>
        <p:spPr>
          <a:xfrm>
            <a:off x="5742135" y="2918206"/>
            <a:ext cx="1514475" cy="800100"/>
          </a:xfrm>
          <a:prstGeom prst="wedgeRoundRectCallout">
            <a:avLst>
              <a:gd fmla="val -21351" name="adj1"/>
              <a:gd fmla="val -105755"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sliding interval</a:t>
            </a:r>
            <a:endParaRPr/>
          </a:p>
        </p:txBody>
      </p:sp>
      <p:sp>
        <p:nvSpPr>
          <p:cNvPr id="870" name="Google Shape;870;p62"/>
          <p:cNvSpPr/>
          <p:nvPr/>
        </p:nvSpPr>
        <p:spPr>
          <a:xfrm>
            <a:off x="4191000" y="5029200"/>
            <a:ext cx="2286000" cy="457200"/>
          </a:xfrm>
          <a:prstGeom prst="roundRect">
            <a:avLst>
              <a:gd fmla="val 16667" name="adj"/>
            </a:avLst>
          </a:prstGeom>
          <a:noFill/>
          <a:ln cap="flat" cmpd="sng" w="38100">
            <a:solidFill>
              <a:srgbClr val="D6E3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871" name="Google Shape;871;p62"/>
          <p:cNvGrpSpPr/>
          <p:nvPr/>
        </p:nvGrpSpPr>
        <p:grpSpPr>
          <a:xfrm>
            <a:off x="4724400" y="4267200"/>
            <a:ext cx="2286000" cy="685800"/>
            <a:chOff x="4724400" y="4267200"/>
            <a:chExt cx="2286000" cy="685800"/>
          </a:xfrm>
        </p:grpSpPr>
        <p:sp>
          <p:nvSpPr>
            <p:cNvPr id="872" name="Google Shape;872;p62"/>
            <p:cNvSpPr txBox="1"/>
            <p:nvPr/>
          </p:nvSpPr>
          <p:spPr>
            <a:xfrm>
              <a:off x="5181600" y="4267200"/>
              <a:ext cx="1473375" cy="315778"/>
            </a:xfrm>
            <a:prstGeom prst="rect">
              <a:avLst/>
            </a:prstGeom>
            <a:noFill/>
            <a:ln>
              <a:noFill/>
            </a:ln>
          </p:spPr>
          <p:txBody>
            <a:bodyPr anchorCtr="0" anchor="t" bIns="19200" lIns="38400" spcFirstLastPara="1" rIns="38400" wrap="square" tIns="19200">
              <a:spAutoFit/>
            </a:bodyPr>
            <a:lstStyle/>
            <a:p>
              <a:pPr indent="0" lvl="0" marL="0" marR="0" rtl="0" algn="l">
                <a:spcBef>
                  <a:spcPts val="0"/>
                </a:spcBef>
                <a:spcAft>
                  <a:spcPts val="0"/>
                </a:spcAft>
                <a:buNone/>
              </a:pPr>
              <a:r>
                <a:rPr lang="en-US" sz="1800">
                  <a:solidFill>
                    <a:srgbClr val="B50B1B"/>
                  </a:solidFill>
                  <a:latin typeface="Calibri"/>
                  <a:ea typeface="Calibri"/>
                  <a:cs typeface="Calibri"/>
                  <a:sym typeface="Calibri"/>
                </a:rPr>
                <a:t>window length</a:t>
              </a:r>
              <a:endParaRPr/>
            </a:p>
          </p:txBody>
        </p:sp>
        <p:sp>
          <p:nvSpPr>
            <p:cNvPr id="873" name="Google Shape;873;p62"/>
            <p:cNvSpPr/>
            <p:nvPr/>
          </p:nvSpPr>
          <p:spPr>
            <a:xfrm rot="-5400000">
              <a:off x="5715000" y="3657600"/>
              <a:ext cx="304800" cy="2286000"/>
            </a:xfrm>
            <a:prstGeom prst="rightBrace">
              <a:avLst>
                <a:gd fmla="val 36825" name="adj1"/>
                <a:gd fmla="val 49540" name="adj2"/>
              </a:avLst>
            </a:prstGeom>
            <a:no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grpSp>
      <p:grpSp>
        <p:nvGrpSpPr>
          <p:cNvPr id="874" name="Google Shape;874;p62"/>
          <p:cNvGrpSpPr/>
          <p:nvPr/>
        </p:nvGrpSpPr>
        <p:grpSpPr>
          <a:xfrm>
            <a:off x="3810000" y="5562600"/>
            <a:ext cx="1444859" cy="620578"/>
            <a:chOff x="4267200" y="4191000"/>
            <a:chExt cx="1444859" cy="620578"/>
          </a:xfrm>
        </p:grpSpPr>
        <p:sp>
          <p:nvSpPr>
            <p:cNvPr id="875" name="Google Shape;875;p62"/>
            <p:cNvSpPr txBox="1"/>
            <p:nvPr/>
          </p:nvSpPr>
          <p:spPr>
            <a:xfrm>
              <a:off x="4267200" y="4495800"/>
              <a:ext cx="1444859" cy="315778"/>
            </a:xfrm>
            <a:prstGeom prst="rect">
              <a:avLst/>
            </a:prstGeom>
            <a:noFill/>
            <a:ln>
              <a:noFill/>
            </a:ln>
          </p:spPr>
          <p:txBody>
            <a:bodyPr anchorCtr="0" anchor="t" bIns="19200" lIns="38400" spcFirstLastPara="1" rIns="38400" wrap="square" tIns="19200">
              <a:spAutoFit/>
            </a:bodyPr>
            <a:lstStyle/>
            <a:p>
              <a:pPr indent="0" lvl="0" marL="0" marR="0" rtl="0" algn="l">
                <a:spcBef>
                  <a:spcPts val="0"/>
                </a:spcBef>
                <a:spcAft>
                  <a:spcPts val="0"/>
                </a:spcAft>
                <a:buNone/>
              </a:pPr>
              <a:r>
                <a:rPr lang="en-US" sz="1800">
                  <a:solidFill>
                    <a:srgbClr val="B50B1B"/>
                  </a:solidFill>
                  <a:latin typeface="Calibri"/>
                  <a:ea typeface="Calibri"/>
                  <a:cs typeface="Calibri"/>
                  <a:sym typeface="Calibri"/>
                </a:rPr>
                <a:t>sliding interval</a:t>
              </a:r>
              <a:endParaRPr/>
            </a:p>
          </p:txBody>
        </p:sp>
        <p:sp>
          <p:nvSpPr>
            <p:cNvPr id="876" name="Google Shape;876;p62"/>
            <p:cNvSpPr/>
            <p:nvPr/>
          </p:nvSpPr>
          <p:spPr>
            <a:xfrm rot="5400000">
              <a:off x="4800600" y="4038600"/>
              <a:ext cx="304800" cy="609600"/>
            </a:xfrm>
            <a:prstGeom prst="rightBrace">
              <a:avLst>
                <a:gd fmla="val 36825" name="adj1"/>
                <a:gd fmla="val 49540" name="adj2"/>
              </a:avLst>
            </a:prstGeom>
            <a:no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Gill Sans"/>
                <a:ea typeface="Gill Sans"/>
                <a:cs typeface="Gill Sans"/>
                <a:sym typeface="Gill Sans"/>
              </a:endParaRPr>
            </a:p>
          </p:txBody>
        </p:sp>
      </p:grpSp>
      <p:sp>
        <p:nvSpPr>
          <p:cNvPr id="877" name="Google Shape;877;p62"/>
          <p:cNvSpPr/>
          <p:nvPr/>
        </p:nvSpPr>
        <p:spPr>
          <a:xfrm>
            <a:off x="1632981" y="5029200"/>
            <a:ext cx="2286000" cy="457200"/>
          </a:xfrm>
          <a:prstGeom prst="roundRect">
            <a:avLst>
              <a:gd fmla="val 16667" name="adj"/>
            </a:avLst>
          </a:prstGeom>
          <a:no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78" name="Google Shape;878;p6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6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Related Concepts</a:t>
            </a:r>
            <a:endParaRPr/>
          </a:p>
        </p:txBody>
      </p:sp>
      <p:sp>
        <p:nvSpPr>
          <p:cNvPr id="113" name="Google Shape;113;p18"/>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Triggers</a:t>
            </a:r>
            <a:endParaRPr/>
          </a:p>
          <a:p>
            <a:pPr indent="-285750" lvl="1" marL="742950" rtl="0" algn="l">
              <a:spcBef>
                <a:spcPts val="560"/>
              </a:spcBef>
              <a:spcAft>
                <a:spcPts val="0"/>
              </a:spcAft>
              <a:buClr>
                <a:schemeClr val="dk1"/>
              </a:buClr>
              <a:buSzPts val="2800"/>
              <a:buChar char="–"/>
            </a:pPr>
            <a:r>
              <a:rPr lang="en-US"/>
              <a:t>Similar, but recent/current trigger systems not designed for the required scale</a:t>
            </a:r>
            <a:endParaRPr/>
          </a:p>
          <a:p>
            <a:pPr indent="-342900" lvl="0" marL="342900" rtl="0" algn="l">
              <a:spcBef>
                <a:spcPts val="640"/>
              </a:spcBef>
              <a:spcAft>
                <a:spcPts val="0"/>
              </a:spcAft>
              <a:buClr>
                <a:schemeClr val="dk1"/>
              </a:buClr>
              <a:buSzPts val="3200"/>
              <a:buChar char="•"/>
            </a:pPr>
            <a:r>
              <a:rPr lang="en-US"/>
              <a:t>Publish-Subscribe Systems </a:t>
            </a:r>
            <a:endParaRPr/>
          </a:p>
          <a:p>
            <a:pPr indent="-285750" lvl="1" marL="742950" rtl="0" algn="l">
              <a:spcBef>
                <a:spcPts val="560"/>
              </a:spcBef>
              <a:spcAft>
                <a:spcPts val="0"/>
              </a:spcAft>
              <a:buClr>
                <a:schemeClr val="dk1"/>
              </a:buClr>
              <a:buSzPts val="2800"/>
              <a:buChar char="–"/>
            </a:pPr>
            <a:r>
              <a:rPr lang="en-US"/>
              <a:t>Similar concepts: Push-based, reactive execution</a:t>
            </a:r>
            <a:endParaRPr/>
          </a:p>
          <a:p>
            <a:pPr indent="-285750" lvl="1" marL="742950" rtl="0" algn="l">
              <a:spcBef>
                <a:spcPts val="560"/>
              </a:spcBef>
              <a:spcAft>
                <a:spcPts val="0"/>
              </a:spcAft>
              <a:buClr>
                <a:schemeClr val="dk1"/>
              </a:buClr>
              <a:buSzPts val="2800"/>
              <a:buChar char="–"/>
            </a:pPr>
            <a:r>
              <a:rPr lang="en-US"/>
              <a:t>Typically no complex queries</a:t>
            </a:r>
            <a:endParaRPr/>
          </a:p>
          <a:p>
            <a:pPr indent="-285750" lvl="1" marL="742950" rtl="0" algn="l">
              <a:spcBef>
                <a:spcPts val="560"/>
              </a:spcBef>
              <a:spcAft>
                <a:spcPts val="0"/>
              </a:spcAft>
              <a:buClr>
                <a:schemeClr val="dk1"/>
              </a:buClr>
              <a:buSzPts val="2800"/>
              <a:buChar char="–"/>
            </a:pPr>
            <a:r>
              <a:rPr lang="en-US"/>
              <a:t>Much focus on </a:t>
            </a:r>
            <a:r>
              <a:rPr i="1" lang="en-US"/>
              <a:t>dissemination</a:t>
            </a:r>
            <a:endParaRPr/>
          </a:p>
        </p:txBody>
      </p:sp>
      <p:sp>
        <p:nvSpPr>
          <p:cNvPr id="114" name="Google Shape;114;p1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3"/>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Arbitrary Stateful Computations</a:t>
            </a:r>
            <a:endParaRPr/>
          </a:p>
        </p:txBody>
      </p:sp>
      <p:sp>
        <p:nvSpPr>
          <p:cNvPr id="885" name="Google Shape;885;p63"/>
          <p:cNvSpPr txBox="1"/>
          <p:nvPr>
            <p:ph idx="4294967295" type="body"/>
          </p:nvPr>
        </p:nvSpPr>
        <p:spPr>
          <a:xfrm>
            <a:off x="533400" y="1295400"/>
            <a:ext cx="8077200" cy="4876800"/>
          </a:xfrm>
          <a:prstGeom prst="rect">
            <a:avLst/>
          </a:prstGeom>
          <a:noFill/>
          <a:ln>
            <a:noFill/>
          </a:ln>
        </p:spPr>
        <p:txBody>
          <a:bodyPr anchorCtr="0" anchor="t" bIns="45700" lIns="91425" spcFirstLastPara="1" rIns="91425" wrap="square" tIns="45700">
            <a:normAutofit/>
          </a:bodyPr>
          <a:lstStyle/>
          <a:p>
            <a:pPr indent="0" lvl="1" marL="228600" rtl="0" algn="l">
              <a:spcBef>
                <a:spcPts val="0"/>
              </a:spcBef>
              <a:spcAft>
                <a:spcPts val="0"/>
              </a:spcAft>
              <a:buClr>
                <a:srgbClr val="000000"/>
              </a:buClr>
              <a:buSzPts val="2800"/>
              <a:buNone/>
            </a:pPr>
            <a:r>
              <a:rPr lang="en-US" sz="2800">
                <a:solidFill>
                  <a:srgbClr val="000000"/>
                </a:solidFill>
              </a:rPr>
              <a:t>Specify function to generate new state based on previous state and new data</a:t>
            </a:r>
            <a:endParaRPr/>
          </a:p>
          <a:p>
            <a:pPr indent="0" lvl="1" marL="228600" rtl="0" algn="l">
              <a:spcBef>
                <a:spcPts val="320"/>
              </a:spcBef>
              <a:spcAft>
                <a:spcPts val="0"/>
              </a:spcAft>
              <a:buClr>
                <a:schemeClr val="dk1"/>
              </a:buClr>
              <a:buSzPts val="1600"/>
              <a:buNone/>
            </a:pPr>
            <a:r>
              <a:t/>
            </a:r>
            <a:endParaRPr sz="1600">
              <a:latin typeface="Consolas"/>
              <a:ea typeface="Consolas"/>
              <a:cs typeface="Consolas"/>
              <a:sym typeface="Consolas"/>
            </a:endParaRPr>
          </a:p>
          <a:p>
            <a:pPr indent="-285750" lvl="1" marL="742950" rtl="0" algn="l">
              <a:spcBef>
                <a:spcPts val="480"/>
              </a:spcBef>
              <a:spcAft>
                <a:spcPts val="0"/>
              </a:spcAft>
              <a:buClr>
                <a:schemeClr val="dk1"/>
              </a:buClr>
              <a:buSzPts val="2400"/>
              <a:buChar char="–"/>
            </a:pPr>
            <a:r>
              <a:rPr lang="en-US" sz="2400"/>
              <a:t>Example: Maintain per-user mood as state, and update it with their tweets</a:t>
            </a:r>
            <a:endParaRPr/>
          </a:p>
          <a:p>
            <a:pPr indent="-196850" lvl="1" marL="742950" rtl="0" algn="l">
              <a:spcBef>
                <a:spcPts val="280"/>
              </a:spcBef>
              <a:spcAft>
                <a:spcPts val="0"/>
              </a:spcAft>
              <a:buClr>
                <a:schemeClr val="dk1"/>
              </a:buClr>
              <a:buSzPts val="1400"/>
              <a:buNone/>
            </a:pPr>
            <a:r>
              <a:t/>
            </a:r>
            <a:endParaRPr sz="1400">
              <a:solidFill>
                <a:srgbClr val="000000"/>
              </a:solidFill>
            </a:endParaRPr>
          </a:p>
          <a:p>
            <a:pPr indent="0" lvl="0" marL="263589" rtl="0" algn="l">
              <a:spcBef>
                <a:spcPts val="400"/>
              </a:spcBef>
              <a:spcAft>
                <a:spcPts val="0"/>
              </a:spcAft>
              <a:buClr>
                <a:schemeClr val="accent6"/>
              </a:buClr>
              <a:buSzPts val="1800"/>
              <a:buNone/>
            </a:pPr>
            <a:r>
              <a:rPr lang="en-US" sz="1800">
                <a:solidFill>
                  <a:schemeClr val="accent6"/>
                </a:solidFill>
                <a:latin typeface="Consolas"/>
                <a:ea typeface="Consolas"/>
                <a:cs typeface="Consolas"/>
                <a:sym typeface="Consolas"/>
              </a:rPr>
              <a:t> 	</a:t>
            </a:r>
            <a:r>
              <a:rPr lang="en-US" sz="2000">
                <a:solidFill>
                  <a:schemeClr val="accent4"/>
                </a:solidFill>
                <a:latin typeface="Consolas"/>
                <a:ea typeface="Consolas"/>
                <a:cs typeface="Consolas"/>
                <a:sym typeface="Consolas"/>
              </a:rPr>
              <a:t>updateMood</a:t>
            </a:r>
            <a:r>
              <a:rPr lang="en-US" sz="2000">
                <a:latin typeface="Consolas"/>
                <a:ea typeface="Consolas"/>
                <a:cs typeface="Consolas"/>
                <a:sym typeface="Consolas"/>
              </a:rPr>
              <a:t>(newTweets, lastMood) =&gt; newMood</a:t>
            </a:r>
            <a:endParaRPr sz="2000">
              <a:latin typeface="Consolas"/>
              <a:ea typeface="Consolas"/>
              <a:cs typeface="Consolas"/>
              <a:sym typeface="Consolas"/>
            </a:endParaRPr>
          </a:p>
          <a:p>
            <a:pPr indent="0" lvl="0" marL="263589" rtl="0" algn="l">
              <a:spcBef>
                <a:spcPts val="400"/>
              </a:spcBef>
              <a:spcAft>
                <a:spcPts val="0"/>
              </a:spcAft>
              <a:buClr>
                <a:srgbClr val="C61B1B"/>
              </a:buClr>
              <a:buSzPts val="2000"/>
              <a:buNone/>
            </a:pPr>
            <a:r>
              <a:rPr lang="en-US" sz="2000">
                <a:solidFill>
                  <a:srgbClr val="C61B1B"/>
                </a:solidFill>
                <a:latin typeface="Consolas"/>
                <a:ea typeface="Consolas"/>
                <a:cs typeface="Consolas"/>
                <a:sym typeface="Consolas"/>
              </a:rPr>
              <a:t> 	moods </a:t>
            </a:r>
            <a:r>
              <a:rPr lang="en-US" sz="2000">
                <a:latin typeface="Consolas"/>
                <a:ea typeface="Consolas"/>
                <a:cs typeface="Consolas"/>
                <a:sym typeface="Consolas"/>
              </a:rPr>
              <a:t>= </a:t>
            </a:r>
            <a:r>
              <a:rPr lang="en-US" sz="2000">
                <a:solidFill>
                  <a:srgbClr val="C61B1B"/>
                </a:solidFill>
                <a:latin typeface="Consolas"/>
                <a:ea typeface="Consolas"/>
                <a:cs typeface="Consolas"/>
                <a:sym typeface="Consolas"/>
              </a:rPr>
              <a:t>tweets</a:t>
            </a:r>
            <a:r>
              <a:rPr lang="en-US" sz="2000">
                <a:solidFill>
                  <a:srgbClr val="000000"/>
                </a:solidFill>
                <a:latin typeface="Consolas"/>
                <a:ea typeface="Consolas"/>
                <a:cs typeface="Consolas"/>
                <a:sym typeface="Consolas"/>
              </a:rPr>
              <a:t>.</a:t>
            </a:r>
            <a:r>
              <a:rPr lang="en-US" sz="2000">
                <a:solidFill>
                  <a:srgbClr val="0D8BE6"/>
                </a:solidFill>
                <a:latin typeface="Consolas"/>
                <a:ea typeface="Consolas"/>
                <a:cs typeface="Consolas"/>
                <a:sym typeface="Consolas"/>
              </a:rPr>
              <a:t>updateStateByKey</a:t>
            </a:r>
            <a:r>
              <a:rPr lang="en-US" sz="2000">
                <a:solidFill>
                  <a:srgbClr val="000000"/>
                </a:solidFill>
                <a:latin typeface="Consolas"/>
                <a:ea typeface="Consolas"/>
                <a:cs typeface="Consolas"/>
                <a:sym typeface="Consolas"/>
              </a:rPr>
              <a:t>(</a:t>
            </a:r>
            <a:r>
              <a:rPr lang="en-US" sz="2000">
                <a:solidFill>
                  <a:srgbClr val="E8950E"/>
                </a:solidFill>
                <a:latin typeface="Consolas"/>
                <a:ea typeface="Consolas"/>
                <a:cs typeface="Consolas"/>
                <a:sym typeface="Consolas"/>
              </a:rPr>
              <a:t>updateMood _</a:t>
            </a:r>
            <a:r>
              <a:rPr lang="en-US" sz="2000">
                <a:solidFill>
                  <a:srgbClr val="000000"/>
                </a:solidFill>
                <a:latin typeface="Consolas"/>
                <a:ea typeface="Consolas"/>
                <a:cs typeface="Consolas"/>
                <a:sym typeface="Consolas"/>
              </a:rPr>
              <a:t>)</a:t>
            </a:r>
            <a:endParaRPr/>
          </a:p>
          <a:p>
            <a:pPr indent="0" lvl="1" marL="320040" rtl="0" algn="l">
              <a:spcBef>
                <a:spcPts val="480"/>
              </a:spcBef>
              <a:spcAft>
                <a:spcPts val="0"/>
              </a:spcAft>
              <a:buClr>
                <a:schemeClr val="dk1"/>
              </a:buClr>
              <a:buSzPts val="2400"/>
              <a:buNone/>
            </a:pPr>
            <a:r>
              <a:t/>
            </a:r>
            <a:endParaRPr sz="2400">
              <a:solidFill>
                <a:srgbClr val="000000"/>
              </a:solidFill>
            </a:endParaRPr>
          </a:p>
        </p:txBody>
      </p:sp>
      <p:sp>
        <p:nvSpPr>
          <p:cNvPr id="886" name="Google Shape;886;p63"/>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6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64"/>
          <p:cNvSpPr txBox="1"/>
          <p:nvPr>
            <p:ph type="title"/>
          </p:nvPr>
        </p:nvSpPr>
        <p:spPr>
          <a:xfrm>
            <a:off x="152400" y="152400"/>
            <a:ext cx="8839200" cy="1295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Arbitrary Combinations of Batch and Streaming Computations</a:t>
            </a:r>
            <a:endParaRPr/>
          </a:p>
        </p:txBody>
      </p:sp>
      <p:sp>
        <p:nvSpPr>
          <p:cNvPr id="893" name="Google Shape;893;p64"/>
          <p:cNvSpPr txBox="1"/>
          <p:nvPr>
            <p:ph idx="4294967295" type="body"/>
          </p:nvPr>
        </p:nvSpPr>
        <p:spPr>
          <a:xfrm>
            <a:off x="533400" y="1447800"/>
            <a:ext cx="8077200" cy="4876800"/>
          </a:xfrm>
          <a:prstGeom prst="rect">
            <a:avLst/>
          </a:prstGeom>
          <a:noFill/>
          <a:ln>
            <a:noFill/>
          </a:ln>
        </p:spPr>
        <p:txBody>
          <a:bodyPr anchorCtr="0" anchor="t" bIns="45700" lIns="91425" spcFirstLastPara="1" rIns="91425" wrap="square" tIns="45700">
            <a:normAutofit/>
          </a:bodyPr>
          <a:lstStyle/>
          <a:p>
            <a:pPr indent="0" lvl="0" marL="133350" rtl="0" algn="l">
              <a:spcBef>
                <a:spcPts val="0"/>
              </a:spcBef>
              <a:spcAft>
                <a:spcPts val="0"/>
              </a:spcAft>
              <a:buClr>
                <a:schemeClr val="dk1"/>
              </a:buClr>
              <a:buSzPts val="1100"/>
              <a:buNone/>
            </a:pPr>
            <a:r>
              <a:t/>
            </a:r>
            <a:endParaRPr sz="1100"/>
          </a:p>
          <a:p>
            <a:pPr indent="0" lvl="0" marL="133350" rtl="0" algn="l">
              <a:spcBef>
                <a:spcPts val="560"/>
              </a:spcBef>
              <a:spcAft>
                <a:spcPts val="0"/>
              </a:spcAft>
              <a:buClr>
                <a:schemeClr val="dk1"/>
              </a:buClr>
              <a:buSzPts val="2800"/>
              <a:buNone/>
            </a:pPr>
            <a:r>
              <a:rPr lang="en-US" sz="2800"/>
              <a:t>Can inter-mix RDD and DStream operations</a:t>
            </a:r>
            <a:endParaRPr/>
          </a:p>
          <a:p>
            <a:pPr indent="-215900" lvl="1" marL="742950" rtl="0" algn="l">
              <a:spcBef>
                <a:spcPts val="220"/>
              </a:spcBef>
              <a:spcAft>
                <a:spcPts val="0"/>
              </a:spcAft>
              <a:buClr>
                <a:schemeClr val="dk1"/>
              </a:buClr>
              <a:buSzPts val="1100"/>
              <a:buNone/>
            </a:pPr>
            <a:r>
              <a:t/>
            </a:r>
            <a:endParaRPr sz="1100"/>
          </a:p>
          <a:p>
            <a:pPr indent="-285750" lvl="1" marL="742950" rtl="0" algn="l">
              <a:spcBef>
                <a:spcPts val="480"/>
              </a:spcBef>
              <a:spcAft>
                <a:spcPts val="0"/>
              </a:spcAft>
              <a:buClr>
                <a:schemeClr val="dk1"/>
              </a:buClr>
              <a:buSzPts val="2400"/>
              <a:buChar char="–"/>
            </a:pPr>
            <a:r>
              <a:rPr lang="en-US" sz="2400"/>
              <a:t>Example: Join incoming tweets with a spam HDFS file to filter out bad tweets</a:t>
            </a:r>
            <a:br>
              <a:rPr lang="en-US" sz="2400"/>
            </a:br>
            <a:endParaRPr sz="1600">
              <a:solidFill>
                <a:srgbClr val="C61B1B"/>
              </a:solidFill>
              <a:latin typeface="Consolas"/>
              <a:ea typeface="Consolas"/>
              <a:cs typeface="Consolas"/>
              <a:sym typeface="Consolas"/>
            </a:endParaRPr>
          </a:p>
          <a:p>
            <a:pPr indent="0" lvl="1" marL="320040" rtl="0" algn="l">
              <a:lnSpc>
                <a:spcPct val="130000"/>
              </a:lnSpc>
              <a:spcBef>
                <a:spcPts val="400"/>
              </a:spcBef>
              <a:spcAft>
                <a:spcPts val="0"/>
              </a:spcAft>
              <a:buClr>
                <a:srgbClr val="C61B1B"/>
              </a:buClr>
              <a:buSzPts val="1800"/>
              <a:buNone/>
            </a:pPr>
            <a:r>
              <a:rPr lang="en-US" sz="1800">
                <a:solidFill>
                  <a:srgbClr val="C61B1B"/>
                </a:solidFill>
                <a:latin typeface="Consolas"/>
                <a:ea typeface="Consolas"/>
                <a:cs typeface="Consolas"/>
                <a:sym typeface="Consolas"/>
              </a:rPr>
              <a:t> </a:t>
            </a:r>
            <a:r>
              <a:rPr lang="en-US" sz="2000">
                <a:solidFill>
                  <a:srgbClr val="C61B1B"/>
                </a:solidFill>
                <a:latin typeface="Consolas"/>
                <a:ea typeface="Consolas"/>
                <a:cs typeface="Consolas"/>
                <a:sym typeface="Consolas"/>
              </a:rPr>
              <a:t>tweets</a:t>
            </a:r>
            <a:r>
              <a:rPr lang="en-US" sz="2000">
                <a:solidFill>
                  <a:srgbClr val="000000"/>
                </a:solidFill>
                <a:latin typeface="Consolas"/>
                <a:ea typeface="Consolas"/>
                <a:cs typeface="Consolas"/>
                <a:sym typeface="Consolas"/>
              </a:rPr>
              <a:t>.</a:t>
            </a:r>
            <a:r>
              <a:rPr lang="en-US" sz="2000">
                <a:solidFill>
                  <a:srgbClr val="0D8BE6"/>
                </a:solidFill>
                <a:latin typeface="Consolas"/>
                <a:ea typeface="Consolas"/>
                <a:cs typeface="Consolas"/>
                <a:sym typeface="Consolas"/>
              </a:rPr>
              <a:t>transform</a:t>
            </a:r>
            <a:r>
              <a:rPr lang="en-US" sz="2000">
                <a:solidFill>
                  <a:srgbClr val="000000"/>
                </a:solidFill>
                <a:latin typeface="Consolas"/>
                <a:ea typeface="Consolas"/>
                <a:cs typeface="Consolas"/>
                <a:sym typeface="Consolas"/>
              </a:rPr>
              <a:t>(tweetsRDD =&gt; {		tweetsRDD.</a:t>
            </a:r>
            <a:r>
              <a:rPr lang="en-US" sz="2000">
                <a:solidFill>
                  <a:schemeClr val="accent1"/>
                </a:solidFill>
                <a:latin typeface="Consolas"/>
                <a:ea typeface="Consolas"/>
                <a:cs typeface="Consolas"/>
                <a:sym typeface="Consolas"/>
              </a:rPr>
              <a:t>join</a:t>
            </a:r>
            <a:r>
              <a:rPr lang="en-US" sz="2000">
                <a:solidFill>
                  <a:srgbClr val="000000"/>
                </a:solidFill>
                <a:latin typeface="Consolas"/>
                <a:ea typeface="Consolas"/>
                <a:cs typeface="Consolas"/>
                <a:sym typeface="Consolas"/>
              </a:rPr>
              <a:t>(spamHDFSFile).</a:t>
            </a:r>
            <a:r>
              <a:rPr lang="en-US" sz="2000">
                <a:solidFill>
                  <a:srgbClr val="1D86CD"/>
                </a:solidFill>
                <a:latin typeface="Consolas"/>
                <a:ea typeface="Consolas"/>
                <a:cs typeface="Consolas"/>
                <a:sym typeface="Consolas"/>
              </a:rPr>
              <a:t>filter</a:t>
            </a:r>
            <a:r>
              <a:rPr lang="en-US" sz="2000">
                <a:solidFill>
                  <a:srgbClr val="000000"/>
                </a:solidFill>
                <a:latin typeface="Consolas"/>
                <a:ea typeface="Consolas"/>
                <a:cs typeface="Consolas"/>
                <a:sym typeface="Consolas"/>
              </a:rPr>
              <a:t>(...)</a:t>
            </a:r>
            <a:endParaRPr/>
          </a:p>
          <a:p>
            <a:pPr indent="0" lvl="1" marL="320040" rtl="0" algn="l">
              <a:lnSpc>
                <a:spcPct val="130000"/>
              </a:lnSpc>
              <a:spcBef>
                <a:spcPts val="400"/>
              </a:spcBef>
              <a:spcAft>
                <a:spcPts val="0"/>
              </a:spcAft>
              <a:buClr>
                <a:srgbClr val="000000"/>
              </a:buClr>
              <a:buSzPts val="2000"/>
              <a:buNone/>
            </a:pPr>
            <a:r>
              <a:rPr lang="en-US" sz="2000">
                <a:solidFill>
                  <a:srgbClr val="000000"/>
                </a:solidFill>
                <a:latin typeface="Consolas"/>
                <a:ea typeface="Consolas"/>
                <a:cs typeface="Consolas"/>
                <a:sym typeface="Consolas"/>
              </a:rPr>
              <a:t> })</a:t>
            </a:r>
            <a:endParaRPr/>
          </a:p>
          <a:p>
            <a:pPr indent="0" lvl="1" marL="320040" rtl="0" algn="l">
              <a:lnSpc>
                <a:spcPct val="130000"/>
              </a:lnSpc>
              <a:spcBef>
                <a:spcPts val="360"/>
              </a:spcBef>
              <a:spcAft>
                <a:spcPts val="0"/>
              </a:spcAft>
              <a:buClr>
                <a:schemeClr val="dk1"/>
              </a:buClr>
              <a:buSzPts val="1800"/>
              <a:buNone/>
            </a:pPr>
            <a:r>
              <a:t/>
            </a:r>
            <a:endParaRPr sz="1800">
              <a:solidFill>
                <a:srgbClr val="000000"/>
              </a:solidFill>
              <a:latin typeface="Consolas"/>
              <a:ea typeface="Consolas"/>
              <a:cs typeface="Consolas"/>
              <a:sym typeface="Consolas"/>
            </a:endParaRPr>
          </a:p>
          <a:p>
            <a:pPr indent="0" lvl="1" marL="320040" rtl="0" algn="l">
              <a:lnSpc>
                <a:spcPct val="130000"/>
              </a:lnSpc>
              <a:spcBef>
                <a:spcPts val="360"/>
              </a:spcBef>
              <a:spcAft>
                <a:spcPts val="0"/>
              </a:spcAft>
              <a:buClr>
                <a:schemeClr val="dk1"/>
              </a:buClr>
              <a:buSzPts val="1800"/>
              <a:buNone/>
            </a:pPr>
            <a:r>
              <a:t/>
            </a:r>
            <a:endParaRPr sz="1800">
              <a:solidFill>
                <a:srgbClr val="000000"/>
              </a:solidFill>
              <a:latin typeface="Consolas"/>
              <a:ea typeface="Consolas"/>
              <a:cs typeface="Consolas"/>
              <a:sym typeface="Consolas"/>
            </a:endParaRPr>
          </a:p>
        </p:txBody>
      </p:sp>
      <p:sp>
        <p:nvSpPr>
          <p:cNvPr id="894" name="Google Shape;894;p64"/>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6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Fault-tolerance: Worker</a:t>
            </a:r>
            <a:endParaRPr/>
          </a:p>
        </p:txBody>
      </p:sp>
      <p:sp>
        <p:nvSpPr>
          <p:cNvPr id="901" name="Google Shape;901;p65"/>
          <p:cNvSpPr txBox="1"/>
          <p:nvPr>
            <p:ph idx="4294967295" type="body"/>
          </p:nvPr>
        </p:nvSpPr>
        <p:spPr>
          <a:xfrm>
            <a:off x="533400" y="1219200"/>
            <a:ext cx="4052809"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RDDs remember the operations that created them</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Batches of input data are replicated in memory for fault-tolerance</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Data lost due to worker failure can be recomputed from replicated input data</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All transformed data is fault-tolerant, and exactly-once transformations</a:t>
            </a:r>
            <a:endParaRPr/>
          </a:p>
          <a:p>
            <a:pPr indent="-215900" lvl="0" marL="342900" rtl="0" algn="l">
              <a:spcBef>
                <a:spcPts val="400"/>
              </a:spcBef>
              <a:spcAft>
                <a:spcPts val="0"/>
              </a:spcAft>
              <a:buClr>
                <a:schemeClr val="dk1"/>
              </a:buClr>
              <a:buSzPts val="2000"/>
              <a:buNone/>
            </a:pPr>
            <a:r>
              <a:t/>
            </a:r>
            <a:endParaRPr sz="2000"/>
          </a:p>
        </p:txBody>
      </p:sp>
      <p:sp>
        <p:nvSpPr>
          <p:cNvPr id="902" name="Google Shape;902;p65"/>
          <p:cNvSpPr/>
          <p:nvPr/>
        </p:nvSpPr>
        <p:spPr>
          <a:xfrm>
            <a:off x="7343775" y="1638300"/>
            <a:ext cx="1400175" cy="952500"/>
          </a:xfrm>
          <a:prstGeom prst="wedgeRoundRectCallout">
            <a:avLst>
              <a:gd fmla="val -64777" name="adj1"/>
              <a:gd fmla="val -18645"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input data replicated</a:t>
            </a:r>
            <a:endParaRPr/>
          </a:p>
          <a:p>
            <a:pPr indent="0" lvl="0" marL="0" marR="0" rtl="0" algn="ctr">
              <a:spcBef>
                <a:spcPts val="0"/>
              </a:spcBef>
              <a:spcAft>
                <a:spcPts val="0"/>
              </a:spcAft>
              <a:buNone/>
            </a:pPr>
            <a:r>
              <a:rPr lang="en-US" sz="1700">
                <a:solidFill>
                  <a:srgbClr val="000000"/>
                </a:solidFill>
                <a:latin typeface="Calibri"/>
                <a:ea typeface="Calibri"/>
                <a:cs typeface="Calibri"/>
                <a:sym typeface="Calibri"/>
              </a:rPr>
              <a:t>in memory</a:t>
            </a:r>
            <a:endParaRPr/>
          </a:p>
        </p:txBody>
      </p:sp>
      <p:grpSp>
        <p:nvGrpSpPr>
          <p:cNvPr id="903" name="Google Shape;903;p65"/>
          <p:cNvGrpSpPr/>
          <p:nvPr/>
        </p:nvGrpSpPr>
        <p:grpSpPr>
          <a:xfrm>
            <a:off x="5393531" y="2149475"/>
            <a:ext cx="1743075" cy="593725"/>
            <a:chOff x="7762239" y="5609988"/>
            <a:chExt cx="2889827" cy="840669"/>
          </a:xfrm>
        </p:grpSpPr>
        <p:pic>
          <p:nvPicPr>
            <p:cNvPr id="904" name="Google Shape;904;p65"/>
            <p:cNvPicPr preferRelativeResize="0"/>
            <p:nvPr/>
          </p:nvPicPr>
          <p:blipFill rotWithShape="1">
            <a:blip r:embed="rId3">
              <a:alphaModFix/>
            </a:blip>
            <a:srcRect b="0" l="0" r="0" t="0"/>
            <a:stretch/>
          </p:blipFill>
          <p:spPr>
            <a:xfrm>
              <a:off x="7762239" y="5609988"/>
              <a:ext cx="921005" cy="840669"/>
            </a:xfrm>
            <a:prstGeom prst="rect">
              <a:avLst/>
            </a:prstGeom>
            <a:noFill/>
            <a:ln>
              <a:noFill/>
            </a:ln>
          </p:spPr>
        </p:pic>
        <p:pic>
          <p:nvPicPr>
            <p:cNvPr id="905" name="Google Shape;905;p65"/>
            <p:cNvPicPr preferRelativeResize="0"/>
            <p:nvPr/>
          </p:nvPicPr>
          <p:blipFill rotWithShape="1">
            <a:blip r:embed="rId3">
              <a:alphaModFix/>
            </a:blip>
            <a:srcRect b="0" l="0" r="0" t="0"/>
            <a:stretch/>
          </p:blipFill>
          <p:spPr>
            <a:xfrm>
              <a:off x="8413497" y="5609988"/>
              <a:ext cx="921005" cy="840669"/>
            </a:xfrm>
            <a:prstGeom prst="rect">
              <a:avLst/>
            </a:prstGeom>
            <a:noFill/>
            <a:ln>
              <a:noFill/>
            </a:ln>
          </p:spPr>
        </p:pic>
        <p:pic>
          <p:nvPicPr>
            <p:cNvPr id="906" name="Google Shape;906;p65"/>
            <p:cNvPicPr preferRelativeResize="0"/>
            <p:nvPr/>
          </p:nvPicPr>
          <p:blipFill rotWithShape="1">
            <a:blip r:embed="rId3">
              <a:alphaModFix/>
            </a:blip>
            <a:srcRect b="0" l="0" r="0" t="0"/>
            <a:stretch/>
          </p:blipFill>
          <p:spPr>
            <a:xfrm>
              <a:off x="9072287" y="5609988"/>
              <a:ext cx="921005" cy="840669"/>
            </a:xfrm>
            <a:prstGeom prst="rect">
              <a:avLst/>
            </a:prstGeom>
            <a:noFill/>
            <a:ln>
              <a:noFill/>
            </a:ln>
          </p:spPr>
        </p:pic>
        <p:pic>
          <p:nvPicPr>
            <p:cNvPr id="907" name="Google Shape;907;p65"/>
            <p:cNvPicPr preferRelativeResize="0"/>
            <p:nvPr/>
          </p:nvPicPr>
          <p:blipFill rotWithShape="1">
            <a:blip r:embed="rId3">
              <a:alphaModFix/>
            </a:blip>
            <a:srcRect b="0" l="0" r="0" t="0"/>
            <a:stretch/>
          </p:blipFill>
          <p:spPr>
            <a:xfrm>
              <a:off x="9731061" y="5609988"/>
              <a:ext cx="921005" cy="840669"/>
            </a:xfrm>
            <a:prstGeom prst="rect">
              <a:avLst/>
            </a:prstGeom>
            <a:noFill/>
            <a:ln>
              <a:noFill/>
            </a:ln>
          </p:spPr>
        </p:pic>
      </p:grpSp>
      <p:pic>
        <p:nvPicPr>
          <p:cNvPr id="908" name="Google Shape;908;p65"/>
          <p:cNvPicPr preferRelativeResize="0"/>
          <p:nvPr/>
        </p:nvPicPr>
        <p:blipFill rotWithShape="1">
          <a:blip r:embed="rId3">
            <a:alphaModFix/>
          </a:blip>
          <a:srcRect b="0" l="0" r="0" t="0"/>
          <a:stretch/>
        </p:blipFill>
        <p:spPr>
          <a:xfrm>
            <a:off x="5397103" y="4543426"/>
            <a:ext cx="555427" cy="594422"/>
          </a:xfrm>
          <a:prstGeom prst="rect">
            <a:avLst/>
          </a:prstGeom>
          <a:noFill/>
          <a:ln>
            <a:noFill/>
          </a:ln>
        </p:spPr>
      </p:pic>
      <p:pic>
        <p:nvPicPr>
          <p:cNvPr id="909" name="Google Shape;909;p65"/>
          <p:cNvPicPr preferRelativeResize="0"/>
          <p:nvPr/>
        </p:nvPicPr>
        <p:blipFill rotWithShape="1">
          <a:blip r:embed="rId3">
            <a:alphaModFix/>
          </a:blip>
          <a:srcRect b="0" l="0" r="0" t="0"/>
          <a:stretch/>
        </p:blipFill>
        <p:spPr>
          <a:xfrm>
            <a:off x="5790009" y="4543426"/>
            <a:ext cx="555427" cy="594422"/>
          </a:xfrm>
          <a:prstGeom prst="rect">
            <a:avLst/>
          </a:prstGeom>
          <a:noFill/>
          <a:ln>
            <a:noFill/>
          </a:ln>
        </p:spPr>
      </p:pic>
      <p:pic>
        <p:nvPicPr>
          <p:cNvPr id="910" name="Google Shape;910;p65"/>
          <p:cNvPicPr preferRelativeResize="0"/>
          <p:nvPr/>
        </p:nvPicPr>
        <p:blipFill rotWithShape="1">
          <a:blip r:embed="rId3">
            <a:alphaModFix/>
          </a:blip>
          <a:srcRect b="0" l="0" r="0" t="0"/>
          <a:stretch/>
        </p:blipFill>
        <p:spPr>
          <a:xfrm>
            <a:off x="6187083" y="4543426"/>
            <a:ext cx="555426" cy="594422"/>
          </a:xfrm>
          <a:prstGeom prst="rect">
            <a:avLst/>
          </a:prstGeom>
          <a:noFill/>
          <a:ln>
            <a:noFill/>
          </a:ln>
        </p:spPr>
      </p:pic>
      <p:pic>
        <p:nvPicPr>
          <p:cNvPr id="911" name="Google Shape;911;p65"/>
          <p:cNvPicPr preferRelativeResize="0"/>
          <p:nvPr/>
        </p:nvPicPr>
        <p:blipFill rotWithShape="1">
          <a:blip r:embed="rId3">
            <a:alphaModFix/>
          </a:blip>
          <a:srcRect b="0" l="0" r="0" t="0"/>
          <a:stretch/>
        </p:blipFill>
        <p:spPr>
          <a:xfrm>
            <a:off x="6584752" y="4543426"/>
            <a:ext cx="555426" cy="594422"/>
          </a:xfrm>
          <a:prstGeom prst="rect">
            <a:avLst/>
          </a:prstGeom>
          <a:noFill/>
          <a:ln>
            <a:noFill/>
          </a:ln>
        </p:spPr>
      </p:pic>
      <p:sp>
        <p:nvSpPr>
          <p:cNvPr id="912" name="Google Shape;912;p65"/>
          <p:cNvSpPr txBox="1"/>
          <p:nvPr/>
        </p:nvSpPr>
        <p:spPr>
          <a:xfrm>
            <a:off x="5915025" y="3013075"/>
            <a:ext cx="1360884" cy="261610"/>
          </a:xfrm>
          <a:prstGeom prst="rect">
            <a:avLst/>
          </a:prstGeom>
          <a:noFill/>
          <a:ln>
            <a:noFill/>
          </a:ln>
        </p:spPr>
        <p:txBody>
          <a:bodyPr anchorCtr="0" anchor="t" bIns="0" lIns="38400" spcFirstLastPara="1" rIns="38400" wrap="square" tIns="0">
            <a:sp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flatMap</a:t>
            </a:r>
            <a:endParaRPr/>
          </a:p>
        </p:txBody>
      </p:sp>
      <p:cxnSp>
        <p:nvCxnSpPr>
          <p:cNvPr id="913" name="Google Shape;913;p65"/>
          <p:cNvCxnSpPr/>
          <p:nvPr/>
        </p:nvCxnSpPr>
        <p:spPr>
          <a:xfrm flipH="1">
            <a:off x="6205553" y="2041525"/>
            <a:ext cx="24393" cy="2147077"/>
          </a:xfrm>
          <a:prstGeom prst="straightConnector1">
            <a:avLst/>
          </a:prstGeom>
          <a:solidFill>
            <a:srgbClr val="000000"/>
          </a:solidFill>
          <a:ln cap="flat" cmpd="sng" w="28575">
            <a:solidFill>
              <a:srgbClr val="000000"/>
            </a:solidFill>
            <a:prstDash val="solid"/>
            <a:round/>
            <a:headEnd len="sm" w="sm" type="none"/>
            <a:tailEnd len="med" w="med" type="stealth"/>
          </a:ln>
        </p:spPr>
      </p:cxnSp>
      <p:grpSp>
        <p:nvGrpSpPr>
          <p:cNvPr id="914" name="Google Shape;914;p65"/>
          <p:cNvGrpSpPr/>
          <p:nvPr/>
        </p:nvGrpSpPr>
        <p:grpSpPr>
          <a:xfrm>
            <a:off x="5486400" y="1676400"/>
            <a:ext cx="1485900" cy="266700"/>
            <a:chOff x="14325600" y="2971800"/>
            <a:chExt cx="3657600" cy="990600"/>
          </a:xfrm>
        </p:grpSpPr>
        <p:sp>
          <p:nvSpPr>
            <p:cNvPr id="915" name="Google Shape;915;p65"/>
            <p:cNvSpPr/>
            <p:nvPr/>
          </p:nvSpPr>
          <p:spPr>
            <a:xfrm>
              <a:off x="143256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16" name="Google Shape;916;p65"/>
            <p:cNvSpPr/>
            <p:nvPr/>
          </p:nvSpPr>
          <p:spPr>
            <a:xfrm>
              <a:off x="147828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17" name="Google Shape;917;p65"/>
            <p:cNvSpPr/>
            <p:nvPr/>
          </p:nvSpPr>
          <p:spPr>
            <a:xfrm>
              <a:off x="152400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18" name="Google Shape;918;p65"/>
            <p:cNvSpPr/>
            <p:nvPr/>
          </p:nvSpPr>
          <p:spPr>
            <a:xfrm>
              <a:off x="156972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19" name="Google Shape;919;p65"/>
            <p:cNvSpPr/>
            <p:nvPr/>
          </p:nvSpPr>
          <p:spPr>
            <a:xfrm>
              <a:off x="161544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0" name="Google Shape;920;p65"/>
            <p:cNvSpPr/>
            <p:nvPr/>
          </p:nvSpPr>
          <p:spPr>
            <a:xfrm>
              <a:off x="166116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1" name="Google Shape;921;p65"/>
            <p:cNvSpPr/>
            <p:nvPr/>
          </p:nvSpPr>
          <p:spPr>
            <a:xfrm>
              <a:off x="170688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2" name="Google Shape;922;p65"/>
            <p:cNvSpPr/>
            <p:nvPr/>
          </p:nvSpPr>
          <p:spPr>
            <a:xfrm>
              <a:off x="175260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grpSp>
      <p:grpSp>
        <p:nvGrpSpPr>
          <p:cNvPr id="923" name="Google Shape;923;p65"/>
          <p:cNvGrpSpPr/>
          <p:nvPr/>
        </p:nvGrpSpPr>
        <p:grpSpPr>
          <a:xfrm>
            <a:off x="6057900" y="5029200"/>
            <a:ext cx="571500" cy="266700"/>
            <a:chOff x="15697200" y="10210800"/>
            <a:chExt cx="1524000" cy="990600"/>
          </a:xfrm>
        </p:grpSpPr>
        <p:sp>
          <p:nvSpPr>
            <p:cNvPr id="924" name="Google Shape;924;p65"/>
            <p:cNvSpPr/>
            <p:nvPr/>
          </p:nvSpPr>
          <p:spPr>
            <a:xfrm>
              <a:off x="15697200" y="10210800"/>
              <a:ext cx="457200" cy="9906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5" name="Google Shape;925;p65"/>
            <p:cNvSpPr/>
            <p:nvPr/>
          </p:nvSpPr>
          <p:spPr>
            <a:xfrm>
              <a:off x="16764000" y="10210800"/>
              <a:ext cx="457200" cy="9906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grpSp>
      <p:grpSp>
        <p:nvGrpSpPr>
          <p:cNvPr id="926" name="Google Shape;926;p65"/>
          <p:cNvGrpSpPr/>
          <p:nvPr/>
        </p:nvGrpSpPr>
        <p:grpSpPr>
          <a:xfrm>
            <a:off x="5629275" y="1905000"/>
            <a:ext cx="1485900" cy="266700"/>
            <a:chOff x="14325600" y="2971800"/>
            <a:chExt cx="3657600" cy="990600"/>
          </a:xfrm>
        </p:grpSpPr>
        <p:sp>
          <p:nvSpPr>
            <p:cNvPr id="927" name="Google Shape;927;p65"/>
            <p:cNvSpPr/>
            <p:nvPr/>
          </p:nvSpPr>
          <p:spPr>
            <a:xfrm>
              <a:off x="143256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8" name="Google Shape;928;p65"/>
            <p:cNvSpPr/>
            <p:nvPr/>
          </p:nvSpPr>
          <p:spPr>
            <a:xfrm>
              <a:off x="147828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29" name="Google Shape;929;p65"/>
            <p:cNvSpPr/>
            <p:nvPr/>
          </p:nvSpPr>
          <p:spPr>
            <a:xfrm>
              <a:off x="152400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0" name="Google Shape;930;p65"/>
            <p:cNvSpPr/>
            <p:nvPr/>
          </p:nvSpPr>
          <p:spPr>
            <a:xfrm>
              <a:off x="156972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1" name="Google Shape;931;p65"/>
            <p:cNvSpPr/>
            <p:nvPr/>
          </p:nvSpPr>
          <p:spPr>
            <a:xfrm>
              <a:off x="161544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2" name="Google Shape;932;p65"/>
            <p:cNvSpPr/>
            <p:nvPr/>
          </p:nvSpPr>
          <p:spPr>
            <a:xfrm>
              <a:off x="166116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3" name="Google Shape;933;p65"/>
            <p:cNvSpPr/>
            <p:nvPr/>
          </p:nvSpPr>
          <p:spPr>
            <a:xfrm>
              <a:off x="170688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4" name="Google Shape;934;p65"/>
            <p:cNvSpPr/>
            <p:nvPr/>
          </p:nvSpPr>
          <p:spPr>
            <a:xfrm>
              <a:off x="17526000" y="2971800"/>
              <a:ext cx="457200" cy="990600"/>
            </a:xfrm>
            <a:prstGeom prst="rect">
              <a:avLst/>
            </a:prstGeom>
            <a:gradFill>
              <a:gsLst>
                <a:gs pos="0">
                  <a:srgbClr val="C86C1F"/>
                </a:gs>
                <a:gs pos="80000">
                  <a:srgbClr val="FF8E29"/>
                </a:gs>
                <a:gs pos="100000">
                  <a:srgbClr val="FF8D25"/>
                </a:gs>
              </a:gsLst>
              <a:lin ang="16200000" scaled="0"/>
            </a:gradFill>
            <a:ln cap="flat" cmpd="sng" w="9525">
              <a:solidFill>
                <a:srgbClr val="F5913F"/>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grpSp>
      <p:sp>
        <p:nvSpPr>
          <p:cNvPr id="935" name="Google Shape;935;p65"/>
          <p:cNvSpPr/>
          <p:nvPr/>
        </p:nvSpPr>
        <p:spPr>
          <a:xfrm>
            <a:off x="5486400"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6" name="Google Shape;936;p65"/>
          <p:cNvSpPr/>
          <p:nvPr/>
        </p:nvSpPr>
        <p:spPr>
          <a:xfrm>
            <a:off x="5672137"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7" name="Google Shape;937;p65"/>
          <p:cNvSpPr/>
          <p:nvPr/>
        </p:nvSpPr>
        <p:spPr>
          <a:xfrm>
            <a:off x="5857875"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8" name="Google Shape;938;p65"/>
          <p:cNvSpPr/>
          <p:nvPr/>
        </p:nvSpPr>
        <p:spPr>
          <a:xfrm>
            <a:off x="6043612"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39" name="Google Shape;939;p65"/>
          <p:cNvSpPr/>
          <p:nvPr/>
        </p:nvSpPr>
        <p:spPr>
          <a:xfrm>
            <a:off x="6229350"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40" name="Google Shape;940;p65"/>
          <p:cNvSpPr/>
          <p:nvPr/>
        </p:nvSpPr>
        <p:spPr>
          <a:xfrm>
            <a:off x="6415087"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41" name="Google Shape;941;p65"/>
          <p:cNvSpPr/>
          <p:nvPr/>
        </p:nvSpPr>
        <p:spPr>
          <a:xfrm>
            <a:off x="6600825"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sp>
        <p:nvSpPr>
          <p:cNvPr id="942" name="Google Shape;942;p65"/>
          <p:cNvSpPr/>
          <p:nvPr/>
        </p:nvSpPr>
        <p:spPr>
          <a:xfrm>
            <a:off x="6786562" y="4191000"/>
            <a:ext cx="185738" cy="2667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9200" lIns="38400" spcFirstLastPara="1" rIns="38400" wrap="square" tIns="19200">
            <a:noAutofit/>
          </a:bodyPr>
          <a:lstStyle/>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p:txBody>
      </p:sp>
      <p:grpSp>
        <p:nvGrpSpPr>
          <p:cNvPr id="943" name="Google Shape;943;p65"/>
          <p:cNvGrpSpPr/>
          <p:nvPr/>
        </p:nvGrpSpPr>
        <p:grpSpPr>
          <a:xfrm>
            <a:off x="6067723" y="2171700"/>
            <a:ext cx="954583" cy="2371747"/>
            <a:chOff x="15723837" y="4343400"/>
            <a:chExt cx="2545114" cy="4744200"/>
          </a:xfrm>
        </p:grpSpPr>
        <p:cxnSp>
          <p:nvCxnSpPr>
            <p:cNvPr id="944" name="Google Shape;944;p65"/>
            <p:cNvCxnSpPr>
              <a:stCxn id="933" idx="2"/>
              <a:endCxn id="909" idx="0"/>
            </p:cNvCxnSpPr>
            <p:nvPr/>
          </p:nvCxnSpPr>
          <p:spPr>
            <a:xfrm flipH="1">
              <a:off x="15723837" y="4343400"/>
              <a:ext cx="2049900" cy="4744200"/>
            </a:xfrm>
            <a:prstGeom prst="straightConnector1">
              <a:avLst/>
            </a:prstGeom>
            <a:solidFill>
              <a:srgbClr val="000000"/>
            </a:solidFill>
            <a:ln cap="flat" cmpd="sng" w="28575">
              <a:solidFill>
                <a:schemeClr val="accent3"/>
              </a:solidFill>
              <a:prstDash val="solid"/>
              <a:round/>
              <a:headEnd len="sm" w="sm" type="none"/>
              <a:tailEnd len="med" w="med" type="stealth"/>
            </a:ln>
          </p:spPr>
        </p:cxnSp>
        <p:cxnSp>
          <p:nvCxnSpPr>
            <p:cNvPr id="945" name="Google Shape;945;p65"/>
            <p:cNvCxnSpPr>
              <a:stCxn id="934" idx="2"/>
              <a:endCxn id="910" idx="0"/>
            </p:cNvCxnSpPr>
            <p:nvPr/>
          </p:nvCxnSpPr>
          <p:spPr>
            <a:xfrm flipH="1">
              <a:off x="16782451" y="4343400"/>
              <a:ext cx="1486500" cy="4744200"/>
            </a:xfrm>
            <a:prstGeom prst="straightConnector1">
              <a:avLst/>
            </a:prstGeom>
            <a:solidFill>
              <a:srgbClr val="000000"/>
            </a:solidFill>
            <a:ln cap="flat" cmpd="sng" w="28575">
              <a:solidFill>
                <a:schemeClr val="accent3"/>
              </a:solidFill>
              <a:prstDash val="solid"/>
              <a:round/>
              <a:headEnd len="sm" w="sm" type="none"/>
              <a:tailEnd len="med" w="med" type="stealth"/>
            </a:ln>
          </p:spPr>
        </p:cxnSp>
      </p:grpSp>
      <p:sp>
        <p:nvSpPr>
          <p:cNvPr id="946" name="Google Shape;946;p65"/>
          <p:cNvSpPr/>
          <p:nvPr/>
        </p:nvSpPr>
        <p:spPr>
          <a:xfrm>
            <a:off x="7229475" y="4267200"/>
            <a:ext cx="1514475" cy="952500"/>
          </a:xfrm>
          <a:prstGeom prst="wedgeRoundRectCallout">
            <a:avLst>
              <a:gd fmla="val -64777" name="adj1"/>
              <a:gd fmla="val -18645" name="adj2"/>
              <a:gd fmla="val 16667" name="adj3"/>
            </a:avLst>
          </a:prstGeom>
          <a:solidFill>
            <a:schemeClr val="lt1"/>
          </a:solidFill>
          <a:ln cap="flat" cmpd="sng" w="28575">
            <a:solidFill>
              <a:schemeClr val="accent4"/>
            </a:solidFill>
            <a:prstDash val="solid"/>
            <a:round/>
            <a:headEnd len="sm" w="sm" type="none"/>
            <a:tailEnd len="sm" w="sm" type="none"/>
          </a:ln>
        </p:spPr>
        <p:txBody>
          <a:bodyPr anchorCtr="0" anchor="ctr" bIns="19200" lIns="0" spcFirstLastPara="1" rIns="0" wrap="square" tIns="19200">
            <a:noAutofit/>
          </a:bodyPr>
          <a:lstStyle/>
          <a:p>
            <a:pPr indent="0" lvl="0" marL="0" marR="0" rtl="0" algn="ctr">
              <a:spcBef>
                <a:spcPts val="0"/>
              </a:spcBef>
              <a:spcAft>
                <a:spcPts val="0"/>
              </a:spcAft>
              <a:buNone/>
            </a:pPr>
            <a:r>
              <a:rPr lang="en-US" sz="1700">
                <a:solidFill>
                  <a:srgbClr val="000000"/>
                </a:solidFill>
                <a:latin typeface="Calibri"/>
                <a:ea typeface="Calibri"/>
                <a:cs typeface="Calibri"/>
                <a:sym typeface="Calibri"/>
              </a:rPr>
              <a:t>lost partitions recomputed on other workers</a:t>
            </a:r>
            <a:endParaRPr/>
          </a:p>
        </p:txBody>
      </p:sp>
      <p:sp>
        <p:nvSpPr>
          <p:cNvPr id="947" name="Google Shape;947;p65"/>
          <p:cNvSpPr/>
          <p:nvPr/>
        </p:nvSpPr>
        <p:spPr>
          <a:xfrm>
            <a:off x="4429125" y="1485900"/>
            <a:ext cx="1028700" cy="592777"/>
          </a:xfrm>
          <a:prstGeom prst="rect">
            <a:avLst/>
          </a:prstGeom>
          <a:noFill/>
          <a:ln>
            <a:noFill/>
          </a:ln>
        </p:spPr>
        <p:txBody>
          <a:bodyPr anchorCtr="0" anchor="t" bIns="19200" lIns="38400" spcFirstLastPara="1" rIns="3840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tweets</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RDD</a:t>
            </a:r>
            <a:endParaRPr/>
          </a:p>
        </p:txBody>
      </p:sp>
      <p:sp>
        <p:nvSpPr>
          <p:cNvPr id="948" name="Google Shape;948;p65"/>
          <p:cNvSpPr/>
          <p:nvPr/>
        </p:nvSpPr>
        <p:spPr>
          <a:xfrm>
            <a:off x="4457700" y="3886200"/>
            <a:ext cx="1028700" cy="592777"/>
          </a:xfrm>
          <a:prstGeom prst="rect">
            <a:avLst/>
          </a:prstGeom>
          <a:noFill/>
          <a:ln>
            <a:noFill/>
          </a:ln>
        </p:spPr>
        <p:txBody>
          <a:bodyPr anchorCtr="0" anchor="t" bIns="19200" lIns="38400" spcFirstLastPara="1" rIns="38400" wrap="square" tIns="192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hashTags</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RDD</a:t>
            </a:r>
            <a:endParaRPr/>
          </a:p>
        </p:txBody>
      </p:sp>
      <p:sp>
        <p:nvSpPr>
          <p:cNvPr id="949" name="Google Shape;949;p65"/>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6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1"/>
                                        </p:tgtEl>
                                      </p:cBhvr>
                                    </p:animEffect>
                                    <p:set>
                                      <p:cBhvr>
                                        <p:cTn dur="1" fill="hold">
                                          <p:stCondLst>
                                            <p:cond delay="1000"/>
                                          </p:stCondLst>
                                        </p:cTn>
                                        <p:tgtEl>
                                          <p:spTgt spid="911"/>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941"/>
                                        </p:tgtEl>
                                      </p:cBhvr>
                                    </p:animEffect>
                                    <p:set>
                                      <p:cBhvr>
                                        <p:cTn dur="1" fill="hold">
                                          <p:stCondLst>
                                            <p:cond delay="500"/>
                                          </p:stCondLst>
                                        </p:cTn>
                                        <p:tgtEl>
                                          <p:spTgt spid="9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42"/>
                                        </p:tgtEl>
                                      </p:cBhvr>
                                    </p:animEffect>
                                    <p:set>
                                      <p:cBhvr>
                                        <p:cTn dur="1" fill="hold">
                                          <p:stCondLst>
                                            <p:cond delay="500"/>
                                          </p:stCondLst>
                                        </p:cTn>
                                        <p:tgtEl>
                                          <p:spTgt spid="9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500"/>
                                        <p:tgtEl>
                                          <p:spTgt spid="943"/>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childTnLst>
                          </p:cTn>
                        </p:par>
                        <p:par>
                          <p:cTn fill="hold">
                            <p:stCondLst>
                              <p:cond delay="501"/>
                            </p:stCondLst>
                            <p:childTnLst>
                              <p:par>
                                <p:cTn fill="hold" nodeType="afterEffect" presetClass="exit" presetID="10" presetSubtype="0">
                                  <p:stCondLst>
                                    <p:cond delay="0"/>
                                  </p:stCondLst>
                                  <p:childTnLst>
                                    <p:animEffect filter="fade" transition="out">
                                      <p:cBhvr>
                                        <p:cTn dur="500"/>
                                        <p:tgtEl>
                                          <p:spTgt spid="943"/>
                                        </p:tgtEl>
                                      </p:cBhvr>
                                    </p:animEffect>
                                    <p:set>
                                      <p:cBhvr>
                                        <p:cTn dur="1" fill="hold">
                                          <p:stCondLst>
                                            <p:cond delay="500"/>
                                          </p:stCondLst>
                                        </p:cTn>
                                        <p:tgtEl>
                                          <p:spTgt spid="943"/>
                                        </p:tgtEl>
                                        <p:attrNameLst>
                                          <p:attrName>style.visibility</p:attrName>
                                        </p:attrNameLst>
                                      </p:cBhvr>
                                      <p:to>
                                        <p:strVal val="hidden"/>
                                      </p:to>
                                    </p:se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500"/>
                                        <p:tgtEl>
                                          <p:spTgt spid="9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66"/>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Fault-tolerance: Master</a:t>
            </a:r>
            <a:endParaRPr/>
          </a:p>
        </p:txBody>
      </p:sp>
      <p:sp>
        <p:nvSpPr>
          <p:cNvPr id="956" name="Google Shape;956;p66"/>
          <p:cNvSpPr txBox="1"/>
          <p:nvPr>
            <p:ph idx="4294967295" type="body"/>
          </p:nvPr>
        </p:nvSpPr>
        <p:spPr>
          <a:xfrm>
            <a:off x="533400" y="1143000"/>
            <a:ext cx="8077200" cy="5181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Master saves the state of the DStreams to a checkpoint file</a:t>
            </a:r>
            <a:endParaRPr/>
          </a:p>
          <a:p>
            <a:pPr indent="-285750" lvl="1" marL="742950" rtl="0" algn="l">
              <a:spcBef>
                <a:spcPts val="518"/>
              </a:spcBef>
              <a:spcAft>
                <a:spcPts val="0"/>
              </a:spcAft>
              <a:buClr>
                <a:schemeClr val="dk1"/>
              </a:buClr>
              <a:buSzPct val="100000"/>
              <a:buChar char="–"/>
            </a:pPr>
            <a:r>
              <a:rPr lang="en-US"/>
              <a:t>Checkpoint file saved to HDFS periodically</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If master fails, it can be restarted using the checkpoint file</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More information in the Spark Streaming programmer guide</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Automated master fault recovery available using </a:t>
            </a:r>
            <a:r>
              <a:rPr i="1" lang="en-US"/>
              <a:t>write ahead logs</a:t>
            </a:r>
            <a:endParaRPr/>
          </a:p>
        </p:txBody>
      </p:sp>
      <p:sp>
        <p:nvSpPr>
          <p:cNvPr id="957" name="Google Shape;957;p66"/>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6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7"/>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Performance</a:t>
            </a:r>
            <a:endParaRPr/>
          </a:p>
        </p:txBody>
      </p:sp>
      <p:sp>
        <p:nvSpPr>
          <p:cNvPr id="964" name="Google Shape;964;p67"/>
          <p:cNvSpPr txBox="1"/>
          <p:nvPr>
            <p:ph idx="4294967295" type="body"/>
          </p:nvPr>
        </p:nvSpPr>
        <p:spPr>
          <a:xfrm>
            <a:off x="533400" y="990600"/>
            <a:ext cx="8229600" cy="1828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Can process </a:t>
            </a:r>
            <a:r>
              <a:rPr b="1" lang="en-US"/>
              <a:t>6 GB/sec (60M records/sec</a:t>
            </a:r>
            <a:r>
              <a:rPr lang="en-US"/>
              <a:t>) of data on 100 nodes at </a:t>
            </a:r>
            <a:r>
              <a:rPr b="1" lang="en-US"/>
              <a:t>sub-second</a:t>
            </a:r>
            <a:r>
              <a:rPr lang="en-US"/>
              <a:t> latency</a:t>
            </a:r>
            <a:endParaRPr/>
          </a:p>
          <a:p>
            <a:pPr indent="-288036" lvl="1" marL="474726" rtl="0" algn="l">
              <a:spcBef>
                <a:spcPts val="518"/>
              </a:spcBef>
              <a:spcAft>
                <a:spcPts val="0"/>
              </a:spcAft>
              <a:buClr>
                <a:schemeClr val="dk1"/>
              </a:buClr>
              <a:buSzPct val="100000"/>
              <a:buChar char="–"/>
            </a:pPr>
            <a:r>
              <a:rPr lang="en-US"/>
              <a:t>Tested with 100 text streams on 100 EC2 instances with 4 cores each</a:t>
            </a:r>
            <a:endParaRPr/>
          </a:p>
          <a:p>
            <a:pPr indent="-154940" lvl="0" marL="342900" rtl="0" algn="l">
              <a:spcBef>
                <a:spcPts val="592"/>
              </a:spcBef>
              <a:spcAft>
                <a:spcPts val="0"/>
              </a:spcAft>
              <a:buClr>
                <a:schemeClr val="dk1"/>
              </a:buClr>
              <a:buSzPct val="100000"/>
              <a:buNone/>
            </a:pPr>
            <a:r>
              <a:t/>
            </a:r>
            <a:endParaRPr/>
          </a:p>
        </p:txBody>
      </p:sp>
      <p:pic>
        <p:nvPicPr>
          <p:cNvPr id="965" name="Google Shape;965;p67"/>
          <p:cNvPicPr preferRelativeResize="0"/>
          <p:nvPr/>
        </p:nvPicPr>
        <p:blipFill rotWithShape="1">
          <a:blip r:embed="rId3">
            <a:alphaModFix/>
          </a:blip>
          <a:srcRect b="0" l="0" r="0" t="0"/>
          <a:stretch/>
        </p:blipFill>
        <p:spPr>
          <a:xfrm>
            <a:off x="4724400" y="2971800"/>
            <a:ext cx="3585363" cy="3352800"/>
          </a:xfrm>
          <a:prstGeom prst="rect">
            <a:avLst/>
          </a:prstGeom>
          <a:noFill/>
          <a:ln>
            <a:noFill/>
          </a:ln>
        </p:spPr>
      </p:pic>
      <p:pic>
        <p:nvPicPr>
          <p:cNvPr id="966" name="Google Shape;966;p67"/>
          <p:cNvPicPr preferRelativeResize="0"/>
          <p:nvPr/>
        </p:nvPicPr>
        <p:blipFill rotWithShape="1">
          <a:blip r:embed="rId4">
            <a:alphaModFix/>
          </a:blip>
          <a:srcRect b="0" l="0" r="0" t="0"/>
          <a:stretch/>
        </p:blipFill>
        <p:spPr>
          <a:xfrm>
            <a:off x="685800" y="2971800"/>
            <a:ext cx="3571875" cy="3352800"/>
          </a:xfrm>
          <a:prstGeom prst="rect">
            <a:avLst/>
          </a:prstGeom>
          <a:noFill/>
          <a:ln>
            <a:noFill/>
          </a:ln>
        </p:spPr>
      </p:pic>
      <p:sp>
        <p:nvSpPr>
          <p:cNvPr id="967" name="Google Shape;967;p67"/>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6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68"/>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Comparison with Storm and S4</a:t>
            </a:r>
            <a:endParaRPr/>
          </a:p>
        </p:txBody>
      </p:sp>
      <p:sp>
        <p:nvSpPr>
          <p:cNvPr id="975" name="Google Shape;975;p68"/>
          <p:cNvSpPr txBox="1"/>
          <p:nvPr>
            <p:ph idx="4294967295" type="body"/>
          </p:nvPr>
        </p:nvSpPr>
        <p:spPr>
          <a:xfrm>
            <a:off x="533400" y="1066800"/>
            <a:ext cx="8077200" cy="2057400"/>
          </a:xfrm>
          <a:prstGeom prst="rect">
            <a:avLst/>
          </a:prstGeom>
          <a:noFill/>
          <a:ln>
            <a:noFill/>
          </a:ln>
        </p:spPr>
        <p:txBody>
          <a:bodyPr anchorCtr="0" anchor="t" bIns="45700" lIns="91425" spcFirstLastPara="1" rIns="91425" wrap="square" tIns="45700">
            <a:noAutofit/>
          </a:bodyPr>
          <a:lstStyle/>
          <a:p>
            <a:pPr indent="0" lvl="0" marL="133350" rtl="0" algn="l">
              <a:lnSpc>
                <a:spcPct val="80000"/>
              </a:lnSpc>
              <a:spcBef>
                <a:spcPts val="0"/>
              </a:spcBef>
              <a:spcAft>
                <a:spcPts val="0"/>
              </a:spcAft>
              <a:buClr>
                <a:schemeClr val="dk1"/>
              </a:buClr>
              <a:buSzPts val="3200"/>
              <a:buNone/>
            </a:pPr>
            <a:r>
              <a:rPr lang="en-US"/>
              <a:t>Higher throughput than Storm</a:t>
            </a:r>
            <a:endParaRPr sz="3200"/>
          </a:p>
          <a:p>
            <a:pPr indent="-285750" lvl="1" marL="742950" rtl="0" algn="l">
              <a:lnSpc>
                <a:spcPct val="80000"/>
              </a:lnSpc>
              <a:spcBef>
                <a:spcPts val="1200"/>
              </a:spcBef>
              <a:spcAft>
                <a:spcPts val="0"/>
              </a:spcAft>
              <a:buClr>
                <a:schemeClr val="dk1"/>
              </a:buClr>
              <a:buSzPts val="2800"/>
              <a:buChar char="–"/>
            </a:pPr>
            <a:r>
              <a:rPr lang="en-US"/>
              <a:t>Spark Streaming: </a:t>
            </a:r>
            <a:r>
              <a:rPr b="1" lang="en-US"/>
              <a:t>670k</a:t>
            </a:r>
            <a:r>
              <a:rPr lang="en-US"/>
              <a:t> records/second/node</a:t>
            </a:r>
            <a:endParaRPr/>
          </a:p>
          <a:p>
            <a:pPr indent="-285750" lvl="1" marL="742950" rtl="0" algn="l">
              <a:lnSpc>
                <a:spcPct val="80000"/>
              </a:lnSpc>
              <a:spcBef>
                <a:spcPts val="1200"/>
              </a:spcBef>
              <a:spcAft>
                <a:spcPts val="0"/>
              </a:spcAft>
              <a:buClr>
                <a:schemeClr val="dk1"/>
              </a:buClr>
              <a:buSzPts val="2800"/>
              <a:buChar char="–"/>
            </a:pPr>
            <a:r>
              <a:rPr lang="en-US"/>
              <a:t>Storm: </a:t>
            </a:r>
            <a:r>
              <a:rPr b="1" lang="en-US"/>
              <a:t>115k</a:t>
            </a:r>
            <a:r>
              <a:rPr lang="en-US"/>
              <a:t> records/second/node</a:t>
            </a:r>
            <a:endParaRPr/>
          </a:p>
          <a:p>
            <a:pPr indent="-285750" lvl="1" marL="742950" rtl="0" algn="l">
              <a:lnSpc>
                <a:spcPct val="80000"/>
              </a:lnSpc>
              <a:spcBef>
                <a:spcPts val="1200"/>
              </a:spcBef>
              <a:spcAft>
                <a:spcPts val="0"/>
              </a:spcAft>
              <a:buClr>
                <a:schemeClr val="dk1"/>
              </a:buClr>
              <a:buSzPts val="2800"/>
              <a:buChar char="–"/>
            </a:pPr>
            <a:r>
              <a:rPr lang="en-US"/>
              <a:t>Apache S4: 7.5k records/second/node</a:t>
            </a:r>
            <a:endParaRPr/>
          </a:p>
        </p:txBody>
      </p:sp>
      <p:pic>
        <p:nvPicPr>
          <p:cNvPr id="976" name="Google Shape;976;p68"/>
          <p:cNvPicPr preferRelativeResize="0"/>
          <p:nvPr/>
        </p:nvPicPr>
        <p:blipFill rotWithShape="1">
          <a:blip r:embed="rId3">
            <a:alphaModFix/>
          </a:blip>
          <a:srcRect b="0" l="0" r="0" t="0"/>
          <a:stretch/>
        </p:blipFill>
        <p:spPr>
          <a:xfrm>
            <a:off x="4714875" y="3464705"/>
            <a:ext cx="3771900" cy="2783695"/>
          </a:xfrm>
          <a:prstGeom prst="rect">
            <a:avLst/>
          </a:prstGeom>
          <a:noFill/>
          <a:ln>
            <a:noFill/>
          </a:ln>
        </p:spPr>
      </p:pic>
      <p:pic>
        <p:nvPicPr>
          <p:cNvPr id="977" name="Google Shape;977;p68"/>
          <p:cNvPicPr preferRelativeResize="0"/>
          <p:nvPr/>
        </p:nvPicPr>
        <p:blipFill rotWithShape="1">
          <a:blip r:embed="rId4">
            <a:alphaModFix/>
          </a:blip>
          <a:srcRect b="0" l="0" r="0" t="0"/>
          <a:stretch/>
        </p:blipFill>
        <p:spPr>
          <a:xfrm>
            <a:off x="685800" y="3456509"/>
            <a:ext cx="3771900" cy="2789496"/>
          </a:xfrm>
          <a:prstGeom prst="rect">
            <a:avLst/>
          </a:prstGeom>
          <a:noFill/>
          <a:ln>
            <a:noFill/>
          </a:ln>
        </p:spPr>
      </p:pic>
      <p:sp>
        <p:nvSpPr>
          <p:cNvPr id="978" name="Google Shape;978;p68"/>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6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6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sz="3200"/>
              <a:t>Unifying Batch and Stream Processing Models</a:t>
            </a:r>
            <a:endParaRPr/>
          </a:p>
        </p:txBody>
      </p:sp>
      <p:sp>
        <p:nvSpPr>
          <p:cNvPr id="985" name="Google Shape;985;p69"/>
          <p:cNvSpPr txBox="1"/>
          <p:nvPr>
            <p:ph idx="4294967295" type="body"/>
          </p:nvPr>
        </p:nvSpPr>
        <p:spPr>
          <a:xfrm>
            <a:off x="533400" y="990600"/>
            <a:ext cx="8077200" cy="5410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Spark program on Twitter log file using RDDs</a:t>
            </a:r>
            <a:endParaRPr/>
          </a:p>
          <a:p>
            <a:pPr indent="0" lvl="0" marL="0" rtl="0" algn="l">
              <a:spcBef>
                <a:spcPts val="140"/>
              </a:spcBef>
              <a:spcAft>
                <a:spcPts val="0"/>
              </a:spcAft>
              <a:buClr>
                <a:schemeClr val="dk1"/>
              </a:buClr>
              <a:buSzPts val="700"/>
              <a:buNone/>
            </a:pPr>
            <a:r>
              <a:t/>
            </a:r>
            <a:endParaRPr sz="700">
              <a:latin typeface="Consolas"/>
              <a:ea typeface="Consolas"/>
              <a:cs typeface="Consolas"/>
              <a:sym typeface="Consolas"/>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B50B1B"/>
                </a:solidFill>
                <a:latin typeface="Consolas"/>
                <a:ea typeface="Consolas"/>
                <a:cs typeface="Consolas"/>
                <a:sym typeface="Consolas"/>
              </a:rPr>
              <a:t>tweets</a:t>
            </a:r>
            <a:r>
              <a:rPr lang="en-US" sz="1800">
                <a:solidFill>
                  <a:schemeClr val="accent4"/>
                </a:solidFill>
                <a:latin typeface="Consolas"/>
                <a:ea typeface="Consolas"/>
                <a:cs typeface="Consolas"/>
                <a:sym typeface="Consolas"/>
              </a:rPr>
              <a:t> </a:t>
            </a:r>
            <a:r>
              <a:rPr lang="en-US" sz="1800">
                <a:latin typeface="Consolas"/>
                <a:ea typeface="Consolas"/>
                <a:cs typeface="Consolas"/>
                <a:sym typeface="Consolas"/>
              </a:rPr>
              <a:t>= sc.</a:t>
            </a:r>
            <a:r>
              <a:rPr lang="en-US" sz="1800">
                <a:solidFill>
                  <a:srgbClr val="0D8BE6"/>
                </a:solidFill>
                <a:latin typeface="Consolas"/>
                <a:ea typeface="Consolas"/>
                <a:cs typeface="Consolas"/>
                <a:sym typeface="Consolas"/>
              </a:rPr>
              <a:t>hadoopFile</a:t>
            </a:r>
            <a:r>
              <a:rPr lang="en-US" sz="1800">
                <a:latin typeface="Consolas"/>
                <a:ea typeface="Consolas"/>
                <a:cs typeface="Consolas"/>
                <a:sym typeface="Consolas"/>
              </a:rPr>
              <a:t>("hdfs://...")</a:t>
            </a:r>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C61B1B"/>
                </a:solidFill>
                <a:latin typeface="Consolas"/>
                <a:ea typeface="Consolas"/>
                <a:cs typeface="Consolas"/>
                <a:sym typeface="Consolas"/>
              </a:rPr>
              <a:t>hashTags </a:t>
            </a:r>
            <a:r>
              <a:rPr lang="en-US" sz="1800">
                <a:latin typeface="Consolas"/>
                <a:ea typeface="Consolas"/>
                <a:cs typeface="Consolas"/>
                <a:sym typeface="Consolas"/>
              </a:rPr>
              <a:t>= </a:t>
            </a:r>
            <a:r>
              <a:rPr lang="en-US" sz="1800">
                <a:solidFill>
                  <a:srgbClr val="C61B1B"/>
                </a:solidFill>
                <a:latin typeface="Consolas"/>
                <a:ea typeface="Consolas"/>
                <a:cs typeface="Consolas"/>
                <a:sym typeface="Consolas"/>
              </a:rPr>
              <a:t>tweets</a:t>
            </a:r>
            <a:r>
              <a:rPr lang="en-US" sz="1800">
                <a:latin typeface="Consolas"/>
                <a:ea typeface="Consolas"/>
                <a:cs typeface="Consolas"/>
                <a:sym typeface="Consolas"/>
              </a:rPr>
              <a:t>.</a:t>
            </a:r>
            <a:r>
              <a:rPr lang="en-US" sz="1800">
                <a:solidFill>
                  <a:srgbClr val="0D8BE6"/>
                </a:solidFill>
                <a:latin typeface="Consolas"/>
                <a:ea typeface="Consolas"/>
                <a:cs typeface="Consolas"/>
                <a:sym typeface="Consolas"/>
              </a:rPr>
              <a:t>flatMap </a:t>
            </a:r>
            <a:r>
              <a:rPr lang="en-US" sz="1800">
                <a:latin typeface="Consolas"/>
                <a:ea typeface="Consolas"/>
                <a:cs typeface="Consolas"/>
                <a:sym typeface="Consolas"/>
              </a:rPr>
              <a:t>(status =&gt; getTags(status))</a:t>
            </a:r>
            <a:endParaRPr/>
          </a:p>
          <a:p>
            <a:pPr indent="0" lvl="0" marL="0" rtl="0" algn="l">
              <a:spcBef>
                <a:spcPts val="360"/>
              </a:spcBef>
              <a:spcAft>
                <a:spcPts val="0"/>
              </a:spcAft>
              <a:buClr>
                <a:schemeClr val="accent3"/>
              </a:buClr>
              <a:buSzPts val="1800"/>
              <a:buNone/>
            </a:pPr>
            <a:r>
              <a:rPr lang="en-US" sz="1800">
                <a:solidFill>
                  <a:schemeClr val="accent3"/>
                </a:solidFill>
                <a:latin typeface="Consolas"/>
                <a:ea typeface="Consolas"/>
                <a:cs typeface="Consolas"/>
                <a:sym typeface="Consolas"/>
              </a:rPr>
              <a:t>hashTags</a:t>
            </a:r>
            <a:r>
              <a:rPr lang="en-US" sz="1800">
                <a:latin typeface="Consolas"/>
                <a:ea typeface="Consolas"/>
                <a:cs typeface="Consolas"/>
                <a:sym typeface="Consolas"/>
              </a:rPr>
              <a:t>.</a:t>
            </a:r>
            <a:r>
              <a:rPr lang="en-US" sz="1800">
                <a:solidFill>
                  <a:schemeClr val="accent1"/>
                </a:solidFill>
                <a:latin typeface="Consolas"/>
                <a:ea typeface="Consolas"/>
                <a:cs typeface="Consolas"/>
                <a:sym typeface="Consolas"/>
              </a:rPr>
              <a:t>saveAsHadoopFile</a:t>
            </a:r>
            <a:r>
              <a:rPr lang="en-US" sz="1800">
                <a:latin typeface="Consolas"/>
                <a:ea typeface="Consolas"/>
                <a:cs typeface="Consolas"/>
                <a:sym typeface="Consolas"/>
              </a:rPr>
              <a:t>("hdfs://...")</a:t>
            </a:r>
            <a:endParaRPr/>
          </a:p>
          <a:p>
            <a:pPr indent="0" lvl="0" marL="0" rtl="0" algn="l">
              <a:spcBef>
                <a:spcPts val="560"/>
              </a:spcBef>
              <a:spcAft>
                <a:spcPts val="0"/>
              </a:spcAft>
              <a:buClr>
                <a:schemeClr val="dk1"/>
              </a:buClr>
              <a:buSzPts val="2800"/>
              <a:buNone/>
            </a:pPr>
            <a:r>
              <a:t/>
            </a:r>
            <a:endParaRPr b="1" sz="2800"/>
          </a:p>
          <a:p>
            <a:pPr indent="0" lvl="0" marL="0" rtl="0" algn="l">
              <a:spcBef>
                <a:spcPts val="560"/>
              </a:spcBef>
              <a:spcAft>
                <a:spcPts val="0"/>
              </a:spcAft>
              <a:buClr>
                <a:schemeClr val="dk1"/>
              </a:buClr>
              <a:buSzPts val="2800"/>
              <a:buNone/>
            </a:pPr>
            <a:r>
              <a:t/>
            </a:r>
            <a:endParaRPr b="1" sz="2800"/>
          </a:p>
          <a:p>
            <a:pPr indent="0" lvl="0" marL="0" rtl="0" algn="l">
              <a:spcBef>
                <a:spcPts val="560"/>
              </a:spcBef>
              <a:spcAft>
                <a:spcPts val="0"/>
              </a:spcAft>
              <a:buClr>
                <a:schemeClr val="dk1"/>
              </a:buClr>
              <a:buSzPts val="2800"/>
              <a:buNone/>
            </a:pPr>
            <a:r>
              <a:rPr lang="en-US" sz="2800"/>
              <a:t>Spark Streaming program on Twitter stream using DStreams</a:t>
            </a:r>
            <a:endParaRPr/>
          </a:p>
          <a:p>
            <a:pPr indent="0" lvl="0" marL="0" rtl="0" algn="l">
              <a:spcBef>
                <a:spcPts val="140"/>
              </a:spcBef>
              <a:spcAft>
                <a:spcPts val="0"/>
              </a:spcAft>
              <a:buClr>
                <a:schemeClr val="dk1"/>
              </a:buClr>
              <a:buSzPts val="700"/>
              <a:buNone/>
            </a:pPr>
            <a:r>
              <a:t/>
            </a:r>
            <a:endParaRPr sz="700">
              <a:latin typeface="Consolas"/>
              <a:ea typeface="Consolas"/>
              <a:cs typeface="Consolas"/>
              <a:sym typeface="Consolas"/>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B50B1B"/>
                </a:solidFill>
                <a:latin typeface="Consolas"/>
                <a:ea typeface="Consolas"/>
                <a:cs typeface="Consolas"/>
                <a:sym typeface="Consolas"/>
              </a:rPr>
              <a:t>tweets</a:t>
            </a:r>
            <a:r>
              <a:rPr lang="en-US" sz="1800">
                <a:solidFill>
                  <a:schemeClr val="accent4"/>
                </a:solidFill>
                <a:latin typeface="Consolas"/>
                <a:ea typeface="Consolas"/>
                <a:cs typeface="Consolas"/>
                <a:sym typeface="Consolas"/>
              </a:rPr>
              <a:t> </a:t>
            </a:r>
            <a:r>
              <a:rPr lang="en-US" sz="1800">
                <a:latin typeface="Consolas"/>
                <a:ea typeface="Consolas"/>
                <a:cs typeface="Consolas"/>
                <a:sym typeface="Consolas"/>
              </a:rPr>
              <a:t>= ssc.</a:t>
            </a:r>
            <a:r>
              <a:rPr lang="en-US" sz="1800">
                <a:solidFill>
                  <a:srgbClr val="0D8BE6"/>
                </a:solidFill>
                <a:latin typeface="Consolas"/>
                <a:ea typeface="Consolas"/>
                <a:cs typeface="Consolas"/>
                <a:sym typeface="Consolas"/>
              </a:rPr>
              <a:t>twitterStream</a:t>
            </a:r>
            <a:r>
              <a:rPr lang="en-US" sz="1800">
                <a:latin typeface="Consolas"/>
                <a:ea typeface="Consolas"/>
                <a:cs typeface="Consolas"/>
                <a:sym typeface="Consolas"/>
              </a:rPr>
              <a:t>()</a:t>
            </a:r>
            <a:endParaRPr/>
          </a:p>
          <a:p>
            <a:pPr indent="0" lvl="0" marL="0" rtl="0" algn="l">
              <a:spcBef>
                <a:spcPts val="360"/>
              </a:spcBef>
              <a:spcAft>
                <a:spcPts val="0"/>
              </a:spcAft>
              <a:buClr>
                <a:schemeClr val="dk1"/>
              </a:buClr>
              <a:buSzPts val="1800"/>
              <a:buNone/>
            </a:pPr>
            <a:r>
              <a:rPr lang="en-US" sz="1800">
                <a:latin typeface="Consolas"/>
                <a:ea typeface="Consolas"/>
                <a:cs typeface="Consolas"/>
                <a:sym typeface="Consolas"/>
              </a:rPr>
              <a:t>val </a:t>
            </a:r>
            <a:r>
              <a:rPr lang="en-US" sz="1800">
                <a:solidFill>
                  <a:srgbClr val="C61B1B"/>
                </a:solidFill>
                <a:latin typeface="Consolas"/>
                <a:ea typeface="Consolas"/>
                <a:cs typeface="Consolas"/>
                <a:sym typeface="Consolas"/>
              </a:rPr>
              <a:t>hashTags </a:t>
            </a:r>
            <a:r>
              <a:rPr lang="en-US" sz="1800">
                <a:latin typeface="Consolas"/>
                <a:ea typeface="Consolas"/>
                <a:cs typeface="Consolas"/>
                <a:sym typeface="Consolas"/>
              </a:rPr>
              <a:t>= </a:t>
            </a:r>
            <a:r>
              <a:rPr lang="en-US" sz="1800">
                <a:solidFill>
                  <a:srgbClr val="C61B1B"/>
                </a:solidFill>
                <a:latin typeface="Consolas"/>
                <a:ea typeface="Consolas"/>
                <a:cs typeface="Consolas"/>
                <a:sym typeface="Consolas"/>
              </a:rPr>
              <a:t>tweets</a:t>
            </a:r>
            <a:r>
              <a:rPr lang="en-US" sz="1800">
                <a:latin typeface="Consolas"/>
                <a:ea typeface="Consolas"/>
                <a:cs typeface="Consolas"/>
                <a:sym typeface="Consolas"/>
              </a:rPr>
              <a:t>.</a:t>
            </a:r>
            <a:r>
              <a:rPr lang="en-US" sz="1800">
                <a:solidFill>
                  <a:srgbClr val="0D8BE6"/>
                </a:solidFill>
                <a:latin typeface="Consolas"/>
                <a:ea typeface="Consolas"/>
                <a:cs typeface="Consolas"/>
                <a:sym typeface="Consolas"/>
              </a:rPr>
              <a:t>flatMap </a:t>
            </a:r>
            <a:r>
              <a:rPr lang="en-US" sz="1800">
                <a:latin typeface="Consolas"/>
                <a:ea typeface="Consolas"/>
                <a:cs typeface="Consolas"/>
                <a:sym typeface="Consolas"/>
              </a:rPr>
              <a:t>(status =&gt; getTags(status))</a:t>
            </a:r>
            <a:endParaRPr/>
          </a:p>
          <a:p>
            <a:pPr indent="0" lvl="0" marL="0" rtl="0" algn="l">
              <a:spcBef>
                <a:spcPts val="360"/>
              </a:spcBef>
              <a:spcAft>
                <a:spcPts val="0"/>
              </a:spcAft>
              <a:buClr>
                <a:schemeClr val="accent3"/>
              </a:buClr>
              <a:buSzPts val="1800"/>
              <a:buNone/>
            </a:pPr>
            <a:r>
              <a:rPr lang="en-US" sz="1800">
                <a:solidFill>
                  <a:schemeClr val="accent3"/>
                </a:solidFill>
                <a:latin typeface="Consolas"/>
                <a:ea typeface="Consolas"/>
                <a:cs typeface="Consolas"/>
                <a:sym typeface="Consolas"/>
              </a:rPr>
              <a:t>hashTags</a:t>
            </a:r>
            <a:r>
              <a:rPr lang="en-US" sz="1800">
                <a:latin typeface="Consolas"/>
                <a:ea typeface="Consolas"/>
                <a:cs typeface="Consolas"/>
                <a:sym typeface="Consolas"/>
              </a:rPr>
              <a:t>.</a:t>
            </a:r>
            <a:r>
              <a:rPr lang="en-US" sz="1800">
                <a:solidFill>
                  <a:schemeClr val="accent1"/>
                </a:solidFill>
                <a:latin typeface="Consolas"/>
                <a:ea typeface="Consolas"/>
                <a:cs typeface="Consolas"/>
                <a:sym typeface="Consolas"/>
              </a:rPr>
              <a:t>saveAsHadoopFiles</a:t>
            </a:r>
            <a:r>
              <a:rPr lang="en-US" sz="1800">
                <a:latin typeface="Consolas"/>
                <a:ea typeface="Consolas"/>
                <a:cs typeface="Consolas"/>
                <a:sym typeface="Consolas"/>
              </a:rPr>
              <a:t>("hdfs://...”)</a:t>
            </a:r>
            <a:endParaRPr/>
          </a:p>
        </p:txBody>
      </p:sp>
      <p:sp>
        <p:nvSpPr>
          <p:cNvPr id="986" name="Google Shape;986;p6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6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0"/>
          <p:cNvSpPr txBox="1"/>
          <p:nvPr>
            <p:ph type="title"/>
          </p:nvPr>
        </p:nvSpPr>
        <p:spPr>
          <a:xfrm>
            <a:off x="457200" y="463550"/>
            <a:ext cx="8305800" cy="793750"/>
          </a:xfrm>
          <a:prstGeom prst="rect">
            <a:avLst/>
          </a:prstGeom>
          <a:noFill/>
          <a:ln>
            <a:noFill/>
          </a:ln>
        </p:spPr>
        <p:txBody>
          <a:bodyPr anchorCtr="0" anchor="ctr" bIns="21325" lIns="21325" spcFirstLastPara="1" rIns="21325" wrap="square" tIns="21325">
            <a:normAutofit fontScale="90000"/>
          </a:bodyPr>
          <a:lstStyle/>
          <a:p>
            <a:pPr indent="0" lvl="0" marL="0" rtl="0" algn="ctr">
              <a:spcBef>
                <a:spcPts val="0"/>
              </a:spcBef>
              <a:spcAft>
                <a:spcPts val="0"/>
              </a:spcAft>
              <a:buClr>
                <a:schemeClr val="dk1"/>
              </a:buClr>
              <a:buSzPct val="100000"/>
              <a:buFont typeface="Arial"/>
              <a:buNone/>
            </a:pPr>
            <a:r>
              <a:rPr lang="en-US"/>
              <a:t>Vision - </a:t>
            </a:r>
            <a:r>
              <a:rPr i="1" lang="en-US"/>
              <a:t>one stack to rule them all</a:t>
            </a:r>
            <a:endParaRPr/>
          </a:p>
        </p:txBody>
      </p:sp>
      <p:sp>
        <p:nvSpPr>
          <p:cNvPr id="993" name="Google Shape;993;p70"/>
          <p:cNvSpPr txBox="1"/>
          <p:nvPr>
            <p:ph idx="1" type="body"/>
          </p:nvPr>
        </p:nvSpPr>
        <p:spPr>
          <a:xfrm>
            <a:off x="437700" y="1447800"/>
            <a:ext cx="35247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Explore data interactively using Spark Shell to identify problems</a:t>
            </a:r>
            <a:endParaRPr/>
          </a:p>
          <a:p>
            <a:pPr indent="-158750" lvl="1" marL="74295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Use same code in Spark standalone programs to identify problems in production logs</a:t>
            </a:r>
            <a:endParaRPr/>
          </a:p>
          <a:p>
            <a:pPr indent="-158750" lvl="1" marL="74295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Use similar code in Spark Streaming to identify problems in live log streams</a:t>
            </a:r>
            <a:endParaRPr/>
          </a:p>
        </p:txBody>
      </p:sp>
      <p:sp>
        <p:nvSpPr>
          <p:cNvPr id="994" name="Google Shape;994;p70"/>
          <p:cNvSpPr txBox="1"/>
          <p:nvPr/>
        </p:nvSpPr>
        <p:spPr>
          <a:xfrm>
            <a:off x="3886200" y="1409700"/>
            <a:ext cx="4646419" cy="1516107"/>
          </a:xfrm>
          <a:prstGeom prst="rect">
            <a:avLst/>
          </a:prstGeom>
          <a:solidFill>
            <a:srgbClr val="FFFFFF"/>
          </a:solid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9200" lIns="38400" spcFirstLastPara="1" rIns="38400" wrap="square" tIns="19200">
            <a:spAutoFit/>
          </a:bodyPr>
          <a:lstStyle/>
          <a:p>
            <a:pPr indent="0" lvl="0" marL="0" marR="0" rtl="0" algn="l">
              <a:spcBef>
                <a:spcPts val="0"/>
              </a:spcBef>
              <a:spcAft>
                <a:spcPts val="0"/>
              </a:spcAft>
              <a:buNone/>
            </a:pPr>
            <a:r>
              <a:rPr lang="en-US" sz="1200">
                <a:solidFill>
                  <a:srgbClr val="000000"/>
                </a:solidFill>
                <a:latin typeface="Consolas"/>
                <a:ea typeface="Consolas"/>
                <a:cs typeface="Consolas"/>
                <a:sym typeface="Consolas"/>
              </a:rPr>
              <a:t>$ ./spark-shell</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scala&gt; </a:t>
            </a:r>
            <a:r>
              <a:rPr lang="en-US" sz="1200">
                <a:solidFill>
                  <a:srgbClr val="B50B1B"/>
                </a:solidFill>
                <a:latin typeface="Consolas"/>
                <a:ea typeface="Consolas"/>
                <a:cs typeface="Consolas"/>
                <a:sym typeface="Consolas"/>
              </a:rPr>
              <a:t>val file = sc.hadoopFile(“smallLogs”)</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scala&gt; </a:t>
            </a:r>
            <a:r>
              <a:rPr lang="en-US" sz="1200">
                <a:solidFill>
                  <a:srgbClr val="B50B1B"/>
                </a:solidFill>
                <a:latin typeface="Consolas"/>
                <a:ea typeface="Consolas"/>
                <a:cs typeface="Consolas"/>
                <a:sym typeface="Consolas"/>
              </a:rPr>
              <a:t>val filtered = file.filter(_.contains(“ERROR”))</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scala&gt; </a:t>
            </a:r>
            <a:r>
              <a:rPr lang="en-US" sz="1200">
                <a:solidFill>
                  <a:srgbClr val="B50B1B"/>
                </a:solidFill>
                <a:latin typeface="Consolas"/>
                <a:ea typeface="Consolas"/>
                <a:cs typeface="Consolas"/>
                <a:sym typeface="Consolas"/>
              </a:rPr>
              <a:t>val mapped = filtered.map(...)</a:t>
            </a:r>
            <a:endParaRPr/>
          </a:p>
          <a:p>
            <a:pPr indent="0" lvl="0" marL="0" marR="0" rtl="0" algn="l">
              <a:spcBef>
                <a:spcPts val="0"/>
              </a:spcBef>
              <a:spcAft>
                <a:spcPts val="0"/>
              </a:spcAft>
              <a:buNone/>
            </a:pPr>
            <a:r>
              <a:rPr lang="en-US" sz="1200">
                <a:solidFill>
                  <a:srgbClr val="B50B1B"/>
                </a:solidFill>
                <a:latin typeface="Consolas"/>
                <a:ea typeface="Consolas"/>
                <a:cs typeface="Consolas"/>
                <a:sym typeface="Consolas"/>
              </a:rPr>
              <a:t>...</a:t>
            </a:r>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p:txBody>
      </p:sp>
      <p:sp>
        <p:nvSpPr>
          <p:cNvPr id="995" name="Google Shape;995;p70"/>
          <p:cNvSpPr txBox="1"/>
          <p:nvPr/>
        </p:nvSpPr>
        <p:spPr>
          <a:xfrm>
            <a:off x="4048124" y="2552700"/>
            <a:ext cx="4562476" cy="1700773"/>
          </a:xfrm>
          <a:prstGeom prst="rect">
            <a:avLst/>
          </a:prstGeom>
          <a:solidFill>
            <a:srgbClr val="FFFFFF"/>
          </a:solid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9200" lIns="38400" spcFirstLastPara="1" rIns="38400" wrap="square" tIns="19200">
            <a:spAutoFit/>
          </a:bodyPr>
          <a:lstStyle/>
          <a:p>
            <a:pPr indent="0" lvl="0" marL="0" marR="0" rtl="0" algn="l">
              <a:spcBef>
                <a:spcPts val="0"/>
              </a:spcBef>
              <a:spcAft>
                <a:spcPts val="0"/>
              </a:spcAft>
              <a:buNone/>
            </a:pPr>
            <a:r>
              <a:rPr lang="en-US" sz="1200">
                <a:solidFill>
                  <a:srgbClr val="000000"/>
                </a:solidFill>
                <a:latin typeface="Consolas"/>
                <a:ea typeface="Consolas"/>
                <a:cs typeface="Consolas"/>
                <a:sym typeface="Consolas"/>
              </a:rPr>
              <a:t>object ProcessProductionData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def main(args: Array[String])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r>
              <a:rPr lang="en-US" sz="1200">
                <a:solidFill>
                  <a:srgbClr val="1D86CD"/>
                </a:solidFill>
                <a:latin typeface="Consolas"/>
                <a:ea typeface="Consolas"/>
                <a:cs typeface="Consolas"/>
                <a:sym typeface="Consolas"/>
              </a:rPr>
              <a:t>val sc = new SparkContext(...)</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r>
              <a:rPr lang="en-US" sz="1200">
                <a:solidFill>
                  <a:srgbClr val="B50B1B"/>
                </a:solidFill>
                <a:latin typeface="Consolas"/>
                <a:ea typeface="Consolas"/>
                <a:cs typeface="Consolas"/>
                <a:sym typeface="Consolas"/>
              </a:rPr>
              <a:t> val file = sc.hadoopFile(</a:t>
            </a:r>
            <a:r>
              <a:rPr lang="en-US" sz="1200">
                <a:solidFill>
                  <a:srgbClr val="1D86CD"/>
                </a:solidFill>
                <a:latin typeface="Consolas"/>
                <a:ea typeface="Consolas"/>
                <a:cs typeface="Consolas"/>
                <a:sym typeface="Consolas"/>
              </a:rPr>
              <a:t>“productionLogs”</a:t>
            </a:r>
            <a:r>
              <a:rPr lang="en-US" sz="1200">
                <a:solidFill>
                  <a:srgbClr val="B50B1B"/>
                </a:solidFill>
                <a:latin typeface="Consolas"/>
                <a:ea typeface="Consolas"/>
                <a:cs typeface="Consolas"/>
                <a:sym typeface="Consolas"/>
              </a:rPr>
              <a:t>)</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r>
              <a:rPr lang="en-US" sz="1200">
                <a:solidFill>
                  <a:srgbClr val="B50B1B"/>
                </a:solidFill>
                <a:latin typeface="Consolas"/>
                <a:ea typeface="Consolas"/>
                <a:cs typeface="Consolas"/>
                <a:sym typeface="Consolas"/>
              </a:rPr>
              <a:t>val filtered = file.filter(_.contains(“ERROR”))</a:t>
            </a:r>
            <a:endParaRPr/>
          </a:p>
          <a:p>
            <a:pPr indent="0" lvl="0" marL="0" marR="0" rtl="0" algn="l">
              <a:spcBef>
                <a:spcPts val="0"/>
              </a:spcBef>
              <a:spcAft>
                <a:spcPts val="0"/>
              </a:spcAft>
              <a:buNone/>
            </a:pPr>
            <a:r>
              <a:rPr lang="en-US" sz="1200">
                <a:solidFill>
                  <a:srgbClr val="B50B1B"/>
                </a:solidFill>
                <a:latin typeface="Consolas"/>
                <a:ea typeface="Consolas"/>
                <a:cs typeface="Consolas"/>
                <a:sym typeface="Consolas"/>
              </a:rPr>
              <a:t>    val mapped = filtered.map(...)</a:t>
            </a:r>
            <a:endParaRPr/>
          </a:p>
          <a:p>
            <a:pPr indent="0" lvl="0" marL="0" marR="0" rtl="0" algn="l">
              <a:spcBef>
                <a:spcPts val="0"/>
              </a:spcBef>
              <a:spcAft>
                <a:spcPts val="0"/>
              </a:spcAft>
              <a:buNone/>
            </a:pPr>
            <a:r>
              <a:rPr lang="en-US" sz="1200">
                <a:solidFill>
                  <a:srgbClr val="B50B1B"/>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a:t>
            </a:r>
            <a:endParaRPr/>
          </a:p>
        </p:txBody>
      </p:sp>
      <p:sp>
        <p:nvSpPr>
          <p:cNvPr id="996" name="Google Shape;996;p70"/>
          <p:cNvSpPr txBox="1"/>
          <p:nvPr/>
        </p:nvSpPr>
        <p:spPr>
          <a:xfrm>
            <a:off x="4219574" y="3996532"/>
            <a:ext cx="4467225" cy="1700773"/>
          </a:xfrm>
          <a:prstGeom prst="rect">
            <a:avLst/>
          </a:prstGeom>
          <a:solidFill>
            <a:srgbClr val="FFFFFF"/>
          </a:solid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9200" lIns="38400" spcFirstLastPara="1" rIns="38400" wrap="square" tIns="19200">
            <a:spAutoFit/>
          </a:bodyPr>
          <a:lstStyle/>
          <a:p>
            <a:pPr indent="0" lvl="0" marL="0" marR="0" rtl="0" algn="l">
              <a:spcBef>
                <a:spcPts val="0"/>
              </a:spcBef>
              <a:spcAft>
                <a:spcPts val="0"/>
              </a:spcAft>
              <a:buNone/>
            </a:pPr>
            <a:r>
              <a:rPr lang="en-US" sz="1200">
                <a:solidFill>
                  <a:srgbClr val="000000"/>
                </a:solidFill>
                <a:latin typeface="Consolas"/>
                <a:ea typeface="Consolas"/>
                <a:cs typeface="Consolas"/>
                <a:sym typeface="Consolas"/>
              </a:rPr>
              <a:t>object ProcessLiveStream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def main(args: Array[String])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r>
              <a:rPr lang="en-US" sz="1200">
                <a:solidFill>
                  <a:srgbClr val="1D86CD"/>
                </a:solidFill>
                <a:latin typeface="Consolas"/>
                <a:ea typeface="Consolas"/>
                <a:cs typeface="Consolas"/>
                <a:sym typeface="Consolas"/>
              </a:rPr>
              <a:t>val sc = new StreamingContext(...)</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200">
                <a:solidFill>
                  <a:srgbClr val="1D86CD"/>
                </a:solidFill>
                <a:latin typeface="Consolas"/>
                <a:ea typeface="Consolas"/>
                <a:cs typeface="Consolas"/>
                <a:sym typeface="Consolas"/>
              </a:rPr>
              <a:t>    val stream = sc.kafkaStream(...)</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r>
              <a:rPr lang="en-US" sz="1200">
                <a:solidFill>
                  <a:srgbClr val="B50B1B"/>
                </a:solidFill>
                <a:latin typeface="Consolas"/>
                <a:ea typeface="Consolas"/>
                <a:cs typeface="Consolas"/>
                <a:sym typeface="Consolas"/>
              </a:rPr>
              <a:t>val filtered = file.filter(_.contains(“ERROR”))</a:t>
            </a:r>
            <a:endParaRPr/>
          </a:p>
          <a:p>
            <a:pPr indent="0" lvl="0" marL="0" marR="0" rtl="0" algn="l">
              <a:spcBef>
                <a:spcPts val="0"/>
              </a:spcBef>
              <a:spcAft>
                <a:spcPts val="0"/>
              </a:spcAft>
              <a:buNone/>
            </a:pPr>
            <a:r>
              <a:rPr lang="en-US" sz="1200">
                <a:solidFill>
                  <a:srgbClr val="B50B1B"/>
                </a:solidFill>
                <a:latin typeface="Consolas"/>
                <a:ea typeface="Consolas"/>
                <a:cs typeface="Consolas"/>
                <a:sym typeface="Consolas"/>
              </a:rPr>
              <a:t>    val mapped = filtered.map(...)</a:t>
            </a:r>
            <a:endParaRPr/>
          </a:p>
          <a:p>
            <a:pPr indent="0" lvl="0" marL="0" marR="0" rtl="0" algn="l">
              <a:spcBef>
                <a:spcPts val="0"/>
              </a:spcBef>
              <a:spcAft>
                <a:spcPts val="0"/>
              </a:spcAft>
              <a:buNone/>
            </a:pPr>
            <a:r>
              <a:rPr lang="en-US" sz="1200">
                <a:solidFill>
                  <a:srgbClr val="B50B1B"/>
                </a:solidFill>
                <a:latin typeface="Consolas"/>
                <a:ea typeface="Consolas"/>
                <a:cs typeface="Consolas"/>
                <a:sym typeface="Consolas"/>
              </a:rPr>
              <a:t>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200">
                <a:solidFill>
                  <a:srgbClr val="000000"/>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1"/>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Apache Storm vs. Spark Streaming</a:t>
            </a:r>
            <a:endParaRPr/>
          </a:p>
        </p:txBody>
      </p:sp>
      <p:sp>
        <p:nvSpPr>
          <p:cNvPr id="1002" name="Google Shape;1002;p71"/>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Storm is a true streaming system (handles tuple-at-a-time) and can achieve better latencies </a:t>
            </a:r>
            <a:endParaRPr/>
          </a:p>
          <a:p>
            <a:pPr indent="-342900" lvl="0" marL="342900" rtl="0" algn="l">
              <a:spcBef>
                <a:spcPts val="640"/>
              </a:spcBef>
              <a:spcAft>
                <a:spcPts val="0"/>
              </a:spcAft>
              <a:buClr>
                <a:schemeClr val="dk1"/>
              </a:buClr>
              <a:buSzPts val="3200"/>
              <a:buChar char="•"/>
            </a:pPr>
            <a:r>
              <a:rPr lang="en-US"/>
              <a:t>Spark Streaming uses </a:t>
            </a:r>
            <a:r>
              <a:rPr b="1" lang="en-US"/>
              <a:t>micro-batching</a:t>
            </a:r>
            <a:r>
              <a:rPr lang="en-US"/>
              <a:t> and is fundamentally limited in the latencies it can deliver</a:t>
            </a:r>
            <a:endParaRPr/>
          </a:p>
          <a:p>
            <a:pPr indent="-285750" lvl="1" marL="742950" rtl="0" algn="l">
              <a:spcBef>
                <a:spcPts val="560"/>
              </a:spcBef>
              <a:spcAft>
                <a:spcPts val="0"/>
              </a:spcAft>
              <a:buClr>
                <a:schemeClr val="dk1"/>
              </a:buClr>
              <a:buSzPts val="2800"/>
              <a:buChar char="–"/>
            </a:pPr>
            <a:r>
              <a:rPr lang="en-US"/>
              <a:t>because it is based on a batch analytics platform, i.e., Spark</a:t>
            </a:r>
            <a:endParaRPr/>
          </a:p>
        </p:txBody>
      </p:sp>
      <p:sp>
        <p:nvSpPr>
          <p:cNvPr id="1003" name="Google Shape;1003;p7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7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Research Systems</a:t>
            </a:r>
            <a:endParaRPr/>
          </a:p>
        </p:txBody>
      </p:sp>
      <p:sp>
        <p:nvSpPr>
          <p:cNvPr id="121" name="Google Shape;121;p19"/>
          <p:cNvSpPr txBox="1"/>
          <p:nvPr>
            <p:ph idx="1" type="body"/>
          </p:nvPr>
        </p:nvSpPr>
        <p:spPr>
          <a:xfrm>
            <a:off x="152400" y="990600"/>
            <a:ext cx="8839200" cy="52578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Major research systems focused on data streaming for relational data (late 90's-early 00's):</a:t>
            </a:r>
            <a:endParaRPr/>
          </a:p>
          <a:p>
            <a:pPr indent="-285750" lvl="1" marL="742950" rtl="0" algn="l">
              <a:spcBef>
                <a:spcPts val="476"/>
              </a:spcBef>
              <a:spcAft>
                <a:spcPts val="0"/>
              </a:spcAft>
              <a:buClr>
                <a:schemeClr val="dk1"/>
              </a:buClr>
              <a:buSzPct val="100000"/>
              <a:buChar char="–"/>
            </a:pPr>
            <a:r>
              <a:rPr lang="en-US"/>
              <a:t>NiagaraCQ (Wisc), Telegraph, TelegraphCQ (Berkeley), STREAM (Stanford), Aurora, Borealis, Medusa (Brown/Brandeis/MIT)</a:t>
            </a:r>
            <a:endParaRPr/>
          </a:p>
          <a:p>
            <a:pPr indent="-285750" lvl="1" marL="742950" rtl="0" algn="l">
              <a:spcBef>
                <a:spcPts val="476"/>
              </a:spcBef>
              <a:spcAft>
                <a:spcPts val="0"/>
              </a:spcAft>
              <a:buClr>
                <a:schemeClr val="dk1"/>
              </a:buClr>
              <a:buSzPct val="100000"/>
              <a:buChar char="–"/>
            </a:pPr>
            <a:r>
              <a:rPr lang="en-US"/>
              <a:t>Commercial: Oracle*Streams, Streambase, etc.</a:t>
            </a:r>
            <a:endParaRPr/>
          </a:p>
          <a:p>
            <a:pPr indent="-285750" lvl="1" marL="742950" rtl="0" algn="l">
              <a:spcBef>
                <a:spcPts val="476"/>
              </a:spcBef>
              <a:spcAft>
                <a:spcPts val="0"/>
              </a:spcAft>
              <a:buClr>
                <a:schemeClr val="dk1"/>
              </a:buClr>
              <a:buSzPct val="100000"/>
              <a:buChar char="–"/>
            </a:pPr>
            <a:r>
              <a:rPr lang="en-US"/>
              <a:t>Many questions explored in depth, but no real unifying theme or consensus emerged </a:t>
            </a:r>
            <a:endParaRPr/>
          </a:p>
          <a:p>
            <a:pPr indent="-228600" lvl="2" marL="1143000" rtl="0" algn="l">
              <a:spcBef>
                <a:spcPts val="408"/>
              </a:spcBef>
              <a:spcAft>
                <a:spcPts val="0"/>
              </a:spcAft>
              <a:buClr>
                <a:schemeClr val="dk1"/>
              </a:buClr>
              <a:buSzPct val="100000"/>
              <a:buChar char="•"/>
            </a:pPr>
            <a:r>
              <a:rPr lang="en-US"/>
              <a:t>Today support for streams in standard RDBMS somewhat ad hoc</a:t>
            </a:r>
            <a:endParaRPr/>
          </a:p>
          <a:p>
            <a:pPr indent="-228600" lvl="2" marL="1143000" rtl="0" algn="l">
              <a:spcBef>
                <a:spcPts val="408"/>
              </a:spcBef>
              <a:spcAft>
                <a:spcPts val="0"/>
              </a:spcAft>
              <a:buClr>
                <a:schemeClr val="dk1"/>
              </a:buClr>
              <a:buSzPct val="100000"/>
              <a:buChar char="•"/>
            </a:pPr>
            <a:r>
              <a:rPr lang="en-US"/>
              <a:t>There are also many specialized vertical tools for specific applications (e.g., finance)</a:t>
            </a:r>
            <a:endParaRPr/>
          </a:p>
          <a:p>
            <a:pPr indent="-342900" lvl="0" marL="342900" rtl="0" algn="l">
              <a:spcBef>
                <a:spcPts val="544"/>
              </a:spcBef>
              <a:spcAft>
                <a:spcPts val="0"/>
              </a:spcAft>
              <a:buClr>
                <a:schemeClr val="dk1"/>
              </a:buClr>
              <a:buSzPct val="100000"/>
              <a:buChar char="•"/>
            </a:pPr>
            <a:r>
              <a:rPr lang="en-US"/>
              <a:t>Also a lot of theoretical work</a:t>
            </a:r>
            <a:endParaRPr/>
          </a:p>
          <a:p>
            <a:pPr indent="-285750" lvl="1" marL="742950" rtl="0" algn="l">
              <a:spcBef>
                <a:spcPts val="476"/>
              </a:spcBef>
              <a:spcAft>
                <a:spcPts val="0"/>
              </a:spcAft>
              <a:buClr>
                <a:schemeClr val="dk1"/>
              </a:buClr>
              <a:buSzPct val="100000"/>
              <a:buChar char="–"/>
            </a:pPr>
            <a:r>
              <a:rPr lang="en-US"/>
              <a:t>Especially on </a:t>
            </a:r>
            <a:r>
              <a:rPr b="1" lang="en-US"/>
              <a:t>one-pass algorithms</a:t>
            </a:r>
            <a:r>
              <a:rPr lang="en-US"/>
              <a:t>, where you only get one look at the data</a:t>
            </a:r>
            <a:endParaRPr/>
          </a:p>
        </p:txBody>
      </p:sp>
      <p:sp>
        <p:nvSpPr>
          <p:cNvPr id="122" name="Google Shape;122;p19"/>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2400" y="152400"/>
            <a:ext cx="88392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NoSQL and Streams</a:t>
            </a:r>
            <a:endParaRPr/>
          </a:p>
        </p:txBody>
      </p:sp>
      <p:sp>
        <p:nvSpPr>
          <p:cNvPr id="129" name="Google Shape;129;p20"/>
          <p:cNvSpPr txBox="1"/>
          <p:nvPr>
            <p:ph idx="1" type="body"/>
          </p:nvPr>
        </p:nvSpPr>
        <p:spPr>
          <a:xfrm>
            <a:off x="152400" y="990600"/>
            <a:ext cx="8839200" cy="5486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Streaming and real-time analytics has re-emerged in recent years in the NoSQL world</a:t>
            </a:r>
            <a:endParaRPr/>
          </a:p>
          <a:p>
            <a:pPr indent="-342900" lvl="0" marL="342900" rtl="0" algn="l">
              <a:spcBef>
                <a:spcPts val="400"/>
              </a:spcBef>
              <a:spcAft>
                <a:spcPts val="0"/>
              </a:spcAft>
              <a:buClr>
                <a:schemeClr val="dk1"/>
              </a:buClr>
              <a:buSzPct val="100000"/>
              <a:buChar char="•"/>
            </a:pPr>
            <a:r>
              <a:rPr lang="en-US" u="sng">
                <a:solidFill>
                  <a:schemeClr val="hlink"/>
                </a:solidFill>
                <a:hlinkClick r:id="rId3"/>
              </a:rPr>
              <a:t>A detailed motivation/rationale by the Apache Storm Project</a:t>
            </a:r>
            <a:endParaRPr/>
          </a:p>
          <a:p>
            <a:pPr indent="-342900" lvl="0" marL="342900" rtl="0" algn="l">
              <a:spcBef>
                <a:spcPts val="400"/>
              </a:spcBef>
              <a:spcAft>
                <a:spcPts val="0"/>
              </a:spcAft>
              <a:buClr>
                <a:schemeClr val="dk1"/>
              </a:buClr>
              <a:buSzPct val="100000"/>
              <a:buChar char="•"/>
            </a:pPr>
            <a:r>
              <a:rPr lang="en-US"/>
              <a:t>Key differentiations analogous to the differentiation between relational databases and MapReduce-style systems</a:t>
            </a:r>
            <a:endParaRPr/>
          </a:p>
          <a:p>
            <a:pPr indent="-285750" lvl="1" marL="742950" rtl="0" algn="l">
              <a:spcBef>
                <a:spcPts val="350"/>
              </a:spcBef>
              <a:spcAft>
                <a:spcPts val="0"/>
              </a:spcAft>
              <a:buClr>
                <a:schemeClr val="dk1"/>
              </a:buClr>
              <a:buSzPct val="100000"/>
              <a:buChar char="–"/>
            </a:pPr>
            <a:r>
              <a:rPr lang="en-US"/>
              <a:t>Focus on distributed, fault-tolerant execution at scale</a:t>
            </a:r>
            <a:endParaRPr/>
          </a:p>
          <a:p>
            <a:pPr indent="-285750" lvl="1" marL="742950" rtl="0" algn="l">
              <a:spcBef>
                <a:spcPts val="350"/>
              </a:spcBef>
              <a:spcAft>
                <a:spcPts val="0"/>
              </a:spcAft>
              <a:buClr>
                <a:schemeClr val="dk1"/>
              </a:buClr>
              <a:buSzPct val="100000"/>
              <a:buChar char="–"/>
            </a:pPr>
            <a:r>
              <a:rPr lang="en-US"/>
              <a:t>Eschew any specific data model, but rather allow users to write arbitrary computations easily</a:t>
            </a:r>
            <a:endParaRPr/>
          </a:p>
          <a:p>
            <a:pPr indent="-342900" lvl="0" marL="342900" rtl="0" algn="l">
              <a:spcBef>
                <a:spcPts val="400"/>
              </a:spcBef>
              <a:spcAft>
                <a:spcPts val="0"/>
              </a:spcAft>
              <a:buClr>
                <a:schemeClr val="dk1"/>
              </a:buClr>
              <a:buSzPct val="100000"/>
              <a:buChar char="•"/>
            </a:pPr>
            <a:r>
              <a:rPr lang="en-US"/>
              <a:t>Some key systems:</a:t>
            </a:r>
            <a:endParaRPr/>
          </a:p>
          <a:p>
            <a:pPr indent="-285750" lvl="1" marL="742950" rtl="0" algn="l">
              <a:spcBef>
                <a:spcPts val="350"/>
              </a:spcBef>
              <a:spcAft>
                <a:spcPts val="0"/>
              </a:spcAft>
              <a:buClr>
                <a:schemeClr val="dk1"/>
              </a:buClr>
              <a:buSzPct val="100000"/>
              <a:buChar char="–"/>
            </a:pPr>
            <a:r>
              <a:rPr lang="en-US" u="sng">
                <a:solidFill>
                  <a:schemeClr val="hlink"/>
                </a:solidFill>
                <a:hlinkClick r:id="rId4"/>
              </a:rPr>
              <a:t>Apache Storm</a:t>
            </a:r>
            <a:endParaRPr/>
          </a:p>
          <a:p>
            <a:pPr indent="-285750" lvl="1" marL="742950" rtl="0" algn="l">
              <a:spcBef>
                <a:spcPts val="350"/>
              </a:spcBef>
              <a:spcAft>
                <a:spcPts val="0"/>
              </a:spcAft>
              <a:buClr>
                <a:schemeClr val="dk1"/>
              </a:buClr>
              <a:buSzPct val="100000"/>
              <a:buChar char="–"/>
            </a:pPr>
            <a:r>
              <a:rPr lang="en-US" u="sng">
                <a:solidFill>
                  <a:schemeClr val="hlink"/>
                </a:solidFill>
                <a:hlinkClick r:id="rId5"/>
              </a:rPr>
              <a:t>Spark Streaming</a:t>
            </a:r>
            <a:endParaRPr/>
          </a:p>
          <a:p>
            <a:pPr indent="-285750" lvl="1" marL="742950" rtl="0" algn="l">
              <a:spcBef>
                <a:spcPts val="350"/>
              </a:spcBef>
              <a:spcAft>
                <a:spcPts val="0"/>
              </a:spcAft>
              <a:buClr>
                <a:schemeClr val="dk1"/>
              </a:buClr>
              <a:buSzPct val="100000"/>
              <a:buChar char="–"/>
            </a:pPr>
            <a:r>
              <a:rPr lang="en-US" u="sng">
                <a:solidFill>
                  <a:schemeClr val="hlink"/>
                </a:solidFill>
                <a:hlinkClick r:id="rId6"/>
              </a:rPr>
              <a:t>LogStash</a:t>
            </a:r>
            <a:endParaRPr/>
          </a:p>
          <a:p>
            <a:pPr indent="-285750" lvl="1" marL="742950" rtl="0" algn="l">
              <a:spcBef>
                <a:spcPts val="350"/>
              </a:spcBef>
              <a:spcAft>
                <a:spcPts val="0"/>
              </a:spcAft>
              <a:buClr>
                <a:schemeClr val="dk1"/>
              </a:buClr>
              <a:buSzPct val="100000"/>
              <a:buChar char="–"/>
            </a:pPr>
            <a:r>
              <a:rPr lang="en-US"/>
              <a:t>focus more on log data analysis</a:t>
            </a:r>
            <a:endParaRPr/>
          </a:p>
          <a:p>
            <a:pPr indent="-342900" lvl="0" marL="342900" rtl="0" algn="l">
              <a:spcBef>
                <a:spcPts val="400"/>
              </a:spcBef>
              <a:spcAft>
                <a:spcPts val="0"/>
              </a:spcAft>
              <a:buClr>
                <a:schemeClr val="dk1"/>
              </a:buClr>
              <a:buSzPct val="100000"/>
              <a:buChar char="•"/>
            </a:pPr>
            <a:r>
              <a:rPr lang="en-US"/>
              <a:t>Messaging systems</a:t>
            </a:r>
            <a:endParaRPr/>
          </a:p>
          <a:p>
            <a:pPr indent="-285750" lvl="1" marL="742950" rtl="0" algn="l">
              <a:spcBef>
                <a:spcPts val="350"/>
              </a:spcBef>
              <a:spcAft>
                <a:spcPts val="0"/>
              </a:spcAft>
              <a:buClr>
                <a:schemeClr val="dk1"/>
              </a:buClr>
              <a:buSzPct val="100000"/>
              <a:buChar char="–"/>
            </a:pPr>
            <a:r>
              <a:rPr lang="en-US"/>
              <a:t>ZeroMQ</a:t>
            </a:r>
            <a:endParaRPr/>
          </a:p>
          <a:p>
            <a:pPr indent="-285750" lvl="1" marL="742950" rtl="0" algn="l">
              <a:spcBef>
                <a:spcPts val="350"/>
              </a:spcBef>
              <a:spcAft>
                <a:spcPts val="0"/>
              </a:spcAft>
              <a:buClr>
                <a:schemeClr val="dk1"/>
              </a:buClr>
              <a:buSzPct val="100000"/>
              <a:buChar char="–"/>
            </a:pPr>
            <a:r>
              <a:rPr lang="en-US"/>
              <a:t>RabbitMQ</a:t>
            </a:r>
            <a:endParaRPr/>
          </a:p>
          <a:p>
            <a:pPr indent="-285750" lvl="1" marL="742950" rtl="0" algn="l">
              <a:spcBef>
                <a:spcPts val="350"/>
              </a:spcBef>
              <a:spcAft>
                <a:spcPts val="0"/>
              </a:spcAft>
              <a:buClr>
                <a:schemeClr val="dk1"/>
              </a:buClr>
              <a:buSzPct val="100000"/>
              <a:buChar char="–"/>
            </a:pPr>
            <a:r>
              <a:rPr lang="en-US"/>
              <a:t>Kafka, etc.</a:t>
            </a:r>
            <a:endParaRPr/>
          </a:p>
          <a:p>
            <a:pPr indent="-342900" lvl="0" marL="342900" rtl="0" algn="l">
              <a:spcBef>
                <a:spcPts val="400"/>
              </a:spcBef>
              <a:spcAft>
                <a:spcPts val="0"/>
              </a:spcAft>
              <a:buClr>
                <a:schemeClr val="dk1"/>
              </a:buClr>
              <a:buSzPct val="100000"/>
              <a:buChar char="•"/>
            </a:pPr>
            <a:r>
              <a:rPr lang="en-US"/>
              <a:t>Somewhat fragmented and rapidly evolving space, with much active work</a:t>
            </a:r>
            <a:endParaRPr/>
          </a:p>
          <a:p>
            <a:pPr indent="-215900" lvl="0" marL="342900" rtl="0" algn="l">
              <a:spcBef>
                <a:spcPts val="400"/>
              </a:spcBef>
              <a:spcAft>
                <a:spcPts val="0"/>
              </a:spcAft>
              <a:buClr>
                <a:schemeClr val="dk1"/>
              </a:buClr>
              <a:buSzPct val="100000"/>
              <a:buNone/>
            </a:pPr>
            <a:r>
              <a:t/>
            </a:r>
            <a:endParaRPr/>
          </a:p>
        </p:txBody>
      </p:sp>
      <p:sp>
        <p:nvSpPr>
          <p:cNvPr id="130" name="Google Shape;130;p20"/>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152400" y="2590800"/>
            <a:ext cx="8839200" cy="13620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05867"/>
              </a:buClr>
              <a:buSzPts val="4000"/>
              <a:buFont typeface="Arial"/>
              <a:buNone/>
            </a:pPr>
            <a:r>
              <a:rPr lang="en-US"/>
              <a:t>Apache Storm</a:t>
            </a:r>
            <a:endParaRPr/>
          </a:p>
        </p:txBody>
      </p:sp>
      <p:sp>
        <p:nvSpPr>
          <p:cNvPr id="137" name="Google Shape;137;p21"/>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066800" y="304800"/>
            <a:ext cx="6447501" cy="7956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Storm Introduction </a:t>
            </a:r>
            <a:endParaRPr/>
          </a:p>
        </p:txBody>
      </p:sp>
      <p:sp>
        <p:nvSpPr>
          <p:cNvPr id="144" name="Google Shape;144;p22"/>
          <p:cNvSpPr txBox="1"/>
          <p:nvPr>
            <p:ph idx="1" type="body"/>
          </p:nvPr>
        </p:nvSpPr>
        <p:spPr>
          <a:xfrm>
            <a:off x="457200" y="1295400"/>
            <a:ext cx="7848599" cy="474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Apache Storm is a real-time, fault-tolerant, distributed Stream Processing Engine.</a:t>
            </a:r>
            <a:endParaRPr/>
          </a:p>
          <a:p>
            <a:pPr indent="-342900" lvl="0" marL="342900" rtl="0" algn="l">
              <a:spcBef>
                <a:spcPts val="640"/>
              </a:spcBef>
              <a:spcAft>
                <a:spcPts val="0"/>
              </a:spcAft>
              <a:buClr>
                <a:schemeClr val="dk1"/>
              </a:buClr>
              <a:buSzPts val="3200"/>
              <a:buChar char="•"/>
            </a:pPr>
            <a:r>
              <a:rPr lang="en-US"/>
              <a:t>Main languages – </a:t>
            </a:r>
            <a:r>
              <a:rPr lang="en-US" u="sng">
                <a:solidFill>
                  <a:schemeClr val="hlink"/>
                </a:solidFill>
                <a:hlinkClick r:id="rId3"/>
              </a:rPr>
              <a:t>Clojure</a:t>
            </a:r>
            <a:r>
              <a:rPr lang="en-US"/>
              <a:t> and Java</a:t>
            </a:r>
            <a:endParaRPr/>
          </a:p>
          <a:p>
            <a:pPr indent="-342900" lvl="0" marL="342900" rtl="0" algn="l">
              <a:spcBef>
                <a:spcPts val="640"/>
              </a:spcBef>
              <a:spcAft>
                <a:spcPts val="0"/>
              </a:spcAft>
              <a:buClr>
                <a:schemeClr val="dk1"/>
              </a:buClr>
              <a:buSzPts val="3200"/>
              <a:buChar char="•"/>
            </a:pPr>
            <a:r>
              <a:rPr lang="en-US"/>
              <a:t>Core concepts:</a:t>
            </a:r>
            <a:endParaRPr/>
          </a:p>
          <a:p>
            <a:pPr indent="-285750" lvl="1" marL="742950" rtl="0" algn="l">
              <a:spcBef>
                <a:spcPts val="560"/>
              </a:spcBef>
              <a:spcAft>
                <a:spcPts val="0"/>
              </a:spcAft>
              <a:buClr>
                <a:schemeClr val="dk1"/>
              </a:buClr>
              <a:buSzPts val="2800"/>
              <a:buChar char="–"/>
            </a:pPr>
            <a:r>
              <a:rPr b="1" i="1" lang="en-US"/>
              <a:t>tuple</a:t>
            </a:r>
            <a:r>
              <a:rPr lang="en-US"/>
              <a:t>: a named list of values </a:t>
            </a:r>
            <a:endParaRPr/>
          </a:p>
          <a:p>
            <a:pPr indent="-285750" lvl="1" marL="742950" rtl="0" algn="l">
              <a:spcBef>
                <a:spcPts val="560"/>
              </a:spcBef>
              <a:spcAft>
                <a:spcPts val="0"/>
              </a:spcAft>
              <a:buClr>
                <a:schemeClr val="dk1"/>
              </a:buClr>
              <a:buSzPts val="2800"/>
              <a:buChar char="–"/>
            </a:pPr>
            <a:r>
              <a:rPr b="1" i="1" lang="en-US"/>
              <a:t>stream</a:t>
            </a:r>
            <a:r>
              <a:rPr lang="en-US"/>
              <a:t>: a (possibly) unbounded sequence of tuples processed by the application </a:t>
            </a:r>
            <a:endParaRPr/>
          </a:p>
        </p:txBody>
      </p:sp>
      <p:sp>
        <p:nvSpPr>
          <p:cNvPr id="145" name="Google Shape;145;p22"/>
          <p:cNvSpPr txBox="1"/>
          <p:nvPr>
            <p:ph idx="11" type="ftr"/>
          </p:nvPr>
        </p:nvSpPr>
        <p:spPr>
          <a:xfrm>
            <a:off x="0" y="6492875"/>
            <a:ext cx="3352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