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1943100" y="-800100"/>
            <a:ext cx="52578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49530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495300" y="-190500"/>
            <a:ext cx="6019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2400" y="44069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sz="4000" cap="small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2400" y="2906713"/>
            <a:ext cx="8839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2400" y="1447800"/>
            <a:ext cx="4344988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152400" y="2174875"/>
            <a:ext cx="43449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447800"/>
            <a:ext cx="4346575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3465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52400" y="152400"/>
            <a:ext cx="33131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575050" y="152400"/>
            <a:ext cx="5416550" cy="597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152400" y="1371600"/>
            <a:ext cx="3313113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52400" y="4800600"/>
            <a:ext cx="8839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52400" y="152400"/>
            <a:ext cx="8839200" cy="457517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52400" y="5367338"/>
            <a:ext cx="8839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b.cs.berkeley.edu/jmh/papers/cleaning-unece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en.wikipedia.org/wiki/Outlier" TargetMode="External"/><Relationship Id="rId4" Type="http://schemas.openxmlformats.org/officeDocument/2006/relationships/hyperlink" Target="http://en.wikipedia.org/wiki/Outli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betterevaluation.org/sites/default/files/data_cleaning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mport.io/" TargetMode="External"/><Relationship Id="rId4" Type="http://schemas.openxmlformats.org/officeDocument/2006/relationships/hyperlink" Target="https://scrapinghub.com/port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52400" y="152400"/>
            <a:ext cx="88392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Data Wrangling</a:t>
            </a:r>
            <a:endParaRPr b="0"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52400" y="41910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with thanks to Amol Deshpande</a:t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Cleaning: Outlier Detection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Mostly from: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Quantitative Data Cleaning for Large Databases; by Hellerstein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Brief discussion of the general problem, but focuses primarily on quantitative data (i.e., integers/floats that measure some quantities of interest)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Sources of errors in data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Entry Errors: users putting in arbitrary values to satisfy the form especially problematic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Measurement Errors: Much data never sees human eyes, especially sensor data; however rife with all kinds of errors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Distillation Errors: errors that pop up during processing and summarization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Integration Errors: inconsistencies across sources that are combined together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Outlier Detection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Univariate outliers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set of values can be characterized by metrics such as center (e.g., mean), dispersion (e.g., standard deviation), and skew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used to identify outliers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watch out for "masking": one extreme outlier may alter the metrics sufficiently to mask other outliers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Should use </a:t>
            </a:r>
            <a:r>
              <a:rPr b="1" lang="en-US"/>
              <a:t>robust statistics</a:t>
            </a:r>
            <a:r>
              <a:rPr lang="en-US"/>
              <a:t>: considers effect of corrupted data values on distributions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Robust center metrics: median, k% trimmed mean (discard lowest and highest k% values)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Robust dispersion: </a:t>
            </a:r>
            <a:endParaRPr/>
          </a:p>
          <a:p>
            <a:pPr indent="-228600" lvl="3" marL="16002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Median Absolute Deviation (MAD): median distance of all the values from the median value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reasonable approach to find outliers: any data points 1.4826x MAD away from median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above assumes that data follows a </a:t>
            </a:r>
            <a:r>
              <a:rPr b="1" lang="en-US"/>
              <a:t>normal</a:t>
            </a:r>
            <a:r>
              <a:rPr lang="en-US"/>
              <a:t> distribution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May need to eyeball the data (e.g., plot a histogram) to decide if this is true</a:t>
            </a:r>
            <a:endParaRPr/>
          </a:p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Outlier Detection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Univariate outliers (cont.)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Wikipedia Article on Outliers</a:t>
            </a:r>
            <a:r>
              <a:rPr lang="en-US"/>
              <a:t> lists several other normality-based tests for outliers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data appears to be not normally distributed: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Distance-based methods: look for data points that do not have many neighbors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Density-based methods: 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Define </a:t>
            </a:r>
            <a:r>
              <a:rPr i="1" lang="en-US"/>
              <a:t>density</a:t>
            </a:r>
            <a:r>
              <a:rPr lang="en-US"/>
              <a:t> to be average distance to </a:t>
            </a:r>
            <a:r>
              <a:rPr i="1" lang="en-US"/>
              <a:t>k</a:t>
            </a:r>
            <a:r>
              <a:rPr lang="en-US"/>
              <a:t> nearest neighbors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Relative density</a:t>
            </a:r>
            <a:r>
              <a:rPr lang="en-US"/>
              <a:t> = density of node/average density of its neighbors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 relative density to decide if a node is an outlier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 of these techniques start breaking down as the dimensionality of the data increases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Curse of dimensionality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project data into lower-dimensional space and look for outliers there 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as straightforward -- outlier detection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Univariate outliers example</a:t>
            </a:r>
            <a:endParaRPr/>
          </a:p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utliers-1.png"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365" y="1143000"/>
            <a:ext cx="5829243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Multivariate outliers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Analogous to univariate, one set of techniques based on assuming data follows a </a:t>
            </a:r>
            <a:r>
              <a:rPr i="1" lang="en-US"/>
              <a:t>multi-variate normal distribution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Defined by a mean, μ, and a </a:t>
            </a:r>
            <a:r>
              <a:rPr i="1" lang="en-US"/>
              <a:t>covariance matrix</a:t>
            </a:r>
            <a:r>
              <a:rPr lang="en-US"/>
              <a:t>, Σ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Mahalanobis Depth of a point</a:t>
            </a:r>
            <a:r>
              <a:rPr lang="en-US"/>
              <a:t>: Square root of (x - μ)'Σ</a:t>
            </a:r>
            <a:r>
              <a:rPr baseline="30000" lang="en-US"/>
              <a:t>-1</a:t>
            </a:r>
            <a:r>
              <a:rPr lang="en-US"/>
              <a:t>(x - μ)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Measures how far the point x is from the multivariate normal distribution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Look for points that are too far away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Mean/Covariance are not </a:t>
            </a:r>
            <a:r>
              <a:rPr i="1" lang="en-US"/>
              <a:t>robust</a:t>
            </a:r>
            <a:r>
              <a:rPr lang="en-US"/>
              <a:t> -- they are sensitive to outliers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Iterative approach: remove points with high Mahalanobis distance, recompute the mean and covariance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Several other general approaches discussed in the reference by Hellerstein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clear guidelines here -- need to try different techniques based on the data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Time series outliers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Often the data is in the form of a time series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use the historical values/patterns in the data to flag outliers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Rich literature on </a:t>
            </a:r>
            <a:r>
              <a:rPr i="1" lang="en-US"/>
              <a:t>forecasting</a:t>
            </a:r>
            <a:r>
              <a:rPr lang="en-US"/>
              <a:t> in time series data</a:t>
            </a:r>
            <a:endParaRPr/>
          </a:p>
        </p:txBody>
      </p:sp>
      <p:sp>
        <p:nvSpPr>
          <p:cNvPr id="191" name="Google Shape;191;p2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Frequency-based outliers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item is considered a "heavy hitter" if it is much more frequent than other items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relational tables, can be found using a simple </a:t>
            </a:r>
            <a:r>
              <a:rPr i="1" lang="en-US"/>
              <a:t>groupby-count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Often the volume of data may be too much (e.g., internet routers)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Approximation techniques often used</a:t>
            </a:r>
            <a:endParaRPr/>
          </a:p>
        </p:txBody>
      </p:sp>
      <p:sp>
        <p:nvSpPr>
          <p:cNvPr id="199" name="Google Shape;199;p2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Outliers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Things generally not as straightforward with other types of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Outlier detection continues to be a major research area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52400" y="9906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Goal: get data into a structured form suitable for analysis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Variously called: data preparation, data munging, data curation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Also often called ETL (Extract-Transform-Load) process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the step where majority of time (80-90%) is spent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steps: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Scraping: extracting information from sources, e.g., webpages, spreadsheets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transformation: to get it into the right structure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integration: combine information from multiple sources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Information extraction: extracting structured information from unstructured/text sources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Data cleaning: remove inconsistencies/errors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rangling.png"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992" y="838200"/>
            <a:ext cx="6194207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of the problems are not easy to formalize, and have seen little work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Cleaning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Others aspects of integration, e.g., schema mapping, have been studied in depth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Typical workflow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 Cleaning: Problems and Current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Somewhat old: data is mostly coming from structured sources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a data scientist, the data scraping is equally important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tl-cleaning.png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076" y="990600"/>
            <a:ext cx="7142876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Single-Source Problems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Depends largely on the source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Databases can enforce constraints, whereas data extracted from files or spreadsheets, or scraped from webpages is much more messy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Types of problems: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Ill-formatted data, especially from webpages or files or spreadsheets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Missing or illegal values, Misspellings, Use of wrong fields, Extraction issues (not easy to separate out different fields)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Duplicated records, Contradicting Information, Referential Integrity Violations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Unclear default values (e.g., data entry software needs something)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Evolving schemas or classification schemes (for categorical attributes)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Outliers</a:t>
            </a:r>
            <a:endParaRPr/>
          </a:p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Multi-source problems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Different sources are developed separately, and maintained by different people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Issue 1: Mapping information across sources (schema mapping/transformation)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Naming conflicts: same name used for different objects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Structural conflicts: different representations across sources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Issue 2: Entity Resolution: Matching entities across sources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Issue 3: Data quality issues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Contradicting information, Mismatched information, etc.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Quality</a:t>
            </a:r>
            <a:endParaRPr/>
          </a:p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leaning-sources.png"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838200"/>
            <a:ext cx="5638800" cy="2706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ning-table-2.png"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854" y="3733800"/>
            <a:ext cx="6701246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Scraping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may reside in a wide variety of different sources, including: CSV files, JSON files, XML, different databases, Spreadsheets, ...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 analytical tools support importing data from such sources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Web scraping: Scraping data from web sources is tougher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some cases, there may be APIs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most other cases, data may have to be explicitly scraped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pipelines are set up to do this on a periodic basis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fragile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Several tools out there to do this (somewhat) automatically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import.io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portia</a:t>
            </a:r>
            <a:r>
              <a:rPr lang="en-US"/>
              <a:t>, ...</a:t>
            </a:r>
            <a:endParaRPr/>
          </a:p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