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6C315C-8606-4592-88A5-FC4E699CBA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D55E3C-881B-4602-B6CA-52C8FF410E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A1E8E0-2ED9-4B66-9E9F-12C6A695B7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04AA1F-B7C7-4525-9C6F-AD8CBA197F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DD8FAC6-815D-4A99-8409-2D085D9978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8920" cy="18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A8C248-56F8-4847-A1D7-DD5DD69983D2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3780000"/>
            <a:ext cx="10078920" cy="18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0F1C6C-6EAA-46A6-B2FF-14C6D2AA178F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45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8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051325-74D1-4719-BCE3-25FA1A1DC687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11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6C185B-081E-4B9D-9E6D-41E1BF938110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2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 flipV="1">
            <a:off x="0" y="-1440"/>
            <a:ext cx="10078920" cy="1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0" y="5580000"/>
            <a:ext cx="10078920" cy="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ftr" idx="13"/>
          </p:nvPr>
        </p:nvSpPr>
        <p:spPr>
          <a:xfrm>
            <a:off x="3420000" y="51192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14"/>
          </p:nvPr>
        </p:nvSpPr>
        <p:spPr>
          <a:xfrm>
            <a:off x="7650000" y="5130000"/>
            <a:ext cx="188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AE6C48-0C1B-46B7-85FD-1C89947FBA87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5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Demo Deck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892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Search Performance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" name=""/>
          <p:cNvGraphicFramePr/>
          <p:nvPr/>
        </p:nvGraphicFramePr>
        <p:xfrm>
          <a:off x="577080" y="1166400"/>
          <a:ext cx="12630960" cy="1924200"/>
        </p:xfrm>
        <a:graphic>
          <a:graphicData uri="http://schemas.openxmlformats.org/drawingml/2006/table">
            <a:tbl>
              <a:tblPr/>
              <a:tblGrid>
                <a:gridCol w="988200"/>
                <a:gridCol w="788400"/>
                <a:gridCol w="722520"/>
                <a:gridCol w="897840"/>
                <a:gridCol w="996480"/>
                <a:gridCol w="919440"/>
                <a:gridCol w="1379520"/>
                <a:gridCol w="1379880"/>
              </a:tblGrid>
              <a:tr h="384840">
                <a:tc>
                  <a:txBody>
                    <a:bodyPr lIns="36000" rIns="36000" anchor="t">
                      <a:noAutofit/>
                    </a:bodyPr>
                    <a:p>
                      <a:r>
                        <a:t>Year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Spend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Impr.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Clicks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CTR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CPC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Conversions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Conv. Rate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40">
                <a:tc>
                  <a:txBody>
                    <a:bodyPr lIns="36000" rIns="36000" anchor="t">
                      <a:noAutofit/>
                    </a:bodyPr>
                    <a:p>
                      <a:r>
                        <a:t>2024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$25.0k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1031.78M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127.89M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0.12%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$0.0002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16.61M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0.13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40">
                <a:tc>
                  <a:txBody>
                    <a:bodyPr lIns="36000" rIns="36000" anchor="t">
                      <a:noAutofit/>
                    </a:bodyPr>
                    <a:p>
                      <a:r>
                        <a:t>2023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$25.0k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985.01M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100.78M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0.1%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$0.00025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13.92M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0.14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40">
                <a:tc>
                  <a:txBody>
                    <a:bodyPr lIns="36000" rIns="36000" anchor="t">
                      <a:noAutofit/>
                    </a:bodyPr>
                    <a:p>
                      <a:r>
                        <a:t>YoY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0.0%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4.75%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26.9%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21.14%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-21.2%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19.33%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-5.96%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4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"/>
          <p:cNvSpPr/>
          <p:nvPr/>
        </p:nvSpPr>
        <p:spPr>
          <a:xfrm>
            <a:off x="457200" y="2971800"/>
            <a:ext cx="8914320" cy="1370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Search Performance Breakdown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9070560" cy="43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2024-05-13T18:16:37Z</dcterms:created>
  <dc:creator/>
  <dc:description/>
  <dc:language>en-US</dc:language>
  <cp:lastModifiedBy/>
  <dcterms:modified xsi:type="dcterms:W3CDTF">2024-06-18T22:25:16Z</dcterms:modified>
  <cp:revision>6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