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5eba147d36_3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5eba147d36_3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5eba147d36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5eba147d36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5eba147d36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5eba147d36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5ec644cbc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5ec644cbc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5eba147d36_3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5eba147d36_3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5eba147d36_3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5eba147d36_3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5eba147d36_3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5eba147d36_3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5eba147d36_3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5eba147d36_3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5eba147d36_3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5eba147d36_3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jpg"/><Relationship Id="rId4" Type="http://schemas.openxmlformats.org/officeDocument/2006/relationships/image" Target="../media/image11.jpg"/><Relationship Id="rId5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Relationship Id="rId4" Type="http://schemas.openxmlformats.org/officeDocument/2006/relationships/image" Target="../media/image10.jpg"/><Relationship Id="rId5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jpg"/><Relationship Id="rId4" Type="http://schemas.openxmlformats.org/officeDocument/2006/relationships/image" Target="../media/image17.jpg"/><Relationship Id="rId5" Type="http://schemas.openxmlformats.org/officeDocument/2006/relationships/image" Target="../media/image8.png"/><Relationship Id="rId6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187425" y="1736875"/>
            <a:ext cx="5899500" cy="5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3000"/>
              <a:t>    </a:t>
            </a:r>
            <a:r>
              <a:rPr lang="tr" sz="3000"/>
              <a:t>DEEP LEARNING PROJECT</a:t>
            </a:r>
            <a:endParaRPr sz="30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4299825" y="2571750"/>
            <a:ext cx="3822000" cy="18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1800"/>
              <a:t>Ajda AKTER        152120161057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1800"/>
              <a:t>Zaurela DIBRA  152120161102</a:t>
            </a:r>
            <a:endParaRPr sz="1800"/>
          </a:p>
        </p:txBody>
      </p:sp>
      <p:sp>
        <p:nvSpPr>
          <p:cNvPr id="136" name="Google Shape;136;p13"/>
          <p:cNvSpPr txBox="1"/>
          <p:nvPr/>
        </p:nvSpPr>
        <p:spPr>
          <a:xfrm>
            <a:off x="2883900" y="790975"/>
            <a:ext cx="6366000" cy="9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tr" sz="3000">
                <a:solidFill>
                  <a:srgbClr val="FFFFFF"/>
                </a:solidFill>
              </a:rPr>
              <a:t>Computer Engineering Departmant</a:t>
            </a:r>
            <a:endParaRPr sz="30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37" name="Google Shape;137;p13"/>
          <p:cNvSpPr txBox="1"/>
          <p:nvPr/>
        </p:nvSpPr>
        <p:spPr>
          <a:xfrm>
            <a:off x="1911250" y="0"/>
            <a:ext cx="7232700" cy="9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tr" sz="3000">
                <a:solidFill>
                  <a:srgbClr val="FFFFFF"/>
                </a:solidFill>
              </a:rPr>
              <a:t>ESKİŞEHİR OSMANGAZİ UNIVERSITY</a:t>
            </a:r>
            <a:endParaRPr sz="3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2"/>
          <p:cNvSpPr txBox="1"/>
          <p:nvPr>
            <p:ph idx="1" type="body"/>
          </p:nvPr>
        </p:nvSpPr>
        <p:spPr>
          <a:xfrm>
            <a:off x="1297500" y="899400"/>
            <a:ext cx="7038900" cy="35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1800">
                <a:latin typeface="Montserrat"/>
                <a:ea typeface="Montserrat"/>
                <a:cs typeface="Montserrat"/>
                <a:sym typeface="Montserrat"/>
              </a:rPr>
              <a:t>We use Sigmoid function for loss and number of steps_per_epoch and </a:t>
            </a:r>
            <a:r>
              <a:rPr lang="tr" sz="1800">
                <a:latin typeface="Montserrat"/>
                <a:ea typeface="Montserrat"/>
                <a:cs typeface="Montserrat"/>
                <a:sym typeface="Montserrat"/>
              </a:rPr>
              <a:t>epochs are 8, 50 respectively. 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tr" sz="1800">
                <a:latin typeface="Montserrat"/>
                <a:ea typeface="Montserrat"/>
                <a:cs typeface="Montserrat"/>
                <a:sym typeface="Montserrat"/>
              </a:rPr>
              <a:t>And then we have 0.8320 acc and 0.3673 loss.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16" name="Google Shape;21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250" y="2571750"/>
            <a:ext cx="8249250" cy="88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4"/>
          <p:cNvSpPr txBox="1"/>
          <p:nvPr>
            <p:ph type="title"/>
          </p:nvPr>
        </p:nvSpPr>
        <p:spPr>
          <a:xfrm>
            <a:off x="1080750" y="249675"/>
            <a:ext cx="8609100" cy="117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"/>
              <a:t>TOPIC</a:t>
            </a:r>
            <a:endParaRPr/>
          </a:p>
        </p:txBody>
      </p:sp>
      <p:sp>
        <p:nvSpPr>
          <p:cNvPr id="143" name="Google Shape;143;p14"/>
          <p:cNvSpPr txBox="1"/>
          <p:nvPr>
            <p:ph idx="1" type="body"/>
          </p:nvPr>
        </p:nvSpPr>
        <p:spPr>
          <a:xfrm>
            <a:off x="186400" y="1680825"/>
            <a:ext cx="4141200" cy="227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 sz="2400">
                <a:latin typeface="Montserrat"/>
                <a:ea typeface="Montserrat"/>
                <a:cs typeface="Montserrat"/>
                <a:sym typeface="Montserrat"/>
              </a:rPr>
              <a:t>  Learning how to classy endangered species and other species of animals using Convolutional Neural Network (CNN) 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4" name="Google Shape;144;p14"/>
          <p:cNvPicPr preferRelativeResize="0"/>
          <p:nvPr/>
        </p:nvPicPr>
        <p:blipFill rotWithShape="1">
          <a:blip r:embed="rId3">
            <a:alphaModFix/>
          </a:blip>
          <a:srcRect b="-139970" l="26510" r="-26510" t="139970"/>
          <a:stretch/>
        </p:blipFill>
        <p:spPr>
          <a:xfrm>
            <a:off x="6707598" y="2683994"/>
            <a:ext cx="2221602" cy="21879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41425" y="2825438"/>
            <a:ext cx="1905073" cy="19050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34575" y="1026188"/>
            <a:ext cx="2750825" cy="275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The preparation of the dataset</a:t>
            </a:r>
            <a:endParaRPr/>
          </a:p>
        </p:txBody>
      </p:sp>
      <p:sp>
        <p:nvSpPr>
          <p:cNvPr id="152" name="Google Shape;152;p15"/>
          <p:cNvSpPr txBox="1"/>
          <p:nvPr>
            <p:ph idx="1" type="body"/>
          </p:nvPr>
        </p:nvSpPr>
        <p:spPr>
          <a:xfrm>
            <a:off x="237125" y="1405325"/>
            <a:ext cx="3468600" cy="33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1800">
                <a:latin typeface="Montserrat"/>
                <a:ea typeface="Montserrat"/>
                <a:cs typeface="Montserrat"/>
                <a:sym typeface="Montserrat"/>
              </a:rPr>
              <a:t>We created a train and a test folder.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tr" sz="1800">
                <a:latin typeface="Montserrat"/>
                <a:ea typeface="Montserrat"/>
                <a:cs typeface="Montserrat"/>
                <a:sym typeface="Montserrat"/>
              </a:rPr>
              <a:t>Train folder:  Inside of this folder we founded photos of </a:t>
            </a:r>
            <a:r>
              <a:rPr lang="tr" sz="1800">
                <a:latin typeface="Montserrat"/>
                <a:ea typeface="Montserrat"/>
                <a:cs typeface="Montserrat"/>
                <a:sym typeface="Montserrat"/>
              </a:rPr>
              <a:t>endangered </a:t>
            </a:r>
            <a:r>
              <a:rPr lang="tr" sz="1800">
                <a:latin typeface="Montserrat"/>
                <a:ea typeface="Montserrat"/>
                <a:cs typeface="Montserrat"/>
                <a:sym typeface="Montserrat"/>
              </a:rPr>
              <a:t>animals such as: Giant panda, Tiger, Eastern Gorilla, Polar Bear etc. There are about 480 photos.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3" name="Google Shape;15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5425" y="1251800"/>
            <a:ext cx="5178575" cy="356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The preparation of the dataset</a:t>
            </a:r>
            <a:endParaRPr/>
          </a:p>
        </p:txBody>
      </p:sp>
      <p:sp>
        <p:nvSpPr>
          <p:cNvPr id="159" name="Google Shape;159;p16"/>
          <p:cNvSpPr txBox="1"/>
          <p:nvPr>
            <p:ph idx="1" type="body"/>
          </p:nvPr>
        </p:nvSpPr>
        <p:spPr>
          <a:xfrm>
            <a:off x="1058600" y="1250750"/>
            <a:ext cx="3150300" cy="36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1800">
                <a:latin typeface="Montserrat"/>
                <a:ea typeface="Montserrat"/>
                <a:cs typeface="Montserrat"/>
                <a:sym typeface="Montserrat"/>
              </a:rPr>
              <a:t>Test Folder: Inside of this folder there are about 300  photos of endangered and normal species of animals.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tr" sz="1800">
                <a:latin typeface="Montserrat"/>
                <a:ea typeface="Montserrat"/>
                <a:cs typeface="Montserrat"/>
                <a:sym typeface="Montserrat"/>
              </a:rPr>
              <a:t>DataSet was created by us, using internet as a source and our dataset include 480 endangered and 1040 normal animals images.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0" name="Google Shape;16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1625" y="4587300"/>
            <a:ext cx="4612375" cy="55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970800"/>
            <a:ext cx="4572000" cy="351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7"/>
          <p:cNvSpPr txBox="1"/>
          <p:nvPr>
            <p:ph type="title"/>
          </p:nvPr>
        </p:nvSpPr>
        <p:spPr>
          <a:xfrm>
            <a:off x="1297500" y="393750"/>
            <a:ext cx="7038900" cy="68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Convolutional Neural Network (CNN) </a:t>
            </a:r>
            <a:endParaRPr/>
          </a:p>
        </p:txBody>
      </p:sp>
      <p:sp>
        <p:nvSpPr>
          <p:cNvPr id="167" name="Google Shape;167;p17"/>
          <p:cNvSpPr txBox="1"/>
          <p:nvPr>
            <p:ph idx="1" type="body"/>
          </p:nvPr>
        </p:nvSpPr>
        <p:spPr>
          <a:xfrm>
            <a:off x="301200" y="1445800"/>
            <a:ext cx="5077800" cy="3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1800">
                <a:latin typeface="Montserrat"/>
                <a:ea typeface="Montserrat"/>
                <a:cs typeface="Montserrat"/>
                <a:sym typeface="Montserrat"/>
              </a:rPr>
              <a:t>To do our project we used CNN algorithm: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tr" sz="1800">
                <a:latin typeface="Montserrat"/>
                <a:ea typeface="Montserrat"/>
                <a:cs typeface="Montserrat"/>
                <a:sym typeface="Montserrat"/>
              </a:rPr>
              <a:t>In neural networks, Convolutional neural network (ConvNets or CNNs) is one of the main categories to do images recognition, images classifications. 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tr" sz="1800">
                <a:latin typeface="Montserrat"/>
                <a:ea typeface="Montserrat"/>
                <a:cs typeface="Montserrat"/>
                <a:sym typeface="Montserrat"/>
              </a:rPr>
              <a:t>CNN image classifications takes an input image, process it and classify it under certain categories (Eg., Dog, Cat, Tiger, Lion).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8" name="Google Shape;16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9000" y="1170250"/>
            <a:ext cx="3765000" cy="340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3F3F3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solidFill>
                  <a:srgbClr val="20124D"/>
                </a:solidFill>
              </a:rPr>
              <a:t>Convolutional Neural Network (CNN) </a:t>
            </a:r>
            <a:endParaRPr>
              <a:solidFill>
                <a:srgbClr val="20124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4" name="Google Shape;17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375" y="1386375"/>
            <a:ext cx="8839197" cy="32569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9"/>
          <p:cNvSpPr txBox="1"/>
          <p:nvPr>
            <p:ph type="title"/>
          </p:nvPr>
        </p:nvSpPr>
        <p:spPr>
          <a:xfrm>
            <a:off x="1297500" y="393750"/>
            <a:ext cx="7038900" cy="63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Consider learning an image: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9"/>
          <p:cNvSpPr txBox="1"/>
          <p:nvPr/>
        </p:nvSpPr>
        <p:spPr>
          <a:xfrm>
            <a:off x="244200" y="1177900"/>
            <a:ext cx="5750100" cy="6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tr" sz="1800">
                <a:solidFill>
                  <a:srgbClr val="FFFFFF"/>
                </a:solidFill>
              </a:rPr>
              <a:t>Some patterns are much smaller than the whole image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81" name="Google Shape;181;p19"/>
          <p:cNvSpPr txBox="1"/>
          <p:nvPr/>
        </p:nvSpPr>
        <p:spPr>
          <a:xfrm>
            <a:off x="2458350" y="2015450"/>
            <a:ext cx="4543800" cy="366300"/>
          </a:xfrm>
          <a:prstGeom prst="rect">
            <a:avLst/>
          </a:prstGeom>
          <a:gradFill>
            <a:gsLst>
              <a:gs pos="0">
                <a:srgbClr val="DFE9FB"/>
              </a:gs>
              <a:gs pos="100000">
                <a:srgbClr val="6E9BE7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Can represent a small region with fewer parameters</a:t>
            </a:r>
            <a:endParaRPr b="1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2" name="Google Shape;18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423" y="2527500"/>
            <a:ext cx="2641926" cy="2113526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19"/>
          <p:cNvSpPr/>
          <p:nvPr/>
        </p:nvSpPr>
        <p:spPr>
          <a:xfrm>
            <a:off x="2133500" y="3008450"/>
            <a:ext cx="628200" cy="4317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4" name="Google Shape;184;p19"/>
          <p:cNvPicPr preferRelativeResize="0"/>
          <p:nvPr/>
        </p:nvPicPr>
        <p:blipFill rotWithShape="1">
          <a:blip r:embed="rId4">
            <a:alphaModFix/>
          </a:blip>
          <a:srcRect b="54643" l="46056" r="21133" t="17198"/>
          <a:stretch/>
        </p:blipFill>
        <p:spPr>
          <a:xfrm>
            <a:off x="4149150" y="3662615"/>
            <a:ext cx="1335600" cy="916935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85" name="Google Shape;185;p19"/>
          <p:cNvCxnSpPr>
            <a:stCxn id="183" idx="3"/>
            <a:endCxn id="184" idx="1"/>
          </p:cNvCxnSpPr>
          <p:nvPr/>
        </p:nvCxnSpPr>
        <p:spPr>
          <a:xfrm>
            <a:off x="2761700" y="3224300"/>
            <a:ext cx="1387500" cy="8967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86" name="Google Shape;186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22350" y="3599338"/>
            <a:ext cx="1759925" cy="10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19"/>
          <p:cNvSpPr/>
          <p:nvPr/>
        </p:nvSpPr>
        <p:spPr>
          <a:xfrm>
            <a:off x="6923625" y="3108250"/>
            <a:ext cx="1759800" cy="491100"/>
          </a:xfrm>
          <a:prstGeom prst="wedgeRoundRectCallout">
            <a:avLst>
              <a:gd fmla="val -18763" name="adj1"/>
              <a:gd fmla="val 88929" name="adj2"/>
              <a:gd fmla="val 0" name="adj3"/>
            </a:avLst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path path="circle">
              <a:fillToRect b="50%" l="50%" r="50%" t="50%"/>
            </a:path>
            <a:tileRect/>
          </a:gradFill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“</a:t>
            </a:r>
            <a:r>
              <a:rPr lang="tr">
                <a:solidFill>
                  <a:srgbClr val="FF0000"/>
                </a:solidFill>
              </a:rPr>
              <a:t>break</a:t>
            </a:r>
            <a:r>
              <a:rPr lang="tr"/>
              <a:t>” detector</a:t>
            </a:r>
            <a:endParaRPr/>
          </a:p>
        </p:txBody>
      </p:sp>
      <p:sp>
        <p:nvSpPr>
          <p:cNvPr id="188" name="Google Shape;188;p19"/>
          <p:cNvSpPr txBox="1"/>
          <p:nvPr/>
        </p:nvSpPr>
        <p:spPr>
          <a:xfrm>
            <a:off x="876900" y="4641025"/>
            <a:ext cx="2081100" cy="3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1100">
                <a:solidFill>
                  <a:schemeClr val="lt1"/>
                </a:solidFill>
              </a:rPr>
              <a:t>Endangered specie</a:t>
            </a:r>
            <a:r>
              <a:rPr lang="tr" sz="1100">
                <a:solidFill>
                  <a:schemeClr val="lt1"/>
                </a:solidFill>
              </a:rPr>
              <a:t> </a:t>
            </a:r>
            <a:endParaRPr sz="11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0"/>
          <p:cNvSpPr txBox="1"/>
          <p:nvPr/>
        </p:nvSpPr>
        <p:spPr>
          <a:xfrm>
            <a:off x="1295875" y="235575"/>
            <a:ext cx="7603800" cy="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1800">
                <a:solidFill>
                  <a:srgbClr val="FFFFFF"/>
                </a:solidFill>
              </a:rPr>
              <a:t>What about training a lot of such “small” detectors and each detector must “move around”</a:t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194" name="Google Shape;19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5025" y="1116000"/>
            <a:ext cx="2234700" cy="178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0"/>
          <p:cNvPicPr preferRelativeResize="0"/>
          <p:nvPr/>
        </p:nvPicPr>
        <p:blipFill rotWithShape="1">
          <a:blip r:embed="rId4">
            <a:alphaModFix/>
          </a:blip>
          <a:srcRect b="0" l="28485" r="9762" t="13830"/>
          <a:stretch/>
        </p:blipFill>
        <p:spPr>
          <a:xfrm>
            <a:off x="1435025" y="3065975"/>
            <a:ext cx="2234700" cy="1960226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0"/>
          <p:cNvSpPr/>
          <p:nvPr/>
        </p:nvSpPr>
        <p:spPr>
          <a:xfrm>
            <a:off x="2670100" y="1490275"/>
            <a:ext cx="628200" cy="4317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0"/>
          <p:cNvSpPr/>
          <p:nvPr/>
        </p:nvSpPr>
        <p:spPr>
          <a:xfrm>
            <a:off x="1539900" y="3187050"/>
            <a:ext cx="628200" cy="4317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8" name="Google Shape;198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84887" y="1599447"/>
            <a:ext cx="1374225" cy="820875"/>
          </a:xfrm>
          <a:prstGeom prst="rect">
            <a:avLst/>
          </a:prstGeom>
          <a:noFill/>
          <a:ln cap="flat" cmpd="sng" w="9525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99" name="Google Shape;199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84900" y="3635650"/>
            <a:ext cx="1374250" cy="820905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0"/>
          <p:cNvSpPr/>
          <p:nvPr/>
        </p:nvSpPr>
        <p:spPr>
          <a:xfrm>
            <a:off x="4502375" y="2449150"/>
            <a:ext cx="148200" cy="1157700"/>
          </a:xfrm>
          <a:prstGeom prst="upDownArrow">
            <a:avLst>
              <a:gd fmla="val 46997" name="adj1"/>
              <a:gd fmla="val 107450" name="adj2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0"/>
          <p:cNvSpPr txBox="1"/>
          <p:nvPr/>
        </p:nvSpPr>
        <p:spPr>
          <a:xfrm>
            <a:off x="4908100" y="2735825"/>
            <a:ext cx="2591400" cy="5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2" name="Google Shape;202;p20"/>
          <p:cNvSpPr txBox="1"/>
          <p:nvPr/>
        </p:nvSpPr>
        <p:spPr>
          <a:xfrm>
            <a:off x="5025900" y="2735825"/>
            <a:ext cx="2696100" cy="5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They can be compressed to the same parameters.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3" name="Google Shape;203;p20"/>
          <p:cNvSpPr/>
          <p:nvPr/>
        </p:nvSpPr>
        <p:spPr>
          <a:xfrm>
            <a:off x="5052100" y="778650"/>
            <a:ext cx="2447400" cy="820800"/>
          </a:xfrm>
          <a:prstGeom prst="cloudCallout">
            <a:avLst>
              <a:gd fmla="val -48297" name="adj1"/>
              <a:gd fmla="val 90576" name="adj2"/>
            </a:avLst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“upper-left” beak detector</a:t>
            </a:r>
            <a:endParaRPr/>
          </a:p>
        </p:txBody>
      </p:sp>
      <p:sp>
        <p:nvSpPr>
          <p:cNvPr id="204" name="Google Shape;204;p20"/>
          <p:cNvSpPr/>
          <p:nvPr/>
        </p:nvSpPr>
        <p:spPr>
          <a:xfrm>
            <a:off x="5474325" y="3954325"/>
            <a:ext cx="2303400" cy="820800"/>
          </a:xfrm>
          <a:prstGeom prst="cloudCallout">
            <a:avLst>
              <a:gd fmla="val -70605" name="adj1"/>
              <a:gd fmla="val -29435" name="adj2"/>
            </a:avLst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“middle” beak detactor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                  Our Project Model</a:t>
            </a:r>
            <a:endParaRPr/>
          </a:p>
        </p:txBody>
      </p:sp>
      <p:pic>
        <p:nvPicPr>
          <p:cNvPr id="210" name="Google Shape;2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110200"/>
            <a:ext cx="7373375" cy="392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