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6C79C8-DB66-4C48-B373-27319DF84076}">
  <a:tblStyle styleId="{C46C79C8-DB66-4C48-B373-27319DF840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Introductions of ourselves</a:t>
            </a:r>
            <a:endParaRPr/>
          </a:p>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13fba6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13fba6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2054ebd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2054ebd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13fba6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13fba6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13fba67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13fba67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613fba67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13fba67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13fba6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13fba6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Non-violent gentrified seems to be a real trend downward</a:t>
            </a:r>
            <a:endParaRPr/>
          </a:p>
          <a:p>
            <a:pPr indent="0" lvl="0" marL="0" rtl="0" algn="l">
              <a:spcBef>
                <a:spcPts val="0"/>
              </a:spcBef>
              <a:spcAft>
                <a:spcPts val="0"/>
              </a:spcAft>
              <a:buNone/>
            </a:pPr>
            <a:r>
              <a:rPr lang="en"/>
              <a:t>Interesting to note the high p-value and mean of violent gentrified</a:t>
            </a:r>
            <a:endParaRPr/>
          </a:p>
          <a:p>
            <a:pPr indent="0" lvl="0" marL="0" rtl="0" algn="l">
              <a:spcBef>
                <a:spcPts val="0"/>
              </a:spcBef>
              <a:spcAft>
                <a:spcPts val="0"/>
              </a:spcAft>
              <a:buNone/>
            </a:pPr>
            <a:r>
              <a:rPr lang="en"/>
              <a:t>Increase in white collar across the board</a:t>
            </a:r>
            <a:endParaRPr/>
          </a:p>
          <a:p>
            <a:pPr indent="0" lvl="0" marL="0" rtl="0" algn="l">
              <a:spcBef>
                <a:spcPts val="0"/>
              </a:spcBef>
              <a:spcAft>
                <a:spcPts val="0"/>
              </a:spcAft>
              <a:buNone/>
            </a:pPr>
            <a:r>
              <a:rPr lang="en"/>
              <a:t>But the not gentrifying neighborhoods seem to have something else going on - 2010 was a very complicated year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2054eb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2054eb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Non-violent gentrified seems to be a real trend downward</a:t>
            </a:r>
            <a:endParaRPr/>
          </a:p>
          <a:p>
            <a:pPr indent="0" lvl="0" marL="0" rtl="0" algn="l">
              <a:spcBef>
                <a:spcPts val="0"/>
              </a:spcBef>
              <a:spcAft>
                <a:spcPts val="0"/>
              </a:spcAft>
              <a:buNone/>
            </a:pPr>
            <a:r>
              <a:rPr lang="en"/>
              <a:t>Interesting to note the high p-value and mean of violent gentrified</a:t>
            </a:r>
            <a:endParaRPr/>
          </a:p>
          <a:p>
            <a:pPr indent="0" lvl="0" marL="0" rtl="0" algn="l">
              <a:spcBef>
                <a:spcPts val="0"/>
              </a:spcBef>
              <a:spcAft>
                <a:spcPts val="0"/>
              </a:spcAft>
              <a:buNone/>
            </a:pPr>
            <a:r>
              <a:rPr lang="en"/>
              <a:t>Increase in white collar across the board</a:t>
            </a:r>
            <a:endParaRPr/>
          </a:p>
          <a:p>
            <a:pPr indent="0" lvl="0" marL="0" rtl="0" algn="l">
              <a:spcBef>
                <a:spcPts val="0"/>
              </a:spcBef>
              <a:spcAft>
                <a:spcPts val="0"/>
              </a:spcAft>
              <a:buNone/>
            </a:pPr>
            <a:r>
              <a:rPr lang="en"/>
              <a:t>But the not gentrifying neighborhoods seem to have something else going on - 2010 was a very complicated year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613fba67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13fba6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0f11d23c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0f11d23c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Background on CCAs and Gentrification Index</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13fba6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13fba6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Background on CCAs and Gentrification Index</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14e7ad0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14e7ad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13fba6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13fba6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13fba6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13fba6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14e7ad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14e7ad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consistent patterns over time </a:t>
            </a:r>
            <a:endParaRPr/>
          </a:p>
          <a:p>
            <a:pPr indent="0" lvl="0" marL="0" rtl="0" algn="l">
              <a:spcBef>
                <a:spcPts val="0"/>
              </a:spcBef>
              <a:spcAft>
                <a:spcPts val="0"/>
              </a:spcAft>
              <a:buNone/>
            </a:pPr>
            <a:r>
              <a:rPr lang="en"/>
              <a:t>In many, white populations decrease, but not in all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14e7ad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14e7ad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14e7ad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14e7ad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3.png"/><Relationship Id="rId7" Type="http://schemas.openxmlformats.org/officeDocument/2006/relationships/image" Target="../media/image17.png"/><Relationship Id="rId8"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3.png"/><Relationship Id="rId7" Type="http://schemas.openxmlformats.org/officeDocument/2006/relationships/image" Target="../media/image17.png"/><Relationship Id="rId8"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90300" y="749625"/>
            <a:ext cx="8902500" cy="103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chemeClr val="dk2"/>
                </a:solidFill>
              </a:rPr>
              <a:t>Chicagoland and Gentrification </a:t>
            </a:r>
            <a:endParaRPr sz="5000">
              <a:solidFill>
                <a:schemeClr val="dk2"/>
              </a:solidFill>
            </a:endParaRPr>
          </a:p>
        </p:txBody>
      </p:sp>
      <p:sp>
        <p:nvSpPr>
          <p:cNvPr id="55" name="Google Shape;55;p13"/>
          <p:cNvSpPr txBox="1"/>
          <p:nvPr>
            <p:ph idx="1" type="subTitle"/>
          </p:nvPr>
        </p:nvSpPr>
        <p:spPr>
          <a:xfrm>
            <a:off x="311700" y="3517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idx="1" type="subTitle"/>
          </p:nvPr>
        </p:nvSpPr>
        <p:spPr>
          <a:xfrm>
            <a:off x="4572000" y="4219825"/>
            <a:ext cx="44208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April 2018</a:t>
            </a:r>
            <a:endParaRPr sz="1200"/>
          </a:p>
          <a:p>
            <a:pPr indent="0" lvl="0" marL="0" rtl="0" algn="r">
              <a:spcBef>
                <a:spcPts val="0"/>
              </a:spcBef>
              <a:spcAft>
                <a:spcPts val="0"/>
              </a:spcAft>
              <a:buNone/>
            </a:pPr>
            <a:r>
              <a:rPr lang="en" sz="1200"/>
              <a:t>Stephen Monteiro</a:t>
            </a:r>
            <a:endParaRPr sz="1200"/>
          </a:p>
          <a:p>
            <a:pPr indent="0" lvl="0" marL="0" rtl="0" algn="r">
              <a:spcBef>
                <a:spcPts val="0"/>
              </a:spcBef>
              <a:spcAft>
                <a:spcPts val="0"/>
              </a:spcAft>
              <a:buNone/>
            </a:pPr>
            <a:r>
              <a:rPr lang="en" sz="1200"/>
              <a:t>Brickey LeQuire</a:t>
            </a:r>
            <a:endParaRPr sz="1200"/>
          </a:p>
          <a:p>
            <a:pPr indent="0" lvl="0" marL="0" rtl="0" algn="r">
              <a:spcBef>
                <a:spcPts val="0"/>
              </a:spcBef>
              <a:spcAft>
                <a:spcPts val="0"/>
              </a:spcAft>
              <a:buNone/>
            </a:pPr>
            <a:r>
              <a:rPr lang="en" sz="1200"/>
              <a:t>Amelia Deschenes</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0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City of Chicago Data: Crime Records</a:t>
            </a:r>
            <a:endParaRPr b="1" sz="2400"/>
          </a:p>
        </p:txBody>
      </p:sp>
      <p:pic>
        <p:nvPicPr>
          <p:cNvPr id="129" name="Google Shape;129;p22"/>
          <p:cNvPicPr preferRelativeResize="0"/>
          <p:nvPr/>
        </p:nvPicPr>
        <p:blipFill>
          <a:blip r:embed="rId3">
            <a:alphaModFix/>
          </a:blip>
          <a:stretch>
            <a:fillRect/>
          </a:stretch>
        </p:blipFill>
        <p:spPr>
          <a:xfrm>
            <a:off x="382150" y="902400"/>
            <a:ext cx="955825" cy="955825"/>
          </a:xfrm>
          <a:prstGeom prst="rect">
            <a:avLst/>
          </a:prstGeom>
          <a:noFill/>
          <a:ln>
            <a:noFill/>
          </a:ln>
        </p:spPr>
      </p:pic>
      <p:sp>
        <p:nvSpPr>
          <p:cNvPr id="130" name="Google Shape;130;p22"/>
          <p:cNvSpPr txBox="1"/>
          <p:nvPr>
            <p:ph type="title"/>
          </p:nvPr>
        </p:nvSpPr>
        <p:spPr>
          <a:xfrm>
            <a:off x="1461300" y="1093963"/>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Perform an API call on 1.2m Crime Records [‘02, ‘10, ‘18]</a:t>
            </a:r>
            <a:endParaRPr b="1" sz="2000"/>
          </a:p>
        </p:txBody>
      </p:sp>
      <p:pic>
        <p:nvPicPr>
          <p:cNvPr id="131" name="Google Shape;131;p22"/>
          <p:cNvPicPr preferRelativeResize="0"/>
          <p:nvPr/>
        </p:nvPicPr>
        <p:blipFill>
          <a:blip r:embed="rId4">
            <a:alphaModFix/>
          </a:blip>
          <a:stretch>
            <a:fillRect/>
          </a:stretch>
        </p:blipFill>
        <p:spPr>
          <a:xfrm>
            <a:off x="288475" y="2061252"/>
            <a:ext cx="1143174" cy="1143174"/>
          </a:xfrm>
          <a:prstGeom prst="rect">
            <a:avLst/>
          </a:prstGeom>
          <a:noFill/>
          <a:ln>
            <a:noFill/>
          </a:ln>
        </p:spPr>
      </p:pic>
      <p:sp>
        <p:nvSpPr>
          <p:cNvPr id="132" name="Google Shape;132;p22"/>
          <p:cNvSpPr txBox="1"/>
          <p:nvPr>
            <p:ph type="title"/>
          </p:nvPr>
        </p:nvSpPr>
        <p:spPr>
          <a:xfrm>
            <a:off x="1531750" y="1409750"/>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400k  / yr, maxes out ChiData.freeuser</a:t>
            </a:r>
            <a:endParaRPr sz="1400"/>
          </a:p>
          <a:p>
            <a:pPr indent="0" lvl="0" marL="0" rtl="0" algn="l">
              <a:spcBef>
                <a:spcPts val="0"/>
              </a:spcBef>
              <a:spcAft>
                <a:spcPts val="0"/>
              </a:spcAft>
              <a:buNone/>
            </a:pPr>
            <a:r>
              <a:rPr lang="en" sz="1400"/>
              <a:t>Could loop through lat/long for CCA under observation (30) </a:t>
            </a:r>
            <a:endParaRPr sz="1400"/>
          </a:p>
        </p:txBody>
      </p:sp>
      <p:sp>
        <p:nvSpPr>
          <p:cNvPr id="133" name="Google Shape;133;p22"/>
          <p:cNvSpPr txBox="1"/>
          <p:nvPr>
            <p:ph type="title"/>
          </p:nvPr>
        </p:nvSpPr>
        <p:spPr>
          <a:xfrm>
            <a:off x="1426075" y="2262188"/>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A series of data transformations to collect RefIDs</a:t>
            </a:r>
            <a:endParaRPr b="1" sz="2000"/>
          </a:p>
        </p:txBody>
      </p:sp>
      <p:sp>
        <p:nvSpPr>
          <p:cNvPr id="134" name="Google Shape;134;p22"/>
          <p:cNvSpPr txBox="1"/>
          <p:nvPr>
            <p:ph type="title"/>
          </p:nvPr>
        </p:nvSpPr>
        <p:spPr>
          <a:xfrm>
            <a:off x="1584600" y="2614025"/>
            <a:ext cx="761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 Merge, Drop, Groupby, Unstack, ‘Math’, iloc, Melt, Rename ] </a:t>
            </a:r>
            <a:endParaRPr sz="1400"/>
          </a:p>
          <a:p>
            <a:pPr indent="0" lvl="0" marL="0" rtl="0" algn="l">
              <a:spcBef>
                <a:spcPts val="0"/>
              </a:spcBef>
              <a:spcAft>
                <a:spcPts val="0"/>
              </a:spcAft>
              <a:buNone/>
            </a:pPr>
            <a:r>
              <a:rPr lang="en" sz="1400"/>
              <a:t>   </a:t>
            </a:r>
            <a:endParaRPr sz="600"/>
          </a:p>
          <a:p>
            <a:pPr indent="0" lvl="0" marL="0" rtl="0" algn="l">
              <a:spcBef>
                <a:spcPts val="0"/>
              </a:spcBef>
              <a:spcAft>
                <a:spcPts val="0"/>
              </a:spcAft>
              <a:buNone/>
            </a:pPr>
            <a:r>
              <a:rPr lang="en" sz="1400"/>
              <a:t>    </a:t>
            </a:r>
            <a:endParaRPr sz="1400"/>
          </a:p>
        </p:txBody>
      </p:sp>
      <p:pic>
        <p:nvPicPr>
          <p:cNvPr id="135" name="Google Shape;135;p22"/>
          <p:cNvPicPr preferRelativeResize="0"/>
          <p:nvPr/>
        </p:nvPicPr>
        <p:blipFill>
          <a:blip r:embed="rId5">
            <a:alphaModFix/>
          </a:blip>
          <a:stretch>
            <a:fillRect/>
          </a:stretch>
        </p:blipFill>
        <p:spPr>
          <a:xfrm>
            <a:off x="382150" y="3407450"/>
            <a:ext cx="955825" cy="955825"/>
          </a:xfrm>
          <a:prstGeom prst="rect">
            <a:avLst/>
          </a:prstGeom>
          <a:noFill/>
          <a:ln>
            <a:noFill/>
          </a:ln>
        </p:spPr>
      </p:pic>
      <p:sp>
        <p:nvSpPr>
          <p:cNvPr id="136" name="Google Shape;136;p22"/>
          <p:cNvSpPr txBox="1"/>
          <p:nvPr>
            <p:ph type="title"/>
          </p:nvPr>
        </p:nvSpPr>
        <p:spPr>
          <a:xfrm>
            <a:off x="1478913" y="3462250"/>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Generate Boxplots</a:t>
            </a:r>
            <a:endParaRPr b="1" sz="2000"/>
          </a:p>
        </p:txBody>
      </p:sp>
      <p:sp>
        <p:nvSpPr>
          <p:cNvPr id="137" name="Google Shape;137;p22"/>
          <p:cNvSpPr txBox="1"/>
          <p:nvPr>
            <p:ph type="title"/>
          </p:nvPr>
        </p:nvSpPr>
        <p:spPr>
          <a:xfrm>
            <a:off x="1584588" y="3828663"/>
            <a:ext cx="761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Plotted By:</a:t>
            </a:r>
            <a:endParaRPr sz="1400"/>
          </a:p>
          <a:p>
            <a:pPr indent="0" lvl="0" marL="0" rtl="0" algn="l">
              <a:spcBef>
                <a:spcPts val="1000"/>
              </a:spcBef>
              <a:spcAft>
                <a:spcPts val="0"/>
              </a:spcAft>
              <a:buNone/>
            </a:pPr>
            <a:r>
              <a:rPr lang="en" sz="1400"/>
              <a:t>	Neighborhood type [‘Gentrified’, ‘Nongentrified’]</a:t>
            </a:r>
            <a:endParaRPr sz="1400"/>
          </a:p>
          <a:p>
            <a:pPr indent="0" lvl="0" marL="0" rtl="0" algn="l">
              <a:spcBef>
                <a:spcPts val="0"/>
              </a:spcBef>
              <a:spcAft>
                <a:spcPts val="0"/>
              </a:spcAft>
              <a:buNone/>
            </a:pPr>
            <a:r>
              <a:rPr lang="en" sz="1400"/>
              <a:t>	FBI Crime Index [‘Nonviolent’, ‘Violent’, ‘White Collar’]</a:t>
            </a:r>
            <a:endParaRPr sz="1400"/>
          </a:p>
          <a:p>
            <a:pPr indent="0" lvl="0" marL="0" rtl="0" algn="l">
              <a:spcBef>
                <a:spcPts val="0"/>
              </a:spcBef>
              <a:spcAft>
                <a:spcPts val="0"/>
              </a:spcAft>
              <a:buNone/>
            </a:pPr>
            <a:r>
              <a:rPr lang="en" sz="1400"/>
              <a:t>	Year [ ‘2002 est’, 2010, 2018]</a:t>
            </a:r>
            <a:endParaRPr sz="1400"/>
          </a:p>
        </p:txBody>
      </p:sp>
      <p:sp>
        <p:nvSpPr>
          <p:cNvPr id="138" name="Google Shape;138;p22"/>
          <p:cNvSpPr txBox="1"/>
          <p:nvPr/>
        </p:nvSpPr>
        <p:spPr>
          <a:xfrm>
            <a:off x="1817825" y="2846575"/>
            <a:ext cx="676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Crime, FBI Crime index, Population, Neighborhood Name, UIC Gent Index</a:t>
            </a:r>
            <a:endParaRPr/>
          </a:p>
        </p:txBody>
      </p:sp>
      <p:sp>
        <p:nvSpPr>
          <p:cNvPr id="139" name="Google Shape;139;p22"/>
          <p:cNvSpPr txBox="1"/>
          <p:nvPr/>
        </p:nvSpPr>
        <p:spPr>
          <a:xfrm>
            <a:off x="1764600" y="3045438"/>
            <a:ext cx="676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Final set is about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20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City of Chicago Data: Crime Records</a:t>
            </a:r>
            <a:endParaRPr b="1" sz="2400"/>
          </a:p>
        </p:txBody>
      </p:sp>
      <p:sp>
        <p:nvSpPr>
          <p:cNvPr id="145" name="Google Shape;145;p23"/>
          <p:cNvSpPr txBox="1"/>
          <p:nvPr/>
        </p:nvSpPr>
        <p:spPr>
          <a:xfrm>
            <a:off x="429450" y="1172075"/>
            <a:ext cx="8168700" cy="3000000"/>
          </a:xfrm>
          <a:prstGeom prst="rect">
            <a:avLst/>
          </a:prstGeom>
          <a:noFill/>
          <a:ln>
            <a:noFill/>
          </a:ln>
        </p:spPr>
        <p:txBody>
          <a:bodyPr anchorCtr="0" anchor="t" bIns="91425" lIns="91425" spcFirstLastPara="1" rIns="91425" wrap="square" tIns="91425">
            <a:noAutofit/>
          </a:bodyPr>
          <a:lstStyle/>
          <a:p>
            <a:pPr indent="-571500" lvl="0" marL="914400" rtl="0" algn="l">
              <a:lnSpc>
                <a:spcPct val="115000"/>
              </a:lnSpc>
              <a:spcBef>
                <a:spcPts val="1000"/>
              </a:spcBef>
              <a:spcAft>
                <a:spcPts val="0"/>
              </a:spcAft>
              <a:buNone/>
            </a:pPr>
            <a:r>
              <a:rPr b="1" lang="en" sz="2400">
                <a:solidFill>
                  <a:schemeClr val="dk1"/>
                </a:solidFill>
              </a:rPr>
              <a:t>H1: </a:t>
            </a:r>
            <a:r>
              <a:rPr lang="en" sz="2400">
                <a:solidFill>
                  <a:schemeClr val="dk1"/>
                </a:solidFill>
              </a:rPr>
              <a:t>As neighborhoods gentrify, violent crime and nonviolent crime will decrease.</a:t>
            </a:r>
            <a:endParaRPr sz="2400">
              <a:solidFill>
                <a:schemeClr val="dk1"/>
              </a:solidFill>
            </a:endParaRPr>
          </a:p>
          <a:p>
            <a:pPr indent="-571500" lvl="0" marL="914400" rtl="0" algn="l">
              <a:lnSpc>
                <a:spcPct val="115000"/>
              </a:lnSpc>
              <a:spcBef>
                <a:spcPts val="1000"/>
              </a:spcBef>
              <a:spcAft>
                <a:spcPts val="0"/>
              </a:spcAft>
              <a:buNone/>
            </a:pPr>
            <a:r>
              <a:rPr b="1" lang="en" sz="2400">
                <a:solidFill>
                  <a:schemeClr val="dk1"/>
                </a:solidFill>
              </a:rPr>
              <a:t>H2: </a:t>
            </a:r>
            <a:r>
              <a:rPr lang="en" sz="2400">
                <a:solidFill>
                  <a:schemeClr val="dk1"/>
                </a:solidFill>
              </a:rPr>
              <a:t>Since gentrification follows White migration and wealth, as neighborhoods gentrify, White Collar crimes will increase.</a:t>
            </a:r>
            <a:endParaRPr sz="2400">
              <a:solidFill>
                <a:schemeClr val="dk1"/>
              </a:solidFill>
            </a:endParaRPr>
          </a:p>
          <a:p>
            <a:pPr indent="-571500" lvl="0" marL="914400" rtl="0" algn="l">
              <a:lnSpc>
                <a:spcPct val="115000"/>
              </a:lnSpc>
              <a:spcBef>
                <a:spcPts val="1000"/>
              </a:spcBef>
              <a:spcAft>
                <a:spcPts val="1000"/>
              </a:spcAft>
              <a:buNone/>
            </a:pPr>
            <a:r>
              <a:rPr b="1" lang="en" sz="2400">
                <a:solidFill>
                  <a:schemeClr val="dk1"/>
                </a:solidFill>
              </a:rPr>
              <a:t>H</a:t>
            </a:r>
            <a:r>
              <a:rPr b="1" lang="en" sz="2400">
                <a:solidFill>
                  <a:srgbClr val="222222"/>
                </a:solidFill>
                <a:latin typeface="Roboto"/>
                <a:ea typeface="Roboto"/>
                <a:cs typeface="Roboto"/>
                <a:sym typeface="Roboto"/>
              </a:rPr>
              <a:t>Ø</a:t>
            </a:r>
            <a:r>
              <a:rPr b="1" lang="en" sz="2400">
                <a:solidFill>
                  <a:schemeClr val="dk1"/>
                </a:solidFill>
              </a:rPr>
              <a:t>: </a:t>
            </a:r>
            <a:r>
              <a:rPr lang="en" sz="2400">
                <a:solidFill>
                  <a:schemeClr val="dk1"/>
                </a:solidFill>
              </a:rPr>
              <a:t>Gentrification does not have an effect on crime rate.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152400" y="161688"/>
            <a:ext cx="8839199" cy="482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152400" y="152400"/>
            <a:ext cx="8839199" cy="4787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152400" y="161688"/>
            <a:ext cx="8839199" cy="482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64" name="Shape 164"/>
        <p:cNvGrpSpPr/>
        <p:nvPr/>
      </p:nvGrpSpPr>
      <p:grpSpPr>
        <a:xfrm>
          <a:off x="0" y="0"/>
          <a:ext cx="0" cy="0"/>
          <a:chOff x="0" y="0"/>
          <a:chExt cx="0" cy="0"/>
        </a:xfrm>
      </p:grpSpPr>
      <p:sp>
        <p:nvSpPr>
          <p:cNvPr id="165" name="Google Shape;165;p27"/>
          <p:cNvSpPr txBox="1"/>
          <p:nvPr/>
        </p:nvSpPr>
        <p:spPr>
          <a:xfrm rot="-5400000">
            <a:off x="-530025" y="1485650"/>
            <a:ext cx="2142000" cy="6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Gentrified</a:t>
            </a:r>
            <a:endParaRPr b="1" sz="1800">
              <a:solidFill>
                <a:schemeClr val="dk1"/>
              </a:solidFill>
            </a:endParaRPr>
          </a:p>
        </p:txBody>
      </p:sp>
      <p:sp>
        <p:nvSpPr>
          <p:cNvPr id="166" name="Google Shape;166;p27"/>
          <p:cNvSpPr txBox="1"/>
          <p:nvPr/>
        </p:nvSpPr>
        <p:spPr>
          <a:xfrm rot="-5400000">
            <a:off x="-517725" y="3654000"/>
            <a:ext cx="2117400" cy="6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Not </a:t>
            </a:r>
            <a:r>
              <a:rPr b="1" lang="en" sz="1800">
                <a:solidFill>
                  <a:schemeClr val="dk1"/>
                </a:solidFill>
              </a:rPr>
              <a:t>Gentrified</a:t>
            </a:r>
            <a:endParaRPr b="1" sz="1800">
              <a:solidFill>
                <a:schemeClr val="dk1"/>
              </a:solidFill>
            </a:endParaRPr>
          </a:p>
        </p:txBody>
      </p:sp>
      <p:pic>
        <p:nvPicPr>
          <p:cNvPr id="167" name="Google Shape;167;p27"/>
          <p:cNvPicPr preferRelativeResize="0"/>
          <p:nvPr/>
        </p:nvPicPr>
        <p:blipFill>
          <a:blip r:embed="rId3">
            <a:alphaModFix/>
          </a:blip>
          <a:stretch>
            <a:fillRect/>
          </a:stretch>
        </p:blipFill>
        <p:spPr>
          <a:xfrm>
            <a:off x="833875" y="716750"/>
            <a:ext cx="2716625" cy="2117399"/>
          </a:xfrm>
          <a:prstGeom prst="rect">
            <a:avLst/>
          </a:prstGeom>
          <a:noFill/>
          <a:ln>
            <a:noFill/>
          </a:ln>
        </p:spPr>
      </p:pic>
      <p:pic>
        <p:nvPicPr>
          <p:cNvPr id="168" name="Google Shape;168;p27"/>
          <p:cNvPicPr preferRelativeResize="0"/>
          <p:nvPr/>
        </p:nvPicPr>
        <p:blipFill>
          <a:blip r:embed="rId4">
            <a:alphaModFix/>
          </a:blip>
          <a:stretch>
            <a:fillRect/>
          </a:stretch>
        </p:blipFill>
        <p:spPr>
          <a:xfrm>
            <a:off x="3550500" y="716750"/>
            <a:ext cx="2716625" cy="2142000"/>
          </a:xfrm>
          <a:prstGeom prst="rect">
            <a:avLst/>
          </a:prstGeom>
          <a:noFill/>
          <a:ln>
            <a:noFill/>
          </a:ln>
        </p:spPr>
      </p:pic>
      <p:pic>
        <p:nvPicPr>
          <p:cNvPr id="169" name="Google Shape;169;p27"/>
          <p:cNvPicPr preferRelativeResize="0"/>
          <p:nvPr/>
        </p:nvPicPr>
        <p:blipFill>
          <a:blip r:embed="rId5">
            <a:alphaModFix/>
          </a:blip>
          <a:stretch>
            <a:fillRect/>
          </a:stretch>
        </p:blipFill>
        <p:spPr>
          <a:xfrm>
            <a:off x="6257925" y="716750"/>
            <a:ext cx="2716625" cy="2142000"/>
          </a:xfrm>
          <a:prstGeom prst="rect">
            <a:avLst/>
          </a:prstGeom>
          <a:noFill/>
          <a:ln>
            <a:noFill/>
          </a:ln>
        </p:spPr>
      </p:pic>
      <p:pic>
        <p:nvPicPr>
          <p:cNvPr id="170" name="Google Shape;170;p27"/>
          <p:cNvPicPr preferRelativeResize="0"/>
          <p:nvPr/>
        </p:nvPicPr>
        <p:blipFill>
          <a:blip r:embed="rId6">
            <a:alphaModFix/>
          </a:blip>
          <a:stretch>
            <a:fillRect/>
          </a:stretch>
        </p:blipFill>
        <p:spPr>
          <a:xfrm>
            <a:off x="833875" y="2834150"/>
            <a:ext cx="2716625" cy="2222150"/>
          </a:xfrm>
          <a:prstGeom prst="rect">
            <a:avLst/>
          </a:prstGeom>
          <a:noFill/>
          <a:ln>
            <a:noFill/>
          </a:ln>
        </p:spPr>
      </p:pic>
      <p:pic>
        <p:nvPicPr>
          <p:cNvPr id="171" name="Google Shape;171;p27"/>
          <p:cNvPicPr preferRelativeResize="0"/>
          <p:nvPr/>
        </p:nvPicPr>
        <p:blipFill>
          <a:blip r:embed="rId7">
            <a:alphaModFix/>
          </a:blip>
          <a:stretch>
            <a:fillRect/>
          </a:stretch>
        </p:blipFill>
        <p:spPr>
          <a:xfrm>
            <a:off x="3550500" y="2845025"/>
            <a:ext cx="2716625" cy="2222150"/>
          </a:xfrm>
          <a:prstGeom prst="rect">
            <a:avLst/>
          </a:prstGeom>
          <a:noFill/>
          <a:ln>
            <a:noFill/>
          </a:ln>
        </p:spPr>
      </p:pic>
      <p:pic>
        <p:nvPicPr>
          <p:cNvPr id="172" name="Google Shape;172;p27"/>
          <p:cNvPicPr preferRelativeResize="0"/>
          <p:nvPr/>
        </p:nvPicPr>
        <p:blipFill>
          <a:blip r:embed="rId8">
            <a:alphaModFix/>
          </a:blip>
          <a:stretch>
            <a:fillRect/>
          </a:stretch>
        </p:blipFill>
        <p:spPr>
          <a:xfrm>
            <a:off x="6257925" y="2845025"/>
            <a:ext cx="2716625" cy="2222150"/>
          </a:xfrm>
          <a:prstGeom prst="rect">
            <a:avLst/>
          </a:prstGeom>
          <a:noFill/>
          <a:ln>
            <a:noFill/>
          </a:ln>
        </p:spPr>
      </p:pic>
      <p:graphicFrame>
        <p:nvGraphicFramePr>
          <p:cNvPr id="173" name="Google Shape;173;p27"/>
          <p:cNvGraphicFramePr/>
          <p:nvPr/>
        </p:nvGraphicFramePr>
        <p:xfrm>
          <a:off x="152400" y="152400"/>
          <a:ext cx="3000000" cy="3000000"/>
        </p:xfrm>
        <a:graphic>
          <a:graphicData uri="http://schemas.openxmlformats.org/drawingml/2006/table">
            <a:tbl>
              <a:tblPr>
                <a:noFill/>
                <a:tableStyleId>{C46C79C8-DB66-4C48-B373-27319DF84076}</a:tableStyleId>
              </a:tblPr>
              <a:tblGrid>
                <a:gridCol w="690675"/>
                <a:gridCol w="902475"/>
                <a:gridCol w="902475"/>
                <a:gridCol w="902475"/>
                <a:gridCol w="902475"/>
                <a:gridCol w="902475"/>
                <a:gridCol w="902475"/>
                <a:gridCol w="902475"/>
                <a:gridCol w="902475"/>
                <a:gridCol w="911675"/>
              </a:tblGrid>
              <a:tr h="534500">
                <a:tc>
                  <a:txBody>
                    <a:bodyPr>
                      <a:noAutofit/>
                    </a:bodyPr>
                    <a:lstStyle/>
                    <a:p>
                      <a:pPr indent="0" lvl="0" marL="0" rtl="0" algn="l">
                        <a:spcBef>
                          <a:spcPts val="0"/>
                        </a:spcBef>
                        <a:spcAft>
                          <a:spcPts val="0"/>
                        </a:spcAft>
                        <a:buNone/>
                      </a:pPr>
                      <a:r>
                        <a:rPr lang="en"/>
                        <a:t> </a:t>
                      </a:r>
                      <a:endParaRPr/>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6225">
                      <a:solidFill>
                        <a:srgbClr val="B7B7B7"/>
                      </a:solidFill>
                      <a:prstDash val="solid"/>
                      <a:round/>
                      <a:headEnd len="sm" w="sm" type="none"/>
                      <a:tailEnd len="sm" w="sm" type="none"/>
                    </a:lnB>
                  </a:tcPr>
                </a:tc>
                <a:tc gridSpan="3">
                  <a:txBody>
                    <a:bodyPr>
                      <a:noAutofit/>
                    </a:bodyPr>
                    <a:lstStyle/>
                    <a:p>
                      <a:pPr indent="0" lvl="0" marL="0" rtl="0" algn="ctr">
                        <a:spcBef>
                          <a:spcPts val="0"/>
                        </a:spcBef>
                        <a:spcAft>
                          <a:spcPts val="0"/>
                        </a:spcAft>
                        <a:buNone/>
                      </a:pPr>
                      <a:r>
                        <a:rPr b="1" lang="en" sz="1800"/>
                        <a:t>Non-Violent</a:t>
                      </a:r>
                      <a:endParaRPr b="1" sz="1800"/>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38100">
                      <a:solidFill>
                        <a:srgbClr val="00FF00"/>
                      </a:solidFill>
                      <a:prstDash val="solid"/>
                      <a:round/>
                      <a:headEnd len="sm" w="sm" type="none"/>
                      <a:tailEnd len="sm" w="sm" type="none"/>
                    </a:lnB>
                  </a:tcPr>
                </a:tc>
                <a:tc hMerge="1"/>
                <a:tc hMerge="1"/>
                <a:tc gridSpan="3">
                  <a:txBody>
                    <a:bodyPr>
                      <a:noAutofit/>
                    </a:bodyPr>
                    <a:lstStyle/>
                    <a:p>
                      <a:pPr indent="0" lvl="0" marL="0" rtl="0" algn="ctr">
                        <a:spcBef>
                          <a:spcPts val="0"/>
                        </a:spcBef>
                        <a:spcAft>
                          <a:spcPts val="0"/>
                        </a:spcAft>
                        <a:buNone/>
                      </a:pPr>
                      <a:r>
                        <a:rPr b="1" lang="en" sz="1800"/>
                        <a:t>Violent</a:t>
                      </a:r>
                      <a:endParaRPr b="1" sz="1800"/>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6225">
                      <a:solidFill>
                        <a:srgbClr val="B7B7B7"/>
                      </a:solidFill>
                      <a:prstDash val="solid"/>
                      <a:round/>
                      <a:headEnd len="sm" w="sm" type="none"/>
                      <a:tailEnd len="sm" w="sm" type="none"/>
                    </a:lnB>
                  </a:tcPr>
                </a:tc>
                <a:tc hMerge="1"/>
                <a:tc hMerge="1"/>
                <a:tc gridSpan="3">
                  <a:txBody>
                    <a:bodyPr>
                      <a:noAutofit/>
                    </a:bodyPr>
                    <a:lstStyle/>
                    <a:p>
                      <a:pPr indent="0" lvl="0" marL="0" rtl="0" algn="ctr">
                        <a:spcBef>
                          <a:spcPts val="0"/>
                        </a:spcBef>
                        <a:spcAft>
                          <a:spcPts val="0"/>
                        </a:spcAft>
                        <a:buNone/>
                      </a:pPr>
                      <a:r>
                        <a:rPr b="1" lang="en" sz="1800"/>
                        <a:t>White Collar</a:t>
                      </a:r>
                      <a:endParaRPr b="1" sz="1800"/>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hMerge="1"/>
                <a:tc hMerge="1"/>
              </a:tr>
              <a:tr h="2184700">
                <a:tc>
                  <a:txBody>
                    <a:bodyPr>
                      <a:noAutofit/>
                    </a:bodyPr>
                    <a:lstStyle/>
                    <a:p>
                      <a:pPr indent="0" lvl="0" marL="0" rtl="0" algn="l">
                        <a:spcBef>
                          <a:spcPts val="0"/>
                        </a:spcBef>
                        <a:spcAft>
                          <a:spcPts val="0"/>
                        </a:spcAft>
                        <a:buNone/>
                      </a:pPr>
                      <a:r>
                        <a:t/>
                      </a:r>
                      <a:endParaRPr/>
                    </a:p>
                  </a:txBody>
                  <a:tcPr marT="91425" marB="91425" marR="91425" marL="91425" anchor="ctr">
                    <a:lnL cap="flat" cmpd="sng" w="6225">
                      <a:solidFill>
                        <a:srgbClr val="B7B7B7"/>
                      </a:solidFill>
                      <a:prstDash val="solid"/>
                      <a:round/>
                      <a:headEnd len="sm" w="sm" type="none"/>
                      <a:tailEnd len="sm" w="sm" type="none"/>
                    </a:lnL>
                    <a:lnR cap="flat" cmpd="sng" w="38100">
                      <a:solidFill>
                        <a:srgbClr val="00FF00"/>
                      </a:solidFill>
                      <a:prstDash val="solid"/>
                      <a:round/>
                      <a:headEnd len="sm" w="sm" type="none"/>
                      <a:tailEnd len="sm" w="sm" type="none"/>
                    </a:lnR>
                    <a:lnT cap="flat" cmpd="sng" w="6225">
                      <a:solidFill>
                        <a:srgbClr val="B7B7B7"/>
                      </a:solidFill>
                      <a:prstDash val="solid"/>
                      <a:round/>
                      <a:headEnd len="sm" w="sm" type="none"/>
                      <a:tailEnd len="sm" w="sm" type="none"/>
                    </a:lnT>
                    <a:lnB cap="flat" cmpd="sng" w="6225">
                      <a:solidFill>
                        <a:srgbClr val="B7B7B7"/>
                      </a:solidFill>
                      <a:prstDash val="solid"/>
                      <a:round/>
                      <a:headEnd len="sm" w="sm" type="none"/>
                      <a:tailEnd len="sm" w="sm" type="none"/>
                    </a:lnB>
                  </a:tcPr>
                </a:tc>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38100">
                      <a:solidFill>
                        <a:srgbClr val="00FF00"/>
                      </a:solidFill>
                      <a:prstDash val="solid"/>
                      <a:round/>
                      <a:headEnd len="sm" w="sm" type="none"/>
                      <a:tailEnd len="sm" w="sm" type="none"/>
                    </a:lnL>
                    <a:lnR cap="flat" cmpd="sng" w="38100">
                      <a:solidFill>
                        <a:srgbClr val="00FF00"/>
                      </a:solidFill>
                      <a:prstDash val="solid"/>
                      <a:round/>
                      <a:headEnd len="sm" w="sm" type="none"/>
                      <a:tailEnd len="sm" w="sm" type="none"/>
                    </a:lnR>
                    <a:lnT cap="flat" cmpd="sng" w="38100">
                      <a:solidFill>
                        <a:srgbClr val="00FF00"/>
                      </a:solidFill>
                      <a:prstDash val="solid"/>
                      <a:round/>
                      <a:headEnd len="sm" w="sm" type="none"/>
                      <a:tailEnd len="sm" w="sm" type="none"/>
                    </a:lnT>
                    <a:lnB cap="flat" cmpd="sng" w="38100">
                      <a:solidFill>
                        <a:srgbClr val="00FF00"/>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38100">
                      <a:solidFill>
                        <a:srgbClr val="00FF00"/>
                      </a:solidFill>
                      <a:prstDash val="solid"/>
                      <a:round/>
                      <a:headEnd len="sm" w="sm" type="none"/>
                      <a:tailEnd len="sm" w="sm" type="none"/>
                    </a:lnL>
                    <a:lnR cap="flat" cmpd="sng" w="95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12575">
                      <a:solidFill>
                        <a:srgbClr val="B7B7B7"/>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9050">
                      <a:solidFill>
                        <a:srgbClr val="00FF00"/>
                      </a:solidFill>
                      <a:prstDash val="solid"/>
                      <a:round/>
                      <a:headEnd len="sm" w="sm" type="none"/>
                      <a:tailEnd len="sm" w="sm" type="none"/>
                    </a:lnB>
                  </a:tcPr>
                </a:tc>
                <a:tc hMerge="1"/>
                <a:tc hMerge="1"/>
              </a:tr>
              <a:tr h="2184700">
                <a:tc>
                  <a:txBody>
                    <a:bodyPr>
                      <a:noAutofit/>
                    </a:bodyPr>
                    <a:lstStyle/>
                    <a:p>
                      <a:pPr indent="0" lvl="0" marL="0" rtl="0" algn="l">
                        <a:spcBef>
                          <a:spcPts val="0"/>
                        </a:spcBef>
                        <a:spcAft>
                          <a:spcPts val="0"/>
                        </a:spcAft>
                        <a:buNone/>
                      </a:pPr>
                      <a:r>
                        <a:t/>
                      </a:r>
                      <a:endParaRPr/>
                    </a:p>
                  </a:txBody>
                  <a:tcPr marT="91425" marB="91425" marR="91425" marL="91425" anchor="ctr">
                    <a:lnL cap="flat" cmpd="sng" w="6225">
                      <a:solidFill>
                        <a:srgbClr val="B7B7B7"/>
                      </a:solidFill>
                      <a:prstDash val="solid"/>
                      <a:round/>
                      <a:headEnd len="sm" w="sm" type="none"/>
                      <a:tailEnd len="sm" w="sm" type="none"/>
                    </a:lnL>
                    <a:lnR cap="flat" cmpd="sng" w="19050">
                      <a:solidFill>
                        <a:srgbClr val="00FF00"/>
                      </a:solidFill>
                      <a:prstDash val="solid"/>
                      <a:round/>
                      <a:headEnd len="sm" w="sm" type="none"/>
                      <a:tailEnd len="sm" w="sm" type="none"/>
                    </a:lnR>
                    <a:lnT cap="flat" cmpd="sng" w="6225">
                      <a:solidFill>
                        <a:srgbClr val="B7B7B7"/>
                      </a:solidFill>
                      <a:prstDash val="solid"/>
                      <a:round/>
                      <a:headEnd len="sm" w="sm" type="none"/>
                      <a:tailEnd len="sm" w="sm" type="none"/>
                    </a:lnT>
                    <a:lnB cap="flat" cmpd="sng" w="6225">
                      <a:solidFill>
                        <a:srgbClr val="B7B7B7"/>
                      </a:solidFill>
                      <a:prstDash val="solid"/>
                      <a:round/>
                      <a:headEnd len="sm" w="sm" type="none"/>
                      <a:tailEnd len="sm" w="sm" type="none"/>
                    </a:lnB>
                  </a:tcPr>
                </a:tc>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19050">
                      <a:solidFill>
                        <a:srgbClr val="00FF00"/>
                      </a:solidFill>
                      <a:prstDash val="solid"/>
                      <a:round/>
                      <a:headEnd len="sm" w="sm" type="none"/>
                      <a:tailEnd len="sm" w="sm" type="none"/>
                    </a:lnL>
                    <a:lnR cap="flat" cmpd="sng" w="19050">
                      <a:solidFill>
                        <a:srgbClr val="00FF00"/>
                      </a:solidFill>
                      <a:prstDash val="solid"/>
                      <a:round/>
                      <a:headEnd len="sm" w="sm" type="none"/>
                      <a:tailEnd len="sm" w="sm" type="none"/>
                    </a:lnR>
                    <a:lnT cap="flat" cmpd="sng" w="38100">
                      <a:solidFill>
                        <a:srgbClr val="00FF00"/>
                      </a:solidFill>
                      <a:prstDash val="solid"/>
                      <a:round/>
                      <a:headEnd len="sm" w="sm" type="none"/>
                      <a:tailEnd len="sm" w="sm" type="none"/>
                    </a:lnT>
                    <a:lnB cap="flat" cmpd="sng" w="19050">
                      <a:solidFill>
                        <a:srgbClr val="00FF00"/>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19050">
                      <a:solidFill>
                        <a:srgbClr val="00FF00"/>
                      </a:solidFill>
                      <a:prstDash val="solid"/>
                      <a:round/>
                      <a:headEnd len="sm" w="sm" type="none"/>
                      <a:tailEnd len="sm" w="sm" type="none"/>
                    </a:lnL>
                    <a:lnR cap="flat" cmpd="sng" w="19050">
                      <a:solidFill>
                        <a:srgbClr val="00FF00"/>
                      </a:solidFill>
                      <a:prstDash val="solid"/>
                      <a:round/>
                      <a:headEnd len="sm" w="sm" type="none"/>
                      <a:tailEnd len="sm" w="sm" type="none"/>
                    </a:lnR>
                    <a:lnT cap="flat" cmpd="sng" w="12575">
                      <a:solidFill>
                        <a:srgbClr val="B7B7B7"/>
                      </a:solidFill>
                      <a:prstDash val="solid"/>
                      <a:round/>
                      <a:headEnd len="sm" w="sm" type="none"/>
                      <a:tailEnd len="sm" w="sm" type="none"/>
                    </a:lnT>
                    <a:lnB cap="flat" cmpd="sng" w="12575">
                      <a:solidFill>
                        <a:srgbClr val="B7B7B7"/>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19050">
                      <a:solidFill>
                        <a:srgbClr val="00FF00"/>
                      </a:solidFill>
                      <a:prstDash val="solid"/>
                      <a:round/>
                      <a:headEnd len="sm" w="sm" type="none"/>
                      <a:tailEnd len="sm" w="sm" type="none"/>
                    </a:lnL>
                    <a:lnR cap="flat" cmpd="sng" w="19050">
                      <a:solidFill>
                        <a:srgbClr val="00FF00"/>
                      </a:solidFill>
                      <a:prstDash val="solid"/>
                      <a:round/>
                      <a:headEnd len="sm" w="sm" type="none"/>
                      <a:tailEnd len="sm" w="sm" type="none"/>
                    </a:lnR>
                    <a:lnT cap="flat" cmpd="sng" w="19050">
                      <a:solidFill>
                        <a:srgbClr val="00FF00"/>
                      </a:solidFill>
                      <a:prstDash val="solid"/>
                      <a:round/>
                      <a:headEnd len="sm" w="sm" type="none"/>
                      <a:tailEnd len="sm" w="sm" type="none"/>
                    </a:lnT>
                    <a:lnB cap="flat" cmpd="sng" w="19050">
                      <a:solidFill>
                        <a:srgbClr val="00FF00"/>
                      </a:solidFill>
                      <a:prstDash val="solid"/>
                      <a:round/>
                      <a:headEnd len="sm" w="sm" type="none"/>
                      <a:tailEnd len="sm" w="sm" type="none"/>
                    </a:lnB>
                  </a:tcPr>
                </a:tc>
                <a:tc hMerge="1"/>
                <a:tc hMerge="1"/>
              </a:tr>
            </a:tbl>
          </a:graphicData>
        </a:graphic>
      </p:graphicFrame>
      <p:sp>
        <p:nvSpPr>
          <p:cNvPr id="174" name="Google Shape;174;p27"/>
          <p:cNvSpPr txBox="1"/>
          <p:nvPr/>
        </p:nvSpPr>
        <p:spPr>
          <a:xfrm>
            <a:off x="2242325" y="86915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3.581308</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Clr>
                <a:schemeClr val="dk1"/>
              </a:buClr>
              <a:buSzPts val="1100"/>
              <a:buFont typeface="Arial"/>
              <a:buNone/>
            </a:pPr>
            <a:r>
              <a:rPr b="1" lang="en" sz="800">
                <a:solidFill>
                  <a:schemeClr val="dk1"/>
                </a:solidFill>
              </a:rPr>
              <a:t> </a:t>
            </a:r>
            <a:r>
              <a:rPr lang="en" sz="800">
                <a:solidFill>
                  <a:schemeClr val="dk1"/>
                </a:solidFill>
              </a:rPr>
              <a:t>0.043544*</a:t>
            </a:r>
            <a:endParaRPr sz="800">
              <a:solidFill>
                <a:schemeClr val="dk1"/>
              </a:solidFill>
            </a:endParaRPr>
          </a:p>
        </p:txBody>
      </p:sp>
      <p:sp>
        <p:nvSpPr>
          <p:cNvPr id="175" name="Google Shape;175;p27"/>
          <p:cNvSpPr txBox="1"/>
          <p:nvPr/>
        </p:nvSpPr>
        <p:spPr>
          <a:xfrm>
            <a:off x="4996450" y="86915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0.269501 </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 </a:t>
            </a:r>
            <a:r>
              <a:rPr lang="en" sz="800">
                <a:solidFill>
                  <a:schemeClr val="dk1"/>
                </a:solidFill>
              </a:rPr>
              <a:t>0.766041</a:t>
            </a:r>
            <a:endParaRPr sz="800">
              <a:solidFill>
                <a:schemeClr val="dk1"/>
              </a:solidFill>
            </a:endParaRPr>
          </a:p>
        </p:txBody>
      </p:sp>
      <p:sp>
        <p:nvSpPr>
          <p:cNvPr id="176" name="Google Shape;176;p27"/>
          <p:cNvSpPr txBox="1"/>
          <p:nvPr/>
        </p:nvSpPr>
        <p:spPr>
          <a:xfrm>
            <a:off x="7750575" y="86915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1.533251 </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 </a:t>
            </a:r>
            <a:r>
              <a:rPr lang="en" sz="800">
                <a:solidFill>
                  <a:schemeClr val="dk1"/>
                </a:solidFill>
              </a:rPr>
              <a:t>0.236238</a:t>
            </a:r>
            <a:endParaRPr sz="800">
              <a:solidFill>
                <a:schemeClr val="dk1"/>
              </a:solidFill>
            </a:endParaRPr>
          </a:p>
        </p:txBody>
      </p:sp>
      <p:sp>
        <p:nvSpPr>
          <p:cNvPr id="177" name="Google Shape;177;p27"/>
          <p:cNvSpPr txBox="1"/>
          <p:nvPr/>
        </p:nvSpPr>
        <p:spPr>
          <a:xfrm>
            <a:off x="2242325" y="304980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12.08305</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0.000036</a:t>
            </a:r>
            <a:r>
              <a:rPr lang="en" sz="800">
                <a:solidFill>
                  <a:schemeClr val="dk1"/>
                </a:solidFill>
              </a:rPr>
              <a:t>***</a:t>
            </a:r>
            <a:endParaRPr sz="800">
              <a:solidFill>
                <a:schemeClr val="dk1"/>
              </a:solidFill>
            </a:endParaRPr>
          </a:p>
        </p:txBody>
      </p:sp>
      <p:sp>
        <p:nvSpPr>
          <p:cNvPr id="178" name="Google Shape;178;p27"/>
          <p:cNvSpPr txBox="1"/>
          <p:nvPr/>
        </p:nvSpPr>
        <p:spPr>
          <a:xfrm>
            <a:off x="5021200" y="304980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2.670908</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 </a:t>
            </a:r>
            <a:r>
              <a:rPr lang="en" sz="800">
                <a:solidFill>
                  <a:schemeClr val="dk1"/>
                </a:solidFill>
              </a:rPr>
              <a:t>0.07701974</a:t>
            </a:r>
            <a:endParaRPr sz="800">
              <a:solidFill>
                <a:schemeClr val="dk1"/>
              </a:solidFill>
            </a:endParaRPr>
          </a:p>
        </p:txBody>
      </p:sp>
      <p:sp>
        <p:nvSpPr>
          <p:cNvPr id="179" name="Google Shape;179;p27"/>
          <p:cNvSpPr txBox="1"/>
          <p:nvPr/>
        </p:nvSpPr>
        <p:spPr>
          <a:xfrm>
            <a:off x="7800075" y="304980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33.416747</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0.00000***</a:t>
            </a:r>
            <a:endParaRPr sz="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83" name="Shape 183"/>
        <p:cNvGrpSpPr/>
        <p:nvPr/>
      </p:nvGrpSpPr>
      <p:grpSpPr>
        <a:xfrm>
          <a:off x="0" y="0"/>
          <a:ext cx="0" cy="0"/>
          <a:chOff x="0" y="0"/>
          <a:chExt cx="0" cy="0"/>
        </a:xfrm>
      </p:grpSpPr>
      <p:sp>
        <p:nvSpPr>
          <p:cNvPr id="184" name="Google Shape;184;p28"/>
          <p:cNvSpPr txBox="1"/>
          <p:nvPr/>
        </p:nvSpPr>
        <p:spPr>
          <a:xfrm rot="-5400000">
            <a:off x="-530025" y="1485650"/>
            <a:ext cx="2142000" cy="6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Gentrified</a:t>
            </a:r>
            <a:endParaRPr b="1" sz="1800">
              <a:solidFill>
                <a:schemeClr val="dk1"/>
              </a:solidFill>
            </a:endParaRPr>
          </a:p>
        </p:txBody>
      </p:sp>
      <p:sp>
        <p:nvSpPr>
          <p:cNvPr id="185" name="Google Shape;185;p28"/>
          <p:cNvSpPr txBox="1"/>
          <p:nvPr/>
        </p:nvSpPr>
        <p:spPr>
          <a:xfrm rot="-5400000">
            <a:off x="-517725" y="3654000"/>
            <a:ext cx="2117400" cy="6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Not Gentrified</a:t>
            </a:r>
            <a:endParaRPr b="1" sz="1800">
              <a:solidFill>
                <a:schemeClr val="dk1"/>
              </a:solidFill>
            </a:endParaRPr>
          </a:p>
        </p:txBody>
      </p:sp>
      <p:pic>
        <p:nvPicPr>
          <p:cNvPr id="186" name="Google Shape;186;p28"/>
          <p:cNvPicPr preferRelativeResize="0"/>
          <p:nvPr/>
        </p:nvPicPr>
        <p:blipFill>
          <a:blip r:embed="rId3">
            <a:alphaModFix/>
          </a:blip>
          <a:stretch>
            <a:fillRect/>
          </a:stretch>
        </p:blipFill>
        <p:spPr>
          <a:xfrm>
            <a:off x="833875" y="716750"/>
            <a:ext cx="2716625" cy="2117399"/>
          </a:xfrm>
          <a:prstGeom prst="rect">
            <a:avLst/>
          </a:prstGeom>
          <a:noFill/>
          <a:ln>
            <a:noFill/>
          </a:ln>
        </p:spPr>
      </p:pic>
      <p:pic>
        <p:nvPicPr>
          <p:cNvPr id="187" name="Google Shape;187;p28"/>
          <p:cNvPicPr preferRelativeResize="0"/>
          <p:nvPr/>
        </p:nvPicPr>
        <p:blipFill>
          <a:blip r:embed="rId4">
            <a:alphaModFix/>
          </a:blip>
          <a:stretch>
            <a:fillRect/>
          </a:stretch>
        </p:blipFill>
        <p:spPr>
          <a:xfrm>
            <a:off x="3550500" y="716750"/>
            <a:ext cx="2716625" cy="2142000"/>
          </a:xfrm>
          <a:prstGeom prst="rect">
            <a:avLst/>
          </a:prstGeom>
          <a:noFill/>
          <a:ln>
            <a:noFill/>
          </a:ln>
        </p:spPr>
      </p:pic>
      <p:pic>
        <p:nvPicPr>
          <p:cNvPr id="188" name="Google Shape;188;p28"/>
          <p:cNvPicPr preferRelativeResize="0"/>
          <p:nvPr/>
        </p:nvPicPr>
        <p:blipFill>
          <a:blip r:embed="rId5">
            <a:alphaModFix/>
          </a:blip>
          <a:stretch>
            <a:fillRect/>
          </a:stretch>
        </p:blipFill>
        <p:spPr>
          <a:xfrm>
            <a:off x="6257925" y="716750"/>
            <a:ext cx="2716625" cy="2142000"/>
          </a:xfrm>
          <a:prstGeom prst="rect">
            <a:avLst/>
          </a:prstGeom>
          <a:noFill/>
          <a:ln>
            <a:noFill/>
          </a:ln>
        </p:spPr>
      </p:pic>
      <p:pic>
        <p:nvPicPr>
          <p:cNvPr id="189" name="Google Shape;189;p28"/>
          <p:cNvPicPr preferRelativeResize="0"/>
          <p:nvPr/>
        </p:nvPicPr>
        <p:blipFill>
          <a:blip r:embed="rId6">
            <a:alphaModFix/>
          </a:blip>
          <a:stretch>
            <a:fillRect/>
          </a:stretch>
        </p:blipFill>
        <p:spPr>
          <a:xfrm>
            <a:off x="833875" y="2834150"/>
            <a:ext cx="2716625" cy="2222150"/>
          </a:xfrm>
          <a:prstGeom prst="rect">
            <a:avLst/>
          </a:prstGeom>
          <a:noFill/>
          <a:ln>
            <a:noFill/>
          </a:ln>
        </p:spPr>
      </p:pic>
      <p:pic>
        <p:nvPicPr>
          <p:cNvPr id="190" name="Google Shape;190;p28"/>
          <p:cNvPicPr preferRelativeResize="0"/>
          <p:nvPr/>
        </p:nvPicPr>
        <p:blipFill>
          <a:blip r:embed="rId7">
            <a:alphaModFix/>
          </a:blip>
          <a:stretch>
            <a:fillRect/>
          </a:stretch>
        </p:blipFill>
        <p:spPr>
          <a:xfrm>
            <a:off x="3550500" y="2845025"/>
            <a:ext cx="2716625" cy="2222150"/>
          </a:xfrm>
          <a:prstGeom prst="rect">
            <a:avLst/>
          </a:prstGeom>
          <a:noFill/>
          <a:ln>
            <a:noFill/>
          </a:ln>
        </p:spPr>
      </p:pic>
      <p:pic>
        <p:nvPicPr>
          <p:cNvPr id="191" name="Google Shape;191;p28"/>
          <p:cNvPicPr preferRelativeResize="0"/>
          <p:nvPr/>
        </p:nvPicPr>
        <p:blipFill>
          <a:blip r:embed="rId8">
            <a:alphaModFix/>
          </a:blip>
          <a:stretch>
            <a:fillRect/>
          </a:stretch>
        </p:blipFill>
        <p:spPr>
          <a:xfrm>
            <a:off x="6257925" y="2845025"/>
            <a:ext cx="2716625" cy="2222150"/>
          </a:xfrm>
          <a:prstGeom prst="rect">
            <a:avLst/>
          </a:prstGeom>
          <a:noFill/>
          <a:ln>
            <a:noFill/>
          </a:ln>
        </p:spPr>
      </p:pic>
      <p:graphicFrame>
        <p:nvGraphicFramePr>
          <p:cNvPr id="192" name="Google Shape;192;p28"/>
          <p:cNvGraphicFramePr/>
          <p:nvPr/>
        </p:nvGraphicFramePr>
        <p:xfrm>
          <a:off x="152400" y="228600"/>
          <a:ext cx="3000000" cy="3000000"/>
        </p:xfrm>
        <a:graphic>
          <a:graphicData uri="http://schemas.openxmlformats.org/drawingml/2006/table">
            <a:tbl>
              <a:tblPr>
                <a:noFill/>
                <a:tableStyleId>{C46C79C8-DB66-4C48-B373-27319DF84076}</a:tableStyleId>
              </a:tblPr>
              <a:tblGrid>
                <a:gridCol w="690675"/>
                <a:gridCol w="902475"/>
                <a:gridCol w="902475"/>
                <a:gridCol w="902475"/>
                <a:gridCol w="902475"/>
                <a:gridCol w="902475"/>
                <a:gridCol w="902475"/>
                <a:gridCol w="902475"/>
                <a:gridCol w="902475"/>
                <a:gridCol w="911675"/>
              </a:tblGrid>
              <a:tr h="534500">
                <a:tc>
                  <a:txBody>
                    <a:bodyPr>
                      <a:noAutofit/>
                    </a:bodyPr>
                    <a:lstStyle/>
                    <a:p>
                      <a:pPr indent="0" lvl="0" marL="0" rtl="0" algn="l">
                        <a:spcBef>
                          <a:spcPts val="0"/>
                        </a:spcBef>
                        <a:spcAft>
                          <a:spcPts val="0"/>
                        </a:spcAft>
                        <a:buNone/>
                      </a:pPr>
                      <a:r>
                        <a:rPr lang="en"/>
                        <a:t> </a:t>
                      </a:r>
                      <a:endParaRPr/>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6225">
                      <a:solidFill>
                        <a:srgbClr val="B7B7B7"/>
                      </a:solidFill>
                      <a:prstDash val="solid"/>
                      <a:round/>
                      <a:headEnd len="sm" w="sm" type="none"/>
                      <a:tailEnd len="sm" w="sm" type="none"/>
                    </a:lnB>
                  </a:tcPr>
                </a:tc>
                <a:tc gridSpan="3">
                  <a:txBody>
                    <a:bodyPr>
                      <a:noAutofit/>
                    </a:bodyPr>
                    <a:lstStyle/>
                    <a:p>
                      <a:pPr indent="0" lvl="0" marL="0" rtl="0" algn="ctr">
                        <a:spcBef>
                          <a:spcPts val="0"/>
                        </a:spcBef>
                        <a:spcAft>
                          <a:spcPts val="0"/>
                        </a:spcAft>
                        <a:buNone/>
                      </a:pPr>
                      <a:r>
                        <a:rPr b="1" lang="en" sz="1800"/>
                        <a:t>Non-Violent</a:t>
                      </a:r>
                      <a:endParaRPr b="1" sz="1800"/>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hMerge="1"/>
                <a:tc hMerge="1"/>
                <a:tc gridSpan="3">
                  <a:txBody>
                    <a:bodyPr>
                      <a:noAutofit/>
                    </a:bodyPr>
                    <a:lstStyle/>
                    <a:p>
                      <a:pPr indent="0" lvl="0" marL="0" rtl="0" algn="ctr">
                        <a:spcBef>
                          <a:spcPts val="0"/>
                        </a:spcBef>
                        <a:spcAft>
                          <a:spcPts val="0"/>
                        </a:spcAft>
                        <a:buNone/>
                      </a:pPr>
                      <a:r>
                        <a:rPr b="1" lang="en" sz="1800"/>
                        <a:t>Violent</a:t>
                      </a:r>
                      <a:endParaRPr b="1" sz="1800"/>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28575">
                      <a:solidFill>
                        <a:srgbClr val="F9CB9C"/>
                      </a:solidFill>
                      <a:prstDash val="solid"/>
                      <a:round/>
                      <a:headEnd len="sm" w="sm" type="none"/>
                      <a:tailEnd len="sm" w="sm" type="none"/>
                    </a:lnB>
                  </a:tcPr>
                </a:tc>
                <a:tc hMerge="1"/>
                <a:tc hMerge="1"/>
                <a:tc gridSpan="3">
                  <a:txBody>
                    <a:bodyPr>
                      <a:noAutofit/>
                    </a:bodyPr>
                    <a:lstStyle/>
                    <a:p>
                      <a:pPr indent="0" lvl="0" marL="0" rtl="0" algn="ctr">
                        <a:spcBef>
                          <a:spcPts val="0"/>
                        </a:spcBef>
                        <a:spcAft>
                          <a:spcPts val="0"/>
                        </a:spcAft>
                        <a:buNone/>
                      </a:pPr>
                      <a:r>
                        <a:rPr b="1" lang="en" sz="1800"/>
                        <a:t>White Collar</a:t>
                      </a:r>
                      <a:endParaRPr b="1" sz="1800"/>
                    </a:p>
                  </a:txBody>
                  <a:tcPr marT="91425" marB="91425" marR="91425" marL="91425">
                    <a:lnL cap="flat" cmpd="sng" w="6225">
                      <a:solidFill>
                        <a:srgbClr val="B7B7B7"/>
                      </a:solidFill>
                      <a:prstDash val="solid"/>
                      <a:round/>
                      <a:headEnd len="sm" w="sm" type="none"/>
                      <a:tailEnd len="sm" w="sm" type="none"/>
                    </a:lnL>
                    <a:lnR cap="flat" cmpd="sng" w="62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28575">
                      <a:solidFill>
                        <a:srgbClr val="F9CB9C"/>
                      </a:solidFill>
                      <a:prstDash val="solid"/>
                      <a:round/>
                      <a:headEnd len="sm" w="sm" type="none"/>
                      <a:tailEnd len="sm" w="sm" type="none"/>
                    </a:lnB>
                  </a:tcPr>
                </a:tc>
                <a:tc hMerge="1"/>
                <a:tc hMerge="1"/>
              </a:tr>
              <a:tr h="2184700">
                <a:tc>
                  <a:txBody>
                    <a:bodyPr>
                      <a:noAutofit/>
                    </a:bodyPr>
                    <a:lstStyle/>
                    <a:p>
                      <a:pPr indent="0" lvl="0" marL="0" rtl="0" algn="l">
                        <a:spcBef>
                          <a:spcPts val="0"/>
                        </a:spcBef>
                        <a:spcAft>
                          <a:spcPts val="0"/>
                        </a:spcAft>
                        <a:buNone/>
                      </a:pPr>
                      <a:r>
                        <a:t/>
                      </a:r>
                      <a:endParaRPr/>
                    </a:p>
                  </a:txBody>
                  <a:tcPr marT="91425" marB="91425" marR="91425" marL="91425" anchor="ctr">
                    <a:lnL cap="flat" cmpd="sng" w="62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6225">
                      <a:solidFill>
                        <a:srgbClr val="B7B7B7"/>
                      </a:solidFill>
                      <a:prstDash val="solid"/>
                      <a:round/>
                      <a:headEnd len="sm" w="sm" type="none"/>
                      <a:tailEnd len="sm" w="sm" type="none"/>
                    </a:lnB>
                  </a:tcPr>
                </a:tc>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9525">
                      <a:solidFill>
                        <a:srgbClr val="B7B7B7"/>
                      </a:solidFill>
                      <a:prstDash val="solid"/>
                      <a:round/>
                      <a:headEnd len="sm" w="sm" type="none"/>
                      <a:tailEnd len="sm" w="sm" type="none"/>
                    </a:lnL>
                    <a:lnR cap="flat" cmpd="sng" w="28575">
                      <a:solidFill>
                        <a:srgbClr val="F9CB9C"/>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28575">
                      <a:solidFill>
                        <a:srgbClr val="F9CB9C"/>
                      </a:solidFill>
                      <a:prstDash val="solid"/>
                      <a:round/>
                      <a:headEnd len="sm" w="sm" type="none"/>
                      <a:tailEnd len="sm" w="sm" type="none"/>
                    </a:lnL>
                    <a:lnR cap="flat" cmpd="sng" w="28575">
                      <a:solidFill>
                        <a:srgbClr val="F9CB9C"/>
                      </a:solidFill>
                      <a:prstDash val="solid"/>
                      <a:round/>
                      <a:headEnd len="sm" w="sm" type="none"/>
                      <a:tailEnd len="sm" w="sm" type="none"/>
                    </a:lnR>
                    <a:lnT cap="flat" cmpd="sng" w="28575">
                      <a:solidFill>
                        <a:srgbClr val="F9CB9C"/>
                      </a:solidFill>
                      <a:prstDash val="solid"/>
                      <a:round/>
                      <a:headEnd len="sm" w="sm" type="none"/>
                      <a:tailEnd len="sm" w="sm" type="none"/>
                    </a:lnT>
                    <a:lnB cap="flat" cmpd="sng" w="28575">
                      <a:solidFill>
                        <a:srgbClr val="F9CB9C"/>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28575">
                      <a:solidFill>
                        <a:srgbClr val="F9CB9C"/>
                      </a:solidFill>
                      <a:prstDash val="solid"/>
                      <a:round/>
                      <a:headEnd len="sm" w="sm" type="none"/>
                      <a:tailEnd len="sm" w="sm" type="none"/>
                    </a:lnL>
                    <a:lnR cap="flat" cmpd="sng" w="28575">
                      <a:solidFill>
                        <a:srgbClr val="F9CB9C"/>
                      </a:solidFill>
                      <a:prstDash val="solid"/>
                      <a:round/>
                      <a:headEnd len="sm" w="sm" type="none"/>
                      <a:tailEnd len="sm" w="sm" type="none"/>
                    </a:lnR>
                    <a:lnT cap="flat" cmpd="sng" w="28575">
                      <a:solidFill>
                        <a:srgbClr val="F9CB9C"/>
                      </a:solidFill>
                      <a:prstDash val="solid"/>
                      <a:round/>
                      <a:headEnd len="sm" w="sm" type="none"/>
                      <a:tailEnd len="sm" w="sm" type="none"/>
                    </a:lnT>
                    <a:lnB cap="flat" cmpd="sng" w="28575">
                      <a:solidFill>
                        <a:srgbClr val="F9CB9C"/>
                      </a:solidFill>
                      <a:prstDash val="solid"/>
                      <a:round/>
                      <a:headEnd len="sm" w="sm" type="none"/>
                      <a:tailEnd len="sm" w="sm" type="none"/>
                    </a:lnB>
                  </a:tcPr>
                </a:tc>
                <a:tc hMerge="1"/>
                <a:tc hMerge="1"/>
              </a:tr>
              <a:tr h="2184700">
                <a:tc>
                  <a:txBody>
                    <a:bodyPr>
                      <a:noAutofit/>
                    </a:bodyPr>
                    <a:lstStyle/>
                    <a:p>
                      <a:pPr indent="0" lvl="0" marL="0" rtl="0" algn="l">
                        <a:spcBef>
                          <a:spcPts val="0"/>
                        </a:spcBef>
                        <a:spcAft>
                          <a:spcPts val="0"/>
                        </a:spcAft>
                        <a:buNone/>
                      </a:pPr>
                      <a:r>
                        <a:t/>
                      </a:r>
                      <a:endParaRPr/>
                    </a:p>
                  </a:txBody>
                  <a:tcPr marT="91425" marB="91425" marR="91425" marL="91425" anchor="ctr">
                    <a:lnL cap="flat" cmpd="sng" w="62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6225">
                      <a:solidFill>
                        <a:srgbClr val="B7B7B7"/>
                      </a:solidFill>
                      <a:prstDash val="solid"/>
                      <a:round/>
                      <a:headEnd len="sm" w="sm" type="none"/>
                      <a:tailEnd len="sm" w="sm" type="none"/>
                    </a:lnT>
                    <a:lnB cap="flat" cmpd="sng" w="6225">
                      <a:solidFill>
                        <a:srgbClr val="B7B7B7"/>
                      </a:solidFill>
                      <a:prstDash val="solid"/>
                      <a:round/>
                      <a:headEnd len="sm" w="sm" type="none"/>
                      <a:tailEnd len="sm" w="sm" type="none"/>
                    </a:lnB>
                  </a:tcPr>
                </a:tc>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28575">
                      <a:solidFill>
                        <a:srgbClr val="F9CB9C"/>
                      </a:solidFill>
                      <a:prstDash val="solid"/>
                      <a:round/>
                      <a:headEnd len="sm" w="sm" type="none"/>
                      <a:tailEnd len="sm" w="sm" type="none"/>
                    </a:lnT>
                    <a:lnB cap="flat" cmpd="sng" w="9525">
                      <a:solidFill>
                        <a:srgbClr val="B7B7B7"/>
                      </a:solidFill>
                      <a:prstDash val="solid"/>
                      <a:round/>
                      <a:headEnd len="sm" w="sm" type="none"/>
                      <a:tailEnd len="sm" w="sm" type="none"/>
                    </a:lnB>
                  </a:tcPr>
                </a:tc>
                <a:tc hMerge="1"/>
                <a:tc hMerge="1"/>
                <a:tc gridSpan="3">
                  <a:txBody>
                    <a:bodyPr>
                      <a:noAutofit/>
                    </a:bodyPr>
                    <a:lstStyle/>
                    <a:p>
                      <a:pPr indent="0" lvl="0" marL="0" rtl="0" algn="l">
                        <a:spcBef>
                          <a:spcPts val="0"/>
                        </a:spcBef>
                        <a:spcAft>
                          <a:spcPts val="0"/>
                        </a:spcAft>
                        <a:buNone/>
                      </a:pPr>
                      <a:r>
                        <a:rPr lang="en"/>
                        <a:t>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28575">
                      <a:solidFill>
                        <a:srgbClr val="F9CB9C"/>
                      </a:solidFill>
                      <a:prstDash val="solid"/>
                      <a:round/>
                      <a:headEnd len="sm" w="sm" type="none"/>
                      <a:tailEnd len="sm" w="sm" type="none"/>
                    </a:lnT>
                    <a:lnB cap="flat" cmpd="sng" w="9525">
                      <a:solidFill>
                        <a:srgbClr val="B7B7B7"/>
                      </a:solidFill>
                      <a:prstDash val="solid"/>
                      <a:round/>
                      <a:headEnd len="sm" w="sm" type="none"/>
                      <a:tailEnd len="sm" w="sm" type="none"/>
                    </a:lnB>
                  </a:tcPr>
                </a:tc>
                <a:tc hMerge="1"/>
                <a:tc hMerge="1"/>
              </a:tr>
            </a:tbl>
          </a:graphicData>
        </a:graphic>
      </p:graphicFrame>
      <p:sp>
        <p:nvSpPr>
          <p:cNvPr id="193" name="Google Shape;193;p28"/>
          <p:cNvSpPr txBox="1"/>
          <p:nvPr/>
        </p:nvSpPr>
        <p:spPr>
          <a:xfrm>
            <a:off x="-323475" y="1055075"/>
            <a:ext cx="69060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nvSpPr>
        <p:spPr>
          <a:xfrm>
            <a:off x="2242325" y="71675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3.581308</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Clr>
                <a:schemeClr val="dk1"/>
              </a:buClr>
              <a:buSzPts val="1100"/>
              <a:buFont typeface="Arial"/>
              <a:buNone/>
            </a:pPr>
            <a:r>
              <a:rPr b="1" lang="en" sz="800">
                <a:solidFill>
                  <a:schemeClr val="dk1"/>
                </a:solidFill>
              </a:rPr>
              <a:t> </a:t>
            </a:r>
            <a:r>
              <a:rPr lang="en" sz="800">
                <a:solidFill>
                  <a:schemeClr val="dk1"/>
                </a:solidFill>
              </a:rPr>
              <a:t>0.043544*</a:t>
            </a:r>
            <a:endParaRPr sz="800">
              <a:solidFill>
                <a:schemeClr val="dk1"/>
              </a:solidFill>
            </a:endParaRPr>
          </a:p>
        </p:txBody>
      </p:sp>
      <p:sp>
        <p:nvSpPr>
          <p:cNvPr id="195" name="Google Shape;195;p28"/>
          <p:cNvSpPr txBox="1"/>
          <p:nvPr/>
        </p:nvSpPr>
        <p:spPr>
          <a:xfrm>
            <a:off x="4996450" y="71675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0.269501 </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 </a:t>
            </a:r>
            <a:r>
              <a:rPr lang="en" sz="800">
                <a:solidFill>
                  <a:schemeClr val="dk1"/>
                </a:solidFill>
              </a:rPr>
              <a:t>0.766041</a:t>
            </a:r>
            <a:endParaRPr sz="800">
              <a:solidFill>
                <a:schemeClr val="dk1"/>
              </a:solidFill>
            </a:endParaRPr>
          </a:p>
        </p:txBody>
      </p:sp>
      <p:sp>
        <p:nvSpPr>
          <p:cNvPr id="196" name="Google Shape;196;p28"/>
          <p:cNvSpPr txBox="1"/>
          <p:nvPr/>
        </p:nvSpPr>
        <p:spPr>
          <a:xfrm>
            <a:off x="7750575" y="71675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1.533251 </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 </a:t>
            </a:r>
            <a:r>
              <a:rPr lang="en" sz="800">
                <a:solidFill>
                  <a:schemeClr val="dk1"/>
                </a:solidFill>
              </a:rPr>
              <a:t>0.236238</a:t>
            </a:r>
            <a:endParaRPr sz="800">
              <a:solidFill>
                <a:schemeClr val="dk1"/>
              </a:solidFill>
            </a:endParaRPr>
          </a:p>
        </p:txBody>
      </p:sp>
      <p:sp>
        <p:nvSpPr>
          <p:cNvPr id="197" name="Google Shape;197;p28"/>
          <p:cNvSpPr txBox="1"/>
          <p:nvPr/>
        </p:nvSpPr>
        <p:spPr>
          <a:xfrm>
            <a:off x="2242325" y="289740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12.08305</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0.000036</a:t>
            </a:r>
            <a:r>
              <a:rPr lang="en" sz="800">
                <a:solidFill>
                  <a:schemeClr val="dk1"/>
                </a:solidFill>
              </a:rPr>
              <a:t>***</a:t>
            </a:r>
            <a:endParaRPr sz="800">
              <a:solidFill>
                <a:schemeClr val="dk1"/>
              </a:solidFill>
            </a:endParaRPr>
          </a:p>
        </p:txBody>
      </p:sp>
      <p:sp>
        <p:nvSpPr>
          <p:cNvPr id="198" name="Google Shape;198;p28"/>
          <p:cNvSpPr txBox="1"/>
          <p:nvPr/>
        </p:nvSpPr>
        <p:spPr>
          <a:xfrm>
            <a:off x="5021200" y="289740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2.670908</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 </a:t>
            </a:r>
            <a:r>
              <a:rPr lang="en" sz="800">
                <a:solidFill>
                  <a:schemeClr val="dk1"/>
                </a:solidFill>
              </a:rPr>
              <a:t>0.07701974</a:t>
            </a:r>
            <a:endParaRPr sz="800">
              <a:solidFill>
                <a:schemeClr val="dk1"/>
              </a:solidFill>
            </a:endParaRPr>
          </a:p>
        </p:txBody>
      </p:sp>
      <p:sp>
        <p:nvSpPr>
          <p:cNvPr id="199" name="Google Shape;199;p28"/>
          <p:cNvSpPr txBox="1"/>
          <p:nvPr/>
        </p:nvSpPr>
        <p:spPr>
          <a:xfrm>
            <a:off x="7800075" y="2897400"/>
            <a:ext cx="1200300" cy="80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800">
                <a:solidFill>
                  <a:schemeClr val="dk1"/>
                </a:solidFill>
              </a:rPr>
              <a:t>F-Statistic: </a:t>
            </a:r>
            <a:endParaRPr b="1" sz="800">
              <a:solidFill>
                <a:schemeClr val="dk1"/>
              </a:solidFill>
            </a:endParaRPr>
          </a:p>
          <a:p>
            <a:pPr indent="0" lvl="0" marL="0" rtl="0" algn="r">
              <a:lnSpc>
                <a:spcPct val="100000"/>
              </a:lnSpc>
              <a:spcBef>
                <a:spcPts val="0"/>
              </a:spcBef>
              <a:spcAft>
                <a:spcPts val="0"/>
              </a:spcAft>
              <a:buNone/>
            </a:pPr>
            <a:r>
              <a:rPr lang="en" sz="800">
                <a:solidFill>
                  <a:schemeClr val="dk1"/>
                </a:solidFill>
              </a:rPr>
              <a:t>33.416747</a:t>
            </a:r>
            <a:endParaRPr sz="800">
              <a:solidFill>
                <a:schemeClr val="dk1"/>
              </a:solidFill>
            </a:endParaRPr>
          </a:p>
          <a:p>
            <a:pPr indent="0" lvl="0" marL="0" rtl="0" algn="r">
              <a:lnSpc>
                <a:spcPct val="100000"/>
              </a:lnSpc>
              <a:spcBef>
                <a:spcPts val="0"/>
              </a:spcBef>
              <a:spcAft>
                <a:spcPts val="0"/>
              </a:spcAft>
              <a:buNone/>
            </a:pPr>
            <a:r>
              <a:rPr b="1" lang="en" sz="800">
                <a:solidFill>
                  <a:schemeClr val="dk1"/>
                </a:solidFill>
              </a:rPr>
              <a:t>P-Value:</a:t>
            </a:r>
            <a:endParaRPr b="1" sz="800">
              <a:solidFill>
                <a:schemeClr val="dk1"/>
              </a:solidFill>
            </a:endParaRPr>
          </a:p>
          <a:p>
            <a:pPr indent="0" lvl="0" marL="0" rtl="0" algn="r">
              <a:lnSpc>
                <a:spcPct val="100000"/>
              </a:lnSpc>
              <a:spcBef>
                <a:spcPts val="0"/>
              </a:spcBef>
              <a:spcAft>
                <a:spcPts val="0"/>
              </a:spcAft>
              <a:buNone/>
            </a:pPr>
            <a:r>
              <a:rPr b="1" lang="en" sz="800">
                <a:solidFill>
                  <a:schemeClr val="dk1"/>
                </a:solidFill>
              </a:rPr>
              <a:t>0.00000***</a:t>
            </a:r>
            <a:endParaRPr sz="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203" name="Shape 203"/>
        <p:cNvGrpSpPr/>
        <p:nvPr/>
      </p:nvGrpSpPr>
      <p:grpSpPr>
        <a:xfrm>
          <a:off x="0" y="0"/>
          <a:ext cx="0" cy="0"/>
          <a:chOff x="0" y="0"/>
          <a:chExt cx="0" cy="0"/>
        </a:xfrm>
      </p:grpSpPr>
      <p:graphicFrame>
        <p:nvGraphicFramePr>
          <p:cNvPr id="204" name="Google Shape;204;p29"/>
          <p:cNvGraphicFramePr/>
          <p:nvPr/>
        </p:nvGraphicFramePr>
        <p:xfrm>
          <a:off x="1914825" y="192600"/>
          <a:ext cx="3000000" cy="3000000"/>
        </p:xfrm>
        <a:graphic>
          <a:graphicData uri="http://schemas.openxmlformats.org/drawingml/2006/table">
            <a:tbl>
              <a:tblPr>
                <a:noFill/>
                <a:tableStyleId>{C46C79C8-DB66-4C48-B373-27319DF84076}</a:tableStyleId>
              </a:tblPr>
              <a:tblGrid>
                <a:gridCol w="1667300"/>
                <a:gridCol w="1369575"/>
                <a:gridCol w="1405300"/>
                <a:gridCol w="547750"/>
              </a:tblGrid>
              <a:tr h="238125">
                <a:tc>
                  <a:txBody>
                    <a:bodyPr>
                      <a:noAutofit/>
                    </a:bodyPr>
                    <a:lstStyle/>
                    <a:p>
                      <a:pPr indent="0" lvl="0" marL="0" rtl="0" algn="l">
                        <a:spcBef>
                          <a:spcPts val="0"/>
                        </a:spcBef>
                        <a:spcAft>
                          <a:spcPts val="0"/>
                        </a:spcAft>
                        <a:buNone/>
                      </a:pPr>
                      <a:r>
                        <a:rPr b="1" lang="en"/>
                        <a:t> </a:t>
                      </a:r>
                      <a:endParaRPr b="1"/>
                    </a:p>
                  </a:txBody>
                  <a:tcPr marT="91425" marB="91425" marR="91425" marL="91425">
                    <a:lnL cap="flat" cmpd="sng" w="12575">
                      <a:solidFill>
                        <a:srgbClr val="000000"/>
                      </a:solidFill>
                      <a:prstDash val="solid"/>
                      <a:round/>
                      <a:headEnd len="sm" w="sm" type="none"/>
                      <a:tailEnd len="sm" w="sm" type="none"/>
                    </a:lnL>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Gentrified</a:t>
                      </a:r>
                      <a:endParaRPr b="1"/>
                    </a:p>
                  </a:txBody>
                  <a:tcPr marT="91425" marB="91425" marR="91425" marL="91425">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Not Gentrified</a:t>
                      </a:r>
                      <a:endParaRPr b="1"/>
                    </a:p>
                  </a:txBody>
                  <a:tcPr marT="91425" marB="91425" marR="91425" marL="91425">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 </a:t>
                      </a:r>
                      <a:endParaRPr sz="1000"/>
                    </a:p>
                  </a:txBody>
                  <a:tcPr marT="91425" marB="91425" marR="91425" marL="91425">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38125">
                <a:tc rowSpan="3">
                  <a:txBody>
                    <a:bodyPr>
                      <a:noAutofit/>
                    </a:bodyPr>
                    <a:lstStyle/>
                    <a:p>
                      <a:pPr indent="0" lvl="0" marL="0" rtl="0" algn="r">
                        <a:spcBef>
                          <a:spcPts val="0"/>
                        </a:spcBef>
                        <a:spcAft>
                          <a:spcPts val="0"/>
                        </a:spcAft>
                        <a:buNone/>
                      </a:pPr>
                      <a:r>
                        <a:rPr lang="en" sz="1800"/>
                        <a:t>Nonviolent</a:t>
                      </a:r>
                      <a:endParaRPr sz="1800"/>
                    </a:p>
                    <a:p>
                      <a:pPr indent="0" lvl="0" marL="0" rtl="0" algn="l">
                        <a:spcBef>
                          <a:spcPts val="0"/>
                        </a:spcBef>
                        <a:spcAft>
                          <a:spcPts val="0"/>
                        </a:spcAft>
                        <a:buNone/>
                      </a:pPr>
                      <a:r>
                        <a:t/>
                      </a:r>
                      <a:endParaRPr sz="1000"/>
                    </a:p>
                  </a:txBody>
                  <a:tcPr marT="91425" marB="91425" marR="91425" marL="91425">
                    <a:lnL cap="flat" cmpd="sng" w="12575">
                      <a:solidFill>
                        <a:srgbClr val="000000"/>
                      </a:solidFill>
                      <a:prstDash val="solid"/>
                      <a:round/>
                      <a:headEnd len="sm" w="sm" type="none"/>
                      <a:tailEnd len="sm" w="sm" type="none"/>
                    </a:lnL>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37.24</a:t>
                      </a:r>
                      <a:endParaRPr sz="1200"/>
                    </a:p>
                  </a:txBody>
                  <a:tcPr marT="91425" marB="91425" marR="91425" marL="91425">
                    <a:lnT cap="flat" cmpd="sng" w="12575">
                      <a:solidFill>
                        <a:srgbClr val="000000"/>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t>18.78</a:t>
                      </a:r>
                      <a:endParaRPr sz="1200"/>
                    </a:p>
                  </a:txBody>
                  <a:tcPr marT="91425" marB="91425" marR="91425" marL="91425">
                    <a:lnT cap="flat" cmpd="sng" w="12575">
                      <a:solidFill>
                        <a:srgbClr val="000000"/>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lang="en" sz="1000"/>
                        <a:t>2002</a:t>
                      </a:r>
                      <a:endParaRPr sz="1000"/>
                    </a:p>
                  </a:txBody>
                  <a:tcPr marT="91425" marB="91425" marR="91425" marL="91425">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tcPr>
                </a:tc>
              </a:tr>
              <a:tr h="238125">
                <a:tc vMerge="1"/>
                <a:tc>
                  <a:txBody>
                    <a:bodyPr>
                      <a:noAutofit/>
                    </a:bodyPr>
                    <a:lstStyle/>
                    <a:p>
                      <a:pPr indent="0" lvl="0" marL="0" rtl="0" algn="l">
                        <a:spcBef>
                          <a:spcPts val="0"/>
                        </a:spcBef>
                        <a:spcAft>
                          <a:spcPts val="0"/>
                        </a:spcAft>
                        <a:buNone/>
                      </a:pPr>
                      <a:r>
                        <a:rPr lang="en" sz="1200"/>
                        <a:t>32.52</a:t>
                      </a:r>
                      <a:endParaRPr sz="1200"/>
                    </a:p>
                  </a:txBody>
                  <a:tcPr marT="91425" marB="91425" marR="91425" marL="91425"/>
                </a:tc>
                <a:tc>
                  <a:txBody>
                    <a:bodyPr>
                      <a:noAutofit/>
                    </a:bodyPr>
                    <a:lstStyle/>
                    <a:p>
                      <a:pPr indent="0" lvl="0" marL="0" rtl="0" algn="l">
                        <a:spcBef>
                          <a:spcPts val="0"/>
                        </a:spcBef>
                        <a:spcAft>
                          <a:spcPts val="0"/>
                        </a:spcAft>
                        <a:buNone/>
                      </a:pPr>
                      <a:r>
                        <a:rPr lang="en" sz="1200"/>
                        <a:t>25.72</a:t>
                      </a:r>
                      <a:endParaRPr sz="1200"/>
                    </a:p>
                  </a:txBody>
                  <a:tcPr marT="91425" marB="91425" marR="91425" marL="91425"/>
                </a:tc>
                <a:tc>
                  <a:txBody>
                    <a:bodyPr>
                      <a:noAutofit/>
                    </a:bodyPr>
                    <a:lstStyle/>
                    <a:p>
                      <a:pPr indent="0" lvl="0" marL="0" rtl="0" algn="l">
                        <a:lnSpc>
                          <a:spcPct val="115000"/>
                        </a:lnSpc>
                        <a:spcBef>
                          <a:spcPts val="0"/>
                        </a:spcBef>
                        <a:spcAft>
                          <a:spcPts val="0"/>
                        </a:spcAft>
                        <a:buNone/>
                      </a:pPr>
                      <a:r>
                        <a:rPr lang="en" sz="1000"/>
                        <a:t>2010</a:t>
                      </a:r>
                      <a:endParaRPr sz="1000"/>
                    </a:p>
                  </a:txBody>
                  <a:tcPr marT="91425" marB="91425" marR="91425" marL="91425">
                    <a:lnR cap="flat" cmpd="sng" w="12575">
                      <a:solidFill>
                        <a:srgbClr val="000000"/>
                      </a:solidFill>
                      <a:prstDash val="solid"/>
                      <a:round/>
                      <a:headEnd len="sm" w="sm" type="none"/>
                      <a:tailEnd len="sm" w="sm" type="none"/>
                    </a:lnR>
                  </a:tcPr>
                </a:tc>
              </a:tr>
              <a:tr h="247650">
                <a:tc vMerge="1"/>
                <a:tc>
                  <a:txBody>
                    <a:bodyPr>
                      <a:noAutofit/>
                    </a:bodyPr>
                    <a:lstStyle/>
                    <a:p>
                      <a:pPr indent="0" lvl="0" marL="0" rtl="0" algn="l">
                        <a:spcBef>
                          <a:spcPts val="0"/>
                        </a:spcBef>
                        <a:spcAft>
                          <a:spcPts val="0"/>
                        </a:spcAft>
                        <a:buNone/>
                      </a:pPr>
                      <a:r>
                        <a:rPr lang="en" sz="1200"/>
                        <a:t>19.37</a:t>
                      </a:r>
                      <a:endParaRPr sz="1200"/>
                    </a:p>
                  </a:txBody>
                  <a:tcPr marT="91425" marB="91425" marR="91425" marL="91425">
                    <a:lnB cap="flat" cmpd="sng" w="12575">
                      <a:solidFill>
                        <a:srgbClr val="00FF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14.22</a:t>
                      </a:r>
                      <a:endParaRPr sz="1200"/>
                    </a:p>
                  </a:txBody>
                  <a:tcPr marT="91425" marB="91425" marR="91425" marL="91425">
                    <a:lnB cap="flat" cmpd="sng" w="1257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2018</a:t>
                      </a:r>
                      <a:endParaRPr sz="1000"/>
                    </a:p>
                  </a:txBody>
                  <a:tcPr marT="91425" marB="91425" marR="91425" marL="91425">
                    <a:lnR cap="flat" cmpd="sng" w="12575">
                      <a:solidFill>
                        <a:srgbClr val="000000"/>
                      </a:solidFill>
                      <a:prstDash val="solid"/>
                      <a:round/>
                      <a:headEnd len="sm" w="sm" type="none"/>
                      <a:tailEnd len="sm" w="sm" type="none"/>
                    </a:lnR>
                    <a:lnB cap="flat" cmpd="sng" w="12575">
                      <a:solidFill>
                        <a:srgbClr val="000000"/>
                      </a:solidFill>
                      <a:prstDash val="solid"/>
                      <a:round/>
                      <a:headEnd len="sm" w="sm" type="none"/>
                      <a:tailEnd len="sm" w="sm" type="none"/>
                    </a:lnB>
                  </a:tcPr>
                </a:tc>
              </a:tr>
              <a:tr h="247650">
                <a:tc>
                  <a:txBody>
                    <a:bodyPr>
                      <a:noAutofit/>
                    </a:bodyPr>
                    <a:lstStyle/>
                    <a:p>
                      <a:pPr indent="0" lvl="0" marL="0" rtl="0" algn="r">
                        <a:spcBef>
                          <a:spcPts val="0"/>
                        </a:spcBef>
                        <a:spcAft>
                          <a:spcPts val="0"/>
                        </a:spcAft>
                        <a:buNone/>
                      </a:pPr>
                      <a:r>
                        <a:rPr b="1" lang="en"/>
                        <a:t>Total ∆</a:t>
                      </a:r>
                      <a:endParaRPr b="1"/>
                    </a:p>
                  </a:txBody>
                  <a:tcPr marT="91425" marB="91425" marR="91425" marL="91425">
                    <a:lnL cap="flat" cmpd="sng" w="12575">
                      <a:solidFill>
                        <a:srgbClr val="000000"/>
                      </a:solidFill>
                      <a:prstDash val="solid"/>
                      <a:round/>
                      <a:headEnd len="sm" w="sm" type="none"/>
                      <a:tailEnd len="sm" w="sm" type="none"/>
                    </a:lnL>
                    <a:lnR cap="flat" cmpd="sng" w="9525">
                      <a:solidFill>
                        <a:srgbClr val="00FF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a:t>
                      </a:r>
                      <a:r>
                        <a:rPr b="1" lang="en"/>
                        <a:t>17.88</a:t>
                      </a:r>
                      <a:endParaRPr b="1"/>
                    </a:p>
                  </a:txBody>
                  <a:tcPr marT="91425" marB="91425" marR="91425" marL="91425">
                    <a:lnL cap="flat" cmpd="sng" w="9525">
                      <a:solidFill>
                        <a:srgbClr val="00FF00"/>
                      </a:solidFill>
                      <a:prstDash val="solid"/>
                      <a:round/>
                      <a:headEnd len="sm" w="sm" type="none"/>
                      <a:tailEnd len="sm" w="sm" type="none"/>
                    </a:lnL>
                    <a:lnR cap="flat" cmpd="sng" w="9525">
                      <a:solidFill>
                        <a:srgbClr val="00FF00"/>
                      </a:solidFill>
                      <a:prstDash val="solid"/>
                      <a:round/>
                      <a:headEnd len="sm" w="sm" type="none"/>
                      <a:tailEnd len="sm" w="sm" type="none"/>
                    </a:lnR>
                    <a:lnT cap="flat" cmpd="sng" w="12575">
                      <a:solidFill>
                        <a:srgbClr val="00FF00"/>
                      </a:solidFill>
                      <a:prstDash val="solid"/>
                      <a:round/>
                      <a:headEnd len="sm" w="sm" type="none"/>
                      <a:tailEnd len="sm" w="sm" type="none"/>
                    </a:lnT>
                    <a:lnB cap="flat" cmpd="sng" w="12575">
                      <a:solidFill>
                        <a:srgbClr val="00FF00"/>
                      </a:solidFill>
                      <a:prstDash val="solid"/>
                      <a:round/>
                      <a:headEnd len="sm" w="sm" type="none"/>
                      <a:tailEnd len="sm" w="sm" type="none"/>
                    </a:lnB>
                    <a:solidFill>
                      <a:srgbClr val="B6D7A8"/>
                    </a:solidFill>
                  </a:tcPr>
                </a:tc>
                <a:tc>
                  <a:txBody>
                    <a:bodyPr>
                      <a:noAutofit/>
                    </a:bodyPr>
                    <a:lstStyle/>
                    <a:p>
                      <a:pPr indent="0" lvl="0" marL="0" rtl="0" algn="l">
                        <a:spcBef>
                          <a:spcPts val="0"/>
                        </a:spcBef>
                        <a:spcAft>
                          <a:spcPts val="0"/>
                        </a:spcAft>
                        <a:buNone/>
                      </a:pPr>
                      <a:r>
                        <a:rPr b="1" lang="en"/>
                        <a:t>-</a:t>
                      </a:r>
                      <a:r>
                        <a:rPr b="1" lang="en"/>
                        <a:t>4.56</a:t>
                      </a:r>
                      <a:endParaRPr b="1"/>
                    </a:p>
                  </a:txBody>
                  <a:tcPr marT="91425" marB="91425" marR="91425" marL="91425">
                    <a:lnL cap="flat" cmpd="sng" w="9525">
                      <a:solidFill>
                        <a:srgbClr val="00FF00"/>
                      </a:solidFill>
                      <a:prstDash val="solid"/>
                      <a:round/>
                      <a:headEnd len="sm" w="sm" type="none"/>
                      <a:tailEnd len="sm" w="sm" type="none"/>
                    </a:lnL>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 </a:t>
                      </a:r>
                      <a:endParaRPr sz="1000"/>
                    </a:p>
                  </a:txBody>
                  <a:tcPr marT="91425" marB="91425" marR="91425" marL="91425">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38125">
                <a:tc rowSpan="3">
                  <a:txBody>
                    <a:bodyPr>
                      <a:noAutofit/>
                    </a:bodyPr>
                    <a:lstStyle/>
                    <a:p>
                      <a:pPr indent="0" lvl="0" marL="0" rtl="0" algn="r">
                        <a:spcBef>
                          <a:spcPts val="0"/>
                        </a:spcBef>
                        <a:spcAft>
                          <a:spcPts val="0"/>
                        </a:spcAft>
                        <a:buNone/>
                      </a:pPr>
                      <a:r>
                        <a:rPr lang="en" sz="1800"/>
                        <a:t>Violent</a:t>
                      </a:r>
                      <a:endParaRPr sz="1800"/>
                    </a:p>
                    <a:p>
                      <a:pPr indent="0" lvl="0" marL="0" rtl="0" algn="l">
                        <a:spcBef>
                          <a:spcPts val="0"/>
                        </a:spcBef>
                        <a:spcAft>
                          <a:spcPts val="0"/>
                        </a:spcAft>
                        <a:buNone/>
                      </a:pPr>
                      <a:r>
                        <a:t/>
                      </a:r>
                      <a:endParaRPr sz="1000"/>
                    </a:p>
                  </a:txBody>
                  <a:tcPr marT="91425" marB="91425" marR="91425" marL="91425">
                    <a:lnL cap="flat" cmpd="sng" w="12575">
                      <a:solidFill>
                        <a:srgbClr val="000000"/>
                      </a:solidFill>
                      <a:prstDash val="solid"/>
                      <a:round/>
                      <a:headEnd len="sm" w="sm" type="none"/>
                      <a:tailEnd len="sm" w="sm" type="none"/>
                    </a:lnL>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20.05</a:t>
                      </a:r>
                      <a:endParaRPr sz="1200"/>
                    </a:p>
                  </a:txBody>
                  <a:tcPr marT="91425" marB="91425" marR="91425" marL="91425">
                    <a:lnT cap="flat" cmpd="sng" w="12575">
                      <a:solidFill>
                        <a:srgbClr val="00FF00"/>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t>10.25</a:t>
                      </a:r>
                      <a:endParaRPr sz="1200"/>
                    </a:p>
                  </a:txBody>
                  <a:tcPr marT="91425" marB="91425" marR="91425" marL="91425">
                    <a:lnT cap="flat" cmpd="sng" w="12575">
                      <a:solidFill>
                        <a:srgbClr val="000000"/>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lang="en" sz="1000"/>
                        <a:t>2002</a:t>
                      </a:r>
                      <a:endParaRPr sz="1000"/>
                    </a:p>
                  </a:txBody>
                  <a:tcPr marT="91425" marB="91425" marR="91425" marL="91425">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tcPr>
                </a:tc>
              </a:tr>
              <a:tr h="238125">
                <a:tc vMerge="1"/>
                <a:tc>
                  <a:txBody>
                    <a:bodyPr>
                      <a:noAutofit/>
                    </a:bodyPr>
                    <a:lstStyle/>
                    <a:p>
                      <a:pPr indent="0" lvl="0" marL="0" rtl="0" algn="l">
                        <a:spcBef>
                          <a:spcPts val="0"/>
                        </a:spcBef>
                        <a:spcAft>
                          <a:spcPts val="0"/>
                        </a:spcAft>
                        <a:buNone/>
                      </a:pPr>
                      <a:r>
                        <a:rPr lang="en" sz="1200"/>
                        <a:t>17.79</a:t>
                      </a:r>
                      <a:endParaRPr sz="1200"/>
                    </a:p>
                  </a:txBody>
                  <a:tcPr marT="91425" marB="91425" marR="91425" marL="91425"/>
                </a:tc>
                <a:tc>
                  <a:txBody>
                    <a:bodyPr>
                      <a:noAutofit/>
                    </a:bodyPr>
                    <a:lstStyle/>
                    <a:p>
                      <a:pPr indent="0" lvl="0" marL="0" rtl="0" algn="l">
                        <a:spcBef>
                          <a:spcPts val="0"/>
                        </a:spcBef>
                        <a:spcAft>
                          <a:spcPts val="0"/>
                        </a:spcAft>
                        <a:buNone/>
                      </a:pPr>
                      <a:r>
                        <a:rPr lang="en" sz="1200"/>
                        <a:t>13.80</a:t>
                      </a:r>
                      <a:endParaRPr sz="1200"/>
                    </a:p>
                  </a:txBody>
                  <a:tcPr marT="91425" marB="91425" marR="91425" marL="91425"/>
                </a:tc>
                <a:tc>
                  <a:txBody>
                    <a:bodyPr>
                      <a:noAutofit/>
                    </a:bodyPr>
                    <a:lstStyle/>
                    <a:p>
                      <a:pPr indent="0" lvl="0" marL="0" rtl="0" algn="l">
                        <a:lnSpc>
                          <a:spcPct val="115000"/>
                        </a:lnSpc>
                        <a:spcBef>
                          <a:spcPts val="0"/>
                        </a:spcBef>
                        <a:spcAft>
                          <a:spcPts val="0"/>
                        </a:spcAft>
                        <a:buNone/>
                      </a:pPr>
                      <a:r>
                        <a:rPr lang="en" sz="1000"/>
                        <a:t>2010</a:t>
                      </a:r>
                      <a:endParaRPr sz="1000"/>
                    </a:p>
                  </a:txBody>
                  <a:tcPr marT="91425" marB="91425" marR="91425" marL="91425">
                    <a:lnR cap="flat" cmpd="sng" w="12575">
                      <a:solidFill>
                        <a:srgbClr val="000000"/>
                      </a:solidFill>
                      <a:prstDash val="solid"/>
                      <a:round/>
                      <a:headEnd len="sm" w="sm" type="none"/>
                      <a:tailEnd len="sm" w="sm" type="none"/>
                    </a:lnR>
                  </a:tcPr>
                </a:tc>
              </a:tr>
              <a:tr h="247650">
                <a:tc vMerge="1"/>
                <a:tc>
                  <a:txBody>
                    <a:bodyPr>
                      <a:noAutofit/>
                    </a:bodyPr>
                    <a:lstStyle/>
                    <a:p>
                      <a:pPr indent="0" lvl="0" marL="0" rtl="0" algn="l">
                        <a:spcBef>
                          <a:spcPts val="0"/>
                        </a:spcBef>
                        <a:spcAft>
                          <a:spcPts val="0"/>
                        </a:spcAft>
                        <a:buNone/>
                      </a:pPr>
                      <a:r>
                        <a:rPr lang="en" sz="1200"/>
                        <a:t>16.64</a:t>
                      </a:r>
                      <a:endParaRPr sz="1200"/>
                    </a:p>
                  </a:txBody>
                  <a:tcPr marT="91425" marB="91425" marR="91425" marL="91425">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10.57</a:t>
                      </a:r>
                      <a:endParaRPr sz="1200"/>
                    </a:p>
                  </a:txBody>
                  <a:tcPr marT="91425" marB="91425" marR="91425" marL="91425">
                    <a:lnB cap="flat" cmpd="sng" w="1257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2018</a:t>
                      </a:r>
                      <a:endParaRPr sz="1000"/>
                    </a:p>
                  </a:txBody>
                  <a:tcPr marT="91425" marB="91425" marR="91425" marL="91425">
                    <a:lnR cap="flat" cmpd="sng" w="12575">
                      <a:solidFill>
                        <a:srgbClr val="000000"/>
                      </a:solidFill>
                      <a:prstDash val="solid"/>
                      <a:round/>
                      <a:headEnd len="sm" w="sm" type="none"/>
                      <a:tailEnd len="sm" w="sm" type="none"/>
                    </a:lnR>
                    <a:lnB cap="flat" cmpd="sng" w="12575">
                      <a:solidFill>
                        <a:srgbClr val="000000"/>
                      </a:solidFill>
                      <a:prstDash val="solid"/>
                      <a:round/>
                      <a:headEnd len="sm" w="sm" type="none"/>
                      <a:tailEnd len="sm" w="sm" type="none"/>
                    </a:lnB>
                  </a:tcPr>
                </a:tc>
              </a:tr>
              <a:tr h="247650">
                <a:tc>
                  <a:txBody>
                    <a:bodyPr>
                      <a:noAutofit/>
                    </a:bodyPr>
                    <a:lstStyle/>
                    <a:p>
                      <a:pPr indent="0" lvl="0" marL="0" rtl="0" algn="r">
                        <a:spcBef>
                          <a:spcPts val="0"/>
                        </a:spcBef>
                        <a:spcAft>
                          <a:spcPts val="0"/>
                        </a:spcAft>
                        <a:buNone/>
                      </a:pPr>
                      <a:r>
                        <a:rPr b="1" lang="en"/>
                        <a:t>Total ∆</a:t>
                      </a:r>
                      <a:endParaRPr b="1"/>
                    </a:p>
                  </a:txBody>
                  <a:tcPr marT="91425" marB="91425" marR="91425" marL="91425">
                    <a:lnL cap="flat" cmpd="sng" w="12575">
                      <a:solidFill>
                        <a:srgbClr val="000000"/>
                      </a:solidFill>
                      <a:prstDash val="solid"/>
                      <a:round/>
                      <a:headEnd len="sm" w="sm" type="none"/>
                      <a:tailEnd len="sm" w="sm" type="none"/>
                    </a:lnL>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a:t>
                      </a:r>
                      <a:r>
                        <a:rPr b="1" lang="en"/>
                        <a:t>3.42</a:t>
                      </a:r>
                      <a:endParaRPr b="1"/>
                    </a:p>
                  </a:txBody>
                  <a:tcPr marT="91425" marB="91425" marR="91425" marL="91425">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0.32</a:t>
                      </a:r>
                      <a:endParaRPr b="1"/>
                    </a:p>
                  </a:txBody>
                  <a:tcPr marT="91425" marB="91425" marR="91425" marL="91425">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 </a:t>
                      </a:r>
                      <a:endParaRPr sz="1000"/>
                    </a:p>
                  </a:txBody>
                  <a:tcPr marT="91425" marB="91425" marR="91425" marL="91425">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238125">
                <a:tc rowSpan="3">
                  <a:txBody>
                    <a:bodyPr>
                      <a:noAutofit/>
                    </a:bodyPr>
                    <a:lstStyle/>
                    <a:p>
                      <a:pPr indent="0" lvl="0" marL="0" rtl="0" algn="r">
                        <a:spcBef>
                          <a:spcPts val="0"/>
                        </a:spcBef>
                        <a:spcAft>
                          <a:spcPts val="0"/>
                        </a:spcAft>
                        <a:buNone/>
                      </a:pPr>
                      <a:r>
                        <a:rPr lang="en" sz="1800"/>
                        <a:t>White Collar</a:t>
                      </a:r>
                      <a:endParaRPr sz="1800"/>
                    </a:p>
                  </a:txBody>
                  <a:tcPr marT="91425" marB="91425" marR="91425" marL="91425">
                    <a:lnL cap="flat" cmpd="sng" w="12575">
                      <a:solidFill>
                        <a:srgbClr val="000000"/>
                      </a:solidFill>
                      <a:prstDash val="solid"/>
                      <a:round/>
                      <a:headEnd len="sm" w="sm" type="none"/>
                      <a:tailEnd len="sm" w="sm" type="none"/>
                    </a:lnL>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6.07</a:t>
                      </a:r>
                      <a:endParaRPr sz="1200"/>
                    </a:p>
                  </a:txBody>
                  <a:tcPr marT="91425" marB="91425" marR="91425" marL="91425">
                    <a:lnT cap="flat" cmpd="sng" w="12575">
                      <a:solidFill>
                        <a:srgbClr val="000000"/>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t>1.63</a:t>
                      </a:r>
                      <a:endParaRPr sz="1200"/>
                    </a:p>
                  </a:txBody>
                  <a:tcPr marT="91425" marB="91425" marR="91425" marL="91425">
                    <a:lnT cap="flat" cmpd="sng" w="12575">
                      <a:solidFill>
                        <a:srgbClr val="000000"/>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lang="en" sz="1000"/>
                        <a:t>2002</a:t>
                      </a:r>
                      <a:endParaRPr sz="1000"/>
                    </a:p>
                  </a:txBody>
                  <a:tcPr marT="91425" marB="91425" marR="91425" marL="91425">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tcPr>
                </a:tc>
              </a:tr>
              <a:tr h="238125">
                <a:tc vMerge="1"/>
                <a:tc>
                  <a:txBody>
                    <a:bodyPr>
                      <a:noAutofit/>
                    </a:bodyPr>
                    <a:lstStyle/>
                    <a:p>
                      <a:pPr indent="0" lvl="0" marL="0" rtl="0" algn="l">
                        <a:spcBef>
                          <a:spcPts val="0"/>
                        </a:spcBef>
                        <a:spcAft>
                          <a:spcPts val="0"/>
                        </a:spcAft>
                        <a:buNone/>
                      </a:pPr>
                      <a:r>
                        <a:rPr lang="en" sz="1200"/>
                        <a:t>7.38</a:t>
                      </a:r>
                      <a:endParaRPr sz="1200"/>
                    </a:p>
                  </a:txBody>
                  <a:tcPr marT="91425" marB="91425" marR="91425" marL="91425"/>
                </a:tc>
                <a:tc>
                  <a:txBody>
                    <a:bodyPr>
                      <a:noAutofit/>
                    </a:bodyPr>
                    <a:lstStyle/>
                    <a:p>
                      <a:pPr indent="0" lvl="0" marL="0" rtl="0" algn="l">
                        <a:spcBef>
                          <a:spcPts val="0"/>
                        </a:spcBef>
                        <a:spcAft>
                          <a:spcPts val="0"/>
                        </a:spcAft>
                        <a:buNone/>
                      </a:pPr>
                      <a:r>
                        <a:rPr lang="en" sz="1200"/>
                        <a:t>2.83</a:t>
                      </a:r>
                      <a:endParaRPr sz="1200"/>
                    </a:p>
                  </a:txBody>
                  <a:tcPr marT="91425" marB="91425" marR="91425" marL="91425"/>
                </a:tc>
                <a:tc>
                  <a:txBody>
                    <a:bodyPr>
                      <a:noAutofit/>
                    </a:bodyPr>
                    <a:lstStyle/>
                    <a:p>
                      <a:pPr indent="0" lvl="0" marL="0" rtl="0" algn="l">
                        <a:lnSpc>
                          <a:spcPct val="115000"/>
                        </a:lnSpc>
                        <a:spcBef>
                          <a:spcPts val="0"/>
                        </a:spcBef>
                        <a:spcAft>
                          <a:spcPts val="0"/>
                        </a:spcAft>
                        <a:buNone/>
                      </a:pPr>
                      <a:r>
                        <a:rPr lang="en" sz="1000"/>
                        <a:t>2010</a:t>
                      </a:r>
                      <a:endParaRPr sz="1000"/>
                    </a:p>
                  </a:txBody>
                  <a:tcPr marT="91425" marB="91425" marR="91425" marL="91425">
                    <a:lnR cap="flat" cmpd="sng" w="12575">
                      <a:solidFill>
                        <a:srgbClr val="000000"/>
                      </a:solidFill>
                      <a:prstDash val="solid"/>
                      <a:round/>
                      <a:headEnd len="sm" w="sm" type="none"/>
                      <a:tailEnd len="sm" w="sm" type="none"/>
                    </a:lnR>
                  </a:tcPr>
                </a:tc>
              </a:tr>
              <a:tr h="247650">
                <a:tc vMerge="1"/>
                <a:tc>
                  <a:txBody>
                    <a:bodyPr>
                      <a:noAutofit/>
                    </a:bodyPr>
                    <a:lstStyle/>
                    <a:p>
                      <a:pPr indent="0" lvl="0" marL="0" rtl="0" algn="l">
                        <a:spcBef>
                          <a:spcPts val="0"/>
                        </a:spcBef>
                        <a:spcAft>
                          <a:spcPts val="0"/>
                        </a:spcAft>
                        <a:buNone/>
                      </a:pPr>
                      <a:r>
                        <a:rPr lang="en" sz="1200"/>
                        <a:t>13.25</a:t>
                      </a:r>
                      <a:endParaRPr sz="1200"/>
                    </a:p>
                  </a:txBody>
                  <a:tcPr marT="91425" marB="91425" marR="91425" marL="91425">
                    <a:lnB cap="flat" cmpd="sng" w="12575">
                      <a:solidFill>
                        <a:srgbClr val="EA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4.33</a:t>
                      </a:r>
                      <a:endParaRPr sz="1200"/>
                    </a:p>
                  </a:txBody>
                  <a:tcPr marT="91425" marB="91425" marR="91425" marL="91425">
                    <a:lnB cap="flat" cmpd="sng" w="1257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2018</a:t>
                      </a:r>
                      <a:endParaRPr sz="1000"/>
                    </a:p>
                  </a:txBody>
                  <a:tcPr marT="91425" marB="91425" marR="91425" marL="91425">
                    <a:lnR cap="flat" cmpd="sng" w="12575">
                      <a:solidFill>
                        <a:srgbClr val="000000"/>
                      </a:solidFill>
                      <a:prstDash val="solid"/>
                      <a:round/>
                      <a:headEnd len="sm" w="sm" type="none"/>
                      <a:tailEnd len="sm" w="sm" type="none"/>
                    </a:lnR>
                    <a:lnB cap="flat" cmpd="sng" w="12575">
                      <a:solidFill>
                        <a:srgbClr val="000000"/>
                      </a:solidFill>
                      <a:prstDash val="solid"/>
                      <a:round/>
                      <a:headEnd len="sm" w="sm" type="none"/>
                      <a:tailEnd len="sm" w="sm" type="none"/>
                    </a:lnB>
                  </a:tcPr>
                </a:tc>
              </a:tr>
              <a:tr h="247650">
                <a:tc>
                  <a:txBody>
                    <a:bodyPr>
                      <a:noAutofit/>
                    </a:bodyPr>
                    <a:lstStyle/>
                    <a:p>
                      <a:pPr indent="0" lvl="0" marL="0" rtl="0" algn="r">
                        <a:spcBef>
                          <a:spcPts val="0"/>
                        </a:spcBef>
                        <a:spcAft>
                          <a:spcPts val="0"/>
                        </a:spcAft>
                        <a:buNone/>
                      </a:pPr>
                      <a:r>
                        <a:rPr b="1" lang="en"/>
                        <a:t>Total ∆</a:t>
                      </a:r>
                      <a:endParaRPr b="1"/>
                    </a:p>
                  </a:txBody>
                  <a:tcPr marT="91425" marB="91425" marR="91425" marL="91425">
                    <a:lnL cap="flat" cmpd="sng" w="12575">
                      <a:solidFill>
                        <a:srgbClr val="000000"/>
                      </a:solidFill>
                      <a:prstDash val="solid"/>
                      <a:round/>
                      <a:headEnd len="sm" w="sm" type="none"/>
                      <a:tailEnd len="sm" w="sm" type="none"/>
                    </a:lnL>
                    <a:lnR cap="flat" cmpd="sng" w="9525">
                      <a:solidFill>
                        <a:srgbClr val="EA9999"/>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7.17</a:t>
                      </a:r>
                      <a:endParaRPr b="1"/>
                    </a:p>
                  </a:txBody>
                  <a:tcPr marT="91425" marB="91425" marR="91425" marL="91425">
                    <a:lnL cap="flat" cmpd="sng" w="9525">
                      <a:solidFill>
                        <a:srgbClr val="EA9999"/>
                      </a:solidFill>
                      <a:prstDash val="solid"/>
                      <a:round/>
                      <a:headEnd len="sm" w="sm" type="none"/>
                      <a:tailEnd len="sm" w="sm" type="none"/>
                    </a:lnL>
                    <a:lnR cap="flat" cmpd="sng" w="9525">
                      <a:solidFill>
                        <a:srgbClr val="EA9999"/>
                      </a:solidFill>
                      <a:prstDash val="solid"/>
                      <a:round/>
                      <a:headEnd len="sm" w="sm" type="none"/>
                      <a:tailEnd len="sm" w="sm" type="none"/>
                    </a:lnR>
                    <a:lnT cap="flat" cmpd="sng" w="12575">
                      <a:solidFill>
                        <a:srgbClr val="EA9999"/>
                      </a:solidFill>
                      <a:prstDash val="solid"/>
                      <a:round/>
                      <a:headEnd len="sm" w="sm" type="none"/>
                      <a:tailEnd len="sm" w="sm" type="none"/>
                    </a:lnT>
                    <a:lnB cap="flat" cmpd="sng" w="12575">
                      <a:solidFill>
                        <a:srgbClr val="EA9999"/>
                      </a:solidFill>
                      <a:prstDash val="solid"/>
                      <a:round/>
                      <a:headEnd len="sm" w="sm" type="none"/>
                      <a:tailEnd len="sm" w="sm" type="none"/>
                    </a:lnB>
                    <a:solidFill>
                      <a:srgbClr val="FFF2CC"/>
                    </a:solidFill>
                  </a:tcPr>
                </a:tc>
                <a:tc>
                  <a:txBody>
                    <a:bodyPr>
                      <a:noAutofit/>
                    </a:bodyPr>
                    <a:lstStyle/>
                    <a:p>
                      <a:pPr indent="0" lvl="0" marL="0" rtl="0" algn="l">
                        <a:spcBef>
                          <a:spcPts val="0"/>
                        </a:spcBef>
                        <a:spcAft>
                          <a:spcPts val="0"/>
                        </a:spcAft>
                        <a:buNone/>
                      </a:pPr>
                      <a:r>
                        <a:rPr b="1" lang="en"/>
                        <a:t>2.70</a:t>
                      </a:r>
                      <a:endParaRPr b="1"/>
                    </a:p>
                  </a:txBody>
                  <a:tcPr marT="91425" marB="91425" marR="91425" marL="91425">
                    <a:lnL cap="flat" cmpd="sng" w="9525">
                      <a:solidFill>
                        <a:srgbClr val="EA9999"/>
                      </a:solidFill>
                      <a:prstDash val="solid"/>
                      <a:round/>
                      <a:headEnd len="sm" w="sm" type="none"/>
                      <a:tailEnd len="sm" w="sm" type="none"/>
                    </a:lnL>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 </a:t>
                      </a:r>
                      <a:endParaRPr sz="1000"/>
                    </a:p>
                  </a:txBody>
                  <a:tcPr marT="91425" marB="91425" marR="91425" marL="91425">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60" name="Shape 60"/>
        <p:cNvGrpSpPr/>
        <p:nvPr/>
      </p:nvGrpSpPr>
      <p:grpSpPr>
        <a:xfrm>
          <a:off x="0" y="0"/>
          <a:ext cx="0" cy="0"/>
          <a:chOff x="0" y="0"/>
          <a:chExt cx="0" cy="0"/>
        </a:xfrm>
      </p:grpSpPr>
      <p:sp>
        <p:nvSpPr>
          <p:cNvPr id="61" name="Google Shape;61;p14"/>
          <p:cNvSpPr txBox="1"/>
          <p:nvPr/>
        </p:nvSpPr>
        <p:spPr>
          <a:xfrm>
            <a:off x="2428025" y="2664488"/>
            <a:ext cx="47451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Exploring of the Factors of Gentrification</a:t>
            </a:r>
            <a:endParaRPr b="1"/>
          </a:p>
        </p:txBody>
      </p:sp>
      <p:pic>
        <p:nvPicPr>
          <p:cNvPr id="63" name="Google Shape;63;p14"/>
          <p:cNvPicPr preferRelativeResize="0"/>
          <p:nvPr/>
        </p:nvPicPr>
        <p:blipFill>
          <a:blip r:embed="rId3">
            <a:alphaModFix/>
          </a:blip>
          <a:stretch>
            <a:fillRect/>
          </a:stretch>
        </p:blipFill>
        <p:spPr>
          <a:xfrm>
            <a:off x="413002" y="3333987"/>
            <a:ext cx="1107029" cy="553500"/>
          </a:xfrm>
          <a:prstGeom prst="rect">
            <a:avLst/>
          </a:prstGeom>
          <a:noFill/>
          <a:ln>
            <a:noFill/>
          </a:ln>
        </p:spPr>
      </p:pic>
      <p:sp>
        <p:nvSpPr>
          <p:cNvPr id="64" name="Google Shape;64;p14"/>
          <p:cNvSpPr txBox="1"/>
          <p:nvPr>
            <p:ph type="title"/>
          </p:nvPr>
        </p:nvSpPr>
        <p:spPr>
          <a:xfrm>
            <a:off x="1938575" y="1611888"/>
            <a:ext cx="642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does the demographic makeup of a neighborhood change as it becomes gentrified?</a:t>
            </a:r>
            <a:endParaRPr sz="2000"/>
          </a:p>
        </p:txBody>
      </p:sp>
      <p:sp>
        <p:nvSpPr>
          <p:cNvPr id="65" name="Google Shape;65;p14"/>
          <p:cNvSpPr txBox="1"/>
          <p:nvPr>
            <p:ph type="title"/>
          </p:nvPr>
        </p:nvSpPr>
        <p:spPr>
          <a:xfrm>
            <a:off x="1968475" y="3217988"/>
            <a:ext cx="629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are crime rates impacted in gentrified neighborhoods?</a:t>
            </a:r>
            <a:endParaRPr sz="2000"/>
          </a:p>
          <a:p>
            <a:pPr indent="0" lvl="0" marL="0" rtl="0" algn="l">
              <a:spcBef>
                <a:spcPts val="0"/>
              </a:spcBef>
              <a:spcAft>
                <a:spcPts val="0"/>
              </a:spcAft>
              <a:buNone/>
            </a:pPr>
            <a:r>
              <a:t/>
            </a:r>
            <a:endParaRPr b="1" sz="2000"/>
          </a:p>
        </p:txBody>
      </p:sp>
      <p:pic>
        <p:nvPicPr>
          <p:cNvPr id="66" name="Google Shape;66;p14"/>
          <p:cNvPicPr preferRelativeResize="0"/>
          <p:nvPr/>
        </p:nvPicPr>
        <p:blipFill>
          <a:blip r:embed="rId4">
            <a:alphaModFix/>
          </a:blip>
          <a:stretch>
            <a:fillRect/>
          </a:stretch>
        </p:blipFill>
        <p:spPr>
          <a:xfrm>
            <a:off x="607750" y="1602013"/>
            <a:ext cx="775900" cy="77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Sources</a:t>
            </a:r>
            <a:endParaRPr b="1"/>
          </a:p>
        </p:txBody>
      </p:sp>
      <p:sp>
        <p:nvSpPr>
          <p:cNvPr id="72" name="Google Shape;72;p15"/>
          <p:cNvSpPr txBox="1"/>
          <p:nvPr>
            <p:ph idx="1" type="body"/>
          </p:nvPr>
        </p:nvSpPr>
        <p:spPr>
          <a:xfrm>
            <a:off x="311700" y="1152475"/>
            <a:ext cx="873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UIC Gentrification Index.csv</a:t>
            </a:r>
            <a:endParaRPr b="1"/>
          </a:p>
          <a:p>
            <a:pPr indent="-304800" lvl="1" marL="914400" rtl="0" algn="l">
              <a:spcBef>
                <a:spcPts val="0"/>
              </a:spcBef>
              <a:spcAft>
                <a:spcPts val="0"/>
              </a:spcAft>
              <a:buSzPts val="1200"/>
              <a:buChar char="○"/>
            </a:pPr>
            <a:r>
              <a:rPr lang="en" sz="1200"/>
              <a:t>The Socioeconomic Change of Chicago’s Community Areas (1970-2010) shows that inequality is growing in Chicago. Some neighborhoods have grown wealthier, while others have grown poorer. At the same time, the number of middle-class neighborhoods has gone down.</a:t>
            </a:r>
            <a:endParaRPr sz="1200"/>
          </a:p>
          <a:p>
            <a:pPr indent="-342900" lvl="0" marL="457200" rtl="0" algn="l">
              <a:spcBef>
                <a:spcPts val="1000"/>
              </a:spcBef>
              <a:spcAft>
                <a:spcPts val="0"/>
              </a:spcAft>
              <a:buSzPts val="1800"/>
              <a:buChar char="●"/>
            </a:pPr>
            <a:r>
              <a:rPr b="1" lang="en"/>
              <a:t>CMAP Data Hub Community Snapshots</a:t>
            </a:r>
            <a:endParaRPr b="1"/>
          </a:p>
          <a:p>
            <a:pPr indent="-304800" lvl="1" marL="914400" rtl="0" algn="l">
              <a:spcBef>
                <a:spcPts val="0"/>
              </a:spcBef>
              <a:spcAft>
                <a:spcPts val="0"/>
              </a:spcAft>
              <a:buSzPts val="1200"/>
              <a:buChar char="○"/>
            </a:pPr>
            <a:r>
              <a:rPr lang="en" sz="1200"/>
              <a:t>These summarize demographics, housing, employment, transportation habits, retail sales, property values, and land use in metropolitan Chicago's seven counties, 284 municipalities, and 77 Chicago Community Areas.</a:t>
            </a:r>
            <a:endParaRPr sz="1200"/>
          </a:p>
          <a:p>
            <a:pPr indent="-342900" lvl="0" marL="457200" rtl="0" algn="l">
              <a:spcBef>
                <a:spcPts val="1000"/>
              </a:spcBef>
              <a:spcAft>
                <a:spcPts val="0"/>
              </a:spcAft>
              <a:buSzPts val="1800"/>
              <a:buChar char="●"/>
            </a:pPr>
            <a:r>
              <a:rPr b="1" lang="en"/>
              <a:t>Chicago City Data.api</a:t>
            </a:r>
            <a:endParaRPr b="1"/>
          </a:p>
          <a:p>
            <a:pPr indent="-304800" lvl="1" marL="914400" rtl="0" algn="l">
              <a:spcBef>
                <a:spcPts val="0"/>
              </a:spcBef>
              <a:spcAft>
                <a:spcPts val="1000"/>
              </a:spcAft>
              <a:buSzPts val="1200"/>
              <a:buChar char="○"/>
            </a:pPr>
            <a:r>
              <a:rPr lang="en" sz="1200"/>
              <a:t>This dataset reflects reported incidents of crime (with the exception of murders where data exists for each victim) that occurred in the City of Chicago from 2001 to present, minus the most recent seven days.Data is extracted from the Chicago Police Department's CLEAR (Citizen Law Enforcement Analysis and Reporting) system</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76" name="Shape 76"/>
        <p:cNvGrpSpPr/>
        <p:nvPr/>
      </p:nvGrpSpPr>
      <p:grpSpPr>
        <a:xfrm>
          <a:off x="0" y="0"/>
          <a:ext cx="0" cy="0"/>
          <a:chOff x="0" y="0"/>
          <a:chExt cx="0" cy="0"/>
        </a:xfrm>
      </p:grpSpPr>
      <p:graphicFrame>
        <p:nvGraphicFramePr>
          <p:cNvPr id="77" name="Google Shape;77;p16"/>
          <p:cNvGraphicFramePr/>
          <p:nvPr/>
        </p:nvGraphicFramePr>
        <p:xfrm>
          <a:off x="2497350" y="391975"/>
          <a:ext cx="3000000" cy="3000000"/>
        </p:xfrm>
        <a:graphic>
          <a:graphicData uri="http://schemas.openxmlformats.org/drawingml/2006/table">
            <a:tbl>
              <a:tblPr>
                <a:noFill/>
                <a:tableStyleId>{C46C79C8-DB66-4C48-B373-27319DF84076}</a:tableStyleId>
              </a:tblPr>
              <a:tblGrid>
                <a:gridCol w="1868625"/>
                <a:gridCol w="1495600"/>
                <a:gridCol w="1617550"/>
                <a:gridCol w="1311000"/>
              </a:tblGrid>
              <a:tr h="228600">
                <a:tc>
                  <a:txBody>
                    <a:bodyPr>
                      <a:noAutofit/>
                    </a:bodyPr>
                    <a:lstStyle/>
                    <a:p>
                      <a:pPr indent="0" lvl="0" marL="0" rtl="0" algn="l">
                        <a:spcBef>
                          <a:spcPts val="0"/>
                        </a:spcBef>
                        <a:spcAft>
                          <a:spcPts val="0"/>
                        </a:spcAft>
                        <a:buNone/>
                      </a:pPr>
                      <a:r>
                        <a:rPr b="1" lang="en" sz="1800"/>
                        <a:t>Gentrified</a:t>
                      </a:r>
                      <a:endParaRPr b="1" sz="1800"/>
                    </a:p>
                  </a:txBody>
                  <a:tcPr marT="91425" marB="91425" marR="91425" marL="91425">
                    <a:solidFill>
                      <a:srgbClr val="D9EAD3"/>
                    </a:solidFill>
                  </a:tcPr>
                </a:tc>
                <a:tc gridSpan="3">
                  <a:txBody>
                    <a:bodyPr>
                      <a:noAutofit/>
                    </a:bodyPr>
                    <a:lstStyle/>
                    <a:p>
                      <a:pPr indent="0" lvl="0" marL="0" rtl="0" algn="ctr">
                        <a:spcBef>
                          <a:spcPts val="0"/>
                        </a:spcBef>
                        <a:spcAft>
                          <a:spcPts val="0"/>
                        </a:spcAft>
                        <a:buNone/>
                      </a:pPr>
                      <a:r>
                        <a:rPr b="1" lang="en" sz="1800"/>
                        <a:t>Not Gentrified</a:t>
                      </a:r>
                      <a:endParaRPr b="1" sz="1800"/>
                    </a:p>
                  </a:txBody>
                  <a:tcPr marT="91425" marB="91425" marR="91425" marL="91425">
                    <a:solidFill>
                      <a:srgbClr val="FCE5CD"/>
                    </a:solidFill>
                  </a:tcPr>
                </a:tc>
                <a:tc hMerge="1"/>
                <a:tc hMerge="1"/>
              </a:tr>
              <a:tr h="428625">
                <a:tc>
                  <a:txBody>
                    <a:bodyPr>
                      <a:noAutofit/>
                    </a:bodyPr>
                    <a:lstStyle/>
                    <a:p>
                      <a:pPr indent="0" lvl="0" marL="0" rtl="0" algn="l">
                        <a:spcBef>
                          <a:spcPts val="0"/>
                        </a:spcBef>
                        <a:spcAft>
                          <a:spcPts val="0"/>
                        </a:spcAft>
                        <a:buNone/>
                      </a:pPr>
                      <a:r>
                        <a:rPr lang="en"/>
                        <a:t>Lake View</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Armour Square</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Garfield Ridge</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North Park</a:t>
                      </a:r>
                      <a:endParaRPr/>
                    </a:p>
                  </a:txBody>
                  <a:tcPr marT="91425" marB="91425" marR="91425" marL="91425">
                    <a:solidFill>
                      <a:srgbClr val="FCE5CD"/>
                    </a:solidFill>
                  </a:tcPr>
                </a:tc>
              </a:tr>
              <a:tr h="428625">
                <a:tc>
                  <a:txBody>
                    <a:bodyPr>
                      <a:noAutofit/>
                    </a:bodyPr>
                    <a:lstStyle/>
                    <a:p>
                      <a:pPr indent="0" lvl="0" marL="0" rtl="0" algn="l">
                        <a:spcBef>
                          <a:spcPts val="0"/>
                        </a:spcBef>
                        <a:spcAft>
                          <a:spcPts val="0"/>
                        </a:spcAft>
                        <a:buNone/>
                      </a:pPr>
                      <a:r>
                        <a:rPr lang="en"/>
                        <a:t>Lincoln Park</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Beverly</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Hyde Park</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Norwood Park</a:t>
                      </a:r>
                      <a:endParaRPr/>
                    </a:p>
                  </a:txBody>
                  <a:tcPr marT="91425" marB="91425" marR="91425" marL="91425">
                    <a:solidFill>
                      <a:srgbClr val="FCE5CD"/>
                    </a:solidFill>
                  </a:tcPr>
                </a:tc>
              </a:tr>
              <a:tr h="428625">
                <a:tc>
                  <a:txBody>
                    <a:bodyPr>
                      <a:noAutofit/>
                    </a:bodyPr>
                    <a:lstStyle/>
                    <a:p>
                      <a:pPr indent="0" lvl="0" marL="0" rtl="0" algn="l">
                        <a:spcBef>
                          <a:spcPts val="0"/>
                        </a:spcBef>
                        <a:spcAft>
                          <a:spcPts val="0"/>
                        </a:spcAft>
                        <a:buNone/>
                      </a:pPr>
                      <a:r>
                        <a:rPr lang="en"/>
                        <a:t>Loop</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Bridgeport</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Irving Park</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Portage Park</a:t>
                      </a:r>
                      <a:endParaRPr/>
                    </a:p>
                  </a:txBody>
                  <a:tcPr marT="91425" marB="91425" marR="91425" marL="91425">
                    <a:solidFill>
                      <a:srgbClr val="FCE5CD"/>
                    </a:solidFill>
                  </a:tcPr>
                </a:tc>
              </a:tr>
              <a:tr h="428625">
                <a:tc>
                  <a:txBody>
                    <a:bodyPr>
                      <a:noAutofit/>
                    </a:bodyPr>
                    <a:lstStyle/>
                    <a:p>
                      <a:pPr indent="0" lvl="0" marL="0" rtl="0" algn="l">
                        <a:spcBef>
                          <a:spcPts val="0"/>
                        </a:spcBef>
                        <a:spcAft>
                          <a:spcPts val="0"/>
                        </a:spcAft>
                        <a:buNone/>
                      </a:pPr>
                      <a:r>
                        <a:rPr lang="en"/>
                        <a:t>Near North Side</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Calumet Heights</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Jefferson Park</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West Ridge</a:t>
                      </a:r>
                      <a:endParaRPr/>
                    </a:p>
                  </a:txBody>
                  <a:tcPr marT="91425" marB="91425" marR="91425" marL="91425">
                    <a:solidFill>
                      <a:srgbClr val="FCE5CD"/>
                    </a:solidFill>
                  </a:tcPr>
                </a:tc>
              </a:tr>
              <a:tr h="396200">
                <a:tc>
                  <a:txBody>
                    <a:bodyPr>
                      <a:noAutofit/>
                    </a:bodyPr>
                    <a:lstStyle/>
                    <a:p>
                      <a:pPr indent="0" lvl="0" marL="0" rtl="0" algn="l">
                        <a:spcBef>
                          <a:spcPts val="0"/>
                        </a:spcBef>
                        <a:spcAft>
                          <a:spcPts val="0"/>
                        </a:spcAft>
                        <a:buNone/>
                      </a:pPr>
                      <a:r>
                        <a:rPr lang="en"/>
                        <a:t>Near South Side</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Clearing</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rPr lang="en"/>
                        <a:t>Kenwood</a:t>
                      </a:r>
                      <a:endParaRPr/>
                    </a:p>
                  </a:txBody>
                  <a:tcPr marT="91425" marB="91425" marR="91425" marL="91425">
                    <a:solidFill>
                      <a:srgbClr val="FCE5CD"/>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CE5CD"/>
                    </a:solidFill>
                  </a:tcPr>
                </a:tc>
              </a:tr>
              <a:tr h="228600">
                <a:tc>
                  <a:txBody>
                    <a:bodyPr>
                      <a:noAutofit/>
                    </a:bodyPr>
                    <a:lstStyle/>
                    <a:p>
                      <a:pPr indent="0" lvl="0" marL="0" rtl="0" algn="l">
                        <a:spcBef>
                          <a:spcPts val="0"/>
                        </a:spcBef>
                        <a:spcAft>
                          <a:spcPts val="0"/>
                        </a:spcAft>
                        <a:buNone/>
                      </a:pPr>
                      <a:r>
                        <a:rPr lang="en"/>
                        <a:t>Near West Side</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Dunning</a:t>
                      </a:r>
                      <a:endParaRPr/>
                    </a:p>
                  </a:txBody>
                  <a:tcPr marT="91425" marB="91425" marR="91425" marL="91425">
                    <a:solidFill>
                      <a:srgbClr val="FCE5CD"/>
                    </a:solidFill>
                  </a:tcPr>
                </a:tc>
                <a:tc gridSpan="2">
                  <a:txBody>
                    <a:bodyPr>
                      <a:noAutofit/>
                    </a:bodyPr>
                    <a:lstStyle/>
                    <a:p>
                      <a:pPr indent="0" lvl="0" marL="0" rtl="0" algn="l">
                        <a:spcBef>
                          <a:spcPts val="0"/>
                        </a:spcBef>
                        <a:spcAft>
                          <a:spcPts val="0"/>
                        </a:spcAft>
                        <a:buNone/>
                      </a:pPr>
                      <a:r>
                        <a:rPr lang="en"/>
                        <a:t>Lincoln Square</a:t>
                      </a:r>
                      <a:endParaRPr/>
                    </a:p>
                  </a:txBody>
                  <a:tcPr marT="91425" marB="91425" marR="91425" marL="91425">
                    <a:solidFill>
                      <a:srgbClr val="FCE5CD"/>
                    </a:solidFill>
                  </a:tcPr>
                </a:tc>
                <a:tc hMerge="1"/>
              </a:tr>
              <a:tr h="228600">
                <a:tc>
                  <a:txBody>
                    <a:bodyPr>
                      <a:noAutofit/>
                    </a:bodyPr>
                    <a:lstStyle/>
                    <a:p>
                      <a:pPr indent="0" lvl="0" marL="0" rtl="0" algn="l">
                        <a:spcBef>
                          <a:spcPts val="0"/>
                        </a:spcBef>
                        <a:spcAft>
                          <a:spcPts val="0"/>
                        </a:spcAft>
                        <a:buNone/>
                      </a:pPr>
                      <a:r>
                        <a:rPr lang="en"/>
                        <a:t>North Center</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Edgewater</a:t>
                      </a:r>
                      <a:endParaRPr/>
                    </a:p>
                  </a:txBody>
                  <a:tcPr marT="91425" marB="91425" marR="91425" marL="91425">
                    <a:solidFill>
                      <a:srgbClr val="FCE5CD"/>
                    </a:solidFill>
                  </a:tcPr>
                </a:tc>
                <a:tc gridSpan="2">
                  <a:txBody>
                    <a:bodyPr>
                      <a:noAutofit/>
                    </a:bodyPr>
                    <a:lstStyle/>
                    <a:p>
                      <a:pPr indent="0" lvl="0" marL="0" rtl="0" algn="l">
                        <a:spcBef>
                          <a:spcPts val="0"/>
                        </a:spcBef>
                        <a:spcAft>
                          <a:spcPts val="0"/>
                        </a:spcAft>
                        <a:buNone/>
                      </a:pPr>
                      <a:r>
                        <a:rPr lang="en"/>
                        <a:t>Logan Square</a:t>
                      </a:r>
                      <a:endParaRPr/>
                    </a:p>
                  </a:txBody>
                  <a:tcPr marT="91425" marB="91425" marR="91425" marL="91425">
                    <a:solidFill>
                      <a:srgbClr val="FCE5CD"/>
                    </a:solidFill>
                  </a:tcPr>
                </a:tc>
                <a:tc hMerge="1"/>
              </a:tr>
              <a:tr h="428625">
                <a:tc>
                  <a:txBody>
                    <a:bodyPr>
                      <a:noAutofit/>
                    </a:bodyPr>
                    <a:lstStyle/>
                    <a:p>
                      <a:pPr indent="0" lvl="0" marL="0" rtl="0" algn="l">
                        <a:spcBef>
                          <a:spcPts val="0"/>
                        </a:spcBef>
                        <a:spcAft>
                          <a:spcPts val="0"/>
                        </a:spcAft>
                        <a:buNone/>
                      </a:pPr>
                      <a:r>
                        <a:rPr lang="en"/>
                        <a:t>Uptown</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Edison Park</a:t>
                      </a:r>
                      <a:endParaRPr/>
                    </a:p>
                  </a:txBody>
                  <a:tcPr marT="91425" marB="91425" marR="91425" marL="91425">
                    <a:solidFill>
                      <a:srgbClr val="FCE5CD"/>
                    </a:solidFill>
                  </a:tcPr>
                </a:tc>
                <a:tc gridSpan="2">
                  <a:txBody>
                    <a:bodyPr>
                      <a:noAutofit/>
                    </a:bodyPr>
                    <a:lstStyle/>
                    <a:p>
                      <a:pPr indent="0" lvl="0" marL="0" rtl="0" algn="l">
                        <a:spcBef>
                          <a:spcPts val="0"/>
                        </a:spcBef>
                        <a:spcAft>
                          <a:spcPts val="0"/>
                        </a:spcAft>
                        <a:buNone/>
                      </a:pPr>
                      <a:r>
                        <a:rPr lang="en"/>
                        <a:t>Morgan Park</a:t>
                      </a:r>
                      <a:endParaRPr/>
                    </a:p>
                  </a:txBody>
                  <a:tcPr marT="91425" marB="91425" marR="91425" marL="91425">
                    <a:solidFill>
                      <a:srgbClr val="FCE5CD"/>
                    </a:solidFill>
                  </a:tcPr>
                </a:tc>
                <a:tc hMerge="1"/>
              </a:tr>
              <a:tr h="428625">
                <a:tc>
                  <a:txBody>
                    <a:bodyPr>
                      <a:noAutofit/>
                    </a:bodyPr>
                    <a:lstStyle/>
                    <a:p>
                      <a:pPr indent="0" lvl="0" marL="0" rtl="0" algn="l">
                        <a:spcBef>
                          <a:spcPts val="0"/>
                        </a:spcBef>
                        <a:spcAft>
                          <a:spcPts val="0"/>
                        </a:spcAft>
                        <a:buNone/>
                      </a:pPr>
                      <a:r>
                        <a:rPr lang="en"/>
                        <a:t>West Town</a:t>
                      </a:r>
                      <a:endParaRPr/>
                    </a:p>
                  </a:txBody>
                  <a:tcPr marT="91425" marB="91425" marR="91425" marL="91425">
                    <a:solidFill>
                      <a:srgbClr val="D9EAD3"/>
                    </a:solidFill>
                  </a:tcPr>
                </a:tc>
                <a:tc>
                  <a:txBody>
                    <a:bodyPr>
                      <a:noAutofit/>
                    </a:bodyPr>
                    <a:lstStyle/>
                    <a:p>
                      <a:pPr indent="0" lvl="0" marL="0" rtl="0" algn="l">
                        <a:spcBef>
                          <a:spcPts val="0"/>
                        </a:spcBef>
                        <a:spcAft>
                          <a:spcPts val="0"/>
                        </a:spcAft>
                        <a:buNone/>
                      </a:pPr>
                      <a:r>
                        <a:rPr lang="en"/>
                        <a:t>Forest Glen</a:t>
                      </a:r>
                      <a:endParaRPr/>
                    </a:p>
                  </a:txBody>
                  <a:tcPr marT="91425" marB="91425" marR="91425" marL="91425">
                    <a:solidFill>
                      <a:srgbClr val="FCE5CD"/>
                    </a:solidFill>
                  </a:tcPr>
                </a:tc>
                <a:tc gridSpan="2">
                  <a:txBody>
                    <a:bodyPr>
                      <a:noAutofit/>
                    </a:bodyPr>
                    <a:lstStyle/>
                    <a:p>
                      <a:pPr indent="0" lvl="0" marL="0" rtl="0" algn="l">
                        <a:spcBef>
                          <a:spcPts val="0"/>
                        </a:spcBef>
                        <a:spcAft>
                          <a:spcPts val="0"/>
                        </a:spcAft>
                        <a:buNone/>
                      </a:pPr>
                      <a:r>
                        <a:rPr lang="en"/>
                        <a:t>Mount Greenwood</a:t>
                      </a:r>
                      <a:endParaRPr/>
                    </a:p>
                  </a:txBody>
                  <a:tcPr marT="91425" marB="91425" marR="91425" marL="91425">
                    <a:solidFill>
                      <a:srgbClr val="FCE5CD"/>
                    </a:solidFill>
                  </a:tcPr>
                </a:tc>
                <a:tc hMerge="1"/>
              </a:tr>
            </a:tbl>
          </a:graphicData>
        </a:graphic>
      </p:graphicFrame>
      <p:cxnSp>
        <p:nvCxnSpPr>
          <p:cNvPr id="78" name="Google Shape;78;p16"/>
          <p:cNvCxnSpPr/>
          <p:nvPr/>
        </p:nvCxnSpPr>
        <p:spPr>
          <a:xfrm>
            <a:off x="4363100" y="247850"/>
            <a:ext cx="24000" cy="45900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16"/>
          <p:cNvCxnSpPr/>
          <p:nvPr/>
        </p:nvCxnSpPr>
        <p:spPr>
          <a:xfrm flipH="1">
            <a:off x="204150" y="774850"/>
            <a:ext cx="8666100" cy="24600"/>
          </a:xfrm>
          <a:prstGeom prst="straightConnector1">
            <a:avLst/>
          </a:prstGeom>
          <a:noFill/>
          <a:ln cap="flat" cmpd="sng" w="9525">
            <a:solidFill>
              <a:schemeClr val="dk2"/>
            </a:solidFill>
            <a:prstDash val="solid"/>
            <a:round/>
            <a:headEnd len="med" w="med" type="none"/>
            <a:tailEnd len="med" w="med" type="none"/>
          </a:ln>
        </p:spPr>
      </p:cxnSp>
      <p:graphicFrame>
        <p:nvGraphicFramePr>
          <p:cNvPr id="80" name="Google Shape;80;p16"/>
          <p:cNvGraphicFramePr/>
          <p:nvPr/>
        </p:nvGraphicFramePr>
        <p:xfrm>
          <a:off x="304800" y="-35475"/>
          <a:ext cx="3000000" cy="3000000"/>
        </p:xfrm>
        <a:graphic>
          <a:graphicData uri="http://schemas.openxmlformats.org/drawingml/2006/table">
            <a:tbl>
              <a:tblPr>
                <a:noFill/>
                <a:tableStyleId>{C46C79C8-DB66-4C48-B373-27319DF84076}</a:tableStyleId>
              </a:tblPr>
              <a:tblGrid>
                <a:gridCol w="2229500"/>
              </a:tblGrid>
              <a:tr h="416275">
                <a:tc>
                  <a:txBody>
                    <a:bodyPr>
                      <a:noAutofit/>
                    </a:bodyPr>
                    <a:lstStyle/>
                    <a:p>
                      <a:pPr indent="0" lvl="0" marL="0" rtl="0" algn="l">
                        <a:spcBef>
                          <a:spcPts val="0"/>
                        </a:spcBef>
                        <a:spcAft>
                          <a:spcPts val="0"/>
                        </a:spcAft>
                        <a:buNone/>
                      </a:pPr>
                      <a:r>
                        <a:t/>
                      </a:r>
                      <a:endParaRPr/>
                    </a:p>
                  </a:txBody>
                  <a:tcPr marT="91425" marB="91425" marR="91425" marL="91425"/>
                </a:tc>
              </a:tr>
              <a:tr h="393200">
                <a:tc>
                  <a:txBody>
                    <a:bodyPr>
                      <a:noAutofit/>
                    </a:bodyPr>
                    <a:lstStyle/>
                    <a:p>
                      <a:pPr indent="0" lvl="0" marL="0" rtl="0" algn="l">
                        <a:spcBef>
                          <a:spcPts val="0"/>
                        </a:spcBef>
                        <a:spcAft>
                          <a:spcPts val="0"/>
                        </a:spcAft>
                        <a:buNone/>
                      </a:pPr>
                      <a:r>
                        <a:rPr lang="en"/>
                        <a:t>Classification</a:t>
                      </a:r>
                      <a:endParaRPr/>
                    </a:p>
                  </a:txBody>
                  <a:tcPr marT="91425" marB="91425" marR="91425" marL="91425"/>
                </a:tc>
              </a:tr>
              <a:tr h="416275">
                <a:tc>
                  <a:txBody>
                    <a:bodyPr>
                      <a:noAutofit/>
                    </a:bodyPr>
                    <a:lstStyle/>
                    <a:p>
                      <a:pPr indent="0" lvl="0" marL="0" rtl="0" algn="l">
                        <a:spcBef>
                          <a:spcPts val="0"/>
                        </a:spcBef>
                        <a:spcAft>
                          <a:spcPts val="0"/>
                        </a:spcAft>
                        <a:buNone/>
                      </a:pPr>
                      <a:r>
                        <a:rPr lang="en"/>
                        <a:t>Extreme Poverty</a:t>
                      </a:r>
                      <a:endParaRPr/>
                    </a:p>
                  </a:txBody>
                  <a:tcPr marT="91425" marB="91425" marR="91425" marL="91425"/>
                </a:tc>
              </a:tr>
              <a:tr h="393200">
                <a:tc>
                  <a:txBody>
                    <a:bodyPr>
                      <a:noAutofit/>
                    </a:bodyPr>
                    <a:lstStyle/>
                    <a:p>
                      <a:pPr indent="0" lvl="0" marL="0" rtl="0" algn="l">
                        <a:spcBef>
                          <a:spcPts val="0"/>
                        </a:spcBef>
                        <a:spcAft>
                          <a:spcPts val="0"/>
                        </a:spcAft>
                        <a:buNone/>
                      </a:pPr>
                      <a:r>
                        <a:rPr lang="en"/>
                        <a:t>Gentrification</a:t>
                      </a:r>
                      <a:endParaRPr/>
                    </a:p>
                  </a:txBody>
                  <a:tcPr marT="91425" marB="91425" marR="91425" marL="91425">
                    <a:solidFill>
                      <a:srgbClr val="D9EAD3"/>
                    </a:solidFill>
                  </a:tcPr>
                </a:tc>
              </a:tr>
              <a:tr h="393200">
                <a:tc>
                  <a:txBody>
                    <a:bodyPr>
                      <a:noAutofit/>
                    </a:bodyPr>
                    <a:lstStyle/>
                    <a:p>
                      <a:pPr indent="0" lvl="0" marL="0" rtl="0" algn="l">
                        <a:spcBef>
                          <a:spcPts val="0"/>
                        </a:spcBef>
                        <a:spcAft>
                          <a:spcPts val="0"/>
                        </a:spcAft>
                        <a:buNone/>
                      </a:pPr>
                      <a:r>
                        <a:rPr lang="en"/>
                        <a:t>Middle Class</a:t>
                      </a:r>
                      <a:endParaRPr/>
                    </a:p>
                  </a:txBody>
                  <a:tcPr marT="91425" marB="91425" marR="91425" marL="91425">
                    <a:solidFill>
                      <a:srgbClr val="FCE5CD"/>
                    </a:solidFill>
                  </a:tcPr>
                </a:tc>
              </a:tr>
              <a:tr h="393200">
                <a:tc>
                  <a:txBody>
                    <a:bodyPr>
                      <a:noAutofit/>
                    </a:bodyPr>
                    <a:lstStyle/>
                    <a:p>
                      <a:pPr indent="0" lvl="0" marL="0" rtl="0" algn="l">
                        <a:spcBef>
                          <a:spcPts val="0"/>
                        </a:spcBef>
                        <a:spcAft>
                          <a:spcPts val="0"/>
                        </a:spcAft>
                        <a:buNone/>
                      </a:pPr>
                      <a:r>
                        <a:rPr lang="en"/>
                        <a:t>Mild Decline</a:t>
                      </a:r>
                      <a:endParaRPr/>
                    </a:p>
                  </a:txBody>
                  <a:tcPr marT="91425" marB="91425" marR="91425" marL="91425"/>
                </a:tc>
              </a:tr>
              <a:tr h="416275">
                <a:tc>
                  <a:txBody>
                    <a:bodyPr>
                      <a:noAutofit/>
                    </a:bodyPr>
                    <a:lstStyle/>
                    <a:p>
                      <a:pPr indent="0" lvl="0" marL="0" rtl="0" algn="l">
                        <a:spcBef>
                          <a:spcPts val="0"/>
                        </a:spcBef>
                        <a:spcAft>
                          <a:spcPts val="0"/>
                        </a:spcAft>
                        <a:buNone/>
                      </a:pPr>
                      <a:r>
                        <a:rPr lang="en"/>
                        <a:t>Moderate Decline</a:t>
                      </a:r>
                      <a:endParaRPr/>
                    </a:p>
                  </a:txBody>
                  <a:tcPr marT="91425" marB="91425" marR="91425" marL="91425"/>
                </a:tc>
              </a:tr>
              <a:tr h="416275">
                <a:tc>
                  <a:txBody>
                    <a:bodyPr>
                      <a:noAutofit/>
                    </a:bodyPr>
                    <a:lstStyle/>
                    <a:p>
                      <a:pPr indent="0" lvl="0" marL="0" rtl="0" algn="l">
                        <a:spcBef>
                          <a:spcPts val="0"/>
                        </a:spcBef>
                        <a:spcAft>
                          <a:spcPts val="0"/>
                        </a:spcAft>
                        <a:buNone/>
                      </a:pPr>
                      <a:r>
                        <a:rPr lang="en"/>
                        <a:t>Not Gentrification</a:t>
                      </a:r>
                      <a:endParaRPr/>
                    </a:p>
                  </a:txBody>
                  <a:tcPr marT="91425" marB="91425" marR="91425" marL="91425">
                    <a:solidFill>
                      <a:srgbClr val="FCE5CD"/>
                    </a:solidFill>
                  </a:tcPr>
                </a:tc>
              </a:tr>
              <a:tr h="393200">
                <a:tc>
                  <a:txBody>
                    <a:bodyPr>
                      <a:noAutofit/>
                    </a:bodyPr>
                    <a:lstStyle/>
                    <a:p>
                      <a:pPr indent="0" lvl="0" marL="0" rtl="0" algn="l">
                        <a:spcBef>
                          <a:spcPts val="0"/>
                        </a:spcBef>
                        <a:spcAft>
                          <a:spcPts val="0"/>
                        </a:spcAft>
                        <a:buNone/>
                      </a:pPr>
                      <a:r>
                        <a:rPr lang="en"/>
                        <a:t>Poverty</a:t>
                      </a:r>
                      <a:endParaRPr/>
                    </a:p>
                  </a:txBody>
                  <a:tcPr marT="91425" marB="91425" marR="91425" marL="91425"/>
                </a:tc>
              </a:tr>
              <a:tr h="416275">
                <a:tc>
                  <a:txBody>
                    <a:bodyPr>
                      <a:noAutofit/>
                    </a:bodyPr>
                    <a:lstStyle/>
                    <a:p>
                      <a:pPr indent="0" lvl="0" marL="0" rtl="0" algn="l">
                        <a:spcBef>
                          <a:spcPts val="0"/>
                        </a:spcBef>
                        <a:spcAft>
                          <a:spcPts val="0"/>
                        </a:spcAft>
                        <a:buNone/>
                      </a:pPr>
                      <a:r>
                        <a:rPr lang="en"/>
                        <a:t>Serious Decline</a:t>
                      </a:r>
                      <a:endParaRPr/>
                    </a:p>
                  </a:txBody>
                  <a:tcPr marT="91425" marB="91425" marR="91425" marL="91425"/>
                </a:tc>
              </a:tr>
              <a:tr h="393200">
                <a:tc>
                  <a:txBody>
                    <a:bodyPr>
                      <a:noAutofit/>
                    </a:bodyPr>
                    <a:lstStyle/>
                    <a:p>
                      <a:pPr indent="0" lvl="0" marL="0" rtl="0" algn="l">
                        <a:spcBef>
                          <a:spcPts val="0"/>
                        </a:spcBef>
                        <a:spcAft>
                          <a:spcPts val="0"/>
                        </a:spcAft>
                        <a:buNone/>
                      </a:pPr>
                      <a:r>
                        <a:rPr lang="en"/>
                        <a:t>Upper Class</a:t>
                      </a:r>
                      <a:endParaRPr/>
                    </a:p>
                  </a:txBody>
                  <a:tcPr marT="91425" marB="91425" marR="91425" marL="91425">
                    <a:solidFill>
                      <a:srgbClr val="FCE5CD"/>
                    </a:solidFill>
                  </a:tcPr>
                </a:tc>
              </a:tr>
            </a:tbl>
          </a:graphicData>
        </a:graphic>
      </p:graphicFrame>
      <p:cxnSp>
        <p:nvCxnSpPr>
          <p:cNvPr id="81" name="Google Shape;81;p16"/>
          <p:cNvCxnSpPr/>
          <p:nvPr/>
        </p:nvCxnSpPr>
        <p:spPr>
          <a:xfrm>
            <a:off x="2497350" y="247850"/>
            <a:ext cx="24000" cy="459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7"/>
          <p:cNvSpPr txBox="1"/>
          <p:nvPr>
            <p:ph type="ctrTitle"/>
          </p:nvPr>
        </p:nvSpPr>
        <p:spPr>
          <a:xfrm>
            <a:off x="262283" y="-2883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Demographic Changes</a:t>
            </a:r>
            <a:endParaRPr>
              <a:solidFill>
                <a:schemeClr val="dk2"/>
              </a:solidFill>
            </a:endParaRPr>
          </a:p>
        </p:txBody>
      </p:sp>
      <p:sp>
        <p:nvSpPr>
          <p:cNvPr id="87" name="Google Shape;87;p17"/>
          <p:cNvSpPr txBox="1"/>
          <p:nvPr>
            <p:ph idx="1" type="subTitle"/>
          </p:nvPr>
        </p:nvSpPr>
        <p:spPr>
          <a:xfrm>
            <a:off x="311700" y="3542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Racial Migration as an Effect of Gentrification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20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City of Chicago Data: Population Records by Race</a:t>
            </a:r>
            <a:endParaRPr b="1" sz="2400"/>
          </a:p>
        </p:txBody>
      </p:sp>
      <p:sp>
        <p:nvSpPr>
          <p:cNvPr id="93" name="Google Shape;93;p18"/>
          <p:cNvSpPr txBox="1"/>
          <p:nvPr>
            <p:ph type="title"/>
          </p:nvPr>
        </p:nvSpPr>
        <p:spPr>
          <a:xfrm>
            <a:off x="1461300" y="1093963"/>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Import population data from CSV records</a:t>
            </a:r>
            <a:endParaRPr b="1" sz="2000"/>
          </a:p>
        </p:txBody>
      </p:sp>
      <p:sp>
        <p:nvSpPr>
          <p:cNvPr id="94" name="Google Shape;94;p18"/>
          <p:cNvSpPr txBox="1"/>
          <p:nvPr>
            <p:ph type="title"/>
          </p:nvPr>
        </p:nvSpPr>
        <p:spPr>
          <a:xfrm>
            <a:off x="1531750" y="1409750"/>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CMAP Data Files, Gentrification Index</a:t>
            </a:r>
            <a:endParaRPr sz="1400"/>
          </a:p>
        </p:txBody>
      </p:sp>
      <p:sp>
        <p:nvSpPr>
          <p:cNvPr id="95" name="Google Shape;95;p18"/>
          <p:cNvSpPr txBox="1"/>
          <p:nvPr>
            <p:ph type="title"/>
          </p:nvPr>
        </p:nvSpPr>
        <p:spPr>
          <a:xfrm>
            <a:off x="1461300" y="2428800"/>
            <a:ext cx="763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 series of data transformations to produce yearly DataFrames</a:t>
            </a:r>
            <a:endParaRPr b="1" sz="1800"/>
          </a:p>
        </p:txBody>
      </p:sp>
      <p:sp>
        <p:nvSpPr>
          <p:cNvPr id="96" name="Google Shape;96;p18"/>
          <p:cNvSpPr txBox="1"/>
          <p:nvPr>
            <p:ph type="title"/>
          </p:nvPr>
        </p:nvSpPr>
        <p:spPr>
          <a:xfrm>
            <a:off x="1531750" y="2744575"/>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Rename, Slice, IsIn, Calculate] </a:t>
            </a:r>
            <a:br>
              <a:rPr lang="en" sz="1400"/>
            </a:br>
            <a:r>
              <a:rPr lang="en" sz="1400"/>
              <a:t>	Population, White, Hispanic, Black, Asian, Other, Percentage</a:t>
            </a:r>
            <a:endParaRPr sz="1400"/>
          </a:p>
        </p:txBody>
      </p:sp>
      <p:pic>
        <p:nvPicPr>
          <p:cNvPr id="97" name="Google Shape;97;p18"/>
          <p:cNvPicPr preferRelativeResize="0"/>
          <p:nvPr/>
        </p:nvPicPr>
        <p:blipFill>
          <a:blip r:embed="rId3">
            <a:alphaModFix/>
          </a:blip>
          <a:stretch>
            <a:fillRect/>
          </a:stretch>
        </p:blipFill>
        <p:spPr>
          <a:xfrm>
            <a:off x="404050" y="998125"/>
            <a:ext cx="912026" cy="912026"/>
          </a:xfrm>
          <a:prstGeom prst="rect">
            <a:avLst/>
          </a:prstGeom>
          <a:noFill/>
          <a:ln>
            <a:noFill/>
          </a:ln>
        </p:spPr>
      </p:pic>
      <p:pic>
        <p:nvPicPr>
          <p:cNvPr id="98" name="Google Shape;98;p18"/>
          <p:cNvPicPr preferRelativeResize="0"/>
          <p:nvPr/>
        </p:nvPicPr>
        <p:blipFill>
          <a:blip r:embed="rId4">
            <a:alphaModFix/>
          </a:blip>
          <a:stretch>
            <a:fillRect/>
          </a:stretch>
        </p:blipFill>
        <p:spPr>
          <a:xfrm>
            <a:off x="493700" y="2428802"/>
            <a:ext cx="789450" cy="789450"/>
          </a:xfrm>
          <a:prstGeom prst="rect">
            <a:avLst/>
          </a:prstGeom>
          <a:noFill/>
          <a:ln>
            <a:noFill/>
          </a:ln>
        </p:spPr>
      </p:pic>
      <p:sp>
        <p:nvSpPr>
          <p:cNvPr id="99" name="Google Shape;99;p18"/>
          <p:cNvSpPr txBox="1"/>
          <p:nvPr>
            <p:ph type="title"/>
          </p:nvPr>
        </p:nvSpPr>
        <p:spPr>
          <a:xfrm>
            <a:off x="1496525" y="3714188"/>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Generate Bar Charts</a:t>
            </a:r>
            <a:endParaRPr b="1" sz="2000"/>
          </a:p>
        </p:txBody>
      </p:sp>
      <p:sp>
        <p:nvSpPr>
          <p:cNvPr id="100" name="Google Shape;100;p18"/>
          <p:cNvSpPr txBox="1"/>
          <p:nvPr>
            <p:ph type="title"/>
          </p:nvPr>
        </p:nvSpPr>
        <p:spPr>
          <a:xfrm>
            <a:off x="1566975" y="4079400"/>
            <a:ext cx="73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Stacked bar charts representing the percentage of the population  </a:t>
            </a:r>
            <a:endParaRPr sz="1400"/>
          </a:p>
        </p:txBody>
      </p:sp>
      <p:pic>
        <p:nvPicPr>
          <p:cNvPr id="101" name="Google Shape;101;p18"/>
          <p:cNvPicPr preferRelativeResize="0"/>
          <p:nvPr/>
        </p:nvPicPr>
        <p:blipFill>
          <a:blip r:embed="rId5">
            <a:alphaModFix/>
          </a:blip>
          <a:stretch>
            <a:fillRect/>
          </a:stretch>
        </p:blipFill>
        <p:spPr>
          <a:xfrm>
            <a:off x="533488" y="3645613"/>
            <a:ext cx="709875" cy="7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30850"/>
            <a:ext cx="85206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Changes in Racial Makeup </a:t>
            </a:r>
            <a:endParaRPr b="1" sz="2400">
              <a:solidFill>
                <a:srgbClr val="000000"/>
              </a:solidFill>
            </a:endParaRPr>
          </a:p>
          <a:p>
            <a:pPr indent="0" lvl="0" marL="0" rtl="0" algn="l">
              <a:spcBef>
                <a:spcPts val="0"/>
              </a:spcBef>
              <a:spcAft>
                <a:spcPts val="0"/>
              </a:spcAft>
              <a:buNone/>
            </a:pPr>
            <a:r>
              <a:rPr b="1" lang="en" sz="2400">
                <a:solidFill>
                  <a:srgbClr val="000000"/>
                </a:solidFill>
              </a:rPr>
              <a:t>of Non-Gentrified Neighborhoods</a:t>
            </a:r>
            <a:endParaRPr b="1" sz="2400">
              <a:solidFill>
                <a:srgbClr val="000000"/>
              </a:solidFill>
            </a:endParaRPr>
          </a:p>
        </p:txBody>
      </p:sp>
      <p:pic>
        <p:nvPicPr>
          <p:cNvPr id="107" name="Google Shape;107;p19"/>
          <p:cNvPicPr preferRelativeResize="0"/>
          <p:nvPr/>
        </p:nvPicPr>
        <p:blipFill>
          <a:blip r:embed="rId3">
            <a:alphaModFix/>
          </a:blip>
          <a:stretch>
            <a:fillRect/>
          </a:stretch>
        </p:blipFill>
        <p:spPr>
          <a:xfrm>
            <a:off x="-49425" y="1406000"/>
            <a:ext cx="3265951" cy="3068950"/>
          </a:xfrm>
          <a:prstGeom prst="rect">
            <a:avLst/>
          </a:prstGeom>
          <a:noFill/>
          <a:ln>
            <a:noFill/>
          </a:ln>
        </p:spPr>
      </p:pic>
      <p:pic>
        <p:nvPicPr>
          <p:cNvPr id="108" name="Google Shape;108;p19"/>
          <p:cNvPicPr preferRelativeResize="0"/>
          <p:nvPr/>
        </p:nvPicPr>
        <p:blipFill>
          <a:blip r:embed="rId4">
            <a:alphaModFix/>
          </a:blip>
          <a:stretch>
            <a:fillRect/>
          </a:stretch>
        </p:blipFill>
        <p:spPr>
          <a:xfrm>
            <a:off x="2916200" y="1406000"/>
            <a:ext cx="3212750" cy="3068950"/>
          </a:xfrm>
          <a:prstGeom prst="rect">
            <a:avLst/>
          </a:prstGeom>
          <a:noFill/>
          <a:ln>
            <a:noFill/>
          </a:ln>
        </p:spPr>
      </p:pic>
      <p:pic>
        <p:nvPicPr>
          <p:cNvPr id="109" name="Google Shape;109;p19"/>
          <p:cNvPicPr preferRelativeResize="0"/>
          <p:nvPr/>
        </p:nvPicPr>
        <p:blipFill>
          <a:blip r:embed="rId5">
            <a:alphaModFix/>
          </a:blip>
          <a:stretch>
            <a:fillRect/>
          </a:stretch>
        </p:blipFill>
        <p:spPr>
          <a:xfrm>
            <a:off x="5840625" y="1406000"/>
            <a:ext cx="3303374" cy="306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F2FF"/>
        </a:solidFill>
      </p:bgPr>
    </p:bg>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0" y="1399825"/>
            <a:ext cx="3206050" cy="3138300"/>
          </a:xfrm>
          <a:prstGeom prst="rect">
            <a:avLst/>
          </a:prstGeom>
          <a:noFill/>
          <a:ln>
            <a:noFill/>
          </a:ln>
        </p:spPr>
      </p:pic>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Changes in Racial Makeup </a:t>
            </a:r>
            <a:endParaRPr b="1" sz="2400"/>
          </a:p>
          <a:p>
            <a:pPr indent="0" lvl="0" marL="0" rtl="0" algn="l">
              <a:spcBef>
                <a:spcPts val="0"/>
              </a:spcBef>
              <a:spcAft>
                <a:spcPts val="0"/>
              </a:spcAft>
              <a:buNone/>
            </a:pPr>
            <a:r>
              <a:rPr b="1" lang="en" sz="2400"/>
              <a:t>of Gentrified Neighborhoods</a:t>
            </a:r>
            <a:endParaRPr b="1" sz="2400"/>
          </a:p>
        </p:txBody>
      </p:sp>
      <p:pic>
        <p:nvPicPr>
          <p:cNvPr id="116" name="Google Shape;116;p20"/>
          <p:cNvPicPr preferRelativeResize="0"/>
          <p:nvPr/>
        </p:nvPicPr>
        <p:blipFill>
          <a:blip r:embed="rId4">
            <a:alphaModFix/>
          </a:blip>
          <a:stretch>
            <a:fillRect/>
          </a:stretch>
        </p:blipFill>
        <p:spPr>
          <a:xfrm>
            <a:off x="2917850" y="1399825"/>
            <a:ext cx="3268451" cy="3138300"/>
          </a:xfrm>
          <a:prstGeom prst="rect">
            <a:avLst/>
          </a:prstGeom>
          <a:noFill/>
          <a:ln>
            <a:noFill/>
          </a:ln>
        </p:spPr>
      </p:pic>
      <p:pic>
        <p:nvPicPr>
          <p:cNvPr id="117" name="Google Shape;117;p20"/>
          <p:cNvPicPr preferRelativeResize="0"/>
          <p:nvPr/>
        </p:nvPicPr>
        <p:blipFill>
          <a:blip r:embed="rId5">
            <a:alphaModFix/>
          </a:blip>
          <a:stretch>
            <a:fillRect/>
          </a:stretch>
        </p:blipFill>
        <p:spPr>
          <a:xfrm>
            <a:off x="5892825" y="1399825"/>
            <a:ext cx="3268451" cy="313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1"/>
          <p:cNvSpPr txBox="1"/>
          <p:nvPr>
            <p:ph type="ctrTitle"/>
          </p:nvPr>
        </p:nvSpPr>
        <p:spPr>
          <a:xfrm>
            <a:off x="262283" y="-2883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Crime Changes</a:t>
            </a:r>
            <a:endParaRPr>
              <a:solidFill>
                <a:schemeClr val="dk2"/>
              </a:solidFill>
            </a:endParaRPr>
          </a:p>
        </p:txBody>
      </p:sp>
      <p:sp>
        <p:nvSpPr>
          <p:cNvPr id="123" name="Google Shape;123;p21"/>
          <p:cNvSpPr txBox="1"/>
          <p:nvPr>
            <p:ph idx="1" type="subTitle"/>
          </p:nvPr>
        </p:nvSpPr>
        <p:spPr>
          <a:xfrm>
            <a:off x="311700" y="346637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Do patterns in criminal behavior change with gentrification?</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