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5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x="9144000" cy="5149850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SC Regular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SC Regular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SC Regular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SC Regular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CF68D366-8B7F-43FA-8854-2B71CDC9F0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907AE6-93F7-4257-B37D-E9EB750A7A5B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93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6575" y="763588"/>
            <a:ext cx="669766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EE29A5-1C0E-4CCF-B8AD-61DF2A809BA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86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BBF31E-F494-4D72-A92D-F0C32BC2220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96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E3DCE8-1C68-489B-B0A6-5879C0AEC69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06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EDA6AB-B7A3-48F8-8A5E-CF8FB4E72D3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16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AF579B-DD4A-4E23-8351-009993185C0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27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1A13F8-B868-4A2C-B7E7-F8563C8FF6B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37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18C998-830D-4E32-BA81-17B83AE050B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47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D680DC-B5CB-4DC8-BF12-8EA73909247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57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6575" y="763588"/>
            <a:ext cx="669766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374CA3-95F7-4F8F-8C15-63F9E893DBA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68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6575" y="763588"/>
            <a:ext cx="669766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0A415E-3E2F-4F92-9217-7284C904FD3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78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48E1B7-9896-41F3-83E6-19E5C374BE1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04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6575" y="763588"/>
            <a:ext cx="669766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FE95EC-31B9-41D2-A290-2D5DC3AAC04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88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C7E13C-91A0-4239-9263-6F7B3FFC996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98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6575" y="763588"/>
            <a:ext cx="669766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B4CC05-70D3-4749-9C8F-AD305329ACF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08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01EFAE-C734-442A-AB51-9CEABE9B2AD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19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6575" y="763588"/>
            <a:ext cx="669766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989BD7-FAB6-48A4-A882-729D8F6CA064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29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6575" y="763588"/>
            <a:ext cx="669766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FE23D4-B2BA-4D1D-AF62-CE8FBB8D8C7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39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842B9C-F779-47F4-91C0-CA0E870F1C4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49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6575" y="763588"/>
            <a:ext cx="669766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CBE71B-E8A5-4206-9EC1-7091CA6F7FB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60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6575" y="763588"/>
            <a:ext cx="669766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0DC022-1FE7-4930-93D5-D56E70278E24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70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FBE19F-99B4-4013-B597-15870C3B236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80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BBE4A0-DE4B-43E4-8F84-E9DB991350C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20814B-C726-4B0B-A2F8-CCA6496F8E5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90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A28443-8C2C-4BE9-86B7-F951A1A3369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901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C6AD23-F70E-441C-B976-9E16FAC2D7D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11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8D4069-21D2-4524-B8BA-6F815022800F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21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008DB1-E804-4D87-822C-029E7F36450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31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D67F85-821F-4645-AB29-1F7779D44925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42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C60BDE-3036-4621-B9E7-762D5807B5E6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52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55D11F-BBA5-4D1D-9FA5-7F8E2FF8F0E9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62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BC2E4A-4134-4D47-90A1-5B88F232D019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72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6575" y="763588"/>
            <a:ext cx="669766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9DB858-50C1-4D44-840C-18AE723455B7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983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6575" y="763588"/>
            <a:ext cx="669766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23655A-75B5-4813-9A13-5F3B8C138A4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24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2B5864-6C9F-4ECD-B50C-FBADA36F491A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993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5B63D2-4D38-4F27-90AD-62130BB718CB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003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6575" y="763588"/>
            <a:ext cx="669766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85F008-0DCD-4F2E-8C3B-B4337AB1161B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013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E1997A-A4D3-463A-B82A-DF12AB65C722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024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6575" y="763588"/>
            <a:ext cx="669766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0B666A-BE41-4B13-A924-A6C613B9EEA3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034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6575" y="763588"/>
            <a:ext cx="669766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8C3F48-4DB4-491A-9EBE-1F37C5D4A5F1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044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538B14-BC1A-450F-8921-0E6D6453C861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054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C535B4-A5C6-462F-9701-E1AE67E82FDC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064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6AA7D5-8779-42B3-9E0A-C4DED0FC8229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075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2EEB2A-743D-46CE-A5F3-084B9B29A735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085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0E90A0-12E9-4691-A90E-A9611F5B9F0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34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6575" y="763588"/>
            <a:ext cx="669766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922A34-13B1-4E28-8216-B04E75452759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095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A63214-6FF6-4B2B-947B-37ADCCB1866B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105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65F254-1EB9-4B80-8A57-3E046817B014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116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776723-ECA5-4212-B19A-2757ED5AB1A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45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A21AB7-DEC7-425E-A175-309E7777DA8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55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36D926-AC39-4B78-B1F6-806811A17DF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65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AB6462-64F7-4BF0-B536-38BD5B6414C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75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8163" y="763588"/>
            <a:ext cx="66960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5100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1566B56-3D34-4C5C-9F8C-D01A2A6396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02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8B9B13B-810F-45A8-9104-B3A5FD2B45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99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4913"/>
            <a:ext cx="2055813" cy="298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4913"/>
            <a:ext cx="6019800" cy="29845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7B90CE0-A4AD-4D4D-965F-A67A34A216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181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5100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A3593E8-4B5E-4365-AE55-17B6307E11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554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7B39D6E-80D7-41F3-9DB0-B24E801EAF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246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4288"/>
            <a:ext cx="7886700" cy="21415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6463"/>
            <a:ext cx="7886700" cy="11271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26CEF1B-525F-421A-847A-9325EEC304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478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5200" y="1984375"/>
            <a:ext cx="1757363" cy="198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74963" y="1984375"/>
            <a:ext cx="1758950" cy="198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B0B5740-CDF8-4952-9EE0-AA40902911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2562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5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70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70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2C0B07-00DF-4DEA-A842-111F47173C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676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35CDCB7-F1C5-4B67-BC27-18A9B0F185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652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9AB5569-2628-4856-9446-002960F567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289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22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F0CCBBF-D141-48B9-8950-6C8DE03D81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84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D41A109-E947-46CE-8323-6F4BF4D85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721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22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C02ED84-B890-46E8-89C9-314FD9F2B0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136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1533AB-69F7-4DF5-9E65-F0DE63BC97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155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7925" y="1506538"/>
            <a:ext cx="915988" cy="2463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5200" y="1506538"/>
            <a:ext cx="2600325" cy="2463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1AB441-5BC5-4FB1-9026-BB06A2DB7B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568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5100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A895814-B069-4B39-9CE8-D2AAF3EA7C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403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DF97491-C8EC-44BE-BFAA-BFE63F0A86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761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4288"/>
            <a:ext cx="7886700" cy="21415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6463"/>
            <a:ext cx="7886700" cy="11271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8FA971D-071B-46CF-8A33-7B3C323B8B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2870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4913"/>
            <a:ext cx="4037013" cy="2984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4913"/>
            <a:ext cx="4038600" cy="2984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29309FE-0189-489F-929E-20F86E9FB8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1099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5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70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70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0334FE3-A880-492F-A7CF-5B251C1D72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4606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8C8867C-3FCF-410E-A104-552207C6AC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897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3E97890-8918-4CB6-8A64-B7240C4B09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23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4288"/>
            <a:ext cx="7886700" cy="21415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6463"/>
            <a:ext cx="7886700" cy="11271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B4ECC0-AAFA-474F-B725-C91802E1A6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9426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22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CC1C585-19DC-41E2-B312-1968BD52B0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0080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22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E1A5596-1154-4B66-B44B-317800E28E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6940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EDDE69B-41BB-4BF6-8ADA-5B6920B75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435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4913"/>
            <a:ext cx="2055813" cy="298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4913"/>
            <a:ext cx="6019800" cy="29845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DDF85AC-B35A-4DCE-BCAC-C81067F16E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8659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5100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EEB86B-4BEF-4833-A0D0-6A972AB5AD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4745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217151-549E-457B-ADCB-B9E935D6BC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53478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4288"/>
            <a:ext cx="7886700" cy="21415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6463"/>
            <a:ext cx="7886700" cy="11271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868DD35-AC36-4F00-988A-A79CAEEF01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9863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4913"/>
            <a:ext cx="4037013" cy="2984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4913"/>
            <a:ext cx="4038600" cy="2984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8401056-F8CE-4681-924E-4FDA9DFE4F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9822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5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70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70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6A75173-EC93-4DF8-B2D5-5C2FF2A8A2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16521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318D7B-CC65-4AC5-A059-4A3E21BF28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54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4913"/>
            <a:ext cx="4037013" cy="2984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4913"/>
            <a:ext cx="4038600" cy="2984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ADB0577-6CE7-4C8C-B810-F5AA9CBB27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4610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66DCCE5-46C7-4D2C-A08E-EF32F34DA9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7847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22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304CEE2-771E-48D3-8C06-1B1E31653E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5868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22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F706776-6534-42ED-80EF-F446E2E496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4930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B5417BB-9601-4C46-A86D-5C73A8719D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1127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5813" cy="3984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39846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D80A1E-905D-4439-A8D0-E83C7EE05F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011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5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70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70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2676E8E-1BEA-413A-82BB-000B261B46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80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D3087B-219B-470F-9984-0F78C1778C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6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AC728CD-130C-43CA-9D0C-67CA5B12A7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72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22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EBB3D71-7C95-4893-987C-1110AFB7E4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59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22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2F61BE0-C56F-4431-B35B-17EEDB3618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70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7356475" y="5065713"/>
            <a:ext cx="893763" cy="77787"/>
          </a:xfrm>
          <a:custGeom>
            <a:avLst/>
            <a:gdLst>
              <a:gd name="G0" fmla="+- 2484 0 0"/>
              <a:gd name="G1" fmla="+- 21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894079" y="0"/>
                </a:moveTo>
                <a:lnTo>
                  <a:pt x="0" y="0"/>
                </a:lnTo>
                <a:lnTo>
                  <a:pt x="0" y="77470"/>
                </a:lnTo>
                <a:lnTo>
                  <a:pt x="894079" y="77470"/>
                </a:lnTo>
                <a:lnTo>
                  <a:pt x="894079" y="0"/>
                </a:lnTo>
                <a:close/>
              </a:path>
            </a:pathLst>
          </a:custGeom>
          <a:solidFill>
            <a:srgbClr val="FF9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8250238" y="5065713"/>
            <a:ext cx="893762" cy="77787"/>
          </a:xfrm>
          <a:custGeom>
            <a:avLst/>
            <a:gdLst>
              <a:gd name="G0" fmla="+- 2484 0 0"/>
              <a:gd name="G1" fmla="+- 21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894079" y="0"/>
                </a:moveTo>
                <a:lnTo>
                  <a:pt x="0" y="0"/>
                </a:lnTo>
                <a:lnTo>
                  <a:pt x="0" y="77470"/>
                </a:lnTo>
                <a:lnTo>
                  <a:pt x="894079" y="77470"/>
                </a:lnTo>
                <a:lnTo>
                  <a:pt x="894079" y="0"/>
                </a:lnTo>
                <a:close/>
              </a:path>
            </a:pathLst>
          </a:custGeom>
          <a:solidFill>
            <a:srgbClr val="F001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0" y="5065713"/>
            <a:ext cx="893763" cy="77787"/>
          </a:xfrm>
          <a:custGeom>
            <a:avLst/>
            <a:gdLst>
              <a:gd name="G0" fmla="+- 2484 0 0"/>
              <a:gd name="G1" fmla="+- 21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894080" y="0"/>
                </a:moveTo>
                <a:lnTo>
                  <a:pt x="0" y="0"/>
                </a:lnTo>
                <a:lnTo>
                  <a:pt x="0" y="77470"/>
                </a:lnTo>
                <a:lnTo>
                  <a:pt x="894080" y="77470"/>
                </a:lnTo>
                <a:lnTo>
                  <a:pt x="894080" y="0"/>
                </a:lnTo>
                <a:close/>
              </a:path>
            </a:pathLst>
          </a:custGeom>
          <a:solidFill>
            <a:srgbClr val="7DCE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93763" y="5065713"/>
            <a:ext cx="6462712" cy="77787"/>
          </a:xfrm>
          <a:custGeom>
            <a:avLst/>
            <a:gdLst>
              <a:gd name="G0" fmla="+- 17953 0 0"/>
              <a:gd name="G1" fmla="+- 21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6463030" y="0"/>
                </a:moveTo>
                <a:lnTo>
                  <a:pt x="0" y="0"/>
                </a:lnTo>
                <a:lnTo>
                  <a:pt x="0" y="77470"/>
                </a:lnTo>
                <a:lnTo>
                  <a:pt x="6463030" y="77470"/>
                </a:lnTo>
                <a:lnTo>
                  <a:pt x="6463030" y="0"/>
                </a:lnTo>
                <a:close/>
              </a:path>
            </a:pathLst>
          </a:custGeom>
          <a:solidFill>
            <a:srgbClr val="2085C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65200" y="1506538"/>
            <a:ext cx="34925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3108325" y="4789488"/>
            <a:ext cx="292576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457200" y="4789488"/>
            <a:ext cx="21034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83363" y="4789488"/>
            <a:ext cx="2101850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 sz="1400">
                <a:solidFill>
                  <a:srgbClr val="B2B2B2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0EB3B2B6-892D-4053-A1EA-592E239EBDD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4913"/>
            <a:ext cx="8228013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886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2pPr>
      <a:lvl3pPr marL="11430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3pPr>
      <a:lvl4pPr marL="16002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4pPr>
      <a:lvl5pPr marL="20574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5pPr>
      <a:lvl6pPr marL="25146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6pPr>
      <a:lvl7pPr marL="29718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7pPr>
      <a:lvl8pPr marL="34290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8pPr>
      <a:lvl9pPr marL="38862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9pPr>
    </p:titleStyle>
    <p:bodyStyle>
      <a:lvl1pPr marL="342900" indent="-342900" algn="l" defTabSz="457200" rtl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7356475" y="5065713"/>
            <a:ext cx="893763" cy="77787"/>
          </a:xfrm>
          <a:custGeom>
            <a:avLst/>
            <a:gdLst>
              <a:gd name="G0" fmla="+- 2484 0 0"/>
              <a:gd name="G1" fmla="+- 21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894079" y="0"/>
                </a:moveTo>
                <a:lnTo>
                  <a:pt x="0" y="0"/>
                </a:lnTo>
                <a:lnTo>
                  <a:pt x="0" y="77470"/>
                </a:lnTo>
                <a:lnTo>
                  <a:pt x="894079" y="77470"/>
                </a:lnTo>
                <a:lnTo>
                  <a:pt x="894079" y="0"/>
                </a:lnTo>
                <a:close/>
              </a:path>
            </a:pathLst>
          </a:custGeom>
          <a:solidFill>
            <a:srgbClr val="FF9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8250238" y="5065713"/>
            <a:ext cx="893762" cy="77787"/>
          </a:xfrm>
          <a:custGeom>
            <a:avLst/>
            <a:gdLst>
              <a:gd name="G0" fmla="+- 2484 0 0"/>
              <a:gd name="G1" fmla="+- 21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894079" y="0"/>
                </a:moveTo>
                <a:lnTo>
                  <a:pt x="0" y="0"/>
                </a:lnTo>
                <a:lnTo>
                  <a:pt x="0" y="77470"/>
                </a:lnTo>
                <a:lnTo>
                  <a:pt x="894079" y="77470"/>
                </a:lnTo>
                <a:lnTo>
                  <a:pt x="894079" y="0"/>
                </a:lnTo>
                <a:close/>
              </a:path>
            </a:pathLst>
          </a:custGeom>
          <a:solidFill>
            <a:srgbClr val="F001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5065713"/>
            <a:ext cx="893763" cy="77787"/>
          </a:xfrm>
          <a:custGeom>
            <a:avLst/>
            <a:gdLst>
              <a:gd name="G0" fmla="+- 2484 0 0"/>
              <a:gd name="G1" fmla="+- 21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894080" y="0"/>
                </a:moveTo>
                <a:lnTo>
                  <a:pt x="0" y="0"/>
                </a:lnTo>
                <a:lnTo>
                  <a:pt x="0" y="77470"/>
                </a:lnTo>
                <a:lnTo>
                  <a:pt x="894080" y="77470"/>
                </a:lnTo>
                <a:lnTo>
                  <a:pt x="894080" y="0"/>
                </a:lnTo>
                <a:close/>
              </a:path>
            </a:pathLst>
          </a:custGeom>
          <a:solidFill>
            <a:srgbClr val="7DCE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893763" y="5065713"/>
            <a:ext cx="6462712" cy="77787"/>
          </a:xfrm>
          <a:custGeom>
            <a:avLst/>
            <a:gdLst>
              <a:gd name="G0" fmla="+- 17953 0 0"/>
              <a:gd name="G1" fmla="+- 21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6463030" y="0"/>
                </a:moveTo>
                <a:lnTo>
                  <a:pt x="0" y="0"/>
                </a:lnTo>
                <a:lnTo>
                  <a:pt x="0" y="77470"/>
                </a:lnTo>
                <a:lnTo>
                  <a:pt x="6463030" y="77470"/>
                </a:lnTo>
                <a:lnTo>
                  <a:pt x="6463030" y="0"/>
                </a:lnTo>
                <a:close/>
              </a:path>
            </a:pathLst>
          </a:custGeom>
          <a:solidFill>
            <a:srgbClr val="2085C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65200" y="1506538"/>
            <a:ext cx="34925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5200" y="1984375"/>
            <a:ext cx="3668713" cy="19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108325" y="4789488"/>
            <a:ext cx="292576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457200" y="4789488"/>
            <a:ext cx="21034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83363" y="4789488"/>
            <a:ext cx="2101850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 sz="1400">
                <a:solidFill>
                  <a:srgbClr val="B2B2B2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EDC4EF0A-3CB8-4B7F-8C73-2A1AB04F9EB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2pPr>
      <a:lvl3pPr marL="11430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3pPr>
      <a:lvl4pPr marL="16002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4pPr>
      <a:lvl5pPr marL="20574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5pPr>
      <a:lvl6pPr marL="25146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6pPr>
      <a:lvl7pPr marL="29718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7pPr>
      <a:lvl8pPr marL="34290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8pPr>
      <a:lvl9pPr marL="38862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9pPr>
    </p:titleStyle>
    <p:bodyStyle>
      <a:lvl1pPr marL="342900" indent="-342900" algn="l" defTabSz="457200" rtl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7356475" y="5065713"/>
            <a:ext cx="893763" cy="77787"/>
          </a:xfrm>
          <a:custGeom>
            <a:avLst/>
            <a:gdLst>
              <a:gd name="G0" fmla="+- 2484 0 0"/>
              <a:gd name="G1" fmla="+- 21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894079" y="0"/>
                </a:moveTo>
                <a:lnTo>
                  <a:pt x="0" y="0"/>
                </a:lnTo>
                <a:lnTo>
                  <a:pt x="0" y="77470"/>
                </a:lnTo>
                <a:lnTo>
                  <a:pt x="894079" y="77470"/>
                </a:lnTo>
                <a:lnTo>
                  <a:pt x="894079" y="0"/>
                </a:lnTo>
                <a:close/>
              </a:path>
            </a:pathLst>
          </a:custGeom>
          <a:solidFill>
            <a:srgbClr val="FF9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8250238" y="5065713"/>
            <a:ext cx="893762" cy="77787"/>
          </a:xfrm>
          <a:custGeom>
            <a:avLst/>
            <a:gdLst>
              <a:gd name="G0" fmla="+- 2484 0 0"/>
              <a:gd name="G1" fmla="+- 21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894079" y="0"/>
                </a:moveTo>
                <a:lnTo>
                  <a:pt x="0" y="0"/>
                </a:lnTo>
                <a:lnTo>
                  <a:pt x="0" y="77470"/>
                </a:lnTo>
                <a:lnTo>
                  <a:pt x="894079" y="77470"/>
                </a:lnTo>
                <a:lnTo>
                  <a:pt x="894079" y="0"/>
                </a:lnTo>
                <a:close/>
              </a:path>
            </a:pathLst>
          </a:custGeom>
          <a:solidFill>
            <a:srgbClr val="F001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5065713"/>
            <a:ext cx="893763" cy="77787"/>
          </a:xfrm>
          <a:custGeom>
            <a:avLst/>
            <a:gdLst>
              <a:gd name="G0" fmla="+- 2484 0 0"/>
              <a:gd name="G1" fmla="+- 21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894080" y="0"/>
                </a:moveTo>
                <a:lnTo>
                  <a:pt x="0" y="0"/>
                </a:lnTo>
                <a:lnTo>
                  <a:pt x="0" y="77470"/>
                </a:lnTo>
                <a:lnTo>
                  <a:pt x="894080" y="77470"/>
                </a:lnTo>
                <a:lnTo>
                  <a:pt x="894080" y="0"/>
                </a:lnTo>
                <a:close/>
              </a:path>
            </a:pathLst>
          </a:custGeom>
          <a:solidFill>
            <a:srgbClr val="7DCE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93763" y="5065713"/>
            <a:ext cx="6462712" cy="77787"/>
          </a:xfrm>
          <a:custGeom>
            <a:avLst/>
            <a:gdLst>
              <a:gd name="G0" fmla="+- 17953 0 0"/>
              <a:gd name="G1" fmla="+- 21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6463030" y="0"/>
                </a:moveTo>
                <a:lnTo>
                  <a:pt x="0" y="0"/>
                </a:lnTo>
                <a:lnTo>
                  <a:pt x="0" y="77470"/>
                </a:lnTo>
                <a:lnTo>
                  <a:pt x="6463030" y="77470"/>
                </a:lnTo>
                <a:lnTo>
                  <a:pt x="6463030" y="0"/>
                </a:lnTo>
                <a:close/>
              </a:path>
            </a:pathLst>
          </a:custGeom>
          <a:solidFill>
            <a:srgbClr val="2085C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4838" y="1331913"/>
            <a:ext cx="7931150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108325" y="4789488"/>
            <a:ext cx="292576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457200" y="4789488"/>
            <a:ext cx="21034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83363" y="4789488"/>
            <a:ext cx="2101850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 sz="1400">
                <a:solidFill>
                  <a:srgbClr val="B2B2B2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B3E84CE1-891A-4EF7-9328-DE6CA55AB8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4913"/>
            <a:ext cx="8228013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886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2pPr>
      <a:lvl3pPr marL="11430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3pPr>
      <a:lvl4pPr marL="16002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4pPr>
      <a:lvl5pPr marL="20574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5pPr>
      <a:lvl6pPr marL="25146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6pPr>
      <a:lvl7pPr marL="29718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7pPr>
      <a:lvl8pPr marL="34290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8pPr>
      <a:lvl9pPr marL="38862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9pPr>
    </p:titleStyle>
    <p:bodyStyle>
      <a:lvl1pPr marL="342900" indent="-342900" algn="l" defTabSz="457200" rtl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7356475" y="5065713"/>
            <a:ext cx="893763" cy="77787"/>
          </a:xfrm>
          <a:custGeom>
            <a:avLst/>
            <a:gdLst>
              <a:gd name="G0" fmla="+- 2484 0 0"/>
              <a:gd name="G1" fmla="+- 21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894079" y="0"/>
                </a:moveTo>
                <a:lnTo>
                  <a:pt x="0" y="0"/>
                </a:lnTo>
                <a:lnTo>
                  <a:pt x="0" y="77470"/>
                </a:lnTo>
                <a:lnTo>
                  <a:pt x="894079" y="77470"/>
                </a:lnTo>
                <a:lnTo>
                  <a:pt x="894079" y="0"/>
                </a:lnTo>
                <a:close/>
              </a:path>
            </a:pathLst>
          </a:custGeom>
          <a:solidFill>
            <a:srgbClr val="FF9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8250238" y="5065713"/>
            <a:ext cx="893762" cy="77787"/>
          </a:xfrm>
          <a:custGeom>
            <a:avLst/>
            <a:gdLst>
              <a:gd name="G0" fmla="+- 2484 0 0"/>
              <a:gd name="G1" fmla="+- 21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894079" y="0"/>
                </a:moveTo>
                <a:lnTo>
                  <a:pt x="0" y="0"/>
                </a:lnTo>
                <a:lnTo>
                  <a:pt x="0" y="77470"/>
                </a:lnTo>
                <a:lnTo>
                  <a:pt x="894079" y="77470"/>
                </a:lnTo>
                <a:lnTo>
                  <a:pt x="894079" y="0"/>
                </a:lnTo>
                <a:close/>
              </a:path>
            </a:pathLst>
          </a:custGeom>
          <a:solidFill>
            <a:srgbClr val="F001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5065713"/>
            <a:ext cx="893763" cy="77787"/>
          </a:xfrm>
          <a:custGeom>
            <a:avLst/>
            <a:gdLst>
              <a:gd name="G0" fmla="+- 2484 0 0"/>
              <a:gd name="G1" fmla="+- 21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894080" y="0"/>
                </a:moveTo>
                <a:lnTo>
                  <a:pt x="0" y="0"/>
                </a:lnTo>
                <a:lnTo>
                  <a:pt x="0" y="77470"/>
                </a:lnTo>
                <a:lnTo>
                  <a:pt x="894080" y="77470"/>
                </a:lnTo>
                <a:lnTo>
                  <a:pt x="894080" y="0"/>
                </a:lnTo>
                <a:close/>
              </a:path>
            </a:pathLst>
          </a:custGeom>
          <a:solidFill>
            <a:srgbClr val="7DCE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893763" y="5065713"/>
            <a:ext cx="6462712" cy="77787"/>
          </a:xfrm>
          <a:custGeom>
            <a:avLst/>
            <a:gdLst>
              <a:gd name="G0" fmla="+- 17953 0 0"/>
              <a:gd name="G1" fmla="+- 21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6463030" y="0"/>
                </a:moveTo>
                <a:lnTo>
                  <a:pt x="0" y="0"/>
                </a:lnTo>
                <a:lnTo>
                  <a:pt x="0" y="77470"/>
                </a:lnTo>
                <a:lnTo>
                  <a:pt x="6463030" y="77470"/>
                </a:lnTo>
                <a:lnTo>
                  <a:pt x="6463030" y="0"/>
                </a:lnTo>
                <a:close/>
              </a:path>
            </a:pathLst>
          </a:custGeom>
          <a:solidFill>
            <a:srgbClr val="2085C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108325" y="4789488"/>
            <a:ext cx="292576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57200" y="4789488"/>
            <a:ext cx="21034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583363" y="4789488"/>
            <a:ext cx="2101850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 sz="1400">
                <a:solidFill>
                  <a:srgbClr val="B2B2B2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5C1555B4-83B9-4516-8EE4-3CC4384CED2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80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4913"/>
            <a:ext cx="8228013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886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2pPr>
      <a:lvl3pPr marL="11430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3pPr>
      <a:lvl4pPr marL="16002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4pPr>
      <a:lvl5pPr marL="20574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5pPr>
      <a:lvl6pPr marL="25146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6pPr>
      <a:lvl7pPr marL="29718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7pPr>
      <a:lvl8pPr marL="34290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8pPr>
      <a:lvl9pPr marL="38862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SC Regular" charset="0"/>
        </a:defRPr>
      </a:lvl9pPr>
    </p:titleStyle>
    <p:bodyStyle>
      <a:lvl1pPr marL="342900" indent="-342900" algn="l" defTabSz="457200" rtl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s://flutter.dev/docs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lutter.dev/" TargetMode="External"/><Relationship Id="rId5" Type="http://schemas.openxmlformats.org/officeDocument/2006/relationships/hyperlink" Target="https://flutter.dev/desktop" TargetMode="External"/><Relationship Id="rId4" Type="http://schemas.openxmlformats.org/officeDocument/2006/relationships/hyperlink" Target="https://flutter.dev/web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get-started/instal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get-started/editor?tab=androidstudio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8.jpe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43.jpeg"/><Relationship Id="rId5" Type="http://schemas.openxmlformats.org/officeDocument/2006/relationships/image" Target="../media/image42.png"/><Relationship Id="rId4" Type="http://schemas.openxmlformats.org/officeDocument/2006/relationships/image" Target="../media/image4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get-started/flutter-for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from-java-to-dart/#0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9.jpeg"/><Relationship Id="rId5" Type="http://schemas.openxmlformats.org/officeDocument/2006/relationships/hyperlink" Target="https://www.youtube.com/watch?v=5rtujDjt50I&amp;list=PLlxmoA0rQ-LyHW9voBdNo4gEEIh0SjG-q" TargetMode="External"/><Relationship Id="rId4" Type="http://schemas.openxmlformats.org/officeDocument/2006/relationships/hyperlink" Target="https://dart.dev/guides/language/language-tour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web" TargetMode="External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edium.com/flutter-community" TargetMode="External"/><Relationship Id="rId5" Type="http://schemas.openxmlformats.org/officeDocument/2006/relationships/hyperlink" Target="https://flutter.dev/community" TargetMode="External"/><Relationship Id="rId4" Type="http://schemas.openxmlformats.org/officeDocument/2006/relationships/hyperlink" Target="https://flutter.dev/docs/resources/faq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showcase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jpeg"/><Relationship Id="rId5" Type="http://schemas.openxmlformats.org/officeDocument/2006/relationships/hyperlink" Target="https://events.withgoogle.com/flutter-day/codelabs/#content" TargetMode="External"/><Relationship Id="rId4" Type="http://schemas.openxmlformats.org/officeDocument/2006/relationships/hyperlink" Target="https://codepen.io/flutter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jxrf2q8roU3ahJVrSgAnPjzkpGmL9Cz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49.jpeg"/><Relationship Id="rId5" Type="http://schemas.openxmlformats.org/officeDocument/2006/relationships/hyperlink" Target="https://www.youtube.com/playlist?list=PLjxrf2q8roU2HdJQDjJzOeO6J3FoFLWr2" TargetMode="External"/><Relationship Id="rId4" Type="http://schemas.openxmlformats.org/officeDocument/2006/relationships/hyperlink" Target="https://www.youtube.com/playlist?list=PLjxrf2q8roU23XGwz3Km7sQZFTdB996iG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velopment/ui/widge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velopment/ui/widgets/layout#Single-child%20layout%20widge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lutter.dev/" TargetMode="External"/><Relationship Id="rId5" Type="http://schemas.openxmlformats.org/officeDocument/2006/relationships/image" Target="../media/image14.jpeg"/><Relationship Id="rId4" Type="http://schemas.openxmlformats.org/officeDocument/2006/relationships/hyperlink" Target="https://flutter.dev/docs/development/ui/widgets/layout#Multi-child%20layout%20widget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5" y="1330325"/>
            <a:ext cx="1716088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8875" y="1838325"/>
            <a:ext cx="1836738" cy="1901825"/>
          </a:xfrm>
          <a:ln/>
        </p:spPr>
        <p:txBody>
          <a:bodyPr tIns="12240"/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6200">
                <a:solidFill>
                  <a:srgbClr val="0A5293"/>
                </a:solidFill>
                <a:latin typeface="Tahoma" panose="020B0604030504040204" pitchFamily="34" charset="0"/>
              </a:rPr>
              <a:t>Hello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254375"/>
            <a:ext cx="13684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913" y="2532063"/>
            <a:ext cx="119538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188" y="3984625"/>
            <a:ext cx="1379537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88" y="4437063"/>
            <a:ext cx="59372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506538" y="1350789"/>
            <a:ext cx="4793654" cy="147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260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82550" indent="-68263">
              <a:lnSpc>
                <a:spcPct val="158000"/>
              </a:lnSpc>
              <a:spcBef>
                <a:spcPts val="100"/>
              </a:spcBef>
            </a:pPr>
            <a:r>
              <a:rPr lang="en-US" altLang="en-US" sz="3000" dirty="0">
                <a:solidFill>
                  <a:srgbClr val="677380"/>
                </a:solidFill>
                <a:latin typeface="Tahoma" panose="020B0604030504040204" pitchFamily="34" charset="0"/>
              </a:rPr>
              <a:t>Graphics engine </a:t>
            </a:r>
            <a:r>
              <a:rPr lang="en-US" altLang="en-US" sz="3000" dirty="0" err="1">
                <a:solidFill>
                  <a:srgbClr val="677380"/>
                </a:solidFill>
                <a:latin typeface="Tahoma" panose="020B0604030504040204" pitchFamily="34" charset="0"/>
              </a:rPr>
              <a:t>Skia</a:t>
            </a:r>
            <a:r>
              <a:rPr lang="en-US" altLang="en-US" sz="3000" dirty="0">
                <a:solidFill>
                  <a:srgbClr val="677380"/>
                </a:solidFill>
                <a:latin typeface="Tahoma" panose="020B0604030504040204" pitchFamily="34" charset="0"/>
              </a:rPr>
              <a:t> 2D  60fps, GPU accelerated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14475" y="2997200"/>
            <a:ext cx="6225877" cy="47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260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3000" dirty="0">
                <a:solidFill>
                  <a:srgbClr val="677380"/>
                </a:solidFill>
                <a:latin typeface="Tahoma" panose="020B0604030504040204" pitchFamily="34" charset="0"/>
              </a:rPr>
              <a:t>Compiled to native machine code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948613" y="4754563"/>
            <a:ext cx="9461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3320" rIns="0" bIns="0"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13"/>
              </a:spcBef>
            </a:pPr>
            <a:r>
              <a:rPr lang="en-US" altLang="en-US" sz="1600">
                <a:solidFill>
                  <a:srgbClr val="0000FF"/>
                </a:solidFill>
                <a:latin typeface="Tahoma" panose="020B0604030504040204" pitchFamily="34" charset="0"/>
                <a:hlinkClick r:id="rId3"/>
              </a:rPr>
              <a:t>flutter.dev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573213"/>
            <a:ext cx="43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2322513"/>
            <a:ext cx="43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3071813"/>
            <a:ext cx="43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5" name="Group 1"/>
          <p:cNvGrpSpPr>
            <a:grpSpLocks/>
          </p:cNvGrpSpPr>
          <p:nvPr/>
        </p:nvGrpSpPr>
        <p:grpSpPr bwMode="auto">
          <a:xfrm>
            <a:off x="3894138" y="889000"/>
            <a:ext cx="5248275" cy="3576638"/>
            <a:chOff x="2453" y="560"/>
            <a:chExt cx="3306" cy="2253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3" y="560"/>
              <a:ext cx="3306" cy="2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" y="719"/>
              <a:ext cx="2643" cy="1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968375" y="1566863"/>
            <a:ext cx="2706688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4200">
                <a:solidFill>
                  <a:srgbClr val="1B364F"/>
                </a:solidFill>
                <a:latin typeface="Calibri" panose="020F0502020204030204" pitchFamily="34" charset="0"/>
              </a:rPr>
              <a:t>Productive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968375" y="2338388"/>
            <a:ext cx="30495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08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88"/>
              </a:spcBef>
            </a:pPr>
            <a:r>
              <a:rPr lang="en-US" altLang="en-US" sz="2800">
                <a:solidFill>
                  <a:srgbClr val="549BD5"/>
                </a:solidFill>
                <a:latin typeface="Calibri" panose="020F0502020204030204" pitchFamily="34" charset="0"/>
              </a:rPr>
              <a:t>Develop while your  app is running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500188" y="1509713"/>
            <a:ext cx="4889500" cy="242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3000">
                <a:solidFill>
                  <a:srgbClr val="677380"/>
                </a:solidFill>
                <a:latin typeface="Tahoma" panose="020B0604030504040204" pitchFamily="34" charset="0"/>
              </a:rPr>
              <a:t>Paint your app to life</a:t>
            </a:r>
          </a:p>
          <a:p>
            <a:pPr marL="15875">
              <a:lnSpc>
                <a:spcPct val="100000"/>
              </a:lnSpc>
              <a:spcBef>
                <a:spcPts val="2288"/>
              </a:spcBef>
            </a:pPr>
            <a:r>
              <a:rPr lang="en-US" altLang="en-US" sz="3000">
                <a:solidFill>
                  <a:srgbClr val="677380"/>
                </a:solidFill>
                <a:latin typeface="Tahoma" panose="020B0604030504040204" pitchFamily="34" charset="0"/>
              </a:rPr>
              <a:t>Hot Reload &amp; Hot Restart</a:t>
            </a:r>
          </a:p>
          <a:p>
            <a:pPr marL="12700">
              <a:lnSpc>
                <a:spcPts val="3525"/>
              </a:lnSpc>
              <a:spcBef>
                <a:spcPts val="2425"/>
              </a:spcBef>
            </a:pPr>
            <a:r>
              <a:rPr lang="en-US" altLang="en-US" sz="3000">
                <a:solidFill>
                  <a:srgbClr val="677380"/>
                </a:solidFill>
                <a:latin typeface="Tahoma" panose="020B0604030504040204" pitchFamily="34" charset="0"/>
              </a:rPr>
              <a:t>Revolutionary capabilities for  developers and designers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1573213"/>
            <a:ext cx="43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2322513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3065463"/>
            <a:ext cx="43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2998788"/>
            <a:ext cx="12366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8875" y="1228725"/>
            <a:ext cx="3446463" cy="871538"/>
          </a:xfrm>
          <a:ln/>
        </p:spPr>
        <p:txBody>
          <a:bodyPr tIns="12600"/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en-US" sz="4200">
                <a:solidFill>
                  <a:srgbClr val="1B364F"/>
                </a:solidFill>
              </a:rPr>
              <a:t>One language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233488" y="2116138"/>
            <a:ext cx="1785937" cy="12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>
            <a:spAutoFit/>
          </a:bodyPr>
          <a:lstStyle>
            <a:lvl1pPr>
              <a:tabLst>
                <a:tab pos="92075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92075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92075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92075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92075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2075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2075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2075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2075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13"/>
              </a:spcBef>
            </a:pPr>
            <a:r>
              <a:rPr lang="en-US" altLang="en-US" sz="2800" b="1">
                <a:solidFill>
                  <a:srgbClr val="549BD5"/>
                </a:solidFill>
                <a:latin typeface="Calibri" panose="020F0502020204030204" pitchFamily="34" charset="0"/>
              </a:rPr>
              <a:t>Dart	Since  2011</a:t>
            </a:r>
          </a:p>
          <a:p>
            <a:pPr marL="58738">
              <a:lnSpc>
                <a:spcPct val="100000"/>
              </a:lnSpc>
              <a:spcBef>
                <a:spcPts val="613"/>
              </a:spcBef>
            </a:pPr>
            <a:r>
              <a:rPr lang="en-US" altLang="en-US">
                <a:solidFill>
                  <a:srgbClr val="677380"/>
                </a:solidFill>
                <a:latin typeface="Trebuchet MS" panose="020B0603020202020204" pitchFamily="34" charset="0"/>
              </a:rPr>
              <a:t>made by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25" y="1106488"/>
            <a:ext cx="1490663" cy="147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00188" y="719138"/>
            <a:ext cx="53689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557213" algn="ctr">
              <a:lnSpc>
                <a:spcPct val="100000"/>
              </a:lnSpc>
              <a:spcBef>
                <a:spcPts val="100"/>
              </a:spcBef>
            </a:pPr>
            <a:r>
              <a:rPr lang="en-US" altLang="en-US" sz="3000">
                <a:solidFill>
                  <a:srgbClr val="677380"/>
                </a:solidFill>
                <a:latin typeface="Tahoma" panose="020B0604030504040204" pitchFamily="34" charset="0"/>
              </a:rPr>
              <a:t>Dart</a:t>
            </a:r>
          </a:p>
          <a:p>
            <a:pPr marL="557213">
              <a:lnSpc>
                <a:spcPct val="100000"/>
              </a:lnSpc>
              <a:spcBef>
                <a:spcPts val="50"/>
              </a:spcBef>
            </a:pPr>
            <a:endParaRPr lang="en-US" altLang="en-US" sz="4200">
              <a:solidFill>
                <a:srgbClr val="677380"/>
              </a:solidFill>
              <a:latin typeface="Tahoma" panose="020B0604030504040204" pitchFamily="34" charset="0"/>
            </a:endParaRPr>
          </a:p>
          <a:p>
            <a:pPr marL="12700" indent="3175">
              <a:lnSpc>
                <a:spcPts val="3525"/>
              </a:lnSpc>
            </a:pPr>
            <a:r>
              <a:rPr lang="en-US" altLang="en-US" sz="3000">
                <a:solidFill>
                  <a:srgbClr val="677380"/>
                </a:solidFill>
                <a:latin typeface="Tahoma" panose="020B0604030504040204" pitchFamily="34" charset="0"/>
              </a:rPr>
              <a:t>Client -optimized OOP language  for fast apps in any platform</a:t>
            </a:r>
          </a:p>
          <a:p>
            <a:pPr marL="12700" indent="3175">
              <a:lnSpc>
                <a:spcPct val="100000"/>
              </a:lnSpc>
              <a:spcBef>
                <a:spcPts val="1200"/>
              </a:spcBef>
            </a:pPr>
            <a:r>
              <a:rPr lang="en-US" altLang="en-US" sz="3000">
                <a:solidFill>
                  <a:srgbClr val="677380"/>
                </a:solidFill>
                <a:latin typeface="Tahoma" panose="020B0604030504040204" pitchFamily="34" charset="0"/>
              </a:rPr>
              <a:t>Dart js compiler</a:t>
            </a:r>
          </a:p>
          <a:p>
            <a:pPr marL="12700" indent="3175">
              <a:lnSpc>
                <a:spcPts val="3500"/>
              </a:lnSpc>
              <a:spcBef>
                <a:spcPts val="2663"/>
              </a:spcBef>
            </a:pPr>
            <a:r>
              <a:rPr lang="en-US" altLang="en-US" sz="3000">
                <a:solidFill>
                  <a:srgbClr val="677380"/>
                </a:solidFill>
                <a:latin typeface="Tahoma" panose="020B0604030504040204" pitchFamily="34" charset="0"/>
              </a:rPr>
              <a:t>Just in time and Ahead of time  compilation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1862138"/>
            <a:ext cx="43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2928938"/>
            <a:ext cx="43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3697288"/>
            <a:ext cx="43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500063"/>
            <a:ext cx="8255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1530697" y="1847449"/>
            <a:ext cx="4011091" cy="1471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224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 indent="3175">
              <a:lnSpc>
                <a:spcPct val="158000"/>
              </a:lnSpc>
              <a:spcBef>
                <a:spcPts val="100"/>
              </a:spcBef>
            </a:pPr>
            <a:r>
              <a:rPr lang="en-US" altLang="en-US" sz="3000" dirty="0" err="1">
                <a:solidFill>
                  <a:srgbClr val="677380"/>
                </a:solidFill>
                <a:latin typeface="Tahoma" panose="020B0604030504040204" pitchFamily="34" charset="0"/>
              </a:rPr>
              <a:t>Stateful</a:t>
            </a:r>
            <a:r>
              <a:rPr lang="en-US" altLang="en-US" sz="3000" dirty="0">
                <a:solidFill>
                  <a:srgbClr val="677380"/>
                </a:solidFill>
                <a:latin typeface="Tahoma" panose="020B0604030504040204" pitchFamily="34" charset="0"/>
              </a:rPr>
              <a:t> hot reload  Syntax simplicity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533525" y="3463925"/>
            <a:ext cx="3776663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3000">
                <a:solidFill>
                  <a:srgbClr val="677380"/>
                </a:solidFill>
                <a:latin typeface="Tahoma" panose="020B0604030504040204" pitchFamily="34" charset="0"/>
              </a:rPr>
              <a:t>‘to -native’ compilation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046089"/>
            <a:ext cx="43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768501"/>
            <a:ext cx="43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2651125" y="444500"/>
            <a:ext cx="4549775" cy="1165225"/>
            <a:chOff x="1670" y="280"/>
            <a:chExt cx="2866" cy="734"/>
          </a:xfrm>
        </p:grpSpPr>
        <p:pic>
          <p:nvPicPr>
            <p:cNvPr id="2048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" y="280"/>
              <a:ext cx="2866" cy="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048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2" y="467"/>
              <a:ext cx="428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3538538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1158875" y="1546225"/>
            <a:ext cx="1169988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0"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4200">
                <a:solidFill>
                  <a:srgbClr val="1B364F"/>
                </a:solidFill>
                <a:latin typeface="Calibri" panose="020F0502020204030204" pitchFamily="34" charset="0"/>
              </a:rPr>
              <a:t>Why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52613" y="2503488"/>
            <a:ext cx="1847850" cy="871537"/>
          </a:xfrm>
          <a:ln/>
        </p:spPr>
        <p:txBody>
          <a:bodyPr tIns="12240"/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3200">
                <a:solidFill>
                  <a:srgbClr val="4985E7"/>
                </a:solidFill>
              </a:rPr>
              <a:t>is Unique?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979488"/>
            <a:ext cx="1716087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7948613" y="4778375"/>
            <a:ext cx="9461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3320" rIns="0" bIns="0"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13"/>
              </a:spcBef>
            </a:pPr>
            <a:r>
              <a:rPr lang="en-US" altLang="en-US" sz="1600">
                <a:solidFill>
                  <a:srgbClr val="0000FF"/>
                </a:solidFill>
                <a:latin typeface="Tahoma" panose="020B0604030504040204" pitchFamily="34" charset="0"/>
                <a:hlinkClick r:id="rId3"/>
              </a:rPr>
              <a:t>flutter.dev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8875" y="1228725"/>
            <a:ext cx="3127375" cy="1303338"/>
          </a:xfrm>
          <a:ln/>
        </p:spPr>
        <p:txBody>
          <a:bodyPr tIns="28080"/>
          <a:lstStyle/>
          <a:p>
            <a:pPr marL="12700" algn="l">
              <a:lnSpc>
                <a:spcPts val="5013"/>
              </a:lnSpc>
              <a:spcBef>
                <a:spcPts val="225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en-US" sz="4200">
                <a:solidFill>
                  <a:srgbClr val="1B364F"/>
                </a:solidFill>
              </a:rPr>
              <a:t>Architecture  overview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13" y="877888"/>
            <a:ext cx="4460875" cy="365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7948613" y="4778375"/>
            <a:ext cx="9461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3320" rIns="0" bIns="0"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13"/>
              </a:spcBef>
            </a:pPr>
            <a:r>
              <a:rPr lang="en-US" altLang="en-US" sz="1600">
                <a:solidFill>
                  <a:srgbClr val="0000FF"/>
                </a:solidFill>
                <a:latin typeface="Tahoma" panose="020B0604030504040204" pitchFamily="34" charset="0"/>
                <a:hlinkClick r:id="rId3"/>
              </a:rPr>
              <a:t>flutter.dev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158875" y="1546225"/>
            <a:ext cx="1195388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0"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4200">
                <a:solidFill>
                  <a:srgbClr val="1B364F"/>
                </a:solidFill>
                <a:latin typeface="Calibri" panose="020F0502020204030204" pitchFamily="34" charset="0"/>
              </a:rPr>
              <a:t>Web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3" y="1490663"/>
            <a:ext cx="4670425" cy="213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1"/>
          <p:cNvGrpSpPr>
            <a:grpSpLocks/>
          </p:cNvGrpSpPr>
          <p:nvPr/>
        </p:nvGrpSpPr>
        <p:grpSpPr bwMode="auto">
          <a:xfrm>
            <a:off x="525463" y="460375"/>
            <a:ext cx="8170862" cy="4567238"/>
            <a:chOff x="331" y="290"/>
            <a:chExt cx="5147" cy="2877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" y="290"/>
              <a:ext cx="2861" cy="1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457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" y="1658"/>
              <a:ext cx="2824" cy="1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458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" y="2891"/>
              <a:ext cx="27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954338" y="3125788"/>
            <a:ext cx="423862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3000">
                <a:solidFill>
                  <a:srgbClr val="1B364F"/>
                </a:solidFill>
                <a:latin typeface="Calibri" panose="020F0502020204030204" pitchFamily="34" charset="0"/>
              </a:rPr>
              <a:t>vs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890588" y="1936750"/>
            <a:ext cx="8004175" cy="31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8892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en-US" altLang="en-US" sz="2200">
                <a:solidFill>
                  <a:srgbClr val="666666"/>
                </a:solidFill>
                <a:latin typeface="Trebuchet MS" panose="020B0603020202020204" pitchFamily="34" charset="0"/>
              </a:rPr>
              <a:t>UI toolkit for building beautiful,</a:t>
            </a:r>
          </a:p>
          <a:p>
            <a:pPr marL="12700" algn="ctr">
              <a:lnSpc>
                <a:spcPct val="121000"/>
              </a:lnSpc>
              <a:spcBef>
                <a:spcPts val="50"/>
              </a:spcBef>
            </a:pPr>
            <a:r>
              <a:rPr lang="en-US" altLang="en-US" sz="2200">
                <a:solidFill>
                  <a:srgbClr val="666666"/>
                </a:solidFill>
                <a:latin typeface="Trebuchet MS" panose="020B0603020202020204" pitchFamily="34" charset="0"/>
              </a:rPr>
              <a:t>natively compiled applications for </a:t>
            </a:r>
            <a:r>
              <a:rPr lang="en-US" altLang="en-US" sz="2200">
                <a:solidFill>
                  <a:srgbClr val="0000FF"/>
                </a:solidFill>
                <a:latin typeface="Trebuchet MS" panose="020B0603020202020204" pitchFamily="34" charset="0"/>
                <a:hlinkClick r:id="rId3"/>
              </a:rPr>
              <a:t>mobile</a:t>
            </a:r>
            <a:r>
              <a:rPr lang="en-US" altLang="en-US" sz="2200">
                <a:solidFill>
                  <a:srgbClr val="666666"/>
                </a:solidFill>
                <a:latin typeface="Trebuchet MS" panose="020B0603020202020204" pitchFamily="34" charset="0"/>
              </a:rPr>
              <a:t>, </a:t>
            </a:r>
            <a:r>
              <a:rPr lang="en-US" altLang="en-US" sz="2200">
                <a:solidFill>
                  <a:srgbClr val="0000FF"/>
                </a:solidFill>
                <a:latin typeface="Trebuchet MS" panose="020B0603020202020204" pitchFamily="34" charset="0"/>
                <a:hlinkClick r:id="rId4"/>
              </a:rPr>
              <a:t>web</a:t>
            </a:r>
            <a:r>
              <a:rPr lang="en-US" altLang="en-US" sz="2200">
                <a:solidFill>
                  <a:srgbClr val="666666"/>
                </a:solidFill>
                <a:latin typeface="Trebuchet MS" panose="020B0603020202020204" pitchFamily="34" charset="0"/>
              </a:rPr>
              <a:t>, and </a:t>
            </a:r>
            <a:r>
              <a:rPr lang="en-US" altLang="en-US" sz="2200">
                <a:solidFill>
                  <a:srgbClr val="0000FF"/>
                </a:solidFill>
                <a:latin typeface="Trebuchet MS" panose="020B0603020202020204" pitchFamily="34" charset="0"/>
                <a:hlinkClick r:id="rId5"/>
              </a:rPr>
              <a:t>desktop </a:t>
            </a:r>
            <a:r>
              <a:rPr lang="en-US" altLang="en-US" sz="2200">
                <a:solidFill>
                  <a:srgbClr val="3981B9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200">
                <a:solidFill>
                  <a:srgbClr val="666666"/>
                </a:solidFill>
                <a:latin typeface="Trebuchet MS" panose="020B0603020202020204" pitchFamily="34" charset="0"/>
              </a:rPr>
              <a:t>from a single codebase,</a:t>
            </a:r>
          </a:p>
          <a:p>
            <a:pPr marL="12700" algn="ctr">
              <a:lnSpc>
                <a:spcPct val="100000"/>
              </a:lnSpc>
              <a:spcBef>
                <a:spcPts val="613"/>
              </a:spcBef>
            </a:pPr>
            <a:r>
              <a:rPr lang="en-US" altLang="en-US" sz="2200">
                <a:solidFill>
                  <a:srgbClr val="666666"/>
                </a:solidFill>
                <a:latin typeface="Trebuchet MS" panose="020B0603020202020204" pitchFamily="34" charset="0"/>
              </a:rPr>
              <a:t>written in Dart.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endParaRPr lang="en-US" altLang="en-US" sz="2700">
              <a:solidFill>
                <a:srgbClr val="666666"/>
              </a:solidFill>
              <a:latin typeface="Trebuchet MS" panose="020B0603020202020204" pitchFamily="34" charset="0"/>
            </a:endParaRPr>
          </a:p>
          <a:p>
            <a:pPr marL="1711325">
              <a:lnSpc>
                <a:spcPct val="100000"/>
              </a:lnSpc>
            </a:pPr>
            <a:r>
              <a:rPr lang="en-US" altLang="en-US" b="1">
                <a:solidFill>
                  <a:srgbClr val="677380"/>
                </a:solidFill>
                <a:latin typeface="Trebuchet MS" panose="020B0603020202020204" pitchFamily="34" charset="0"/>
              </a:rPr>
              <a:t>An </a:t>
            </a:r>
            <a:r>
              <a:rPr lang="en-US" altLang="en-US">
                <a:solidFill>
                  <a:srgbClr val="677380"/>
                </a:solidFill>
                <a:latin typeface="Trebuchet MS" panose="020B0603020202020204" pitchFamily="34" charset="0"/>
              </a:rPr>
              <a:t>open-source toolkit, made by</a:t>
            </a:r>
          </a:p>
          <a:p>
            <a:pPr marL="1711325">
              <a:lnSpc>
                <a:spcPct val="100000"/>
              </a:lnSpc>
            </a:pPr>
            <a:endParaRPr lang="en-US" altLang="en-US" sz="2100">
              <a:solidFill>
                <a:srgbClr val="677380"/>
              </a:solidFill>
              <a:latin typeface="Trebuchet MS" panose="020B0603020202020204" pitchFamily="34" charset="0"/>
            </a:endParaRPr>
          </a:p>
          <a:p>
            <a:pPr marL="1711325" algn="r">
              <a:lnSpc>
                <a:spcPct val="100000"/>
              </a:lnSpc>
              <a:spcBef>
                <a:spcPts val="1700"/>
              </a:spcBef>
            </a:pPr>
            <a:r>
              <a:rPr lang="en-US" altLang="en-US" sz="1600">
                <a:solidFill>
                  <a:srgbClr val="0000FF"/>
                </a:solidFill>
                <a:latin typeface="Tahoma" panose="020B0604030504040204" pitchFamily="34" charset="0"/>
                <a:hlinkClick r:id="rId6"/>
              </a:rPr>
              <a:t>flutter.dev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563" y="349250"/>
            <a:ext cx="846137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57713" y="542925"/>
            <a:ext cx="458787" cy="871538"/>
          </a:xfrm>
          <a:ln/>
        </p:spPr>
        <p:txBody>
          <a:bodyPr tIns="12600"/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lang="en-US" altLang="en-US" sz="3600">
                <a:solidFill>
                  <a:srgbClr val="96ABBA"/>
                </a:solidFill>
                <a:latin typeface="Trebuchet MS" panose="020B0603020202020204" pitchFamily="34" charset="0"/>
              </a:rPr>
              <a:t>??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15085"/>
            <a:ext cx="1036638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1"/>
          <p:cNvGrpSpPr>
            <a:grpSpLocks/>
          </p:cNvGrpSpPr>
          <p:nvPr/>
        </p:nvGrpSpPr>
        <p:grpSpPr bwMode="auto">
          <a:xfrm>
            <a:off x="1181100" y="1136650"/>
            <a:ext cx="7521575" cy="3571875"/>
            <a:chOff x="744" y="716"/>
            <a:chExt cx="4738" cy="2250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" y="716"/>
              <a:ext cx="4650" cy="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03" name="AutoShape 3"/>
            <p:cNvSpPr>
              <a:spLocks noChangeArrowheads="1"/>
            </p:cNvSpPr>
            <p:nvPr/>
          </p:nvSpPr>
          <p:spPr bwMode="auto">
            <a:xfrm>
              <a:off x="1856" y="1867"/>
              <a:ext cx="3627" cy="1100"/>
            </a:xfrm>
            <a:custGeom>
              <a:avLst/>
              <a:gdLst>
                <a:gd name="G0" fmla="+- 15998 0 0"/>
                <a:gd name="G1" fmla="+- 4854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1747519"/>
                  </a:moveTo>
                  <a:lnTo>
                    <a:pt x="5759450" y="1747519"/>
                  </a:lnTo>
                  <a:lnTo>
                    <a:pt x="5759450" y="0"/>
                  </a:lnTo>
                  <a:lnTo>
                    <a:pt x="0" y="0"/>
                  </a:lnTo>
                  <a:lnTo>
                    <a:pt x="0" y="1747519"/>
                  </a:lnTo>
                  <a:close/>
                </a:path>
              </a:pathLst>
            </a:custGeom>
            <a:noFill/>
            <a:ln w="38160" cap="flat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109663" y="231775"/>
            <a:ext cx="4302125" cy="871538"/>
          </a:xfrm>
          <a:ln/>
        </p:spPr>
        <p:txBody>
          <a:bodyPr tIns="12600"/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4200">
                <a:solidFill>
                  <a:srgbClr val="1B364F"/>
                </a:solidFill>
              </a:rPr>
              <a:t>Plugins/Packages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682625"/>
            <a:ext cx="76200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979488"/>
            <a:ext cx="1716087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158875" y="1546225"/>
            <a:ext cx="1169988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0"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4200">
                <a:solidFill>
                  <a:srgbClr val="1B364F"/>
                </a:solidFill>
                <a:latin typeface="Calibri" panose="020F0502020204030204" pitchFamily="34" charset="0"/>
              </a:rPr>
              <a:t>Why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852613" y="2503488"/>
            <a:ext cx="2382837" cy="871537"/>
          </a:xfrm>
          <a:ln/>
        </p:spPr>
        <p:txBody>
          <a:bodyPr tIns="12240"/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altLang="en-US" sz="3200">
                <a:solidFill>
                  <a:srgbClr val="4985E7"/>
                </a:solidFill>
              </a:rPr>
              <a:t>is Awesome?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5895975" y="4668838"/>
            <a:ext cx="2916238" cy="21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24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1300">
                <a:solidFill>
                  <a:srgbClr val="0000FF"/>
                </a:solidFill>
                <a:hlinkClick r:id="rId3"/>
              </a:rPr>
              <a:t>https://flutter.dev/docs/get-started/install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4550" y="354013"/>
            <a:ext cx="1371600" cy="871537"/>
          </a:xfrm>
          <a:ln/>
        </p:spPr>
        <p:txBody>
          <a:bodyPr tIns="12600"/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3600">
                <a:solidFill>
                  <a:srgbClr val="96ABBA"/>
                </a:solidFill>
                <a:latin typeface="Trebuchet MS" panose="020B0603020202020204" pitchFamily="34" charset="0"/>
              </a:rPr>
              <a:t>Set up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1195388"/>
            <a:ext cx="6424613" cy="323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65200" y="371475"/>
            <a:ext cx="2511425" cy="871538"/>
          </a:xfrm>
          <a:ln/>
        </p:spPr>
        <p:txBody>
          <a:bodyPr tIns="12600"/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altLang="en-US" sz="3600">
                <a:solidFill>
                  <a:srgbClr val="96ABBA"/>
                </a:solidFill>
                <a:latin typeface="Trebuchet MS" panose="020B0603020202020204" pitchFamily="34" charset="0"/>
              </a:rPr>
              <a:t>IDE Support</a:t>
            </a: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527300" y="4189413"/>
            <a:ext cx="392747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76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altLang="en-US" sz="2100">
                <a:solidFill>
                  <a:srgbClr val="0000FF"/>
                </a:solidFill>
                <a:hlinkClick r:id="rId3"/>
              </a:rPr>
              <a:t>flutter.dev/docs/get-started/editor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2124075"/>
            <a:ext cx="5168900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3" y="219710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12788" y="295275"/>
            <a:ext cx="2525712" cy="871538"/>
          </a:xfrm>
          <a:ln/>
        </p:spPr>
        <p:txBody>
          <a:bodyPr tIns="12600"/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altLang="en-US" sz="3600">
                <a:solidFill>
                  <a:srgbClr val="96ABBA"/>
                </a:solidFill>
                <a:latin typeface="Trebuchet MS" panose="020B0603020202020204" pitchFamily="34" charset="0"/>
              </a:rPr>
              <a:t>dartpad.dev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874713"/>
            <a:ext cx="6881813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12788" y="295275"/>
            <a:ext cx="2403475" cy="871538"/>
          </a:xfrm>
          <a:ln/>
        </p:spPr>
        <p:txBody>
          <a:bodyPr tIns="12600"/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altLang="en-US" sz="3600">
                <a:solidFill>
                  <a:srgbClr val="96ABBA"/>
                </a:solidFill>
                <a:latin typeface="Trebuchet MS" panose="020B0603020202020204" pitchFamily="34" charset="0"/>
              </a:rPr>
              <a:t>codepen.io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006475"/>
            <a:ext cx="6665913" cy="389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2609850" y="1957388"/>
            <a:ext cx="960438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0"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4200">
                <a:solidFill>
                  <a:srgbClr val="1B364F"/>
                </a:solidFill>
                <a:latin typeface="Calibri" panose="020F0502020204030204" pitchFamily="34" charset="0"/>
              </a:rPr>
              <a:t>app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63" y="1739900"/>
            <a:ext cx="779462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152400"/>
            <a:ext cx="2371725" cy="483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100013"/>
            <a:ext cx="4962525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143000" y="1692275"/>
            <a:ext cx="1700213" cy="120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12713" indent="-98425">
              <a:lnSpc>
                <a:spcPct val="149000"/>
              </a:lnSpc>
              <a:spcBef>
                <a:spcPts val="100"/>
              </a:spcBef>
            </a:pPr>
            <a:r>
              <a:rPr lang="en-US" altLang="en-US" sz="1300" b="1">
                <a:solidFill>
                  <a:srgbClr val="793D9D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1300" b="1">
                <a:solidFill>
                  <a:srgbClr val="AA3730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sz="1300" b="1">
                <a:solidFill>
                  <a:srgbClr val="333333"/>
                </a:solidFill>
                <a:latin typeface="Courier New" panose="02070309020205020404" pitchFamily="49" charset="0"/>
              </a:rPr>
              <a:t>() {  </a:t>
            </a:r>
            <a:r>
              <a:rPr lang="en-US" altLang="en-US" sz="1300" b="1">
                <a:solidFill>
                  <a:srgbClr val="AA3730"/>
                </a:solidFill>
                <a:latin typeface="Courier New" panose="02070309020205020404" pitchFamily="49" charset="0"/>
              </a:rPr>
              <a:t>runApp</a:t>
            </a:r>
            <a:r>
              <a:rPr lang="en-US" altLang="en-US" sz="1300" b="1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300" b="1">
                <a:solidFill>
                  <a:srgbClr val="793D9D"/>
                </a:solidFill>
                <a:latin typeface="Courier New" panose="02070309020205020404" pitchFamily="49" charset="0"/>
              </a:rPr>
              <a:t>MyApp</a:t>
            </a:r>
            <a:r>
              <a:rPr lang="en-US" altLang="en-US" sz="1300" b="1">
                <a:solidFill>
                  <a:srgbClr val="333333"/>
                </a:solidFill>
                <a:latin typeface="Courier New" panose="02070309020205020404" pitchFamily="49" charset="0"/>
              </a:rPr>
              <a:t>())</a:t>
            </a:r>
            <a:r>
              <a:rPr lang="en-US" altLang="en-US" sz="1300" b="1">
                <a:solidFill>
                  <a:srgbClr val="777777"/>
                </a:solidFill>
                <a:latin typeface="Courier New" panose="02070309020205020404" pitchFamily="49" charset="0"/>
              </a:rPr>
              <a:t>;</a:t>
            </a:r>
          </a:p>
          <a:p>
            <a:pPr marL="12700" indent="-12700">
              <a:lnSpc>
                <a:spcPct val="100000"/>
              </a:lnSpc>
              <a:spcBef>
                <a:spcPts val="888"/>
              </a:spcBef>
            </a:pPr>
            <a:r>
              <a:rPr lang="en-US" altLang="en-US" sz="1300" b="1">
                <a:solidFill>
                  <a:srgbClr val="333333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38" y="152400"/>
            <a:ext cx="2368550" cy="483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7948613" y="4778375"/>
            <a:ext cx="9461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3320" rIns="0" bIns="0"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13"/>
              </a:spcBef>
            </a:pPr>
            <a:r>
              <a:rPr lang="en-US" altLang="en-US" sz="1600">
                <a:solidFill>
                  <a:srgbClr val="0000FF"/>
                </a:solidFill>
                <a:latin typeface="Tahoma" panose="020B0604030504040204" pitchFamily="34" charset="0"/>
                <a:hlinkClick r:id="rId3"/>
              </a:rPr>
              <a:t>flutter.dev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0275" y="1546225"/>
            <a:ext cx="2270125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4200">
                <a:solidFill>
                  <a:srgbClr val="1B364F"/>
                </a:solidFill>
                <a:latin typeface="Calibri" panose="020F0502020204030204" pitchFamily="34" charset="0"/>
              </a:rPr>
              <a:t>Beautiful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930275" y="2317750"/>
            <a:ext cx="273843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08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88"/>
              </a:spcBef>
            </a:pPr>
            <a:r>
              <a:rPr lang="en-US" altLang="en-US" sz="2800">
                <a:solidFill>
                  <a:srgbClr val="549BD5"/>
                </a:solidFill>
                <a:latin typeface="Calibri" panose="020F0502020204030204" pitchFamily="34" charset="0"/>
              </a:rPr>
              <a:t>No compromises  for UI design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5778500" y="339725"/>
            <a:ext cx="2052638" cy="4264025"/>
            <a:chOff x="3640" y="214"/>
            <a:chExt cx="1293" cy="2686"/>
          </a:xfrm>
        </p:grpSpPr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214"/>
              <a:ext cx="1293" cy="2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19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2" y="503"/>
              <a:ext cx="1210" cy="2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557213"/>
            <a:ext cx="7159625" cy="392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7356475" y="5065713"/>
            <a:ext cx="1785938" cy="76200"/>
            <a:chOff x="4634" y="3191"/>
            <a:chExt cx="1125" cy="48"/>
          </a:xfrm>
        </p:grpSpPr>
        <p:sp>
          <p:nvSpPr>
            <p:cNvPr id="35843" name="AutoShape 3"/>
            <p:cNvSpPr>
              <a:spLocks noChangeArrowheads="1"/>
            </p:cNvSpPr>
            <p:nvPr/>
          </p:nvSpPr>
          <p:spPr bwMode="auto">
            <a:xfrm>
              <a:off x="4634" y="3191"/>
              <a:ext cx="562" cy="48"/>
            </a:xfrm>
            <a:custGeom>
              <a:avLst/>
              <a:gdLst>
                <a:gd name="G0" fmla="+- 2484 0 0"/>
                <a:gd name="G1" fmla="+- 215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894079" y="0"/>
                  </a:moveTo>
                  <a:lnTo>
                    <a:pt x="0" y="0"/>
                  </a:lnTo>
                  <a:lnTo>
                    <a:pt x="0" y="77470"/>
                  </a:lnTo>
                  <a:lnTo>
                    <a:pt x="894079" y="77470"/>
                  </a:lnTo>
                  <a:lnTo>
                    <a:pt x="894079" y="0"/>
                  </a:lnTo>
                  <a:close/>
                </a:path>
              </a:pathLst>
            </a:custGeom>
            <a:solidFill>
              <a:srgbClr val="FF96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4" name="AutoShape 4"/>
            <p:cNvSpPr>
              <a:spLocks noChangeArrowheads="1"/>
            </p:cNvSpPr>
            <p:nvPr/>
          </p:nvSpPr>
          <p:spPr bwMode="auto">
            <a:xfrm>
              <a:off x="5197" y="3191"/>
              <a:ext cx="562" cy="48"/>
            </a:xfrm>
            <a:custGeom>
              <a:avLst/>
              <a:gdLst>
                <a:gd name="G0" fmla="+- 2484 0 0"/>
                <a:gd name="G1" fmla="+- 215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894079" y="0"/>
                  </a:moveTo>
                  <a:lnTo>
                    <a:pt x="0" y="0"/>
                  </a:lnTo>
                  <a:lnTo>
                    <a:pt x="0" y="77470"/>
                  </a:lnTo>
                  <a:lnTo>
                    <a:pt x="894079" y="77470"/>
                  </a:lnTo>
                  <a:lnTo>
                    <a:pt x="894079" y="0"/>
                  </a:lnTo>
                  <a:close/>
                </a:path>
              </a:pathLst>
            </a:custGeom>
            <a:solidFill>
              <a:srgbClr val="F001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0" y="5065713"/>
            <a:ext cx="7354888" cy="76200"/>
            <a:chOff x="0" y="3191"/>
            <a:chExt cx="4633" cy="48"/>
          </a:xfrm>
        </p:grpSpPr>
        <p:sp>
          <p:nvSpPr>
            <p:cNvPr id="35846" name="AutoShape 6"/>
            <p:cNvSpPr>
              <a:spLocks noChangeArrowheads="1"/>
            </p:cNvSpPr>
            <p:nvPr/>
          </p:nvSpPr>
          <p:spPr bwMode="auto">
            <a:xfrm>
              <a:off x="0" y="3191"/>
              <a:ext cx="562" cy="48"/>
            </a:xfrm>
            <a:custGeom>
              <a:avLst/>
              <a:gdLst>
                <a:gd name="G0" fmla="+- 2484 0 0"/>
                <a:gd name="G1" fmla="+- 215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894080" y="0"/>
                  </a:moveTo>
                  <a:lnTo>
                    <a:pt x="0" y="0"/>
                  </a:lnTo>
                  <a:lnTo>
                    <a:pt x="0" y="77470"/>
                  </a:lnTo>
                  <a:lnTo>
                    <a:pt x="894080" y="77470"/>
                  </a:lnTo>
                  <a:lnTo>
                    <a:pt x="894080" y="0"/>
                  </a:lnTo>
                  <a:close/>
                </a:path>
              </a:pathLst>
            </a:custGeom>
            <a:solidFill>
              <a:srgbClr val="7DCE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" name="AutoShape 7"/>
            <p:cNvSpPr>
              <a:spLocks noChangeArrowheads="1"/>
            </p:cNvSpPr>
            <p:nvPr/>
          </p:nvSpPr>
          <p:spPr bwMode="auto">
            <a:xfrm>
              <a:off x="563" y="3191"/>
              <a:ext cx="4070" cy="48"/>
            </a:xfrm>
            <a:custGeom>
              <a:avLst/>
              <a:gdLst>
                <a:gd name="G0" fmla="+- 17953 0 0"/>
                <a:gd name="G1" fmla="+- 215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6463030" y="0"/>
                  </a:moveTo>
                  <a:lnTo>
                    <a:pt x="0" y="0"/>
                  </a:lnTo>
                  <a:lnTo>
                    <a:pt x="0" y="77470"/>
                  </a:lnTo>
                  <a:lnTo>
                    <a:pt x="6463030" y="77470"/>
                  </a:lnTo>
                  <a:lnTo>
                    <a:pt x="6463030" y="0"/>
                  </a:lnTo>
                  <a:close/>
                </a:path>
              </a:pathLst>
            </a:custGeom>
            <a:solidFill>
              <a:srgbClr val="2085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Group 1"/>
          <p:cNvGrpSpPr>
            <a:grpSpLocks/>
          </p:cNvGrpSpPr>
          <p:nvPr/>
        </p:nvGrpSpPr>
        <p:grpSpPr bwMode="auto">
          <a:xfrm>
            <a:off x="2870200" y="77788"/>
            <a:ext cx="4000500" cy="4978400"/>
            <a:chOff x="1808" y="49"/>
            <a:chExt cx="2520" cy="3136"/>
          </a:xfrm>
        </p:grpSpPr>
        <p:sp>
          <p:nvSpPr>
            <p:cNvPr id="36866" name="AutoShape 2"/>
            <p:cNvSpPr>
              <a:spLocks noChangeArrowheads="1"/>
            </p:cNvSpPr>
            <p:nvPr/>
          </p:nvSpPr>
          <p:spPr bwMode="auto">
            <a:xfrm>
              <a:off x="1808" y="49"/>
              <a:ext cx="27" cy="3136"/>
            </a:xfrm>
            <a:custGeom>
              <a:avLst/>
              <a:gdLst>
                <a:gd name="G0" fmla="+- 125 0 0"/>
                <a:gd name="G1" fmla="+- 13834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0"/>
                  </a:moveTo>
                  <a:lnTo>
                    <a:pt x="45085" y="4980305"/>
                  </a:lnTo>
                </a:path>
              </a:pathLst>
            </a:custGeom>
            <a:noFill/>
            <a:ln w="9360" cap="flat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7" name="AutoShape 3"/>
            <p:cNvSpPr>
              <a:spLocks noChangeArrowheads="1"/>
            </p:cNvSpPr>
            <p:nvPr/>
          </p:nvSpPr>
          <p:spPr bwMode="auto">
            <a:xfrm>
              <a:off x="2417" y="399"/>
              <a:ext cx="1911" cy="556"/>
            </a:xfrm>
            <a:custGeom>
              <a:avLst/>
              <a:gdLst>
                <a:gd name="G0" fmla="+- 8431 0 0"/>
                <a:gd name="G1" fmla="+- 2459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2887979" y="0"/>
                  </a:moveTo>
                  <a:lnTo>
                    <a:pt x="147319" y="0"/>
                  </a:lnTo>
                  <a:lnTo>
                    <a:pt x="100964" y="7620"/>
                  </a:lnTo>
                  <a:lnTo>
                    <a:pt x="60325" y="28575"/>
                  </a:lnTo>
                  <a:lnTo>
                    <a:pt x="28575" y="60325"/>
                  </a:lnTo>
                  <a:lnTo>
                    <a:pt x="7619" y="100965"/>
                  </a:lnTo>
                  <a:lnTo>
                    <a:pt x="0" y="147320"/>
                  </a:lnTo>
                  <a:lnTo>
                    <a:pt x="0" y="737870"/>
                  </a:lnTo>
                  <a:lnTo>
                    <a:pt x="7619" y="784225"/>
                  </a:lnTo>
                  <a:lnTo>
                    <a:pt x="28575" y="824865"/>
                  </a:lnTo>
                  <a:lnTo>
                    <a:pt x="60325" y="856615"/>
                  </a:lnTo>
                  <a:lnTo>
                    <a:pt x="100964" y="877570"/>
                  </a:lnTo>
                  <a:lnTo>
                    <a:pt x="147319" y="885190"/>
                  </a:lnTo>
                  <a:lnTo>
                    <a:pt x="2887979" y="885190"/>
                  </a:lnTo>
                  <a:lnTo>
                    <a:pt x="2934334" y="877570"/>
                  </a:lnTo>
                  <a:lnTo>
                    <a:pt x="2974975" y="856615"/>
                  </a:lnTo>
                  <a:lnTo>
                    <a:pt x="3006725" y="824865"/>
                  </a:lnTo>
                  <a:lnTo>
                    <a:pt x="3027679" y="784225"/>
                  </a:lnTo>
                  <a:lnTo>
                    <a:pt x="3035300" y="737870"/>
                  </a:lnTo>
                  <a:lnTo>
                    <a:pt x="3035300" y="147320"/>
                  </a:lnTo>
                  <a:lnTo>
                    <a:pt x="3024504" y="91440"/>
                  </a:lnTo>
                  <a:lnTo>
                    <a:pt x="2992120" y="43180"/>
                  </a:lnTo>
                  <a:lnTo>
                    <a:pt x="2944495" y="11430"/>
                  </a:lnTo>
                  <a:lnTo>
                    <a:pt x="2887979" y="0"/>
                  </a:lnTo>
                  <a:close/>
                </a:path>
              </a:pathLst>
            </a:custGeom>
            <a:solidFill>
              <a:srgbClr val="D9EA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8" name="AutoShape 4"/>
            <p:cNvSpPr>
              <a:spLocks noChangeArrowheads="1"/>
            </p:cNvSpPr>
            <p:nvPr/>
          </p:nvSpPr>
          <p:spPr bwMode="auto">
            <a:xfrm>
              <a:off x="2417" y="399"/>
              <a:ext cx="1911" cy="556"/>
            </a:xfrm>
            <a:custGeom>
              <a:avLst/>
              <a:gdLst>
                <a:gd name="G0" fmla="+- 8431 0 0"/>
                <a:gd name="G1" fmla="+- 2459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147320"/>
                  </a:moveTo>
                  <a:lnTo>
                    <a:pt x="7619" y="100965"/>
                  </a:lnTo>
                  <a:lnTo>
                    <a:pt x="28575" y="60325"/>
                  </a:lnTo>
                  <a:lnTo>
                    <a:pt x="60325" y="28575"/>
                  </a:lnTo>
                  <a:lnTo>
                    <a:pt x="100964" y="7620"/>
                  </a:lnTo>
                  <a:lnTo>
                    <a:pt x="147319" y="0"/>
                  </a:lnTo>
                  <a:lnTo>
                    <a:pt x="2887979" y="0"/>
                  </a:lnTo>
                  <a:lnTo>
                    <a:pt x="2944495" y="11430"/>
                  </a:lnTo>
                  <a:lnTo>
                    <a:pt x="2992120" y="43180"/>
                  </a:lnTo>
                  <a:lnTo>
                    <a:pt x="3024504" y="91440"/>
                  </a:lnTo>
                  <a:lnTo>
                    <a:pt x="3035300" y="147320"/>
                  </a:lnTo>
                  <a:lnTo>
                    <a:pt x="3035300" y="737870"/>
                  </a:lnTo>
                  <a:lnTo>
                    <a:pt x="3027679" y="784225"/>
                  </a:lnTo>
                  <a:lnTo>
                    <a:pt x="3006725" y="824865"/>
                  </a:lnTo>
                  <a:lnTo>
                    <a:pt x="2974975" y="856615"/>
                  </a:lnTo>
                  <a:lnTo>
                    <a:pt x="2934334" y="877570"/>
                  </a:lnTo>
                  <a:lnTo>
                    <a:pt x="2887979" y="885190"/>
                  </a:lnTo>
                  <a:lnTo>
                    <a:pt x="147319" y="885190"/>
                  </a:lnTo>
                  <a:lnTo>
                    <a:pt x="100964" y="877570"/>
                  </a:lnTo>
                  <a:lnTo>
                    <a:pt x="60325" y="856615"/>
                  </a:lnTo>
                  <a:lnTo>
                    <a:pt x="28575" y="824865"/>
                  </a:lnTo>
                  <a:lnTo>
                    <a:pt x="7619" y="784225"/>
                  </a:lnTo>
                  <a:lnTo>
                    <a:pt x="0" y="737870"/>
                  </a:lnTo>
                  <a:lnTo>
                    <a:pt x="0" y="147320"/>
                  </a:lnTo>
                  <a:close/>
                </a:path>
              </a:pathLst>
            </a:custGeom>
            <a:noFill/>
            <a:ln w="9360" cap="flat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9" name="AutoShape 5"/>
            <p:cNvSpPr>
              <a:spLocks noChangeArrowheads="1"/>
            </p:cNvSpPr>
            <p:nvPr/>
          </p:nvSpPr>
          <p:spPr bwMode="auto">
            <a:xfrm>
              <a:off x="2417" y="1252"/>
              <a:ext cx="1911" cy="556"/>
            </a:xfrm>
            <a:custGeom>
              <a:avLst/>
              <a:gdLst>
                <a:gd name="G0" fmla="+- 8431 0 0"/>
                <a:gd name="G1" fmla="+- 2459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2887979" y="0"/>
                  </a:moveTo>
                  <a:lnTo>
                    <a:pt x="147319" y="0"/>
                  </a:lnTo>
                  <a:lnTo>
                    <a:pt x="100964" y="7619"/>
                  </a:lnTo>
                  <a:lnTo>
                    <a:pt x="60325" y="28575"/>
                  </a:lnTo>
                  <a:lnTo>
                    <a:pt x="28575" y="60325"/>
                  </a:lnTo>
                  <a:lnTo>
                    <a:pt x="7619" y="100964"/>
                  </a:lnTo>
                  <a:lnTo>
                    <a:pt x="0" y="147955"/>
                  </a:lnTo>
                  <a:lnTo>
                    <a:pt x="0" y="737869"/>
                  </a:lnTo>
                  <a:lnTo>
                    <a:pt x="7619" y="784859"/>
                  </a:lnTo>
                  <a:lnTo>
                    <a:pt x="28575" y="824864"/>
                  </a:lnTo>
                  <a:lnTo>
                    <a:pt x="60325" y="857250"/>
                  </a:lnTo>
                  <a:lnTo>
                    <a:pt x="100964" y="878205"/>
                  </a:lnTo>
                  <a:lnTo>
                    <a:pt x="147319" y="885189"/>
                  </a:lnTo>
                  <a:lnTo>
                    <a:pt x="2887979" y="885189"/>
                  </a:lnTo>
                  <a:lnTo>
                    <a:pt x="2934334" y="878205"/>
                  </a:lnTo>
                  <a:lnTo>
                    <a:pt x="2974975" y="857250"/>
                  </a:lnTo>
                  <a:lnTo>
                    <a:pt x="3006725" y="824864"/>
                  </a:lnTo>
                  <a:lnTo>
                    <a:pt x="3027679" y="784859"/>
                  </a:lnTo>
                  <a:lnTo>
                    <a:pt x="3035300" y="737869"/>
                  </a:lnTo>
                  <a:lnTo>
                    <a:pt x="3035300" y="147955"/>
                  </a:lnTo>
                  <a:lnTo>
                    <a:pt x="3024504" y="91439"/>
                  </a:lnTo>
                  <a:lnTo>
                    <a:pt x="2992120" y="43180"/>
                  </a:lnTo>
                  <a:lnTo>
                    <a:pt x="2944495" y="11430"/>
                  </a:lnTo>
                  <a:lnTo>
                    <a:pt x="2887979" y="0"/>
                  </a:lnTo>
                  <a:close/>
                </a:path>
              </a:pathLst>
            </a:custGeom>
            <a:solidFill>
              <a:srgbClr val="D9EA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0" name="AutoShape 6"/>
            <p:cNvSpPr>
              <a:spLocks noChangeArrowheads="1"/>
            </p:cNvSpPr>
            <p:nvPr/>
          </p:nvSpPr>
          <p:spPr bwMode="auto">
            <a:xfrm>
              <a:off x="2417" y="1252"/>
              <a:ext cx="1911" cy="556"/>
            </a:xfrm>
            <a:custGeom>
              <a:avLst/>
              <a:gdLst>
                <a:gd name="G0" fmla="+- 8431 0 0"/>
                <a:gd name="G1" fmla="+- 2459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147955"/>
                  </a:moveTo>
                  <a:lnTo>
                    <a:pt x="7619" y="100964"/>
                  </a:lnTo>
                  <a:lnTo>
                    <a:pt x="28575" y="60325"/>
                  </a:lnTo>
                  <a:lnTo>
                    <a:pt x="60325" y="28575"/>
                  </a:lnTo>
                  <a:lnTo>
                    <a:pt x="100964" y="7619"/>
                  </a:lnTo>
                  <a:lnTo>
                    <a:pt x="147319" y="0"/>
                  </a:lnTo>
                  <a:lnTo>
                    <a:pt x="2887979" y="0"/>
                  </a:lnTo>
                  <a:lnTo>
                    <a:pt x="2944495" y="11430"/>
                  </a:lnTo>
                  <a:lnTo>
                    <a:pt x="2992120" y="43180"/>
                  </a:lnTo>
                  <a:lnTo>
                    <a:pt x="3024504" y="91439"/>
                  </a:lnTo>
                  <a:lnTo>
                    <a:pt x="3035300" y="147955"/>
                  </a:lnTo>
                  <a:lnTo>
                    <a:pt x="3035300" y="737869"/>
                  </a:lnTo>
                  <a:lnTo>
                    <a:pt x="3027679" y="784859"/>
                  </a:lnTo>
                  <a:lnTo>
                    <a:pt x="3006725" y="824864"/>
                  </a:lnTo>
                  <a:lnTo>
                    <a:pt x="2974975" y="857250"/>
                  </a:lnTo>
                  <a:lnTo>
                    <a:pt x="2934334" y="878205"/>
                  </a:lnTo>
                  <a:lnTo>
                    <a:pt x="2887979" y="885189"/>
                  </a:lnTo>
                  <a:lnTo>
                    <a:pt x="147319" y="885189"/>
                  </a:lnTo>
                  <a:lnTo>
                    <a:pt x="100964" y="878205"/>
                  </a:lnTo>
                  <a:lnTo>
                    <a:pt x="60325" y="857250"/>
                  </a:lnTo>
                  <a:lnTo>
                    <a:pt x="28575" y="824864"/>
                  </a:lnTo>
                  <a:lnTo>
                    <a:pt x="7619" y="784859"/>
                  </a:lnTo>
                  <a:lnTo>
                    <a:pt x="0" y="737869"/>
                  </a:lnTo>
                  <a:lnTo>
                    <a:pt x="0" y="147955"/>
                  </a:lnTo>
                  <a:close/>
                </a:path>
              </a:pathLst>
            </a:custGeom>
            <a:noFill/>
            <a:ln w="9360" cap="flat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1" name="AutoShape 7"/>
            <p:cNvSpPr>
              <a:spLocks noChangeArrowheads="1"/>
            </p:cNvSpPr>
            <p:nvPr/>
          </p:nvSpPr>
          <p:spPr bwMode="auto">
            <a:xfrm>
              <a:off x="2417" y="2106"/>
              <a:ext cx="1911" cy="556"/>
            </a:xfrm>
            <a:custGeom>
              <a:avLst/>
              <a:gdLst>
                <a:gd name="G0" fmla="+- 8431 0 0"/>
                <a:gd name="G1" fmla="+- 2459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2887979" y="0"/>
                  </a:moveTo>
                  <a:lnTo>
                    <a:pt x="147319" y="0"/>
                  </a:lnTo>
                  <a:lnTo>
                    <a:pt x="100964" y="6984"/>
                  </a:lnTo>
                  <a:lnTo>
                    <a:pt x="60325" y="27939"/>
                  </a:lnTo>
                  <a:lnTo>
                    <a:pt x="28575" y="60324"/>
                  </a:lnTo>
                  <a:lnTo>
                    <a:pt x="7619" y="100329"/>
                  </a:lnTo>
                  <a:lnTo>
                    <a:pt x="0" y="147319"/>
                  </a:lnTo>
                  <a:lnTo>
                    <a:pt x="0" y="737234"/>
                  </a:lnTo>
                  <a:lnTo>
                    <a:pt x="7619" y="784224"/>
                  </a:lnTo>
                  <a:lnTo>
                    <a:pt x="28575" y="824864"/>
                  </a:lnTo>
                  <a:lnTo>
                    <a:pt x="60325" y="856614"/>
                  </a:lnTo>
                  <a:lnTo>
                    <a:pt x="100964" y="877569"/>
                  </a:lnTo>
                  <a:lnTo>
                    <a:pt x="147319" y="885189"/>
                  </a:lnTo>
                  <a:lnTo>
                    <a:pt x="2887979" y="885189"/>
                  </a:lnTo>
                  <a:lnTo>
                    <a:pt x="2934334" y="877569"/>
                  </a:lnTo>
                  <a:lnTo>
                    <a:pt x="2974975" y="856614"/>
                  </a:lnTo>
                  <a:lnTo>
                    <a:pt x="3006725" y="824864"/>
                  </a:lnTo>
                  <a:lnTo>
                    <a:pt x="3027679" y="784224"/>
                  </a:lnTo>
                  <a:lnTo>
                    <a:pt x="3035300" y="737234"/>
                  </a:lnTo>
                  <a:lnTo>
                    <a:pt x="3035300" y="147319"/>
                  </a:lnTo>
                  <a:lnTo>
                    <a:pt x="3024504" y="90804"/>
                  </a:lnTo>
                  <a:lnTo>
                    <a:pt x="2992120" y="43179"/>
                  </a:lnTo>
                  <a:lnTo>
                    <a:pt x="2944495" y="10794"/>
                  </a:lnTo>
                  <a:lnTo>
                    <a:pt x="2887979" y="0"/>
                  </a:lnTo>
                  <a:close/>
                </a:path>
              </a:pathLst>
            </a:custGeom>
            <a:solidFill>
              <a:srgbClr val="D9EA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2" name="AutoShape 8"/>
            <p:cNvSpPr>
              <a:spLocks noChangeArrowheads="1"/>
            </p:cNvSpPr>
            <p:nvPr/>
          </p:nvSpPr>
          <p:spPr bwMode="auto">
            <a:xfrm>
              <a:off x="2417" y="2106"/>
              <a:ext cx="1911" cy="556"/>
            </a:xfrm>
            <a:custGeom>
              <a:avLst/>
              <a:gdLst>
                <a:gd name="G0" fmla="+- 8431 0 0"/>
                <a:gd name="G1" fmla="+- 2459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147319"/>
                  </a:moveTo>
                  <a:lnTo>
                    <a:pt x="7619" y="100329"/>
                  </a:lnTo>
                  <a:lnTo>
                    <a:pt x="28575" y="60324"/>
                  </a:lnTo>
                  <a:lnTo>
                    <a:pt x="60325" y="27939"/>
                  </a:lnTo>
                  <a:lnTo>
                    <a:pt x="100964" y="6984"/>
                  </a:lnTo>
                  <a:lnTo>
                    <a:pt x="147319" y="0"/>
                  </a:lnTo>
                  <a:lnTo>
                    <a:pt x="2887979" y="0"/>
                  </a:lnTo>
                  <a:lnTo>
                    <a:pt x="2944495" y="10794"/>
                  </a:lnTo>
                  <a:lnTo>
                    <a:pt x="2992120" y="43179"/>
                  </a:lnTo>
                  <a:lnTo>
                    <a:pt x="3024504" y="90804"/>
                  </a:lnTo>
                  <a:lnTo>
                    <a:pt x="3035300" y="147319"/>
                  </a:lnTo>
                  <a:lnTo>
                    <a:pt x="3035300" y="737234"/>
                  </a:lnTo>
                  <a:lnTo>
                    <a:pt x="3027679" y="784224"/>
                  </a:lnTo>
                  <a:lnTo>
                    <a:pt x="3006725" y="824864"/>
                  </a:lnTo>
                  <a:lnTo>
                    <a:pt x="2974975" y="856614"/>
                  </a:lnTo>
                  <a:lnTo>
                    <a:pt x="2934334" y="877569"/>
                  </a:lnTo>
                  <a:lnTo>
                    <a:pt x="2887979" y="885189"/>
                  </a:lnTo>
                  <a:lnTo>
                    <a:pt x="147319" y="885189"/>
                  </a:lnTo>
                  <a:lnTo>
                    <a:pt x="100964" y="877569"/>
                  </a:lnTo>
                  <a:lnTo>
                    <a:pt x="60325" y="856614"/>
                  </a:lnTo>
                  <a:lnTo>
                    <a:pt x="28575" y="824864"/>
                  </a:lnTo>
                  <a:lnTo>
                    <a:pt x="7619" y="784224"/>
                  </a:lnTo>
                  <a:lnTo>
                    <a:pt x="0" y="737234"/>
                  </a:lnTo>
                  <a:lnTo>
                    <a:pt x="0" y="147319"/>
                  </a:lnTo>
                  <a:close/>
                </a:path>
              </a:pathLst>
            </a:custGeom>
            <a:noFill/>
            <a:ln w="9360" cap="flat">
              <a:solidFill>
                <a:srgbClr val="3C85C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4697413" y="884238"/>
            <a:ext cx="1316037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13"/>
              </a:spcBef>
            </a:pPr>
            <a:r>
              <a:rPr lang="en-US" altLang="en-US" sz="2200">
                <a:solidFill>
                  <a:srgbClr val="4985E7"/>
                </a:solidFill>
              </a:rPr>
              <a:t>Input Data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6948488" y="841375"/>
            <a:ext cx="1285875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3400" rIns="0" bIns="0"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ts val="1625"/>
              </a:lnSpc>
              <a:spcBef>
                <a:spcPts val="188"/>
              </a:spcBef>
            </a:pPr>
            <a:r>
              <a:rPr lang="en-US" altLang="en-US" sz="1400">
                <a:latin typeface="Tahoma" panose="020B0604030504040204" pitchFamily="34" charset="0"/>
              </a:rPr>
              <a:t>Data can change  (externally)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4886325" y="2225675"/>
            <a:ext cx="9366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3320" rIns="0" bIns="0"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13"/>
              </a:spcBef>
            </a:pPr>
            <a:r>
              <a:rPr lang="en-US" altLang="en-US" sz="2300">
                <a:solidFill>
                  <a:srgbClr val="3C85C5"/>
                </a:solidFill>
              </a:rPr>
              <a:t>Widget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4703763" y="3609975"/>
            <a:ext cx="130651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240" rIns="0" bIns="0"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2000">
                <a:solidFill>
                  <a:srgbClr val="3C85C5"/>
                </a:solidFill>
              </a:rPr>
              <a:t>Renders UI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7072313" y="3424238"/>
            <a:ext cx="150336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340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ts val="1625"/>
              </a:lnSpc>
              <a:spcBef>
                <a:spcPts val="188"/>
              </a:spcBef>
            </a:pPr>
            <a:r>
              <a:rPr lang="en-US" altLang="en-US" sz="1400">
                <a:latin typeface="Tahoma" panose="020B0604030504040204" pitchFamily="34" charset="0"/>
              </a:rPr>
              <a:t>Gets (re)- rendered  when</a:t>
            </a:r>
          </a:p>
          <a:p>
            <a:pPr marL="12700">
              <a:lnSpc>
                <a:spcPts val="1588"/>
              </a:lnSpc>
            </a:pPr>
            <a:r>
              <a:rPr lang="en-US" altLang="en-US" sz="1400">
                <a:latin typeface="Tahoma" panose="020B0604030504040204" pitchFamily="34" charset="0"/>
              </a:rPr>
              <a:t>Input Data changes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311150" y="1870075"/>
            <a:ext cx="2409825" cy="1000125"/>
          </a:xfrm>
          <a:prstGeom prst="rect">
            <a:avLst/>
          </a:prstGeom>
          <a:solidFill>
            <a:srgbClr val="6AA84F"/>
          </a:solidFill>
          <a:ln w="9360" cap="flat">
            <a:solidFill>
              <a:srgbClr val="66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812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603250" indent="-233363">
              <a:lnSpc>
                <a:spcPct val="101000"/>
              </a:lnSpc>
              <a:spcBef>
                <a:spcPts val="613"/>
              </a:spcBef>
            </a:pPr>
            <a:r>
              <a:rPr lang="en-US" altLang="en-US" sz="3000" b="1">
                <a:solidFill>
                  <a:srgbClr val="F3F3F3"/>
                </a:solidFill>
              </a:rPr>
              <a:t>Stateless  widget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335088" y="284163"/>
            <a:ext cx="6707187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24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34938" indent="-120650">
              <a:lnSpc>
                <a:spcPct val="148000"/>
              </a:lnSpc>
              <a:spcBef>
                <a:spcPts val="100"/>
              </a:spcBef>
            </a:pPr>
            <a:r>
              <a:rPr lang="en-US" altLang="en-US" sz="1600" b="1">
                <a:solidFill>
                  <a:srgbClr val="4A68C5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1600" b="1">
                <a:solidFill>
                  <a:srgbClr val="793D9D"/>
                </a:solidFill>
                <a:latin typeface="Courier New" panose="02070309020205020404" pitchFamily="49" charset="0"/>
              </a:rPr>
              <a:t>MyApp </a:t>
            </a:r>
            <a:r>
              <a:rPr lang="en-US" altLang="en-US" sz="1600" b="1">
                <a:solidFill>
                  <a:srgbClr val="4A68C5"/>
                </a:solidFill>
                <a:latin typeface="Courier New" panose="02070309020205020404" pitchFamily="49" charset="0"/>
              </a:rPr>
              <a:t>extends </a:t>
            </a:r>
            <a:r>
              <a:rPr lang="en-US" altLang="en-US" sz="1600" b="1">
                <a:solidFill>
                  <a:srgbClr val="793D9D"/>
                </a:solidFill>
                <a:latin typeface="Courier New" panose="02070309020205020404" pitchFamily="49" charset="0"/>
              </a:rPr>
              <a:t>StatelessWidget </a:t>
            </a:r>
            <a:r>
              <a:rPr lang="en-US" altLang="en-US" sz="1600" b="1">
                <a:solidFill>
                  <a:srgbClr val="333333"/>
                </a:solidFill>
                <a:latin typeface="Courier New" panose="02070309020205020404" pitchFamily="49" charset="0"/>
              </a:rPr>
              <a:t>{  </a:t>
            </a:r>
            <a:r>
              <a:rPr lang="en-US" altLang="en-US" sz="1600" b="1">
                <a:solidFill>
                  <a:srgbClr val="793D9D"/>
                </a:solidFill>
                <a:latin typeface="Courier New" panose="02070309020205020404" pitchFamily="49" charset="0"/>
              </a:rPr>
              <a:t>@override</a:t>
            </a:r>
          </a:p>
          <a:p>
            <a:pPr marL="377825" indent="-241300">
              <a:lnSpc>
                <a:spcPct val="150000"/>
              </a:lnSpc>
              <a:spcBef>
                <a:spcPts val="13"/>
              </a:spcBef>
            </a:pPr>
            <a:r>
              <a:rPr lang="en-US" altLang="en-US" sz="1600" b="1">
                <a:solidFill>
                  <a:srgbClr val="793D9D"/>
                </a:solidFill>
                <a:latin typeface="Courier New" panose="02070309020205020404" pitchFamily="49" charset="0"/>
              </a:rPr>
              <a:t>Widget </a:t>
            </a:r>
            <a:r>
              <a:rPr lang="en-US" altLang="en-US" sz="1600" b="1">
                <a:solidFill>
                  <a:srgbClr val="AA3730"/>
                </a:solidFill>
                <a:latin typeface="Courier New" panose="02070309020205020404" pitchFamily="49" charset="0"/>
              </a:rPr>
              <a:t>build</a:t>
            </a:r>
            <a:r>
              <a:rPr lang="en-US" altLang="en-US" sz="1600" b="1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>
                <a:solidFill>
                  <a:srgbClr val="793D9D"/>
                </a:solidFill>
                <a:latin typeface="Courier New" panose="02070309020205020404" pitchFamily="49" charset="0"/>
              </a:rPr>
              <a:t>BuildContext </a:t>
            </a:r>
            <a:r>
              <a:rPr lang="en-US" altLang="en-US" sz="1600" b="1">
                <a:solidFill>
                  <a:srgbClr val="333333"/>
                </a:solidFill>
                <a:latin typeface="Courier New" panose="02070309020205020404" pitchFamily="49" charset="0"/>
              </a:rPr>
              <a:t>context) {  </a:t>
            </a:r>
            <a:r>
              <a:rPr lang="en-US" altLang="en-US" sz="1600" b="1">
                <a:solidFill>
                  <a:srgbClr val="4A68C5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1600" b="1">
                <a:solidFill>
                  <a:srgbClr val="793D9D"/>
                </a:solidFill>
                <a:latin typeface="Courier New" panose="02070309020205020404" pitchFamily="49" charset="0"/>
              </a:rPr>
              <a:t>MaterialApp</a:t>
            </a:r>
            <a:r>
              <a:rPr lang="en-US" altLang="en-US" sz="1600" b="1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</a:p>
          <a:p>
            <a:pPr marL="622300" indent="-241300">
              <a:lnSpc>
                <a:spcPct val="150000"/>
              </a:lnSpc>
            </a:pPr>
            <a:r>
              <a:rPr lang="en-US" altLang="en-US" sz="1600" b="1">
                <a:solidFill>
                  <a:srgbClr val="333333"/>
                </a:solidFill>
                <a:latin typeface="Courier New" panose="02070309020205020404" pitchFamily="49" charset="0"/>
              </a:rPr>
              <a:t>title</a:t>
            </a:r>
            <a:r>
              <a:rPr lang="en-US" altLang="en-US" sz="1600" b="1">
                <a:solidFill>
                  <a:srgbClr val="777777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600" b="1">
                <a:solidFill>
                  <a:srgbClr val="448B27"/>
                </a:solidFill>
                <a:latin typeface="Courier New" panose="02070309020205020404" pitchFamily="49" charset="0"/>
              </a:rPr>
              <a:t>'Flutter Demo'</a:t>
            </a:r>
            <a:r>
              <a:rPr lang="en-US" altLang="en-US" sz="1600" b="1">
                <a:solidFill>
                  <a:srgbClr val="777777"/>
                </a:solidFill>
                <a:latin typeface="Courier New" panose="02070309020205020404" pitchFamily="49" charset="0"/>
              </a:rPr>
              <a:t>,  </a:t>
            </a:r>
            <a:r>
              <a:rPr lang="en-US" altLang="en-US" sz="1600" b="1">
                <a:solidFill>
                  <a:srgbClr val="333333"/>
                </a:solidFill>
                <a:latin typeface="Courier New" panose="02070309020205020404" pitchFamily="49" charset="0"/>
              </a:rPr>
              <a:t>theme</a:t>
            </a:r>
            <a:r>
              <a:rPr lang="en-US" altLang="en-US" sz="1600" b="1">
                <a:solidFill>
                  <a:srgbClr val="777777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600" b="1">
                <a:solidFill>
                  <a:srgbClr val="793D9D"/>
                </a:solidFill>
                <a:latin typeface="Courier New" panose="02070309020205020404" pitchFamily="49" charset="0"/>
              </a:rPr>
              <a:t>ThemeData</a:t>
            </a:r>
            <a:r>
              <a:rPr lang="en-US" altLang="en-US" sz="1600" b="1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</a:p>
          <a:p>
            <a:pPr marL="866775" indent="-241300">
              <a:lnSpc>
                <a:spcPct val="100000"/>
              </a:lnSpc>
              <a:spcBef>
                <a:spcPts val="1088"/>
              </a:spcBef>
            </a:pPr>
            <a:r>
              <a:rPr lang="en-US" altLang="en-US" sz="1600" b="1">
                <a:solidFill>
                  <a:srgbClr val="333333"/>
                </a:solidFill>
                <a:latin typeface="Courier New" panose="02070309020205020404" pitchFamily="49" charset="0"/>
              </a:rPr>
              <a:t>primarySwatch</a:t>
            </a:r>
            <a:r>
              <a:rPr lang="en-US" altLang="en-US" sz="1600" b="1">
                <a:solidFill>
                  <a:srgbClr val="777777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600" b="1">
                <a:solidFill>
                  <a:srgbClr val="793D9D"/>
                </a:solidFill>
                <a:latin typeface="Courier New" panose="02070309020205020404" pitchFamily="49" charset="0"/>
              </a:rPr>
              <a:t>Colors</a:t>
            </a:r>
            <a:r>
              <a:rPr lang="en-US" altLang="en-US" sz="1600" b="1">
                <a:solidFill>
                  <a:srgbClr val="777777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600" b="1">
                <a:solidFill>
                  <a:srgbClr val="333333"/>
                </a:solidFill>
                <a:latin typeface="Courier New" panose="02070309020205020404" pitchFamily="49" charset="0"/>
              </a:rPr>
              <a:t>blue</a:t>
            </a:r>
            <a:r>
              <a:rPr lang="en-US" altLang="en-US" sz="1600" b="1">
                <a:solidFill>
                  <a:srgbClr val="777777"/>
                </a:solidFill>
                <a:latin typeface="Courier New" panose="02070309020205020404" pitchFamily="49" charset="0"/>
              </a:rPr>
              <a:t>,</a:t>
            </a:r>
          </a:p>
          <a:p>
            <a:pPr marL="622300" indent="-241300">
              <a:lnSpc>
                <a:spcPct val="100000"/>
              </a:lnSpc>
              <a:spcBef>
                <a:spcPts val="838"/>
              </a:spcBef>
            </a:pPr>
            <a:r>
              <a:rPr lang="en-US" altLang="en-US" sz="1600" b="1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600" b="1">
                <a:solidFill>
                  <a:srgbClr val="777777"/>
                </a:solidFill>
                <a:latin typeface="Courier New" panose="02070309020205020404" pitchFamily="49" charset="0"/>
              </a:rPr>
              <a:t>,</a:t>
            </a:r>
          </a:p>
          <a:p>
            <a:pPr marL="622300" indent="-241300">
              <a:lnSpc>
                <a:spcPct val="100000"/>
              </a:lnSpc>
              <a:spcBef>
                <a:spcPts val="963"/>
              </a:spcBef>
            </a:pPr>
            <a:r>
              <a:rPr lang="en-US" altLang="en-US" sz="1600" b="1">
                <a:solidFill>
                  <a:srgbClr val="333333"/>
                </a:solidFill>
                <a:latin typeface="Courier New" panose="02070309020205020404" pitchFamily="49" charset="0"/>
              </a:rPr>
              <a:t>home</a:t>
            </a:r>
            <a:r>
              <a:rPr lang="en-US" altLang="en-US" sz="1600" b="1">
                <a:solidFill>
                  <a:srgbClr val="777777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600" b="1">
                <a:solidFill>
                  <a:srgbClr val="793D9D"/>
                </a:solidFill>
                <a:latin typeface="Courier New" panose="02070309020205020404" pitchFamily="49" charset="0"/>
              </a:rPr>
              <a:t>MyHomePage</a:t>
            </a:r>
            <a:r>
              <a:rPr lang="en-US" altLang="en-US" sz="1600" b="1">
                <a:solidFill>
                  <a:srgbClr val="333333"/>
                </a:solidFill>
                <a:latin typeface="Courier New" panose="02070309020205020404" pitchFamily="49" charset="0"/>
              </a:rPr>
              <a:t>(title</a:t>
            </a:r>
            <a:r>
              <a:rPr lang="en-US" altLang="en-US" sz="1600" b="1">
                <a:solidFill>
                  <a:srgbClr val="777777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600" b="1">
                <a:solidFill>
                  <a:srgbClr val="448B27"/>
                </a:solidFill>
                <a:latin typeface="Courier New" panose="02070309020205020404" pitchFamily="49" charset="0"/>
              </a:rPr>
              <a:t>'Flutter Demo Home Page'</a:t>
            </a:r>
            <a:r>
              <a:rPr lang="en-US" altLang="en-US" sz="1600" b="1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600" b="1">
                <a:solidFill>
                  <a:srgbClr val="777777"/>
                </a:solidFill>
                <a:latin typeface="Courier New" panose="02070309020205020404" pitchFamily="49" charset="0"/>
              </a:rPr>
              <a:t>,</a:t>
            </a:r>
          </a:p>
          <a:p>
            <a:pPr marL="377825" indent="-241300">
              <a:lnSpc>
                <a:spcPct val="100000"/>
              </a:lnSpc>
              <a:spcBef>
                <a:spcPts val="938"/>
              </a:spcBef>
            </a:pPr>
            <a:r>
              <a:rPr lang="en-US" altLang="en-US" sz="1600" b="1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600" b="1">
                <a:solidFill>
                  <a:srgbClr val="777777"/>
                </a:solidFill>
                <a:latin typeface="Courier New" panose="02070309020205020404" pitchFamily="49" charset="0"/>
              </a:rPr>
              <a:t>;</a:t>
            </a:r>
          </a:p>
          <a:p>
            <a:pPr marL="134938" indent="-134938">
              <a:lnSpc>
                <a:spcPct val="100000"/>
              </a:lnSpc>
              <a:spcBef>
                <a:spcPts val="988"/>
              </a:spcBef>
            </a:pPr>
            <a:r>
              <a:rPr lang="en-US" altLang="en-US" sz="1600" b="1">
                <a:solidFill>
                  <a:srgbClr val="333333"/>
                </a:solidFill>
                <a:latin typeface="Courier New" panose="02070309020205020404" pitchFamily="49" charset="0"/>
              </a:rPr>
              <a:t>}</a:t>
            </a:r>
          </a:p>
          <a:p>
            <a:pPr marL="12700" indent="-12700">
              <a:lnSpc>
                <a:spcPct val="100000"/>
              </a:lnSpc>
              <a:spcBef>
                <a:spcPts val="950"/>
              </a:spcBef>
            </a:pPr>
            <a:r>
              <a:rPr lang="en-US" altLang="en-US" sz="1600" b="1">
                <a:solidFill>
                  <a:srgbClr val="333333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0" y="5065713"/>
            <a:ext cx="9142413" cy="76200"/>
            <a:chOff x="0" y="3191"/>
            <a:chExt cx="5759" cy="48"/>
          </a:xfrm>
        </p:grpSpPr>
        <p:sp>
          <p:nvSpPr>
            <p:cNvPr id="37891" name="AutoShape 3"/>
            <p:cNvSpPr>
              <a:spLocks noChangeArrowheads="1"/>
            </p:cNvSpPr>
            <p:nvPr/>
          </p:nvSpPr>
          <p:spPr bwMode="auto">
            <a:xfrm>
              <a:off x="4634" y="3191"/>
              <a:ext cx="562" cy="48"/>
            </a:xfrm>
            <a:custGeom>
              <a:avLst/>
              <a:gdLst>
                <a:gd name="G0" fmla="+- 2484 0 0"/>
                <a:gd name="G1" fmla="+- 215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894079" y="0"/>
                  </a:moveTo>
                  <a:lnTo>
                    <a:pt x="0" y="0"/>
                  </a:lnTo>
                  <a:lnTo>
                    <a:pt x="0" y="77470"/>
                  </a:lnTo>
                  <a:lnTo>
                    <a:pt x="894079" y="77470"/>
                  </a:lnTo>
                  <a:lnTo>
                    <a:pt x="894079" y="0"/>
                  </a:lnTo>
                  <a:close/>
                </a:path>
              </a:pathLst>
            </a:custGeom>
            <a:solidFill>
              <a:srgbClr val="FF96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2" name="AutoShape 4"/>
            <p:cNvSpPr>
              <a:spLocks noChangeArrowheads="1"/>
            </p:cNvSpPr>
            <p:nvPr/>
          </p:nvSpPr>
          <p:spPr bwMode="auto">
            <a:xfrm>
              <a:off x="5197" y="3191"/>
              <a:ext cx="562" cy="48"/>
            </a:xfrm>
            <a:custGeom>
              <a:avLst/>
              <a:gdLst>
                <a:gd name="G0" fmla="+- 2484 0 0"/>
                <a:gd name="G1" fmla="+- 215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894079" y="0"/>
                  </a:moveTo>
                  <a:lnTo>
                    <a:pt x="0" y="0"/>
                  </a:lnTo>
                  <a:lnTo>
                    <a:pt x="0" y="77470"/>
                  </a:lnTo>
                  <a:lnTo>
                    <a:pt x="894079" y="77470"/>
                  </a:lnTo>
                  <a:lnTo>
                    <a:pt x="894079" y="0"/>
                  </a:lnTo>
                  <a:close/>
                </a:path>
              </a:pathLst>
            </a:custGeom>
            <a:solidFill>
              <a:srgbClr val="F001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3" name="AutoShape 5"/>
            <p:cNvSpPr>
              <a:spLocks noChangeArrowheads="1"/>
            </p:cNvSpPr>
            <p:nvPr/>
          </p:nvSpPr>
          <p:spPr bwMode="auto">
            <a:xfrm>
              <a:off x="0" y="3191"/>
              <a:ext cx="562" cy="48"/>
            </a:xfrm>
            <a:custGeom>
              <a:avLst/>
              <a:gdLst>
                <a:gd name="G0" fmla="+- 2484 0 0"/>
                <a:gd name="G1" fmla="+- 215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894080" y="0"/>
                  </a:moveTo>
                  <a:lnTo>
                    <a:pt x="0" y="0"/>
                  </a:lnTo>
                  <a:lnTo>
                    <a:pt x="0" y="77470"/>
                  </a:lnTo>
                  <a:lnTo>
                    <a:pt x="894080" y="77470"/>
                  </a:lnTo>
                  <a:lnTo>
                    <a:pt x="894080" y="0"/>
                  </a:lnTo>
                  <a:close/>
                </a:path>
              </a:pathLst>
            </a:custGeom>
            <a:solidFill>
              <a:srgbClr val="7DCE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4" name="AutoShape 6"/>
            <p:cNvSpPr>
              <a:spLocks noChangeArrowheads="1"/>
            </p:cNvSpPr>
            <p:nvPr/>
          </p:nvSpPr>
          <p:spPr bwMode="auto">
            <a:xfrm>
              <a:off x="563" y="3191"/>
              <a:ext cx="4070" cy="48"/>
            </a:xfrm>
            <a:custGeom>
              <a:avLst/>
              <a:gdLst>
                <a:gd name="G0" fmla="+- 17953 0 0"/>
                <a:gd name="G1" fmla="+- 215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6463030" y="0"/>
                  </a:moveTo>
                  <a:lnTo>
                    <a:pt x="0" y="0"/>
                  </a:lnTo>
                  <a:lnTo>
                    <a:pt x="0" y="77470"/>
                  </a:lnTo>
                  <a:lnTo>
                    <a:pt x="6463030" y="77470"/>
                  </a:lnTo>
                  <a:lnTo>
                    <a:pt x="6463030" y="0"/>
                  </a:lnTo>
                  <a:close/>
                </a:path>
              </a:pathLst>
            </a:custGeom>
            <a:solidFill>
              <a:srgbClr val="2085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3" name="Group 1"/>
          <p:cNvGrpSpPr>
            <a:grpSpLocks/>
          </p:cNvGrpSpPr>
          <p:nvPr/>
        </p:nvGrpSpPr>
        <p:grpSpPr bwMode="auto">
          <a:xfrm>
            <a:off x="2870200" y="77788"/>
            <a:ext cx="4000500" cy="4978400"/>
            <a:chOff x="1808" y="49"/>
            <a:chExt cx="2520" cy="3136"/>
          </a:xfrm>
        </p:grpSpPr>
        <p:sp>
          <p:nvSpPr>
            <p:cNvPr id="38914" name="AutoShape 2"/>
            <p:cNvSpPr>
              <a:spLocks noChangeArrowheads="1"/>
            </p:cNvSpPr>
            <p:nvPr/>
          </p:nvSpPr>
          <p:spPr bwMode="auto">
            <a:xfrm>
              <a:off x="1808" y="49"/>
              <a:ext cx="27" cy="3136"/>
            </a:xfrm>
            <a:custGeom>
              <a:avLst/>
              <a:gdLst>
                <a:gd name="G0" fmla="+- 125 0 0"/>
                <a:gd name="G1" fmla="+- 13834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0"/>
                  </a:moveTo>
                  <a:lnTo>
                    <a:pt x="45085" y="4980305"/>
                  </a:lnTo>
                </a:path>
              </a:pathLst>
            </a:custGeom>
            <a:noFill/>
            <a:ln w="9360" cap="flat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5" name="AutoShape 3"/>
            <p:cNvSpPr>
              <a:spLocks noChangeArrowheads="1"/>
            </p:cNvSpPr>
            <p:nvPr/>
          </p:nvSpPr>
          <p:spPr bwMode="auto">
            <a:xfrm>
              <a:off x="2417" y="399"/>
              <a:ext cx="1911" cy="556"/>
            </a:xfrm>
            <a:custGeom>
              <a:avLst/>
              <a:gdLst>
                <a:gd name="G0" fmla="+- 8431 0 0"/>
                <a:gd name="G1" fmla="+- 2459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2887979" y="0"/>
                  </a:moveTo>
                  <a:lnTo>
                    <a:pt x="147319" y="0"/>
                  </a:lnTo>
                  <a:lnTo>
                    <a:pt x="100964" y="7620"/>
                  </a:lnTo>
                  <a:lnTo>
                    <a:pt x="60325" y="28575"/>
                  </a:lnTo>
                  <a:lnTo>
                    <a:pt x="28575" y="60325"/>
                  </a:lnTo>
                  <a:lnTo>
                    <a:pt x="7619" y="100965"/>
                  </a:lnTo>
                  <a:lnTo>
                    <a:pt x="0" y="147320"/>
                  </a:lnTo>
                  <a:lnTo>
                    <a:pt x="0" y="737870"/>
                  </a:lnTo>
                  <a:lnTo>
                    <a:pt x="7619" y="784225"/>
                  </a:lnTo>
                  <a:lnTo>
                    <a:pt x="28575" y="824865"/>
                  </a:lnTo>
                  <a:lnTo>
                    <a:pt x="60325" y="856615"/>
                  </a:lnTo>
                  <a:lnTo>
                    <a:pt x="100964" y="877570"/>
                  </a:lnTo>
                  <a:lnTo>
                    <a:pt x="147319" y="885190"/>
                  </a:lnTo>
                  <a:lnTo>
                    <a:pt x="2887979" y="885190"/>
                  </a:lnTo>
                  <a:lnTo>
                    <a:pt x="2934334" y="877570"/>
                  </a:lnTo>
                  <a:lnTo>
                    <a:pt x="2974975" y="856615"/>
                  </a:lnTo>
                  <a:lnTo>
                    <a:pt x="3006725" y="824865"/>
                  </a:lnTo>
                  <a:lnTo>
                    <a:pt x="3027679" y="784225"/>
                  </a:lnTo>
                  <a:lnTo>
                    <a:pt x="3035300" y="737870"/>
                  </a:lnTo>
                  <a:lnTo>
                    <a:pt x="3035300" y="147320"/>
                  </a:lnTo>
                  <a:lnTo>
                    <a:pt x="3024504" y="91440"/>
                  </a:lnTo>
                  <a:lnTo>
                    <a:pt x="2992120" y="43180"/>
                  </a:lnTo>
                  <a:lnTo>
                    <a:pt x="2944495" y="11430"/>
                  </a:lnTo>
                  <a:lnTo>
                    <a:pt x="2887979" y="0"/>
                  </a:lnTo>
                  <a:close/>
                </a:path>
              </a:pathLst>
            </a:custGeom>
            <a:solidFill>
              <a:srgbClr val="D9EA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6" name="AutoShape 4"/>
            <p:cNvSpPr>
              <a:spLocks noChangeArrowheads="1"/>
            </p:cNvSpPr>
            <p:nvPr/>
          </p:nvSpPr>
          <p:spPr bwMode="auto">
            <a:xfrm>
              <a:off x="2417" y="399"/>
              <a:ext cx="1911" cy="556"/>
            </a:xfrm>
            <a:custGeom>
              <a:avLst/>
              <a:gdLst>
                <a:gd name="G0" fmla="+- 8431 0 0"/>
                <a:gd name="G1" fmla="+- 2459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147320"/>
                  </a:moveTo>
                  <a:lnTo>
                    <a:pt x="7619" y="100965"/>
                  </a:lnTo>
                  <a:lnTo>
                    <a:pt x="28575" y="60325"/>
                  </a:lnTo>
                  <a:lnTo>
                    <a:pt x="60325" y="28575"/>
                  </a:lnTo>
                  <a:lnTo>
                    <a:pt x="100964" y="7620"/>
                  </a:lnTo>
                  <a:lnTo>
                    <a:pt x="147319" y="0"/>
                  </a:lnTo>
                  <a:lnTo>
                    <a:pt x="2887979" y="0"/>
                  </a:lnTo>
                  <a:lnTo>
                    <a:pt x="2944495" y="11430"/>
                  </a:lnTo>
                  <a:lnTo>
                    <a:pt x="2992120" y="43180"/>
                  </a:lnTo>
                  <a:lnTo>
                    <a:pt x="3024504" y="91440"/>
                  </a:lnTo>
                  <a:lnTo>
                    <a:pt x="3035300" y="147320"/>
                  </a:lnTo>
                  <a:lnTo>
                    <a:pt x="3035300" y="737870"/>
                  </a:lnTo>
                  <a:lnTo>
                    <a:pt x="3027679" y="784225"/>
                  </a:lnTo>
                  <a:lnTo>
                    <a:pt x="3006725" y="824865"/>
                  </a:lnTo>
                  <a:lnTo>
                    <a:pt x="2974975" y="856615"/>
                  </a:lnTo>
                  <a:lnTo>
                    <a:pt x="2934334" y="877570"/>
                  </a:lnTo>
                  <a:lnTo>
                    <a:pt x="2887979" y="885190"/>
                  </a:lnTo>
                  <a:lnTo>
                    <a:pt x="147319" y="885190"/>
                  </a:lnTo>
                  <a:lnTo>
                    <a:pt x="100964" y="877570"/>
                  </a:lnTo>
                  <a:lnTo>
                    <a:pt x="60325" y="856615"/>
                  </a:lnTo>
                  <a:lnTo>
                    <a:pt x="28575" y="824865"/>
                  </a:lnTo>
                  <a:lnTo>
                    <a:pt x="7619" y="784225"/>
                  </a:lnTo>
                  <a:lnTo>
                    <a:pt x="0" y="737870"/>
                  </a:lnTo>
                  <a:lnTo>
                    <a:pt x="0" y="147320"/>
                  </a:lnTo>
                  <a:close/>
                </a:path>
              </a:pathLst>
            </a:custGeom>
            <a:noFill/>
            <a:ln w="9360" cap="flat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7" name="AutoShape 5"/>
            <p:cNvSpPr>
              <a:spLocks noChangeArrowheads="1"/>
            </p:cNvSpPr>
            <p:nvPr/>
          </p:nvSpPr>
          <p:spPr bwMode="auto">
            <a:xfrm>
              <a:off x="2417" y="2250"/>
              <a:ext cx="1911" cy="556"/>
            </a:xfrm>
            <a:custGeom>
              <a:avLst/>
              <a:gdLst>
                <a:gd name="G0" fmla="+- 8431 0 0"/>
                <a:gd name="G1" fmla="+- 2459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2887979" y="0"/>
                  </a:moveTo>
                  <a:lnTo>
                    <a:pt x="147319" y="0"/>
                  </a:lnTo>
                  <a:lnTo>
                    <a:pt x="100964" y="6985"/>
                  </a:lnTo>
                  <a:lnTo>
                    <a:pt x="60325" y="27940"/>
                  </a:lnTo>
                  <a:lnTo>
                    <a:pt x="28575" y="60325"/>
                  </a:lnTo>
                  <a:lnTo>
                    <a:pt x="7619" y="100330"/>
                  </a:lnTo>
                  <a:lnTo>
                    <a:pt x="0" y="147320"/>
                  </a:lnTo>
                  <a:lnTo>
                    <a:pt x="0" y="737235"/>
                  </a:lnTo>
                  <a:lnTo>
                    <a:pt x="7619" y="784225"/>
                  </a:lnTo>
                  <a:lnTo>
                    <a:pt x="28575" y="824865"/>
                  </a:lnTo>
                  <a:lnTo>
                    <a:pt x="60325" y="856615"/>
                  </a:lnTo>
                  <a:lnTo>
                    <a:pt x="100964" y="877570"/>
                  </a:lnTo>
                  <a:lnTo>
                    <a:pt x="147319" y="885190"/>
                  </a:lnTo>
                  <a:lnTo>
                    <a:pt x="2887979" y="885190"/>
                  </a:lnTo>
                  <a:lnTo>
                    <a:pt x="2934334" y="877570"/>
                  </a:lnTo>
                  <a:lnTo>
                    <a:pt x="2974975" y="856615"/>
                  </a:lnTo>
                  <a:lnTo>
                    <a:pt x="3006725" y="824865"/>
                  </a:lnTo>
                  <a:lnTo>
                    <a:pt x="3027679" y="784225"/>
                  </a:lnTo>
                  <a:lnTo>
                    <a:pt x="3035300" y="737235"/>
                  </a:lnTo>
                  <a:lnTo>
                    <a:pt x="3035300" y="147320"/>
                  </a:lnTo>
                  <a:lnTo>
                    <a:pt x="3024504" y="90805"/>
                  </a:lnTo>
                  <a:lnTo>
                    <a:pt x="2992120" y="43180"/>
                  </a:lnTo>
                  <a:lnTo>
                    <a:pt x="2944495" y="10795"/>
                  </a:lnTo>
                  <a:lnTo>
                    <a:pt x="2887979" y="0"/>
                  </a:lnTo>
                  <a:close/>
                </a:path>
              </a:pathLst>
            </a:custGeom>
            <a:solidFill>
              <a:srgbClr val="D9EA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8" name="AutoShape 6"/>
            <p:cNvSpPr>
              <a:spLocks noChangeArrowheads="1"/>
            </p:cNvSpPr>
            <p:nvPr/>
          </p:nvSpPr>
          <p:spPr bwMode="auto">
            <a:xfrm>
              <a:off x="2417" y="2250"/>
              <a:ext cx="1911" cy="556"/>
            </a:xfrm>
            <a:custGeom>
              <a:avLst/>
              <a:gdLst>
                <a:gd name="G0" fmla="+- 8431 0 0"/>
                <a:gd name="G1" fmla="+- 2459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147320"/>
                  </a:moveTo>
                  <a:lnTo>
                    <a:pt x="7619" y="100330"/>
                  </a:lnTo>
                  <a:lnTo>
                    <a:pt x="28575" y="60325"/>
                  </a:lnTo>
                  <a:lnTo>
                    <a:pt x="60325" y="27940"/>
                  </a:lnTo>
                  <a:lnTo>
                    <a:pt x="100964" y="6985"/>
                  </a:lnTo>
                  <a:lnTo>
                    <a:pt x="147319" y="0"/>
                  </a:lnTo>
                  <a:lnTo>
                    <a:pt x="2887979" y="0"/>
                  </a:lnTo>
                  <a:lnTo>
                    <a:pt x="2944495" y="10795"/>
                  </a:lnTo>
                  <a:lnTo>
                    <a:pt x="2992120" y="43180"/>
                  </a:lnTo>
                  <a:lnTo>
                    <a:pt x="3024504" y="90805"/>
                  </a:lnTo>
                  <a:lnTo>
                    <a:pt x="3035300" y="147320"/>
                  </a:lnTo>
                  <a:lnTo>
                    <a:pt x="3035300" y="737235"/>
                  </a:lnTo>
                  <a:lnTo>
                    <a:pt x="3027679" y="784225"/>
                  </a:lnTo>
                  <a:lnTo>
                    <a:pt x="3006725" y="824865"/>
                  </a:lnTo>
                  <a:lnTo>
                    <a:pt x="2974975" y="856615"/>
                  </a:lnTo>
                  <a:lnTo>
                    <a:pt x="2934334" y="877570"/>
                  </a:lnTo>
                  <a:lnTo>
                    <a:pt x="2887979" y="885190"/>
                  </a:lnTo>
                  <a:lnTo>
                    <a:pt x="147319" y="885190"/>
                  </a:lnTo>
                  <a:lnTo>
                    <a:pt x="100964" y="877570"/>
                  </a:lnTo>
                  <a:lnTo>
                    <a:pt x="60325" y="856615"/>
                  </a:lnTo>
                  <a:lnTo>
                    <a:pt x="28575" y="824865"/>
                  </a:lnTo>
                  <a:lnTo>
                    <a:pt x="7619" y="784225"/>
                  </a:lnTo>
                  <a:lnTo>
                    <a:pt x="0" y="737235"/>
                  </a:lnTo>
                  <a:lnTo>
                    <a:pt x="0" y="147320"/>
                  </a:lnTo>
                  <a:close/>
                </a:path>
              </a:pathLst>
            </a:custGeom>
            <a:noFill/>
            <a:ln w="9360" cap="flat">
              <a:solidFill>
                <a:srgbClr val="3C85C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9" name="AutoShape 7"/>
            <p:cNvSpPr>
              <a:spLocks noChangeArrowheads="1"/>
            </p:cNvSpPr>
            <p:nvPr/>
          </p:nvSpPr>
          <p:spPr bwMode="auto">
            <a:xfrm>
              <a:off x="2416" y="1621"/>
              <a:ext cx="1911" cy="342"/>
            </a:xfrm>
            <a:custGeom>
              <a:avLst/>
              <a:gdLst>
                <a:gd name="G0" fmla="+- 8431 0 0"/>
                <a:gd name="G1" fmla="+- 1513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2944494" y="0"/>
                  </a:moveTo>
                  <a:lnTo>
                    <a:pt x="90804" y="0"/>
                  </a:lnTo>
                  <a:lnTo>
                    <a:pt x="55244" y="6985"/>
                  </a:lnTo>
                  <a:lnTo>
                    <a:pt x="26669" y="26670"/>
                  </a:lnTo>
                  <a:lnTo>
                    <a:pt x="6985" y="55880"/>
                  </a:lnTo>
                  <a:lnTo>
                    <a:pt x="0" y="90805"/>
                  </a:lnTo>
                  <a:lnTo>
                    <a:pt x="0" y="454025"/>
                  </a:lnTo>
                  <a:lnTo>
                    <a:pt x="6985" y="489585"/>
                  </a:lnTo>
                  <a:lnTo>
                    <a:pt x="26669" y="518160"/>
                  </a:lnTo>
                  <a:lnTo>
                    <a:pt x="55244" y="537845"/>
                  </a:lnTo>
                  <a:lnTo>
                    <a:pt x="90804" y="544830"/>
                  </a:lnTo>
                  <a:lnTo>
                    <a:pt x="2944494" y="544830"/>
                  </a:lnTo>
                  <a:lnTo>
                    <a:pt x="2980055" y="537845"/>
                  </a:lnTo>
                  <a:lnTo>
                    <a:pt x="3008630" y="518160"/>
                  </a:lnTo>
                  <a:lnTo>
                    <a:pt x="3028315" y="489585"/>
                  </a:lnTo>
                  <a:lnTo>
                    <a:pt x="3035299" y="454025"/>
                  </a:lnTo>
                  <a:lnTo>
                    <a:pt x="3035299" y="90805"/>
                  </a:lnTo>
                  <a:lnTo>
                    <a:pt x="3028315" y="55880"/>
                  </a:lnTo>
                  <a:lnTo>
                    <a:pt x="2994660" y="15240"/>
                  </a:lnTo>
                  <a:lnTo>
                    <a:pt x="2944494" y="0"/>
                  </a:lnTo>
                  <a:close/>
                </a:path>
              </a:pathLst>
            </a:custGeom>
            <a:solidFill>
              <a:srgbClr val="D9EA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0" name="AutoShape 8"/>
            <p:cNvSpPr>
              <a:spLocks noChangeArrowheads="1"/>
            </p:cNvSpPr>
            <p:nvPr/>
          </p:nvSpPr>
          <p:spPr bwMode="auto">
            <a:xfrm>
              <a:off x="2416" y="1621"/>
              <a:ext cx="1911" cy="342"/>
            </a:xfrm>
            <a:custGeom>
              <a:avLst/>
              <a:gdLst>
                <a:gd name="G0" fmla="+- 8431 0 0"/>
                <a:gd name="G1" fmla="+- 1513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90805"/>
                  </a:moveTo>
                  <a:lnTo>
                    <a:pt x="6985" y="55880"/>
                  </a:lnTo>
                  <a:lnTo>
                    <a:pt x="26669" y="26670"/>
                  </a:lnTo>
                  <a:lnTo>
                    <a:pt x="55244" y="6985"/>
                  </a:lnTo>
                  <a:lnTo>
                    <a:pt x="90804" y="0"/>
                  </a:lnTo>
                  <a:lnTo>
                    <a:pt x="2944494" y="0"/>
                  </a:lnTo>
                  <a:lnTo>
                    <a:pt x="2994660" y="15240"/>
                  </a:lnTo>
                  <a:lnTo>
                    <a:pt x="3028315" y="55880"/>
                  </a:lnTo>
                  <a:lnTo>
                    <a:pt x="3035299" y="90805"/>
                  </a:lnTo>
                  <a:lnTo>
                    <a:pt x="3035299" y="454025"/>
                  </a:lnTo>
                  <a:lnTo>
                    <a:pt x="3028315" y="489585"/>
                  </a:lnTo>
                  <a:lnTo>
                    <a:pt x="3008630" y="518160"/>
                  </a:lnTo>
                  <a:lnTo>
                    <a:pt x="2980055" y="537845"/>
                  </a:lnTo>
                  <a:lnTo>
                    <a:pt x="2944494" y="544830"/>
                  </a:lnTo>
                  <a:lnTo>
                    <a:pt x="90804" y="544830"/>
                  </a:lnTo>
                  <a:lnTo>
                    <a:pt x="55244" y="537845"/>
                  </a:lnTo>
                  <a:lnTo>
                    <a:pt x="26669" y="518160"/>
                  </a:lnTo>
                  <a:lnTo>
                    <a:pt x="6985" y="489585"/>
                  </a:lnTo>
                  <a:lnTo>
                    <a:pt x="0" y="454025"/>
                  </a:lnTo>
                  <a:lnTo>
                    <a:pt x="0" y="90805"/>
                  </a:lnTo>
                  <a:close/>
                </a:path>
              </a:pathLst>
            </a:custGeom>
            <a:noFill/>
            <a:ln w="9360" cap="flat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1" name="AutoShape 9"/>
            <p:cNvSpPr>
              <a:spLocks noChangeArrowheads="1"/>
            </p:cNvSpPr>
            <p:nvPr/>
          </p:nvSpPr>
          <p:spPr bwMode="auto">
            <a:xfrm>
              <a:off x="2417" y="1178"/>
              <a:ext cx="1911" cy="556"/>
            </a:xfrm>
            <a:custGeom>
              <a:avLst/>
              <a:gdLst>
                <a:gd name="G0" fmla="+- 8431 0 0"/>
                <a:gd name="G1" fmla="+- 2459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2887979" y="0"/>
                  </a:moveTo>
                  <a:lnTo>
                    <a:pt x="147319" y="0"/>
                  </a:lnTo>
                  <a:lnTo>
                    <a:pt x="100964" y="7620"/>
                  </a:lnTo>
                  <a:lnTo>
                    <a:pt x="60325" y="28575"/>
                  </a:lnTo>
                  <a:lnTo>
                    <a:pt x="28575" y="60325"/>
                  </a:lnTo>
                  <a:lnTo>
                    <a:pt x="7619" y="100965"/>
                  </a:lnTo>
                  <a:lnTo>
                    <a:pt x="0" y="147319"/>
                  </a:lnTo>
                  <a:lnTo>
                    <a:pt x="0" y="737869"/>
                  </a:lnTo>
                  <a:lnTo>
                    <a:pt x="7619" y="784225"/>
                  </a:lnTo>
                  <a:lnTo>
                    <a:pt x="28575" y="824865"/>
                  </a:lnTo>
                  <a:lnTo>
                    <a:pt x="60325" y="856615"/>
                  </a:lnTo>
                  <a:lnTo>
                    <a:pt x="100964" y="877569"/>
                  </a:lnTo>
                  <a:lnTo>
                    <a:pt x="147319" y="885190"/>
                  </a:lnTo>
                  <a:lnTo>
                    <a:pt x="2887979" y="885190"/>
                  </a:lnTo>
                  <a:lnTo>
                    <a:pt x="2934334" y="877569"/>
                  </a:lnTo>
                  <a:lnTo>
                    <a:pt x="2974975" y="856615"/>
                  </a:lnTo>
                  <a:lnTo>
                    <a:pt x="3006725" y="824865"/>
                  </a:lnTo>
                  <a:lnTo>
                    <a:pt x="3027679" y="784225"/>
                  </a:lnTo>
                  <a:lnTo>
                    <a:pt x="3035300" y="737869"/>
                  </a:lnTo>
                  <a:lnTo>
                    <a:pt x="3035300" y="147319"/>
                  </a:lnTo>
                  <a:lnTo>
                    <a:pt x="3024504" y="90805"/>
                  </a:lnTo>
                  <a:lnTo>
                    <a:pt x="2992120" y="43180"/>
                  </a:lnTo>
                  <a:lnTo>
                    <a:pt x="2944495" y="11429"/>
                  </a:lnTo>
                  <a:lnTo>
                    <a:pt x="2887979" y="0"/>
                  </a:lnTo>
                  <a:close/>
                </a:path>
              </a:pathLst>
            </a:custGeom>
            <a:solidFill>
              <a:srgbClr val="D9EA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2" name="AutoShape 10"/>
            <p:cNvSpPr>
              <a:spLocks noChangeArrowheads="1"/>
            </p:cNvSpPr>
            <p:nvPr/>
          </p:nvSpPr>
          <p:spPr bwMode="auto">
            <a:xfrm>
              <a:off x="2417" y="1178"/>
              <a:ext cx="1911" cy="556"/>
            </a:xfrm>
            <a:custGeom>
              <a:avLst/>
              <a:gdLst>
                <a:gd name="G0" fmla="+- 8431 0 0"/>
                <a:gd name="G1" fmla="+- 2459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147319"/>
                  </a:moveTo>
                  <a:lnTo>
                    <a:pt x="7619" y="100965"/>
                  </a:lnTo>
                  <a:lnTo>
                    <a:pt x="28575" y="60325"/>
                  </a:lnTo>
                  <a:lnTo>
                    <a:pt x="60325" y="28575"/>
                  </a:lnTo>
                  <a:lnTo>
                    <a:pt x="100964" y="7620"/>
                  </a:lnTo>
                  <a:lnTo>
                    <a:pt x="147319" y="0"/>
                  </a:lnTo>
                  <a:lnTo>
                    <a:pt x="2887979" y="0"/>
                  </a:lnTo>
                  <a:lnTo>
                    <a:pt x="2944495" y="11429"/>
                  </a:lnTo>
                  <a:lnTo>
                    <a:pt x="2992120" y="43180"/>
                  </a:lnTo>
                  <a:lnTo>
                    <a:pt x="3024504" y="90805"/>
                  </a:lnTo>
                  <a:lnTo>
                    <a:pt x="3035300" y="147319"/>
                  </a:lnTo>
                  <a:lnTo>
                    <a:pt x="3035300" y="737869"/>
                  </a:lnTo>
                  <a:lnTo>
                    <a:pt x="3027679" y="784225"/>
                  </a:lnTo>
                  <a:lnTo>
                    <a:pt x="3006725" y="824865"/>
                  </a:lnTo>
                  <a:lnTo>
                    <a:pt x="2974975" y="856615"/>
                  </a:lnTo>
                  <a:lnTo>
                    <a:pt x="2934334" y="877569"/>
                  </a:lnTo>
                  <a:lnTo>
                    <a:pt x="2887979" y="885190"/>
                  </a:lnTo>
                  <a:lnTo>
                    <a:pt x="147319" y="885190"/>
                  </a:lnTo>
                  <a:lnTo>
                    <a:pt x="100964" y="877569"/>
                  </a:lnTo>
                  <a:lnTo>
                    <a:pt x="60325" y="856615"/>
                  </a:lnTo>
                  <a:lnTo>
                    <a:pt x="28575" y="824865"/>
                  </a:lnTo>
                  <a:lnTo>
                    <a:pt x="7619" y="784225"/>
                  </a:lnTo>
                  <a:lnTo>
                    <a:pt x="0" y="737869"/>
                  </a:lnTo>
                  <a:lnTo>
                    <a:pt x="0" y="147319"/>
                  </a:lnTo>
                  <a:close/>
                </a:path>
              </a:pathLst>
            </a:custGeom>
            <a:noFill/>
            <a:ln w="9360" cap="flat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4697413" y="884238"/>
            <a:ext cx="1316037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13"/>
              </a:spcBef>
            </a:pPr>
            <a:r>
              <a:rPr lang="en-US" altLang="en-US" sz="2200">
                <a:solidFill>
                  <a:srgbClr val="4985E7"/>
                </a:solidFill>
              </a:rPr>
              <a:t>Input Data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6948488" y="841375"/>
            <a:ext cx="1285875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3400" rIns="0" bIns="0"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ts val="1625"/>
              </a:lnSpc>
              <a:spcBef>
                <a:spcPts val="188"/>
              </a:spcBef>
            </a:pPr>
            <a:r>
              <a:rPr lang="en-US" altLang="en-US" sz="1400">
                <a:latin typeface="Tahoma" panose="020B0604030504040204" pitchFamily="34" charset="0"/>
              </a:rPr>
              <a:t>Data can change  (externally)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4886325" y="2106613"/>
            <a:ext cx="9366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3320" rIns="0" bIns="0"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13"/>
              </a:spcBef>
            </a:pPr>
            <a:r>
              <a:rPr lang="en-US" altLang="en-US" sz="2300">
                <a:solidFill>
                  <a:srgbClr val="3C85C5"/>
                </a:solidFill>
              </a:rPr>
              <a:t>Widget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4737100" y="2820988"/>
            <a:ext cx="123348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3320" rIns="0" bIns="0"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13"/>
              </a:spcBef>
            </a:pPr>
            <a:r>
              <a:rPr lang="en-US" altLang="en-US" sz="1600">
                <a:solidFill>
                  <a:srgbClr val="3C85C5"/>
                </a:solidFill>
              </a:rPr>
              <a:t>Internal State</a:t>
            </a: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4703763" y="3838575"/>
            <a:ext cx="130651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240" rIns="0" bIns="0"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2000">
                <a:solidFill>
                  <a:srgbClr val="3C85C5"/>
                </a:solidFill>
              </a:rPr>
              <a:t>Renders UI</a:t>
            </a: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7072313" y="3424238"/>
            <a:ext cx="1503362" cy="106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340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ts val="1625"/>
              </a:lnSpc>
              <a:spcBef>
                <a:spcPts val="188"/>
              </a:spcBef>
            </a:pPr>
            <a:r>
              <a:rPr lang="en-US" altLang="en-US" sz="1400">
                <a:latin typeface="Tahoma" panose="020B0604030504040204" pitchFamily="34" charset="0"/>
              </a:rPr>
              <a:t>Gets (re)- rendered  when</a:t>
            </a:r>
          </a:p>
          <a:p>
            <a:pPr marL="12700">
              <a:lnSpc>
                <a:spcPts val="1563"/>
              </a:lnSpc>
            </a:pPr>
            <a:r>
              <a:rPr lang="en-US" altLang="en-US" sz="1400">
                <a:latin typeface="Tahoma" panose="020B0604030504040204" pitchFamily="34" charset="0"/>
              </a:rPr>
              <a:t>Input Data</a:t>
            </a:r>
          </a:p>
          <a:p>
            <a:pPr marL="12700">
              <a:lnSpc>
                <a:spcPts val="1625"/>
              </a:lnSpc>
              <a:spcBef>
                <a:spcPts val="125"/>
              </a:spcBef>
            </a:pPr>
            <a:r>
              <a:rPr lang="en-US" altLang="en-US" sz="1400">
                <a:latin typeface="Tahoma" panose="020B0604030504040204" pitchFamily="34" charset="0"/>
              </a:rPr>
              <a:t>or local State  changes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311150" y="1870075"/>
            <a:ext cx="2409825" cy="1462088"/>
          </a:xfrm>
          <a:prstGeom prst="rect">
            <a:avLst/>
          </a:prstGeom>
          <a:solidFill>
            <a:srgbClr val="6AA84F"/>
          </a:solidFill>
          <a:ln w="9360" cap="flat">
            <a:solidFill>
              <a:srgbClr val="66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884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603250" indent="-95250">
              <a:lnSpc>
                <a:spcPct val="101000"/>
              </a:lnSpc>
              <a:spcBef>
                <a:spcPts val="625"/>
              </a:spcBef>
            </a:pPr>
            <a:r>
              <a:rPr lang="en-US" altLang="en-US" sz="3000" b="1">
                <a:solidFill>
                  <a:srgbClr val="F3F3F3"/>
                </a:solidFill>
              </a:rPr>
              <a:t>Stateful  widget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7" name="Group 1"/>
          <p:cNvGraphicFramePr>
            <a:graphicFrameLocks noGrp="1"/>
          </p:cNvGraphicFramePr>
          <p:nvPr/>
        </p:nvGraphicFramePr>
        <p:xfrm>
          <a:off x="1239838" y="1452563"/>
          <a:ext cx="6961187" cy="1325563"/>
        </p:xfrm>
        <a:graphic>
          <a:graphicData uri="http://schemas.openxmlformats.org/drawingml/2006/table">
            <a:tbl>
              <a:tblPr/>
              <a:tblGrid>
                <a:gridCol w="3098800">
                  <a:extLst>
                    <a:ext uri="{9D8B030D-6E8A-4147-A177-3AD203B41FA5}">
                      <a16:colId xmlns:a16="http://schemas.microsoft.com/office/drawing/2014/main" val="283684014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1956274127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84473417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586639058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9pPr>
                    </a:lstStyle>
                    <a:p>
                      <a:pPr marL="31750" marR="0" lvl="0" indent="0" algn="l" defTabSz="457200" rtl="0" eaLnBrk="1" fontAlgn="base" latinLnBrk="0" hangingPunct="0">
                        <a:lnSpc>
                          <a:spcPts val="1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68C5"/>
                          </a:solidFill>
                          <a:effectLst/>
                          <a:latin typeface="Courier New" panose="02070309020205020404" pitchFamily="49" charset="0"/>
                          <a:cs typeface="Noto Sans SC Regular" charset="0"/>
                        </a:rPr>
                        <a:t>class 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3D9D"/>
                          </a:solidFill>
                          <a:effectLst/>
                          <a:latin typeface="Courier New" panose="02070309020205020404" pitchFamily="49" charset="0"/>
                          <a:cs typeface="Noto Sans SC Regular" charset="0"/>
                        </a:rPr>
                        <a:t>MyHomePage 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68C5"/>
                          </a:solidFill>
                          <a:effectLst/>
                          <a:latin typeface="Courier New" panose="02070309020205020404" pitchFamily="49" charset="0"/>
                          <a:cs typeface="Noto Sans SC Regular" charset="0"/>
                        </a:rPr>
                        <a:t>extends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ts val="1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3D9D"/>
                          </a:solidFill>
                          <a:effectLst/>
                          <a:latin typeface="Courier New" panose="02070309020205020404" pitchFamily="49" charset="0"/>
                          <a:cs typeface="Noto Sans SC Regular" charset="0"/>
                        </a:rPr>
                        <a:t>StatefulWidget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9pPr>
                    </a:lstStyle>
                    <a:p>
                      <a:pPr marL="84138" marR="0" lvl="0" indent="0" algn="l" defTabSz="457200" rtl="0" eaLnBrk="1" fontAlgn="base" latinLnBrk="0" hangingPunct="0">
                        <a:lnSpc>
                          <a:spcPts val="1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Noto Sans SC Regular" charset="0"/>
                        </a:rPr>
                        <a:t>{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Noto Sans SC Regular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817229"/>
                  </a:ext>
                </a:extLst>
              </a:tr>
              <a:tr h="1027113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9pPr>
                    </a:lstStyle>
                    <a:p>
                      <a:pPr marL="611188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3D9D"/>
                          </a:solidFill>
                          <a:effectLst/>
                          <a:latin typeface="Courier New" panose="02070309020205020404" pitchFamily="49" charset="0"/>
                          <a:cs typeface="Noto Sans SC Regular" charset="0"/>
                        </a:rPr>
                        <a:t>MyHomePage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Noto Sans SC Regular" charset="0"/>
                        </a:rPr>
                        <a:t>({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3D9D"/>
                          </a:solidFill>
                          <a:effectLst/>
                          <a:latin typeface="Courier New" panose="02070309020205020404" pitchFamily="49" charset="0"/>
                          <a:cs typeface="Noto Sans SC Regular" charset="0"/>
                        </a:rPr>
                        <a:t>Key 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Noto Sans SC Regular" charset="0"/>
                        </a:rPr>
                        <a:t>key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Courier New" panose="02070309020205020404" pitchFamily="49" charset="0"/>
                          <a:cs typeface="Noto Sans SC Regular" charset="0"/>
                        </a:rPr>
                        <a:t>,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Noto Sans SC Regular" charset="0"/>
                      </a:endParaRP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Noto Sans SC Regular" charset="0"/>
                      </a:endParaRPr>
                    </a:p>
                    <a:p>
                      <a:pPr marL="611188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68C5"/>
                          </a:solidFill>
                          <a:effectLst/>
                          <a:latin typeface="Courier New" panose="02070309020205020404" pitchFamily="49" charset="0"/>
                          <a:cs typeface="Noto Sans SC Regular" charset="0"/>
                        </a:rPr>
                        <a:t>final 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3D9D"/>
                          </a:solidFill>
                          <a:effectLst/>
                          <a:latin typeface="Courier New" panose="02070309020205020404" pitchFamily="49" charset="0"/>
                          <a:cs typeface="Noto Sans SC Regular" charset="0"/>
                        </a:rPr>
                        <a:t>String 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Noto Sans SC Regular" charset="0"/>
                        </a:rPr>
                        <a:t>title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Courier New" panose="02070309020205020404" pitchFamily="49" charset="0"/>
                          <a:cs typeface="Noto Sans SC Regular" charset="0"/>
                        </a:rPr>
                        <a:t>;</a:t>
                      </a:r>
                    </a:p>
                  </a:txBody>
                  <a:tcPr marL="0" marR="0" marT="3420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9pPr>
                    </a:lstStyle>
                    <a:p>
                      <a:pPr marL="4763" marR="0" lvl="0" indent="0" algn="ctr" defTabSz="457200" rtl="0" eaLnBrk="1" fontAlgn="base" latinLnBrk="0" hangingPunct="0">
                        <a:lnSpc>
                          <a:spcPct val="94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B5D27"/>
                          </a:solidFill>
                          <a:effectLst/>
                          <a:latin typeface="Courier New" panose="02070309020205020404" pitchFamily="49" charset="0"/>
                          <a:cs typeface="Noto Sans SC Regular" charset="0"/>
                        </a:rPr>
                        <a:t>this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Courier New" panose="02070309020205020404" pitchFamily="49" charset="0"/>
                          <a:cs typeface="Noto Sans SC Regular" charset="0"/>
                        </a:rPr>
                        <a:t>.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Noto Sans SC Regular" charset="0"/>
                        </a:rPr>
                        <a:t>title}) 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Courier New" panose="02070309020205020404" pitchFamily="49" charset="0"/>
                          <a:cs typeface="Noto Sans SC Regular" charset="0"/>
                        </a:rPr>
                        <a:t>:</a:t>
                      </a:r>
                    </a:p>
                  </a:txBody>
                  <a:tcPr marL="0" marR="0" marT="3420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9pPr>
                    </a:lstStyle>
                    <a:p>
                      <a:pPr marL="5715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B5D27"/>
                          </a:solidFill>
                          <a:effectLst/>
                          <a:latin typeface="Courier New" panose="02070309020205020404" pitchFamily="49" charset="0"/>
                          <a:cs typeface="Noto Sans SC Regular" charset="0"/>
                        </a:rPr>
                        <a:t>super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Noto Sans SC Regular" charset="0"/>
                        </a:rPr>
                        <a:t>(key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Courier New" panose="02070309020205020404" pitchFamily="49" charset="0"/>
                          <a:cs typeface="Noto Sans SC Regular" charset="0"/>
                        </a:rPr>
                        <a:t>:</a:t>
                      </a:r>
                    </a:p>
                  </a:txBody>
                  <a:tcPr marL="0" marR="0" marT="3420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SC Regular" charset="0"/>
                        </a:defRPr>
                      </a:lvl9pPr>
                    </a:lstStyle>
                    <a:p>
                      <a:pPr marL="5715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Noto Sans SC Regular" charset="0"/>
                        </a:rPr>
                        <a:t>key)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Courier New" panose="02070309020205020404" pitchFamily="49" charset="0"/>
                          <a:cs typeface="Noto Sans SC Regular" charset="0"/>
                        </a:rPr>
                        <a:t>;</a:t>
                      </a:r>
                    </a:p>
                  </a:txBody>
                  <a:tcPr marL="0" marR="0" marT="3420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04371"/>
                  </a:ext>
                </a:extLst>
              </a:tr>
            </a:tbl>
          </a:graphicData>
        </a:graphic>
      </p:graphicFrame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1258888" y="3114675"/>
            <a:ext cx="7042150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3392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592138">
              <a:lnSpc>
                <a:spcPct val="100000"/>
              </a:lnSpc>
              <a:spcBef>
                <a:spcPts val="1063"/>
              </a:spcBef>
            </a:pPr>
            <a:r>
              <a:rPr lang="en-US" altLang="en-US" sz="1600" b="1">
                <a:solidFill>
                  <a:srgbClr val="793D9D"/>
                </a:solidFill>
                <a:latin typeface="Courier New" panose="02070309020205020404" pitchFamily="49" charset="0"/>
              </a:rPr>
              <a:t>@override</a:t>
            </a:r>
          </a:p>
          <a:p>
            <a:pPr marL="592138">
              <a:lnSpc>
                <a:spcPct val="100000"/>
              </a:lnSpc>
              <a:spcBef>
                <a:spcPts val="963"/>
              </a:spcBef>
            </a:pPr>
            <a:r>
              <a:rPr lang="en-US" altLang="en-US" sz="1600" b="1">
                <a:solidFill>
                  <a:srgbClr val="793D9D"/>
                </a:solidFill>
                <a:latin typeface="Courier New" panose="02070309020205020404" pitchFamily="49" charset="0"/>
              </a:rPr>
              <a:t>_MyHomePageState </a:t>
            </a:r>
            <a:r>
              <a:rPr lang="en-US" altLang="en-US" sz="1600" b="1">
                <a:solidFill>
                  <a:srgbClr val="AA3730"/>
                </a:solidFill>
                <a:latin typeface="Courier New" panose="02070309020205020404" pitchFamily="49" charset="0"/>
              </a:rPr>
              <a:t>createState</a:t>
            </a:r>
            <a:r>
              <a:rPr lang="en-US" altLang="en-US" sz="1600" b="1">
                <a:solidFill>
                  <a:srgbClr val="333333"/>
                </a:solidFill>
                <a:latin typeface="Courier New" panose="02070309020205020404" pitchFamily="49" charset="0"/>
              </a:rPr>
              <a:t>() </a:t>
            </a:r>
            <a:r>
              <a:rPr lang="en-US" altLang="en-US" sz="1600" b="1">
                <a:solidFill>
                  <a:srgbClr val="777777"/>
                </a:solidFill>
                <a:latin typeface="Courier New" panose="02070309020205020404" pitchFamily="49" charset="0"/>
              </a:rPr>
              <a:t>=&gt; </a:t>
            </a:r>
            <a:r>
              <a:rPr lang="en-US" altLang="en-US" sz="1600" b="1">
                <a:solidFill>
                  <a:srgbClr val="793D9D"/>
                </a:solidFill>
                <a:latin typeface="Courier New" panose="02070309020205020404" pitchFamily="49" charset="0"/>
              </a:rPr>
              <a:t>_MyHomePageState</a:t>
            </a:r>
            <a:r>
              <a:rPr lang="en-US" altLang="en-US" sz="1600" b="1">
                <a:solidFill>
                  <a:srgbClr val="333333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600" b="1">
                <a:solidFill>
                  <a:srgbClr val="777777"/>
                </a:solidFill>
                <a:latin typeface="Courier New" panose="02070309020205020404" pitchFamily="49" charset="0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lang="en-US" altLang="en-US" sz="1600" b="1">
                <a:solidFill>
                  <a:srgbClr val="333333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422275" y="992188"/>
            <a:ext cx="52260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576263" indent="-561975">
              <a:lnSpc>
                <a:spcPct val="150000"/>
              </a:lnSpc>
              <a:spcBef>
                <a:spcPts val="100"/>
              </a:spcBef>
            </a:pPr>
            <a:r>
              <a:rPr lang="en-US" altLang="en-US" sz="1400" b="1">
                <a:solidFill>
                  <a:srgbClr val="4A68C5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1400" b="1">
                <a:solidFill>
                  <a:srgbClr val="793D9D"/>
                </a:solidFill>
                <a:latin typeface="Courier New" panose="02070309020205020404" pitchFamily="49" charset="0"/>
              </a:rPr>
              <a:t>_MyHomePageState </a:t>
            </a:r>
            <a:r>
              <a:rPr lang="en-US" altLang="en-US" sz="1400" b="1">
                <a:solidFill>
                  <a:srgbClr val="4A68C5"/>
                </a:solidFill>
                <a:latin typeface="Courier New" panose="02070309020205020404" pitchFamily="49" charset="0"/>
              </a:rPr>
              <a:t>extends </a:t>
            </a:r>
            <a:r>
              <a:rPr lang="en-US" altLang="en-US" sz="1400" b="1">
                <a:solidFill>
                  <a:srgbClr val="793D9D"/>
                </a:solidFill>
                <a:latin typeface="Courier New" panose="02070309020205020404" pitchFamily="49" charset="0"/>
              </a:rPr>
              <a:t>State</a:t>
            </a:r>
            <a:r>
              <a:rPr lang="en-US" altLang="en-US" sz="1400" b="1">
                <a:solidFill>
                  <a:srgbClr val="777777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1400" b="1">
                <a:solidFill>
                  <a:srgbClr val="793D9D"/>
                </a:solidFill>
                <a:latin typeface="Courier New" panose="02070309020205020404" pitchFamily="49" charset="0"/>
              </a:rPr>
              <a:t>MyHomePage</a:t>
            </a:r>
            <a:r>
              <a:rPr lang="en-US" altLang="en-US" sz="1400" b="1">
                <a:solidFill>
                  <a:srgbClr val="777777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1400" b="1">
                <a:solidFill>
                  <a:srgbClr val="333333"/>
                </a:solidFill>
                <a:latin typeface="Courier New" panose="02070309020205020404" pitchFamily="49" charset="0"/>
              </a:rPr>
              <a:t>{  </a:t>
            </a:r>
            <a:r>
              <a:rPr lang="en-US" altLang="en-US" sz="1400" b="1">
                <a:solidFill>
                  <a:srgbClr val="793D9D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1400" b="1">
                <a:solidFill>
                  <a:srgbClr val="333333"/>
                </a:solidFill>
                <a:latin typeface="Courier New" panose="02070309020205020404" pitchFamily="49" charset="0"/>
              </a:rPr>
              <a:t>_counter </a:t>
            </a:r>
            <a:r>
              <a:rPr lang="en-US" altLang="en-US" sz="1400" b="1">
                <a:solidFill>
                  <a:srgbClr val="777777"/>
                </a:solidFill>
                <a:latin typeface="Courier New" panose="02070309020205020404" pitchFamily="49" charset="0"/>
              </a:rPr>
              <a:t>= </a:t>
            </a:r>
            <a:r>
              <a:rPr lang="en-US" altLang="en-US" sz="1400" b="1">
                <a:solidFill>
                  <a:srgbClr val="9B5D27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1400" b="1">
                <a:solidFill>
                  <a:srgbClr val="777777"/>
                </a:solidFill>
                <a:latin typeface="Courier New" panose="02070309020205020404" pitchFamily="49" charset="0"/>
              </a:rPr>
              <a:t>;</a:t>
            </a:r>
          </a:p>
          <a:p>
            <a:pPr marL="576263" indent="-561975">
              <a:lnSpc>
                <a:spcPct val="100000"/>
              </a:lnSpc>
              <a:spcBef>
                <a:spcPts val="38"/>
              </a:spcBef>
            </a:pPr>
            <a:endParaRPr lang="en-US" altLang="en-US" sz="2200">
              <a:solidFill>
                <a:srgbClr val="777777"/>
              </a:solidFill>
              <a:latin typeface="Courier New" panose="02070309020205020404" pitchFamily="49" charset="0"/>
            </a:endParaRPr>
          </a:p>
          <a:p>
            <a:pPr marL="790575" indent="-211138">
              <a:lnSpc>
                <a:spcPct val="150000"/>
              </a:lnSpc>
            </a:pPr>
            <a:r>
              <a:rPr lang="en-US" altLang="en-US" sz="1400" b="1">
                <a:solidFill>
                  <a:srgbClr val="793D9D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1400" b="1">
                <a:solidFill>
                  <a:srgbClr val="AA3730"/>
                </a:solidFill>
                <a:latin typeface="Courier New" panose="02070309020205020404" pitchFamily="49" charset="0"/>
              </a:rPr>
              <a:t>_incrementCounter</a:t>
            </a:r>
            <a:r>
              <a:rPr lang="en-US" altLang="en-US" sz="1400" b="1">
                <a:solidFill>
                  <a:srgbClr val="333333"/>
                </a:solidFill>
                <a:latin typeface="Courier New" panose="02070309020205020404" pitchFamily="49" charset="0"/>
              </a:rPr>
              <a:t>() {  </a:t>
            </a:r>
            <a:r>
              <a:rPr lang="en-US" altLang="en-US" sz="1400" b="1">
                <a:solidFill>
                  <a:srgbClr val="AA3730"/>
                </a:solidFill>
                <a:latin typeface="Courier New" panose="02070309020205020404" pitchFamily="49" charset="0"/>
              </a:rPr>
              <a:t>setState</a:t>
            </a:r>
            <a:r>
              <a:rPr lang="en-US" altLang="en-US" sz="1400" b="1">
                <a:solidFill>
                  <a:srgbClr val="333333"/>
                </a:solidFill>
                <a:latin typeface="Courier New" panose="02070309020205020404" pitchFamily="49" charset="0"/>
              </a:rPr>
              <a:t>(() {</a:t>
            </a:r>
          </a:p>
          <a:p>
            <a:pPr marL="1003300" indent="-211138">
              <a:lnSpc>
                <a:spcPct val="100000"/>
              </a:lnSpc>
              <a:spcBef>
                <a:spcPts val="963"/>
              </a:spcBef>
            </a:pPr>
            <a:r>
              <a:rPr lang="en-US" altLang="en-US" sz="1400" b="1">
                <a:solidFill>
                  <a:srgbClr val="333333"/>
                </a:solidFill>
                <a:latin typeface="Courier New" panose="02070309020205020404" pitchFamily="49" charset="0"/>
              </a:rPr>
              <a:t>_counter</a:t>
            </a:r>
            <a:r>
              <a:rPr lang="en-US" altLang="en-US" sz="1400" b="1">
                <a:solidFill>
                  <a:srgbClr val="777777"/>
                </a:solidFill>
                <a:latin typeface="Courier New" panose="02070309020205020404" pitchFamily="49" charset="0"/>
              </a:rPr>
              <a:t>++;</a:t>
            </a:r>
          </a:p>
          <a:p>
            <a:pPr marL="790575" indent="-211138">
              <a:lnSpc>
                <a:spcPct val="100000"/>
              </a:lnSpc>
              <a:spcBef>
                <a:spcPts val="750"/>
              </a:spcBef>
            </a:pPr>
            <a:r>
              <a:rPr lang="en-US" altLang="en-US" sz="1400" b="1">
                <a:solidFill>
                  <a:srgbClr val="333333"/>
                </a:solidFill>
                <a:latin typeface="Courier New" panose="02070309020205020404" pitchFamily="49" charset="0"/>
              </a:rPr>
              <a:t>})</a:t>
            </a:r>
            <a:r>
              <a:rPr lang="en-US" altLang="en-US" sz="1400" b="1">
                <a:solidFill>
                  <a:srgbClr val="777777"/>
                </a:solidFill>
                <a:latin typeface="Courier New" panose="02070309020205020404" pitchFamily="49" charset="0"/>
              </a:rPr>
              <a:t>;</a:t>
            </a:r>
          </a:p>
          <a:p>
            <a:pPr marL="576263" indent="-211138">
              <a:lnSpc>
                <a:spcPct val="100000"/>
              </a:lnSpc>
              <a:spcBef>
                <a:spcPts val="825"/>
              </a:spcBef>
            </a:pPr>
            <a:r>
              <a:rPr lang="en-US" altLang="en-US" sz="1400" b="1">
                <a:solidFill>
                  <a:srgbClr val="333333"/>
                </a:solidFill>
                <a:latin typeface="Courier New" panose="02070309020205020404" pitchFamily="49" charset="0"/>
              </a:rPr>
              <a:t>}</a:t>
            </a:r>
          </a:p>
          <a:p>
            <a:pPr marL="12700" indent="-12700">
              <a:lnSpc>
                <a:spcPct val="100000"/>
              </a:lnSpc>
              <a:spcBef>
                <a:spcPts val="863"/>
              </a:spcBef>
            </a:pPr>
            <a:r>
              <a:rPr lang="en-US" altLang="en-US" sz="1400" b="1">
                <a:solidFill>
                  <a:srgbClr val="333333"/>
                </a:solidFill>
                <a:latin typeface="Courier New" panose="02070309020205020404" pitchFamily="49" charset="0"/>
              </a:rPr>
              <a:t>.</a:t>
            </a:r>
          </a:p>
          <a:p>
            <a:pPr marL="12700" indent="-12700">
              <a:lnSpc>
                <a:spcPct val="100000"/>
              </a:lnSpc>
              <a:spcBef>
                <a:spcPts val="838"/>
              </a:spcBef>
            </a:pPr>
            <a:r>
              <a:rPr lang="en-US" altLang="en-US" sz="1400" b="1">
                <a:solidFill>
                  <a:srgbClr val="333333"/>
                </a:solidFill>
                <a:latin typeface="Courier New" panose="02070309020205020404" pitchFamily="49" charset="0"/>
              </a:rPr>
              <a:t>.</a:t>
            </a:r>
          </a:p>
          <a:p>
            <a:pPr marL="12700" indent="-12700">
              <a:lnSpc>
                <a:spcPct val="100000"/>
              </a:lnSpc>
              <a:spcBef>
                <a:spcPts val="850"/>
              </a:spcBef>
            </a:pPr>
            <a:r>
              <a:rPr lang="en-US" altLang="en-US" sz="1400" b="1">
                <a:solidFill>
                  <a:srgbClr val="333333"/>
                </a:solidFill>
                <a:latin typeface="Courier New" panose="02070309020205020404" pitchFamily="49" charset="0"/>
              </a:rPr>
              <a:t>.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152400"/>
            <a:ext cx="2368550" cy="483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5" name="Group 1"/>
          <p:cNvGrpSpPr>
            <a:grpSpLocks/>
          </p:cNvGrpSpPr>
          <p:nvPr/>
        </p:nvGrpSpPr>
        <p:grpSpPr bwMode="auto">
          <a:xfrm>
            <a:off x="1811338" y="128588"/>
            <a:ext cx="6829425" cy="4837112"/>
            <a:chOff x="1141" y="81"/>
            <a:chExt cx="4302" cy="3047"/>
          </a:xfrm>
        </p:grpSpPr>
        <p:pic>
          <p:nvPicPr>
            <p:cNvPr id="4198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" y="81"/>
              <a:ext cx="1491" cy="3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987" name="AutoShape 3"/>
            <p:cNvSpPr>
              <a:spLocks noChangeArrowheads="1"/>
            </p:cNvSpPr>
            <p:nvPr/>
          </p:nvSpPr>
          <p:spPr bwMode="auto">
            <a:xfrm>
              <a:off x="4231" y="1530"/>
              <a:ext cx="934" cy="148"/>
            </a:xfrm>
            <a:custGeom>
              <a:avLst/>
              <a:gdLst>
                <a:gd name="G0" fmla="+- 4124 0 0"/>
                <a:gd name="G1" fmla="+- 656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236219"/>
                  </a:moveTo>
                  <a:lnTo>
                    <a:pt x="1484629" y="236219"/>
                  </a:lnTo>
                  <a:lnTo>
                    <a:pt x="1484629" y="0"/>
                  </a:lnTo>
                  <a:lnTo>
                    <a:pt x="0" y="0"/>
                  </a:lnTo>
                  <a:lnTo>
                    <a:pt x="0" y="236219"/>
                  </a:lnTo>
                  <a:close/>
                </a:path>
              </a:pathLst>
            </a:custGeom>
            <a:noFill/>
            <a:ln w="28440" cap="flat">
              <a:solidFill>
                <a:srgbClr val="92C47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8" name="AutoShape 4"/>
            <p:cNvSpPr>
              <a:spLocks noChangeArrowheads="1"/>
            </p:cNvSpPr>
            <p:nvPr/>
          </p:nvSpPr>
          <p:spPr bwMode="auto">
            <a:xfrm>
              <a:off x="4624" y="1690"/>
              <a:ext cx="180" cy="105"/>
            </a:xfrm>
            <a:custGeom>
              <a:avLst/>
              <a:gdLst>
                <a:gd name="G0" fmla="+- 797 0 0"/>
                <a:gd name="G1" fmla="+- 469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168910"/>
                  </a:moveTo>
                  <a:lnTo>
                    <a:pt x="287020" y="168910"/>
                  </a:lnTo>
                  <a:lnTo>
                    <a:pt x="287020" y="0"/>
                  </a:lnTo>
                  <a:lnTo>
                    <a:pt x="0" y="0"/>
                  </a:lnTo>
                  <a:lnTo>
                    <a:pt x="0" y="168910"/>
                  </a:lnTo>
                  <a:close/>
                </a:path>
              </a:pathLst>
            </a:custGeom>
            <a:noFill/>
            <a:ln w="19080" cap="flat">
              <a:solidFill>
                <a:srgbClr val="6AA84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9" name="AutoShape 5"/>
            <p:cNvSpPr>
              <a:spLocks noChangeArrowheads="1"/>
            </p:cNvSpPr>
            <p:nvPr/>
          </p:nvSpPr>
          <p:spPr bwMode="auto">
            <a:xfrm>
              <a:off x="5113" y="2486"/>
              <a:ext cx="254" cy="286"/>
            </a:xfrm>
            <a:custGeom>
              <a:avLst/>
              <a:gdLst>
                <a:gd name="G0" fmla="+- 1125 0 0"/>
                <a:gd name="G1" fmla="+- 1266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455929"/>
                  </a:moveTo>
                  <a:lnTo>
                    <a:pt x="405129" y="455929"/>
                  </a:lnTo>
                  <a:lnTo>
                    <a:pt x="405129" y="0"/>
                  </a:lnTo>
                  <a:lnTo>
                    <a:pt x="0" y="0"/>
                  </a:lnTo>
                  <a:lnTo>
                    <a:pt x="0" y="455929"/>
                  </a:lnTo>
                  <a:close/>
                </a:path>
              </a:pathLst>
            </a:custGeom>
            <a:noFill/>
            <a:ln w="19080" cap="flat">
              <a:solidFill>
                <a:srgbClr val="E6913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AutoShape 6"/>
            <p:cNvSpPr>
              <a:spLocks noChangeArrowheads="1"/>
            </p:cNvSpPr>
            <p:nvPr/>
          </p:nvSpPr>
          <p:spPr bwMode="auto">
            <a:xfrm>
              <a:off x="4029" y="435"/>
              <a:ext cx="1369" cy="223"/>
            </a:xfrm>
            <a:custGeom>
              <a:avLst/>
              <a:gdLst>
                <a:gd name="G0" fmla="+- 6043 0 0"/>
                <a:gd name="G1" fmla="+- 988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355600"/>
                  </a:moveTo>
                  <a:lnTo>
                    <a:pt x="2175510" y="355600"/>
                  </a:lnTo>
                  <a:lnTo>
                    <a:pt x="217551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noFill/>
            <a:ln w="38160" cap="flat">
              <a:solidFill>
                <a:srgbClr val="F0C13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AutoShape 7"/>
            <p:cNvSpPr>
              <a:spLocks noChangeArrowheads="1"/>
            </p:cNvSpPr>
            <p:nvPr/>
          </p:nvSpPr>
          <p:spPr bwMode="auto">
            <a:xfrm>
              <a:off x="3952" y="428"/>
              <a:ext cx="1491" cy="2352"/>
            </a:xfrm>
            <a:custGeom>
              <a:avLst/>
              <a:gdLst>
                <a:gd name="G0" fmla="+- 6581 0 0"/>
                <a:gd name="G1" fmla="+- 10377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3735704"/>
                  </a:moveTo>
                  <a:lnTo>
                    <a:pt x="2369185" y="3735704"/>
                  </a:lnTo>
                  <a:lnTo>
                    <a:pt x="2369185" y="0"/>
                  </a:lnTo>
                  <a:lnTo>
                    <a:pt x="0" y="0"/>
                  </a:lnTo>
                  <a:lnTo>
                    <a:pt x="0" y="3735704"/>
                  </a:lnTo>
                  <a:close/>
                </a:path>
              </a:pathLst>
            </a:custGeom>
            <a:noFill/>
            <a:ln w="38160" cap="flat">
              <a:solidFill>
                <a:srgbClr val="E6913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AutoShape 8"/>
            <p:cNvSpPr>
              <a:spLocks noChangeArrowheads="1"/>
            </p:cNvSpPr>
            <p:nvPr/>
          </p:nvSpPr>
          <p:spPr bwMode="auto">
            <a:xfrm>
              <a:off x="1317" y="376"/>
              <a:ext cx="2711" cy="75"/>
            </a:xfrm>
            <a:custGeom>
              <a:avLst/>
              <a:gdLst>
                <a:gd name="G0" fmla="+- 11961 0 0"/>
                <a:gd name="G1" fmla="+- 335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0"/>
                  </a:moveTo>
                  <a:lnTo>
                    <a:pt x="4305934" y="120650"/>
                  </a:lnTo>
                </a:path>
              </a:pathLst>
            </a:custGeom>
            <a:noFill/>
            <a:ln w="76320" cap="flat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AutoShape 9"/>
            <p:cNvSpPr>
              <a:spLocks noChangeArrowheads="1"/>
            </p:cNvSpPr>
            <p:nvPr/>
          </p:nvSpPr>
          <p:spPr bwMode="auto">
            <a:xfrm>
              <a:off x="1341" y="511"/>
              <a:ext cx="2696" cy="118"/>
            </a:xfrm>
            <a:custGeom>
              <a:avLst/>
              <a:gdLst>
                <a:gd name="G0" fmla="+- 11894 0 0"/>
                <a:gd name="G1" fmla="+- 527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0"/>
                  </a:moveTo>
                  <a:lnTo>
                    <a:pt x="4281805" y="189865"/>
                  </a:lnTo>
                </a:path>
              </a:pathLst>
            </a:custGeom>
            <a:noFill/>
            <a:ln w="76320" cap="flat">
              <a:solidFill>
                <a:srgbClr val="F0C13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AutoShape 10"/>
            <p:cNvSpPr>
              <a:spLocks noChangeArrowheads="1"/>
            </p:cNvSpPr>
            <p:nvPr/>
          </p:nvSpPr>
          <p:spPr bwMode="auto">
            <a:xfrm>
              <a:off x="4094" y="503"/>
              <a:ext cx="825" cy="75"/>
            </a:xfrm>
            <a:custGeom>
              <a:avLst/>
              <a:gdLst>
                <a:gd name="G0" fmla="+- 3644 0 0"/>
                <a:gd name="G1" fmla="+- 337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121285"/>
                  </a:moveTo>
                  <a:lnTo>
                    <a:pt x="1311909" y="121285"/>
                  </a:lnTo>
                  <a:lnTo>
                    <a:pt x="1311909" y="0"/>
                  </a:lnTo>
                  <a:lnTo>
                    <a:pt x="0" y="0"/>
                  </a:lnTo>
                  <a:lnTo>
                    <a:pt x="0" y="121285"/>
                  </a:lnTo>
                  <a:close/>
                </a:path>
              </a:pathLst>
            </a:custGeom>
            <a:noFill/>
            <a:ln w="19080" cap="flat">
              <a:solidFill>
                <a:srgbClr val="92C47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AutoShape 11"/>
            <p:cNvSpPr>
              <a:spLocks noChangeArrowheads="1"/>
            </p:cNvSpPr>
            <p:nvPr/>
          </p:nvSpPr>
          <p:spPr bwMode="auto">
            <a:xfrm>
              <a:off x="1979" y="541"/>
              <a:ext cx="2114" cy="112"/>
            </a:xfrm>
            <a:custGeom>
              <a:avLst/>
              <a:gdLst>
                <a:gd name="G0" fmla="+- 9326 0 0"/>
                <a:gd name="G1" fmla="+- 501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180340"/>
                  </a:moveTo>
                  <a:lnTo>
                    <a:pt x="3357245" y="0"/>
                  </a:lnTo>
                </a:path>
              </a:pathLst>
            </a:custGeom>
            <a:noFill/>
            <a:ln w="76320" cap="flat">
              <a:solidFill>
                <a:srgbClr val="92C47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AutoShape 12"/>
            <p:cNvSpPr>
              <a:spLocks noChangeArrowheads="1"/>
            </p:cNvSpPr>
            <p:nvPr/>
          </p:nvSpPr>
          <p:spPr bwMode="auto">
            <a:xfrm>
              <a:off x="1301" y="790"/>
              <a:ext cx="2542" cy="545"/>
            </a:xfrm>
            <a:custGeom>
              <a:avLst/>
              <a:gdLst>
                <a:gd name="G0" fmla="+- 11217 0 0"/>
                <a:gd name="G1" fmla="+- 2408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0"/>
                  </a:moveTo>
                  <a:lnTo>
                    <a:pt x="4037965" y="866775"/>
                  </a:lnTo>
                </a:path>
              </a:pathLst>
            </a:custGeom>
            <a:noFill/>
            <a:ln w="76320" cap="flat">
              <a:solidFill>
                <a:srgbClr val="A1C4C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AutoShape 13"/>
            <p:cNvSpPr>
              <a:spLocks noChangeArrowheads="1"/>
            </p:cNvSpPr>
            <p:nvPr/>
          </p:nvSpPr>
          <p:spPr bwMode="auto">
            <a:xfrm>
              <a:off x="3828" y="1259"/>
              <a:ext cx="228" cy="154"/>
            </a:xfrm>
            <a:custGeom>
              <a:avLst/>
              <a:gdLst>
                <a:gd name="G0" fmla="+- 1012 0 0"/>
                <a:gd name="G1" fmla="+- 683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53339" y="0"/>
                  </a:moveTo>
                  <a:lnTo>
                    <a:pt x="0" y="245745"/>
                  </a:lnTo>
                  <a:lnTo>
                    <a:pt x="364489" y="195580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A1C4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AutoShape 14"/>
            <p:cNvSpPr>
              <a:spLocks noChangeArrowheads="1"/>
            </p:cNvSpPr>
            <p:nvPr/>
          </p:nvSpPr>
          <p:spPr bwMode="auto">
            <a:xfrm>
              <a:off x="3828" y="1259"/>
              <a:ext cx="228" cy="154"/>
            </a:xfrm>
            <a:custGeom>
              <a:avLst/>
              <a:gdLst>
                <a:gd name="G0" fmla="+- 1012 0 0"/>
                <a:gd name="G1" fmla="+- 683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245745"/>
                  </a:moveTo>
                  <a:lnTo>
                    <a:pt x="364489" y="195580"/>
                  </a:lnTo>
                  <a:lnTo>
                    <a:pt x="53339" y="0"/>
                  </a:lnTo>
                  <a:lnTo>
                    <a:pt x="0" y="245745"/>
                  </a:lnTo>
                  <a:close/>
                </a:path>
              </a:pathLst>
            </a:custGeom>
            <a:noFill/>
            <a:ln w="76320" cap="flat">
              <a:solidFill>
                <a:srgbClr val="A1C4C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AutoShape 15"/>
            <p:cNvSpPr>
              <a:spLocks noChangeArrowheads="1"/>
            </p:cNvSpPr>
            <p:nvPr/>
          </p:nvSpPr>
          <p:spPr bwMode="auto">
            <a:xfrm>
              <a:off x="4112" y="1369"/>
              <a:ext cx="1172" cy="406"/>
            </a:xfrm>
            <a:custGeom>
              <a:avLst/>
              <a:gdLst>
                <a:gd name="G0" fmla="+- 5173 0 0"/>
                <a:gd name="G1" fmla="+- 1796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646430"/>
                  </a:moveTo>
                  <a:lnTo>
                    <a:pt x="1862454" y="646430"/>
                  </a:lnTo>
                  <a:lnTo>
                    <a:pt x="1862454" y="0"/>
                  </a:lnTo>
                  <a:lnTo>
                    <a:pt x="0" y="0"/>
                  </a:lnTo>
                  <a:lnTo>
                    <a:pt x="0" y="646430"/>
                  </a:lnTo>
                  <a:close/>
                </a:path>
              </a:pathLst>
            </a:custGeom>
            <a:noFill/>
            <a:ln w="9360" cap="flat">
              <a:solidFill>
                <a:srgbClr val="D3A6B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AutoShape 16"/>
            <p:cNvSpPr>
              <a:spLocks noChangeArrowheads="1"/>
            </p:cNvSpPr>
            <p:nvPr/>
          </p:nvSpPr>
          <p:spPr bwMode="auto">
            <a:xfrm>
              <a:off x="1389" y="974"/>
              <a:ext cx="2450" cy="673"/>
            </a:xfrm>
            <a:custGeom>
              <a:avLst/>
              <a:gdLst>
                <a:gd name="G0" fmla="+- 10811 0 0"/>
                <a:gd name="G1" fmla="+- 2972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0"/>
                  </a:moveTo>
                  <a:lnTo>
                    <a:pt x="3891915" y="1069975"/>
                  </a:lnTo>
                </a:path>
              </a:pathLst>
            </a:custGeom>
            <a:noFill/>
            <a:ln w="76320" cap="flat">
              <a:solidFill>
                <a:srgbClr val="D3A6B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AutoShape 17"/>
            <p:cNvSpPr>
              <a:spLocks noChangeArrowheads="1"/>
            </p:cNvSpPr>
            <p:nvPr/>
          </p:nvSpPr>
          <p:spPr bwMode="auto">
            <a:xfrm>
              <a:off x="3819" y="1571"/>
              <a:ext cx="230" cy="152"/>
            </a:xfrm>
            <a:custGeom>
              <a:avLst/>
              <a:gdLst>
                <a:gd name="G0" fmla="+- 1020 0 0"/>
                <a:gd name="G1" fmla="+- 674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66675" y="0"/>
                  </a:moveTo>
                  <a:lnTo>
                    <a:pt x="0" y="242569"/>
                  </a:lnTo>
                  <a:lnTo>
                    <a:pt x="367030" y="2127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D3A6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AutoShape 18"/>
            <p:cNvSpPr>
              <a:spLocks noChangeArrowheads="1"/>
            </p:cNvSpPr>
            <p:nvPr/>
          </p:nvSpPr>
          <p:spPr bwMode="auto">
            <a:xfrm>
              <a:off x="3819" y="1571"/>
              <a:ext cx="230" cy="152"/>
            </a:xfrm>
            <a:custGeom>
              <a:avLst/>
              <a:gdLst>
                <a:gd name="G0" fmla="+- 1020 0 0"/>
                <a:gd name="G1" fmla="+- 674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242569"/>
                  </a:moveTo>
                  <a:lnTo>
                    <a:pt x="367030" y="212725"/>
                  </a:lnTo>
                  <a:lnTo>
                    <a:pt x="66675" y="0"/>
                  </a:lnTo>
                  <a:lnTo>
                    <a:pt x="0" y="242569"/>
                  </a:lnTo>
                  <a:close/>
                </a:path>
              </a:pathLst>
            </a:custGeom>
            <a:noFill/>
            <a:ln w="76320" cap="flat">
              <a:solidFill>
                <a:srgbClr val="D3A6B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AutoShape 19"/>
            <p:cNvSpPr>
              <a:spLocks noChangeArrowheads="1"/>
            </p:cNvSpPr>
            <p:nvPr/>
          </p:nvSpPr>
          <p:spPr bwMode="auto">
            <a:xfrm>
              <a:off x="1141" y="1301"/>
              <a:ext cx="2824" cy="252"/>
            </a:xfrm>
            <a:custGeom>
              <a:avLst/>
              <a:gdLst>
                <a:gd name="G0" fmla="+- 12460 0 0"/>
                <a:gd name="G1" fmla="+- 1118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0"/>
                  </a:moveTo>
                  <a:lnTo>
                    <a:pt x="4485640" y="402589"/>
                  </a:lnTo>
                </a:path>
              </a:pathLst>
            </a:custGeom>
            <a:noFill/>
            <a:ln w="76320" cap="flat">
              <a:solidFill>
                <a:srgbClr val="92C47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4" name="AutoShape 20"/>
            <p:cNvSpPr>
              <a:spLocks noChangeArrowheads="1"/>
            </p:cNvSpPr>
            <p:nvPr/>
          </p:nvSpPr>
          <p:spPr bwMode="auto">
            <a:xfrm>
              <a:off x="3960" y="1476"/>
              <a:ext cx="223" cy="157"/>
            </a:xfrm>
            <a:custGeom>
              <a:avLst/>
              <a:gdLst>
                <a:gd name="G0" fmla="+- 988 0 0"/>
                <a:gd name="G1" fmla="+- 697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22860" y="0"/>
                  </a:moveTo>
                  <a:lnTo>
                    <a:pt x="0" y="250825"/>
                  </a:lnTo>
                  <a:lnTo>
                    <a:pt x="355600" y="15620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92C47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AutoShape 21"/>
            <p:cNvSpPr>
              <a:spLocks noChangeArrowheads="1"/>
            </p:cNvSpPr>
            <p:nvPr/>
          </p:nvSpPr>
          <p:spPr bwMode="auto">
            <a:xfrm>
              <a:off x="3960" y="1476"/>
              <a:ext cx="223" cy="157"/>
            </a:xfrm>
            <a:custGeom>
              <a:avLst/>
              <a:gdLst>
                <a:gd name="G0" fmla="+- 988 0 0"/>
                <a:gd name="G1" fmla="+- 697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250825"/>
                  </a:moveTo>
                  <a:lnTo>
                    <a:pt x="355600" y="156209"/>
                  </a:lnTo>
                  <a:lnTo>
                    <a:pt x="22860" y="0"/>
                  </a:lnTo>
                  <a:lnTo>
                    <a:pt x="0" y="250825"/>
                  </a:lnTo>
                  <a:close/>
                </a:path>
              </a:pathLst>
            </a:custGeom>
            <a:noFill/>
            <a:ln w="76320" cap="flat">
              <a:solidFill>
                <a:srgbClr val="92C47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AutoShape 22"/>
            <p:cNvSpPr>
              <a:spLocks noChangeArrowheads="1"/>
            </p:cNvSpPr>
            <p:nvPr/>
          </p:nvSpPr>
          <p:spPr bwMode="auto">
            <a:xfrm>
              <a:off x="1181" y="1621"/>
              <a:ext cx="3406" cy="120"/>
            </a:xfrm>
            <a:custGeom>
              <a:avLst/>
              <a:gdLst>
                <a:gd name="G0" fmla="+- 15025 0 0"/>
                <a:gd name="G1" fmla="+- 534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0"/>
                  </a:moveTo>
                  <a:lnTo>
                    <a:pt x="5408930" y="192405"/>
                  </a:lnTo>
                </a:path>
              </a:pathLst>
            </a:custGeom>
            <a:noFill/>
            <a:ln w="9360" cap="flat">
              <a:solidFill>
                <a:srgbClr val="6AA84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AutoShape 23"/>
            <p:cNvSpPr>
              <a:spLocks noChangeArrowheads="1"/>
            </p:cNvSpPr>
            <p:nvPr/>
          </p:nvSpPr>
          <p:spPr bwMode="auto">
            <a:xfrm>
              <a:off x="4588" y="1732"/>
              <a:ext cx="26" cy="19"/>
            </a:xfrm>
            <a:custGeom>
              <a:avLst/>
              <a:gdLst>
                <a:gd name="G0" fmla="+- 122 0 0"/>
                <a:gd name="G1" fmla="+- 88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634" y="0"/>
                  </a:moveTo>
                  <a:lnTo>
                    <a:pt x="0" y="31750"/>
                  </a:lnTo>
                  <a:lnTo>
                    <a:pt x="43814" y="17144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AutoShape 24"/>
            <p:cNvSpPr>
              <a:spLocks noChangeArrowheads="1"/>
            </p:cNvSpPr>
            <p:nvPr/>
          </p:nvSpPr>
          <p:spPr bwMode="auto">
            <a:xfrm>
              <a:off x="4588" y="1732"/>
              <a:ext cx="26" cy="19"/>
            </a:xfrm>
            <a:custGeom>
              <a:avLst/>
              <a:gdLst>
                <a:gd name="G0" fmla="+- 122 0 0"/>
                <a:gd name="G1" fmla="+- 88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31750"/>
                  </a:moveTo>
                  <a:lnTo>
                    <a:pt x="43814" y="17144"/>
                  </a:lnTo>
                  <a:lnTo>
                    <a:pt x="634" y="0"/>
                  </a:lnTo>
                  <a:lnTo>
                    <a:pt x="0" y="31750"/>
                  </a:lnTo>
                  <a:close/>
                </a:path>
              </a:pathLst>
            </a:custGeom>
            <a:noFill/>
            <a:ln w="9360" cap="flat">
              <a:solidFill>
                <a:srgbClr val="6AA84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AutoShape 25"/>
            <p:cNvSpPr>
              <a:spLocks noChangeArrowheads="1"/>
            </p:cNvSpPr>
            <p:nvPr/>
          </p:nvSpPr>
          <p:spPr bwMode="auto">
            <a:xfrm>
              <a:off x="2650" y="2430"/>
              <a:ext cx="2270" cy="74"/>
            </a:xfrm>
            <a:custGeom>
              <a:avLst/>
              <a:gdLst>
                <a:gd name="G0" fmla="+- 10014 0 0"/>
                <a:gd name="G1" fmla="+- 330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0"/>
                  </a:moveTo>
                  <a:lnTo>
                    <a:pt x="3604894" y="118745"/>
                  </a:lnTo>
                </a:path>
              </a:pathLst>
            </a:custGeom>
            <a:noFill/>
            <a:ln w="76320" cap="flat">
              <a:solidFill>
                <a:srgbClr val="F6B16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0" name="AutoShape 26"/>
            <p:cNvSpPr>
              <a:spLocks noChangeArrowheads="1"/>
            </p:cNvSpPr>
            <p:nvPr/>
          </p:nvSpPr>
          <p:spPr bwMode="auto">
            <a:xfrm>
              <a:off x="4918" y="2425"/>
              <a:ext cx="219" cy="158"/>
            </a:xfrm>
            <a:custGeom>
              <a:avLst/>
              <a:gdLst>
                <a:gd name="G0" fmla="+- 972 0 0"/>
                <a:gd name="G1" fmla="+- 700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8254" y="0"/>
                  </a:moveTo>
                  <a:lnTo>
                    <a:pt x="0" y="252095"/>
                  </a:lnTo>
                  <a:lnTo>
                    <a:pt x="349884" y="137160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F6B1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AutoShape 27"/>
            <p:cNvSpPr>
              <a:spLocks noChangeArrowheads="1"/>
            </p:cNvSpPr>
            <p:nvPr/>
          </p:nvSpPr>
          <p:spPr bwMode="auto">
            <a:xfrm>
              <a:off x="4918" y="2425"/>
              <a:ext cx="219" cy="158"/>
            </a:xfrm>
            <a:custGeom>
              <a:avLst/>
              <a:gdLst>
                <a:gd name="G0" fmla="+- 972 0 0"/>
                <a:gd name="G1" fmla="+- 700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252095"/>
                  </a:moveTo>
                  <a:lnTo>
                    <a:pt x="349884" y="137160"/>
                  </a:lnTo>
                  <a:lnTo>
                    <a:pt x="8254" y="0"/>
                  </a:lnTo>
                  <a:lnTo>
                    <a:pt x="0" y="252095"/>
                  </a:lnTo>
                  <a:close/>
                </a:path>
              </a:pathLst>
            </a:custGeom>
            <a:noFill/>
            <a:ln w="76320" cap="flat">
              <a:solidFill>
                <a:srgbClr val="F6B16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2" name="AutoShape 28"/>
            <p:cNvSpPr>
              <a:spLocks noChangeArrowheads="1"/>
            </p:cNvSpPr>
            <p:nvPr/>
          </p:nvSpPr>
          <p:spPr bwMode="auto">
            <a:xfrm>
              <a:off x="1804" y="2651"/>
              <a:ext cx="3119" cy="94"/>
            </a:xfrm>
            <a:custGeom>
              <a:avLst/>
              <a:gdLst>
                <a:gd name="G0" fmla="+- 13758 0 0"/>
                <a:gd name="G1" fmla="+- 418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150494"/>
                  </a:moveTo>
                  <a:lnTo>
                    <a:pt x="4953000" y="0"/>
                  </a:lnTo>
                </a:path>
              </a:pathLst>
            </a:custGeom>
            <a:noFill/>
            <a:ln w="76320" cap="flat">
              <a:solidFill>
                <a:srgbClr val="F0015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3" name="AutoShape 29"/>
            <p:cNvSpPr>
              <a:spLocks noChangeArrowheads="1"/>
            </p:cNvSpPr>
            <p:nvPr/>
          </p:nvSpPr>
          <p:spPr bwMode="auto">
            <a:xfrm>
              <a:off x="4921" y="2571"/>
              <a:ext cx="219" cy="157"/>
            </a:xfrm>
            <a:custGeom>
              <a:avLst/>
              <a:gdLst>
                <a:gd name="G0" fmla="+- 970 0 0"/>
                <a:gd name="G1" fmla="+- 699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0"/>
                  </a:moveTo>
                  <a:lnTo>
                    <a:pt x="7620" y="251460"/>
                  </a:lnTo>
                  <a:lnTo>
                    <a:pt x="349250" y="114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01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AutoShape 30"/>
            <p:cNvSpPr>
              <a:spLocks noChangeArrowheads="1"/>
            </p:cNvSpPr>
            <p:nvPr/>
          </p:nvSpPr>
          <p:spPr bwMode="auto">
            <a:xfrm>
              <a:off x="4921" y="2571"/>
              <a:ext cx="219" cy="157"/>
            </a:xfrm>
            <a:custGeom>
              <a:avLst/>
              <a:gdLst>
                <a:gd name="G0" fmla="+- 970 0 0"/>
                <a:gd name="G1" fmla="+- 699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7620" y="251460"/>
                  </a:moveTo>
                  <a:lnTo>
                    <a:pt x="349250" y="114935"/>
                  </a:lnTo>
                  <a:lnTo>
                    <a:pt x="0" y="0"/>
                  </a:lnTo>
                  <a:lnTo>
                    <a:pt x="7620" y="251460"/>
                  </a:lnTo>
                  <a:close/>
                </a:path>
              </a:pathLst>
            </a:custGeom>
            <a:noFill/>
            <a:ln w="76320" cap="flat">
              <a:solidFill>
                <a:srgbClr val="F0015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474663" y="144463"/>
            <a:ext cx="44259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24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65100" indent="-150813">
              <a:lnSpc>
                <a:spcPct val="150000"/>
              </a:lnSpc>
              <a:spcBef>
                <a:spcPts val="100"/>
              </a:spcBef>
            </a:pPr>
            <a:r>
              <a:rPr lang="en-US" altLang="en-US" sz="1000" b="1">
                <a:solidFill>
                  <a:srgbClr val="793D9D"/>
                </a:solidFill>
                <a:latin typeface="Courier New" panose="02070309020205020404" pitchFamily="49" charset="0"/>
              </a:rPr>
              <a:t>Widget </a:t>
            </a:r>
            <a:r>
              <a:rPr lang="en-US" altLang="en-US" sz="1000" b="1">
                <a:solidFill>
                  <a:srgbClr val="AA3730"/>
                </a:solidFill>
                <a:latin typeface="Courier New" panose="02070309020205020404" pitchFamily="49" charset="0"/>
              </a:rPr>
              <a:t>build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000" b="1">
                <a:solidFill>
                  <a:srgbClr val="793D9D"/>
                </a:solidFill>
                <a:latin typeface="Courier New" panose="02070309020205020404" pitchFamily="49" charset="0"/>
              </a:rPr>
              <a:t>BuildContext 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context) {  </a:t>
            </a:r>
            <a:r>
              <a:rPr lang="en-US" altLang="en-US" sz="1000" b="1">
                <a:solidFill>
                  <a:srgbClr val="4A68C5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1000" b="1">
                <a:solidFill>
                  <a:srgbClr val="793D9D"/>
                </a:solidFill>
                <a:latin typeface="Courier New" panose="02070309020205020404" pitchFamily="49" charset="0"/>
              </a:rPr>
              <a:t>Scaffold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</a:p>
          <a:p>
            <a:pPr marL="317500" indent="-150813">
              <a:lnSpc>
                <a:spcPts val="1800"/>
              </a:lnSpc>
              <a:spcBef>
                <a:spcPts val="138"/>
              </a:spcBef>
            </a:pP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appBar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000" b="1">
                <a:solidFill>
                  <a:srgbClr val="793D9D"/>
                </a:solidFill>
                <a:latin typeface="Courier New" panose="02070309020205020404" pitchFamily="49" charset="0"/>
              </a:rPr>
              <a:t>AppBar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(title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000" b="1">
                <a:solidFill>
                  <a:srgbClr val="793D9D"/>
                </a:solidFill>
                <a:latin typeface="Courier New" panose="02070309020205020404" pitchFamily="49" charset="0"/>
              </a:rPr>
              <a:t>Text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(widget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title))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,  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body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000" b="1">
                <a:solidFill>
                  <a:srgbClr val="793D9D"/>
                </a:solidFill>
                <a:latin typeface="Courier New" panose="02070309020205020404" pitchFamily="49" charset="0"/>
              </a:rPr>
              <a:t>Center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</a:p>
          <a:p>
            <a:pPr marL="469900" indent="-150813">
              <a:lnSpc>
                <a:spcPct val="100000"/>
              </a:lnSpc>
              <a:spcBef>
                <a:spcPts val="563"/>
              </a:spcBef>
            </a:pP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child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000" b="1">
                <a:solidFill>
                  <a:srgbClr val="793D9D"/>
                </a:solidFill>
                <a:latin typeface="Courier New" panose="02070309020205020404" pitchFamily="49" charset="0"/>
              </a:rPr>
              <a:t>Column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</a:p>
          <a:p>
            <a:pPr marL="622300" indent="-150813">
              <a:lnSpc>
                <a:spcPts val="1800"/>
              </a:lnSpc>
              <a:spcBef>
                <a:spcPts val="50"/>
              </a:spcBef>
            </a:pP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mainAxisAlignment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000" b="1">
                <a:solidFill>
                  <a:srgbClr val="793D9D"/>
                </a:solidFill>
                <a:latin typeface="Courier New" panose="02070309020205020404" pitchFamily="49" charset="0"/>
              </a:rPr>
              <a:t>MainAxisAlignment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center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,  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children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: &lt;</a:t>
            </a:r>
            <a:r>
              <a:rPr lang="en-US" altLang="en-US" sz="1000" b="1">
                <a:solidFill>
                  <a:srgbClr val="793D9D"/>
                </a:solidFill>
                <a:latin typeface="Courier New" panose="02070309020205020404" pitchFamily="49" charset="0"/>
              </a:rPr>
              <a:t>Widget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[</a:t>
            </a:r>
          </a:p>
          <a:p>
            <a:pPr marL="774700" indent="-150813">
              <a:lnSpc>
                <a:spcPct val="100000"/>
              </a:lnSpc>
              <a:spcBef>
                <a:spcPts val="563"/>
              </a:spcBef>
            </a:pPr>
            <a:r>
              <a:rPr lang="en-US" altLang="en-US" sz="1000" b="1">
                <a:solidFill>
                  <a:srgbClr val="793D9D"/>
                </a:solidFill>
                <a:latin typeface="Courier New" panose="02070309020205020404" pitchFamily="49" charset="0"/>
              </a:rPr>
              <a:t>Text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</a:p>
          <a:p>
            <a:pPr marL="927100" indent="-150813">
              <a:lnSpc>
                <a:spcPct val="100000"/>
              </a:lnSpc>
              <a:spcBef>
                <a:spcPts val="513"/>
              </a:spcBef>
            </a:pPr>
            <a:r>
              <a:rPr lang="en-US" altLang="en-US" sz="1000" b="1">
                <a:solidFill>
                  <a:srgbClr val="448B27"/>
                </a:solidFill>
                <a:latin typeface="Courier New" panose="02070309020205020404" pitchFamily="49" charset="0"/>
              </a:rPr>
              <a:t>'You have pushed the button this many times:'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,</a:t>
            </a:r>
          </a:p>
          <a:p>
            <a:pPr marL="774700" indent="-150813">
              <a:lnSpc>
                <a:spcPct val="100000"/>
              </a:lnSpc>
              <a:spcBef>
                <a:spcPts val="588"/>
              </a:spcBef>
            </a:pP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,</a:t>
            </a:r>
          </a:p>
          <a:p>
            <a:pPr marL="774700" indent="-150813">
              <a:lnSpc>
                <a:spcPct val="100000"/>
              </a:lnSpc>
              <a:spcBef>
                <a:spcPts val="625"/>
              </a:spcBef>
            </a:pPr>
            <a:r>
              <a:rPr lang="en-US" altLang="en-US" sz="1000" b="1">
                <a:solidFill>
                  <a:srgbClr val="793D9D"/>
                </a:solidFill>
                <a:latin typeface="Courier New" panose="02070309020205020404" pitchFamily="49" charset="0"/>
              </a:rPr>
              <a:t>Text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( </a:t>
            </a:r>
            <a:r>
              <a:rPr lang="en-US" altLang="en-US" sz="1000" b="1">
                <a:solidFill>
                  <a:srgbClr val="448B27"/>
                </a:solidFill>
                <a:latin typeface="Courier New" panose="02070309020205020404" pitchFamily="49" charset="0"/>
              </a:rPr>
              <a:t>'$</a:t>
            </a:r>
            <a:r>
              <a:rPr lang="en-US" altLang="en-US" sz="1000" b="1">
                <a:solidFill>
                  <a:srgbClr val="793D9D"/>
                </a:solidFill>
                <a:latin typeface="Courier New" panose="02070309020205020404" pitchFamily="49" charset="0"/>
              </a:rPr>
              <a:t>_counter</a:t>
            </a:r>
            <a:r>
              <a:rPr lang="en-US" altLang="en-US" sz="1000" b="1">
                <a:solidFill>
                  <a:srgbClr val="448B27"/>
                </a:solidFill>
                <a:latin typeface="Courier New" panose="02070309020205020404" pitchFamily="49" charset="0"/>
              </a:rPr>
              <a:t>'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,</a:t>
            </a:r>
          </a:p>
          <a:p>
            <a:pPr marL="927100" indent="-150813">
              <a:lnSpc>
                <a:spcPct val="100000"/>
              </a:lnSpc>
              <a:spcBef>
                <a:spcPts val="588"/>
              </a:spcBef>
            </a:pP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style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000" b="1">
                <a:solidFill>
                  <a:srgbClr val="793D9D"/>
                </a:solidFill>
                <a:latin typeface="Courier New" panose="02070309020205020404" pitchFamily="49" charset="0"/>
              </a:rPr>
              <a:t>Theme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000" b="1">
                <a:solidFill>
                  <a:srgbClr val="AA3730"/>
                </a:solidFill>
                <a:latin typeface="Courier New" panose="02070309020205020404" pitchFamily="49" charset="0"/>
              </a:rPr>
              <a:t>of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(context)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textTheme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headline4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,</a:t>
            </a:r>
          </a:p>
          <a:p>
            <a:pPr marL="774700" indent="-150813">
              <a:lnSpc>
                <a:spcPct val="100000"/>
              </a:lnSpc>
              <a:spcBef>
                <a:spcPts val="625"/>
              </a:spcBef>
            </a:pP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,</a:t>
            </a:r>
          </a:p>
          <a:p>
            <a:pPr marL="622300" indent="-150813">
              <a:lnSpc>
                <a:spcPct val="100000"/>
              </a:lnSpc>
              <a:spcBef>
                <a:spcPts val="575"/>
              </a:spcBef>
            </a:pP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,</a:t>
            </a:r>
          </a:p>
          <a:p>
            <a:pPr marL="469900" indent="-150813">
              <a:lnSpc>
                <a:spcPct val="100000"/>
              </a:lnSpc>
              <a:spcBef>
                <a:spcPts val="613"/>
              </a:spcBef>
            </a:pP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))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,</a:t>
            </a:r>
          </a:p>
          <a:p>
            <a:pPr marL="469900" indent="-150813">
              <a:lnSpc>
                <a:spcPts val="1800"/>
              </a:lnSpc>
              <a:spcBef>
                <a:spcPts val="163"/>
              </a:spcBef>
            </a:pP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floatingActionButton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000" b="1">
                <a:solidFill>
                  <a:srgbClr val="793D9D"/>
                </a:solidFill>
                <a:latin typeface="Courier New" panose="02070309020205020404" pitchFamily="49" charset="0"/>
              </a:rPr>
              <a:t>FloatingActionButton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(  onPressed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_incrementCounter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,</a:t>
            </a:r>
          </a:p>
          <a:p>
            <a:pPr marL="469900" indent="-150813">
              <a:lnSpc>
                <a:spcPts val="1800"/>
              </a:lnSpc>
            </a:pP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tooltip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000" b="1">
                <a:solidFill>
                  <a:srgbClr val="448B27"/>
                </a:solidFill>
                <a:latin typeface="Courier New" panose="02070309020205020404" pitchFamily="49" charset="0"/>
              </a:rPr>
              <a:t>'Increment'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,  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child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000" b="1">
                <a:solidFill>
                  <a:srgbClr val="793D9D"/>
                </a:solidFill>
                <a:latin typeface="Courier New" panose="02070309020205020404" pitchFamily="49" charset="0"/>
              </a:rPr>
              <a:t>Icon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000" b="1">
                <a:solidFill>
                  <a:srgbClr val="793D9D"/>
                </a:solidFill>
                <a:latin typeface="Courier New" panose="02070309020205020404" pitchFamily="49" charset="0"/>
              </a:rPr>
              <a:t>Icons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add)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,</a:t>
            </a:r>
          </a:p>
          <a:p>
            <a:pPr marL="317500" indent="-150813">
              <a:lnSpc>
                <a:spcPct val="100000"/>
              </a:lnSpc>
              <a:spcBef>
                <a:spcPts val="563"/>
              </a:spcBef>
            </a:pP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;</a:t>
            </a:r>
          </a:p>
          <a:p>
            <a:pPr marL="12700" indent="-12700">
              <a:lnSpc>
                <a:spcPct val="100000"/>
              </a:lnSpc>
              <a:spcBef>
                <a:spcPts val="488"/>
              </a:spcBef>
            </a:pP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09" name="Group 1"/>
          <p:cNvGrpSpPr>
            <a:grpSpLocks/>
          </p:cNvGrpSpPr>
          <p:nvPr/>
        </p:nvGrpSpPr>
        <p:grpSpPr bwMode="auto">
          <a:xfrm>
            <a:off x="7354888" y="5045075"/>
            <a:ext cx="1787525" cy="77788"/>
            <a:chOff x="4633" y="3178"/>
            <a:chExt cx="1126" cy="49"/>
          </a:xfrm>
        </p:grpSpPr>
        <p:sp>
          <p:nvSpPr>
            <p:cNvPr id="43010" name="AutoShape 2"/>
            <p:cNvSpPr>
              <a:spLocks noChangeArrowheads="1"/>
            </p:cNvSpPr>
            <p:nvPr/>
          </p:nvSpPr>
          <p:spPr bwMode="auto">
            <a:xfrm>
              <a:off x="4633" y="3178"/>
              <a:ext cx="564" cy="49"/>
            </a:xfrm>
            <a:custGeom>
              <a:avLst/>
              <a:gdLst>
                <a:gd name="G0" fmla="+- 2491 0 0"/>
                <a:gd name="G1" fmla="+- 220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896112" y="0"/>
                  </a:moveTo>
                  <a:lnTo>
                    <a:pt x="0" y="0"/>
                  </a:lnTo>
                  <a:lnTo>
                    <a:pt x="0" y="79248"/>
                  </a:lnTo>
                  <a:lnTo>
                    <a:pt x="896112" y="79248"/>
                  </a:lnTo>
                  <a:lnTo>
                    <a:pt x="896112" y="0"/>
                  </a:lnTo>
                  <a:close/>
                </a:path>
              </a:pathLst>
            </a:custGeom>
            <a:solidFill>
              <a:srgbClr val="FF96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" name="AutoShape 3"/>
            <p:cNvSpPr>
              <a:spLocks noChangeArrowheads="1"/>
            </p:cNvSpPr>
            <p:nvPr/>
          </p:nvSpPr>
          <p:spPr bwMode="auto">
            <a:xfrm>
              <a:off x="5197" y="3178"/>
              <a:ext cx="562" cy="49"/>
            </a:xfrm>
            <a:custGeom>
              <a:avLst/>
              <a:gdLst>
                <a:gd name="G0" fmla="+- 2482 0 0"/>
                <a:gd name="G1" fmla="+- 220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893064" y="0"/>
                  </a:moveTo>
                  <a:lnTo>
                    <a:pt x="0" y="0"/>
                  </a:lnTo>
                  <a:lnTo>
                    <a:pt x="0" y="79248"/>
                  </a:lnTo>
                  <a:lnTo>
                    <a:pt x="893064" y="79248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001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0" y="11113"/>
            <a:ext cx="9144000" cy="5110162"/>
            <a:chOff x="0" y="7"/>
            <a:chExt cx="5760" cy="3219"/>
          </a:xfrm>
        </p:grpSpPr>
        <p:sp>
          <p:nvSpPr>
            <p:cNvPr id="43013" name="AutoShape 5"/>
            <p:cNvSpPr>
              <a:spLocks noChangeArrowheads="1"/>
            </p:cNvSpPr>
            <p:nvPr/>
          </p:nvSpPr>
          <p:spPr bwMode="auto">
            <a:xfrm>
              <a:off x="0" y="3178"/>
              <a:ext cx="562" cy="49"/>
            </a:xfrm>
            <a:custGeom>
              <a:avLst/>
              <a:gdLst>
                <a:gd name="G0" fmla="+- 2482 0 0"/>
                <a:gd name="G1" fmla="+- 220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893063" y="0"/>
                  </a:moveTo>
                  <a:lnTo>
                    <a:pt x="0" y="0"/>
                  </a:lnTo>
                  <a:lnTo>
                    <a:pt x="0" y="79248"/>
                  </a:lnTo>
                  <a:lnTo>
                    <a:pt x="893063" y="79248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4" name="AutoShape 6"/>
            <p:cNvSpPr>
              <a:spLocks noChangeArrowheads="1"/>
            </p:cNvSpPr>
            <p:nvPr/>
          </p:nvSpPr>
          <p:spPr bwMode="auto">
            <a:xfrm>
              <a:off x="563" y="3178"/>
              <a:ext cx="4071" cy="49"/>
            </a:xfrm>
            <a:custGeom>
              <a:avLst/>
              <a:gdLst>
                <a:gd name="G0" fmla="+- 17958 0 0"/>
                <a:gd name="G1" fmla="+- 220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6464808" y="0"/>
                  </a:moveTo>
                  <a:lnTo>
                    <a:pt x="0" y="0"/>
                  </a:lnTo>
                  <a:lnTo>
                    <a:pt x="0" y="79248"/>
                  </a:lnTo>
                  <a:lnTo>
                    <a:pt x="6464808" y="79248"/>
                  </a:lnTo>
                  <a:lnTo>
                    <a:pt x="6464808" y="0"/>
                  </a:lnTo>
                  <a:close/>
                </a:path>
              </a:pathLst>
            </a:custGeom>
            <a:solidFill>
              <a:srgbClr val="2085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5" name="AutoShape 7"/>
            <p:cNvSpPr>
              <a:spLocks noChangeArrowheads="1"/>
            </p:cNvSpPr>
            <p:nvPr/>
          </p:nvSpPr>
          <p:spPr bwMode="auto">
            <a:xfrm>
              <a:off x="1" y="7"/>
              <a:ext cx="5759" cy="3192"/>
            </a:xfrm>
            <a:custGeom>
              <a:avLst/>
              <a:gdLst>
                <a:gd name="G0" fmla="+- 25400 0 0"/>
                <a:gd name="G1" fmla="+- 14081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5068824"/>
                  </a:moveTo>
                  <a:lnTo>
                    <a:pt x="9144000" y="506882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068824"/>
                  </a:lnTo>
                  <a:close/>
                </a:path>
              </a:pathLst>
            </a:custGeom>
            <a:noFill/>
            <a:ln w="9000" cap="flat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3016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2" y="723"/>
              <a:ext cx="831" cy="1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4301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3570288" y="3290888"/>
            <a:ext cx="2000250" cy="1841500"/>
          </a:xfrm>
          <a:ln/>
        </p:spPr>
        <p:txBody>
          <a:bodyPr tIns="12600"/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6000">
                <a:latin typeface="Tahoma" panose="020B0604030504040204" pitchFamily="34" charset="0"/>
              </a:rPr>
              <a:t>Demo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1"/>
          <p:cNvGrpSpPr>
            <a:grpSpLocks/>
          </p:cNvGrpSpPr>
          <p:nvPr/>
        </p:nvGrpSpPr>
        <p:grpSpPr bwMode="auto">
          <a:xfrm>
            <a:off x="7354888" y="5083175"/>
            <a:ext cx="1787525" cy="52388"/>
            <a:chOff x="4633" y="3202"/>
            <a:chExt cx="1126" cy="33"/>
          </a:xfrm>
        </p:grpSpPr>
        <p:sp>
          <p:nvSpPr>
            <p:cNvPr id="44034" name="AutoShape 2"/>
            <p:cNvSpPr>
              <a:spLocks noChangeArrowheads="1"/>
            </p:cNvSpPr>
            <p:nvPr/>
          </p:nvSpPr>
          <p:spPr bwMode="auto">
            <a:xfrm>
              <a:off x="4633" y="3202"/>
              <a:ext cx="564" cy="33"/>
            </a:xfrm>
            <a:custGeom>
              <a:avLst/>
              <a:gdLst>
                <a:gd name="G0" fmla="+- 2491 0 0"/>
                <a:gd name="G1" fmla="+- 153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54863"/>
                  </a:moveTo>
                  <a:lnTo>
                    <a:pt x="896112" y="54863"/>
                  </a:lnTo>
                  <a:lnTo>
                    <a:pt x="896112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FF96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5" name="AutoShape 3"/>
            <p:cNvSpPr>
              <a:spLocks noChangeArrowheads="1"/>
            </p:cNvSpPr>
            <p:nvPr/>
          </p:nvSpPr>
          <p:spPr bwMode="auto">
            <a:xfrm>
              <a:off x="5197" y="3202"/>
              <a:ext cx="562" cy="33"/>
            </a:xfrm>
            <a:custGeom>
              <a:avLst/>
              <a:gdLst>
                <a:gd name="G0" fmla="+- 2482 0 0"/>
                <a:gd name="G1" fmla="+- 153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54863"/>
                  </a:moveTo>
                  <a:lnTo>
                    <a:pt x="893064" y="54863"/>
                  </a:lnTo>
                  <a:lnTo>
                    <a:pt x="893064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F001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0" y="15875"/>
            <a:ext cx="9144000" cy="5121275"/>
            <a:chOff x="0" y="10"/>
            <a:chExt cx="5760" cy="3226"/>
          </a:xfrm>
        </p:grpSpPr>
        <p:sp>
          <p:nvSpPr>
            <p:cNvPr id="44037" name="AutoShape 5"/>
            <p:cNvSpPr>
              <a:spLocks noChangeArrowheads="1"/>
            </p:cNvSpPr>
            <p:nvPr/>
          </p:nvSpPr>
          <p:spPr bwMode="auto">
            <a:xfrm>
              <a:off x="0" y="3202"/>
              <a:ext cx="562" cy="33"/>
            </a:xfrm>
            <a:custGeom>
              <a:avLst/>
              <a:gdLst>
                <a:gd name="G0" fmla="+- 2482 0 0"/>
                <a:gd name="G1" fmla="+- 153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54863"/>
                  </a:moveTo>
                  <a:lnTo>
                    <a:pt x="893063" y="54863"/>
                  </a:lnTo>
                  <a:lnTo>
                    <a:pt x="893063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7DCE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8" name="AutoShape 6"/>
            <p:cNvSpPr>
              <a:spLocks noChangeArrowheads="1"/>
            </p:cNvSpPr>
            <p:nvPr/>
          </p:nvSpPr>
          <p:spPr bwMode="auto">
            <a:xfrm>
              <a:off x="563" y="3202"/>
              <a:ext cx="4071" cy="33"/>
            </a:xfrm>
            <a:custGeom>
              <a:avLst/>
              <a:gdLst>
                <a:gd name="G0" fmla="+- 17958 0 0"/>
                <a:gd name="G1" fmla="+- 153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54863"/>
                  </a:moveTo>
                  <a:lnTo>
                    <a:pt x="6464808" y="54863"/>
                  </a:lnTo>
                  <a:lnTo>
                    <a:pt x="6464808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2085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9" name="AutoShape 7"/>
            <p:cNvSpPr>
              <a:spLocks noChangeArrowheads="1"/>
            </p:cNvSpPr>
            <p:nvPr/>
          </p:nvSpPr>
          <p:spPr bwMode="auto">
            <a:xfrm>
              <a:off x="0" y="10"/>
              <a:ext cx="5759" cy="3192"/>
            </a:xfrm>
            <a:custGeom>
              <a:avLst/>
              <a:gdLst>
                <a:gd name="G0" fmla="+- 25400 0 0"/>
                <a:gd name="G1" fmla="+- 14081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9144000" y="0"/>
                  </a:moveTo>
                  <a:lnTo>
                    <a:pt x="0" y="0"/>
                  </a:lnTo>
                  <a:lnTo>
                    <a:pt x="0" y="5068824"/>
                  </a:lnTo>
                  <a:lnTo>
                    <a:pt x="9144000" y="50688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0" name="AutoShape 8"/>
            <p:cNvSpPr>
              <a:spLocks noChangeArrowheads="1"/>
            </p:cNvSpPr>
            <p:nvPr/>
          </p:nvSpPr>
          <p:spPr bwMode="auto">
            <a:xfrm>
              <a:off x="1" y="14"/>
              <a:ext cx="5759" cy="3194"/>
            </a:xfrm>
            <a:custGeom>
              <a:avLst/>
              <a:gdLst>
                <a:gd name="G0" fmla="+- 25400 0 0"/>
                <a:gd name="G1" fmla="+- 14090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5071872"/>
                  </a:moveTo>
                  <a:lnTo>
                    <a:pt x="9144000" y="507187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071872"/>
                  </a:lnTo>
                  <a:close/>
                </a:path>
              </a:pathLst>
            </a:custGeom>
            <a:noFill/>
            <a:ln w="9000" cap="flat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4041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" y="1008"/>
              <a:ext cx="1418" cy="1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4404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3524250" y="639763"/>
            <a:ext cx="2074863" cy="1841500"/>
          </a:xfrm>
          <a:ln/>
        </p:spPr>
        <p:txBody>
          <a:bodyPr tIns="12600"/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6000">
                <a:solidFill>
                  <a:srgbClr val="FFFFFF"/>
                </a:solidFill>
                <a:latin typeface="Tahoma" panose="020B0604030504040204" pitchFamily="34" charset="0"/>
              </a:rPr>
              <a:t>Recap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1447800" y="2320925"/>
            <a:ext cx="2368550" cy="139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 indent="53975">
              <a:lnSpc>
                <a:spcPts val="3575"/>
              </a:lnSpc>
              <a:spcBef>
                <a:spcPts val="225"/>
              </a:spcBef>
            </a:pPr>
            <a:r>
              <a:rPr lang="en-US" altLang="en-US" sz="3000">
                <a:solidFill>
                  <a:srgbClr val="2A3890"/>
                </a:solidFill>
                <a:latin typeface="Trebuchet MS" panose="020B0603020202020204" pitchFamily="34" charset="0"/>
              </a:rPr>
              <a:t>Great looking  and fast Apps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38" y="1627188"/>
            <a:ext cx="48577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6708775" y="1157288"/>
            <a:ext cx="2143125" cy="3424237"/>
            <a:chOff x="4226" y="729"/>
            <a:chExt cx="1350" cy="2157"/>
          </a:xfrm>
        </p:grpSpPr>
        <p:pic>
          <p:nvPicPr>
            <p:cNvPr id="4506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0" y="732"/>
              <a:ext cx="1344" cy="2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5061" name="AutoShape 5"/>
            <p:cNvSpPr>
              <a:spLocks noChangeArrowheads="1"/>
            </p:cNvSpPr>
            <p:nvPr/>
          </p:nvSpPr>
          <p:spPr bwMode="auto">
            <a:xfrm>
              <a:off x="4226" y="729"/>
              <a:ext cx="1350" cy="2157"/>
            </a:xfrm>
            <a:custGeom>
              <a:avLst/>
              <a:gdLst>
                <a:gd name="G0" fmla="+- 5958 0 0"/>
                <a:gd name="G1" fmla="+- 9518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3426460"/>
                  </a:moveTo>
                  <a:lnTo>
                    <a:pt x="2145029" y="3426460"/>
                  </a:lnTo>
                  <a:lnTo>
                    <a:pt x="2145029" y="0"/>
                  </a:lnTo>
                  <a:lnTo>
                    <a:pt x="0" y="0"/>
                  </a:lnTo>
                  <a:lnTo>
                    <a:pt x="0" y="3426460"/>
                  </a:lnTo>
                  <a:close/>
                </a:path>
              </a:pathLst>
            </a:custGeom>
            <a:noFill/>
            <a:ln w="9360" cap="flat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0" y="1158875"/>
            <a:ext cx="1922463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7948613" y="4778375"/>
            <a:ext cx="9461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3320" rIns="0" bIns="0"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13"/>
              </a:spcBef>
            </a:pPr>
            <a:r>
              <a:rPr lang="en-US" altLang="en-US" sz="1600">
                <a:solidFill>
                  <a:srgbClr val="0000FF"/>
                </a:solidFill>
                <a:latin typeface="Tahoma" panose="020B0604030504040204" pitchFamily="34" charset="0"/>
                <a:hlinkClick r:id="rId3"/>
              </a:rPr>
              <a:t>flutter.dev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3200400"/>
            <a:ext cx="43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33525" y="1593850"/>
            <a:ext cx="5195888" cy="2709863"/>
          </a:xfrm>
          <a:ln/>
        </p:spPr>
        <p:txBody>
          <a:bodyPr tIns="12600"/>
          <a:lstStyle/>
          <a:p>
            <a:pPr marL="12700" indent="3175" algn="l">
              <a:lnSpc>
                <a:spcPct val="162000"/>
              </a:lnSpc>
              <a:spcBef>
                <a:spcPts val="163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</a:pPr>
            <a:r>
              <a:rPr lang="en-US" altLang="en-US" sz="3000">
                <a:solidFill>
                  <a:srgbClr val="677380"/>
                </a:solidFill>
                <a:latin typeface="Tahoma" panose="020B0604030504040204" pitchFamily="34" charset="0"/>
              </a:rPr>
              <a:t>Control every pixel</a:t>
            </a:r>
            <a:br>
              <a:rPr lang="en-US" altLang="en-US" sz="3000">
                <a:solidFill>
                  <a:srgbClr val="677380"/>
                </a:solidFill>
                <a:latin typeface="Tahoma" panose="020B0604030504040204" pitchFamily="34" charset="0"/>
              </a:rPr>
            </a:br>
            <a:r>
              <a:rPr lang="en-US" altLang="en-US" sz="3000">
                <a:solidFill>
                  <a:srgbClr val="677380"/>
                </a:solidFill>
                <a:latin typeface="Tahoma" panose="020B0604030504040204" pitchFamily="34" charset="0"/>
              </a:rPr>
              <a:t>Never say no to your “designer”  Rich palette of tools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660525"/>
            <a:ext cx="43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2422525"/>
            <a:ext cx="4349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2389188"/>
            <a:ext cx="5141912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6113" y="1198563"/>
            <a:ext cx="4014787" cy="1293812"/>
          </a:xfrm>
          <a:ln/>
        </p:spPr>
        <p:txBody>
          <a:bodyPr tIns="12600"/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altLang="en-US" sz="4200">
                <a:solidFill>
                  <a:srgbClr val="1B364F"/>
                </a:solidFill>
              </a:rPr>
              <a:t>One codebase  on every screen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376238"/>
            <a:ext cx="5143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7359650" y="4541838"/>
            <a:ext cx="1476375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25400" indent="-11113">
              <a:lnSpc>
                <a:spcPct val="114000"/>
              </a:lnSpc>
              <a:spcBef>
                <a:spcPts val="100"/>
              </a:spcBef>
            </a:pPr>
            <a:r>
              <a:rPr lang="en-US" altLang="en-US" sz="1400">
                <a:solidFill>
                  <a:srgbClr val="0A5293"/>
                </a:solidFill>
              </a:rPr>
              <a:t>flutter.dev/desktop  flutter.dev/web</a:t>
            </a: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905000" y="919163"/>
            <a:ext cx="5816600" cy="333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504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 indent="6350">
              <a:lnSpc>
                <a:spcPct val="114000"/>
              </a:lnSpc>
              <a:spcBef>
                <a:spcPts val="38"/>
              </a:spcBef>
            </a:pPr>
            <a:r>
              <a:rPr lang="en-US" altLang="en-US" sz="3200">
                <a:solidFill>
                  <a:srgbClr val="3C85C5"/>
                </a:solidFill>
                <a:latin typeface="Georgia" panose="02040502050405020303" pitchFamily="18" charset="0"/>
              </a:rPr>
              <a:t>flutter build android [--release]  flutter build ios [--release]  flutter build linux [--release]  flutter build macos [--release]  flutter build windows [--release]  flutter build web [--release]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1076325"/>
            <a:ext cx="401638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616075"/>
            <a:ext cx="2952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2151063"/>
            <a:ext cx="508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733675"/>
            <a:ext cx="325438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3270250"/>
            <a:ext cx="465137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3827463"/>
            <a:ext cx="465138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43013" y="1636713"/>
            <a:ext cx="3024187" cy="1293812"/>
          </a:xfrm>
          <a:ln/>
        </p:spPr>
        <p:txBody>
          <a:bodyPr tIns="12600"/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en-US" sz="4200">
                <a:solidFill>
                  <a:srgbClr val="1B364F"/>
                </a:solidFill>
              </a:rPr>
              <a:t>Getting  started with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5" y="1257300"/>
            <a:ext cx="1716088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18013" y="2222500"/>
            <a:ext cx="4110037" cy="865188"/>
          </a:xfrm>
          <a:ln/>
        </p:spPr>
        <p:txBody>
          <a:bodyPr tIns="5760"/>
          <a:lstStyle/>
          <a:p>
            <a:pPr marL="12700" algn="l">
              <a:lnSpc>
                <a:spcPct val="102000"/>
              </a:lnSpc>
              <a:spcBef>
                <a:spcPts val="5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altLang="en-US" sz="1900" dirty="0" err="1">
                <a:solidFill>
                  <a:schemeClr val="accent6">
                    <a:lumMod val="20000"/>
                    <a:lumOff val="80000"/>
                  </a:schemeClr>
                </a:solidFill>
                <a:hlinkClick r:id="rId3"/>
              </a:rPr>
              <a:t>flutter.dev</a:t>
            </a:r>
            <a:r>
              <a:rPr lang="en-US" altLang="en-US" sz="1900" dirty="0">
                <a:solidFill>
                  <a:schemeClr val="accent6">
                    <a:lumMod val="20000"/>
                    <a:lumOff val="80000"/>
                  </a:schemeClr>
                </a:solidFill>
                <a:hlinkClick r:id="rId3"/>
              </a:rPr>
              <a:t>/docs/get-started/flutter- </a:t>
            </a:r>
            <a:r>
              <a:rPr lang="en-US" altLang="en-US" sz="19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sz="1900" dirty="0">
                <a:solidFill>
                  <a:schemeClr val="accent6">
                    <a:lumMod val="20000"/>
                    <a:lumOff val="80000"/>
                  </a:schemeClr>
                </a:solidFill>
                <a:hlinkClick r:id="rId3"/>
              </a:rPr>
              <a:t>for/</a:t>
            </a:r>
            <a:r>
              <a:rPr lang="en-US" altLang="en-US" sz="1900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android-</a:t>
            </a:r>
            <a:r>
              <a:rPr lang="en-US" altLang="en-US" sz="1900" u="sng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devs</a:t>
            </a:r>
            <a:endParaRPr lang="en-US" altLang="en-US" sz="1900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046163"/>
            <a:ext cx="3133725" cy="354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9155" name="AutoShape 3"/>
          <p:cNvSpPr>
            <a:spLocks noChangeArrowheads="1"/>
          </p:cNvSpPr>
          <p:nvPr/>
        </p:nvSpPr>
        <p:spPr bwMode="auto">
          <a:xfrm>
            <a:off x="4165600" y="152400"/>
            <a:ext cx="1588" cy="4721225"/>
          </a:xfrm>
          <a:custGeom>
            <a:avLst/>
            <a:gdLst>
              <a:gd name="G0" fmla="+- 2 0 0"/>
              <a:gd name="G1" fmla="+- 13116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4721860"/>
                </a:lnTo>
              </a:path>
            </a:pathLst>
          </a:custGeom>
          <a:noFill/>
          <a:ln w="9360" cap="flat">
            <a:solidFill>
              <a:srgbClr val="66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1209675" y="1979613"/>
            <a:ext cx="1920875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4200">
                <a:solidFill>
                  <a:srgbClr val="1B364F"/>
                </a:solidFill>
                <a:latin typeface="Calibri" panose="020F0502020204030204" pitchFamily="34" charset="0"/>
              </a:rPr>
              <a:t>Newbie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37075" y="1285875"/>
            <a:ext cx="2562225" cy="871538"/>
          </a:xfrm>
          <a:ln/>
        </p:spPr>
        <p:txBody>
          <a:bodyPr tIns="12240"/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352425" algn="l"/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altLang="en-US" sz="1900">
                <a:solidFill>
                  <a:srgbClr val="1B364F"/>
                </a:solidFill>
              </a:rPr>
              <a:t>-	</a:t>
            </a:r>
            <a:r>
              <a:rPr lang="en-US" altLang="en-US" sz="1900">
                <a:solidFill>
                  <a:srgbClr val="1154CC"/>
                </a:solidFill>
              </a:rPr>
              <a:t>Checkout examples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537075" y="1577975"/>
            <a:ext cx="3624263" cy="176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9480" rIns="0" bIns="0">
            <a:spAutoFit/>
          </a:bodyPr>
          <a:lstStyle>
            <a:lvl1pPr marL="352425" indent="-339725">
              <a:tabLst>
                <a:tab pos="352425" algn="l"/>
                <a:tab pos="3540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352425" algn="l"/>
                <a:tab pos="3540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352425" algn="l"/>
                <a:tab pos="3540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352425" algn="l"/>
                <a:tab pos="3540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352425" algn="l"/>
                <a:tab pos="3540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2425" algn="l"/>
                <a:tab pos="3540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2425" algn="l"/>
                <a:tab pos="3540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2425" algn="l"/>
                <a:tab pos="3540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2425" algn="l"/>
                <a:tab pos="3540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1263"/>
              </a:spcBef>
              <a:buClr>
                <a:srgbClr val="1B364F"/>
              </a:buClr>
              <a:buFont typeface="StarSymbol" charset="0"/>
              <a:buChar char="-"/>
            </a:pPr>
            <a:r>
              <a:rPr lang="en-US" altLang="en-US" sz="1900">
                <a:solidFill>
                  <a:srgbClr val="1154CC"/>
                </a:solidFill>
                <a:latin typeface="Calibri" panose="020F0502020204030204" pitchFamily="34" charset="0"/>
              </a:rPr>
              <a:t>Watch Flutter videos/courses</a:t>
            </a:r>
          </a:p>
          <a:p>
            <a:pPr>
              <a:lnSpc>
                <a:spcPct val="100000"/>
              </a:lnSpc>
              <a:spcBef>
                <a:spcPts val="1150"/>
              </a:spcBef>
              <a:buClr>
                <a:srgbClr val="1B364F"/>
              </a:buClr>
              <a:buFont typeface="StarSymbol" charset="0"/>
              <a:buChar char="-"/>
            </a:pPr>
            <a:r>
              <a:rPr lang="en-US" altLang="en-US" sz="1900">
                <a:solidFill>
                  <a:srgbClr val="1154CC"/>
                </a:solidFill>
                <a:latin typeface="Calibri" panose="020F0502020204030204" pitchFamily="34" charset="0"/>
              </a:rPr>
              <a:t>Read Flutter documentations</a:t>
            </a:r>
          </a:p>
          <a:p>
            <a:pPr>
              <a:lnSpc>
                <a:spcPct val="100000"/>
              </a:lnSpc>
              <a:spcBef>
                <a:spcPts val="1188"/>
              </a:spcBef>
              <a:buClr>
                <a:srgbClr val="1B364F"/>
              </a:buClr>
              <a:buFont typeface="StarSymbol" charset="0"/>
              <a:buChar char="-"/>
            </a:pPr>
            <a:r>
              <a:rPr lang="en-US" altLang="en-US" sz="1900">
                <a:solidFill>
                  <a:srgbClr val="1154CC"/>
                </a:solidFill>
                <a:latin typeface="Calibri" panose="020F0502020204030204" pitchFamily="34" charset="0"/>
              </a:rPr>
              <a:t>Play and practice</a:t>
            </a:r>
          </a:p>
          <a:p>
            <a:pPr>
              <a:lnSpc>
                <a:spcPct val="100000"/>
              </a:lnSpc>
              <a:spcBef>
                <a:spcPts val="1175"/>
              </a:spcBef>
              <a:buClr>
                <a:srgbClr val="1B364F"/>
              </a:buClr>
              <a:buFont typeface="StarSymbol" charset="0"/>
              <a:buChar char="-"/>
            </a:pPr>
            <a:r>
              <a:rPr lang="en-US" altLang="en-US" sz="1900">
                <a:solidFill>
                  <a:srgbClr val="1B364F"/>
                </a:solidFill>
                <a:latin typeface="Calibri" panose="020F0502020204030204" pitchFamily="34" charset="0"/>
              </a:rPr>
              <a:t>Find a friend to learn with</a:t>
            </a:r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4165600" y="152400"/>
            <a:ext cx="1588" cy="4721225"/>
          </a:xfrm>
          <a:custGeom>
            <a:avLst/>
            <a:gdLst>
              <a:gd name="G0" fmla="+- 2 0 0"/>
              <a:gd name="G1" fmla="+- 13116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4721860"/>
                </a:lnTo>
              </a:path>
            </a:pathLst>
          </a:custGeom>
          <a:noFill/>
          <a:ln w="9360" cap="flat">
            <a:solidFill>
              <a:srgbClr val="66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084263" y="1838325"/>
            <a:ext cx="2867025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3320" rIns="0" bIns="0">
            <a:spAutoFit/>
          </a:bodyPr>
          <a:lstStyle>
            <a:lvl1pPr marL="350838" indent="-338138">
              <a:tabLst>
                <a:tab pos="350838" algn="l"/>
                <a:tab pos="3508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350838" algn="l"/>
                <a:tab pos="3508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350838" algn="l"/>
                <a:tab pos="3508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350838" algn="l"/>
                <a:tab pos="3508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350838" algn="l"/>
                <a:tab pos="3508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0838" algn="l"/>
                <a:tab pos="3508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0838" algn="l"/>
                <a:tab pos="3508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0838" algn="l"/>
                <a:tab pos="3508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0838" algn="l"/>
                <a:tab pos="3508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>
              <a:lnSpc>
                <a:spcPts val="2738"/>
              </a:lnSpc>
              <a:spcBef>
                <a:spcPts val="113"/>
              </a:spcBef>
              <a:buClr>
                <a:srgbClr val="3C85C5"/>
              </a:buClr>
              <a:buFont typeface="StarSymbol" charset="0"/>
              <a:buChar char="-"/>
            </a:pPr>
            <a:r>
              <a:rPr lang="en-US" altLang="en-US" sz="2300" u="sng">
                <a:solidFill>
                  <a:srgbClr val="0000FF"/>
                </a:solidFill>
                <a:latin typeface="Georgia" panose="02040502050405020303" pitchFamily="18" charset="0"/>
                <a:hlinkClick r:id="rId3"/>
              </a:rPr>
              <a:t>Dart code lab</a:t>
            </a:r>
          </a:p>
          <a:p>
            <a:pPr>
              <a:lnSpc>
                <a:spcPts val="2738"/>
              </a:lnSpc>
              <a:buClr>
                <a:srgbClr val="3C85C5"/>
              </a:buClr>
              <a:buFont typeface="StarSymbol" charset="0"/>
              <a:buChar char="-"/>
            </a:pPr>
            <a:r>
              <a:rPr lang="en-US" altLang="en-US" sz="2300" u="sng">
                <a:solidFill>
                  <a:srgbClr val="0000FF"/>
                </a:solidFill>
                <a:latin typeface="Georgia" panose="02040502050405020303" pitchFamily="18" charset="0"/>
                <a:hlinkClick r:id="rId4"/>
              </a:rPr>
              <a:t>Tour of dart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C85C5"/>
              </a:buClr>
              <a:buFont typeface="StarSymbol" charset="0"/>
              <a:buChar char="-"/>
            </a:pPr>
            <a:r>
              <a:rPr lang="en-US" altLang="en-US" sz="2300" u="sng">
                <a:solidFill>
                  <a:srgbClr val="0000FF"/>
                </a:solidFill>
                <a:latin typeface="Georgia" panose="02040502050405020303" pitchFamily="18" charset="0"/>
                <a:hlinkClick r:id="rId5"/>
              </a:rPr>
              <a:t>Dart video tutorials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575" y="1554163"/>
            <a:ext cx="1487488" cy="147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65200" y="371475"/>
            <a:ext cx="4238625" cy="871538"/>
          </a:xfrm>
          <a:ln/>
        </p:spPr>
        <p:txBody>
          <a:bodyPr tIns="12600"/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3600">
                <a:solidFill>
                  <a:srgbClr val="96ABBA"/>
                </a:solidFill>
                <a:latin typeface="Trebuchet MS" panose="020B0603020202020204" pitchFamily="34" charset="0"/>
              </a:rPr>
              <a:t>Flutter docs / blogs</a:t>
            </a:r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087438" y="1506538"/>
            <a:ext cx="3027362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240" rIns="0" bIns="0">
            <a:spAutoFit/>
          </a:bodyPr>
          <a:lstStyle>
            <a:lvl1pPr marL="347663" indent="-334963">
              <a:tabLst>
                <a:tab pos="347663" algn="l"/>
                <a:tab pos="34766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347663" algn="l"/>
                <a:tab pos="34766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347663" algn="l"/>
                <a:tab pos="34766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347663" algn="l"/>
                <a:tab pos="34766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347663" algn="l"/>
                <a:tab pos="34766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7663" algn="l"/>
                <a:tab pos="34766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7663" algn="l"/>
                <a:tab pos="34766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7663" algn="l"/>
                <a:tab pos="34766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7663" algn="l"/>
                <a:tab pos="34766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Clr>
                <a:srgbClr val="3C85C5"/>
              </a:buClr>
              <a:buSzPct val="92000"/>
              <a:buFont typeface="Tahoma" panose="020B0604030504040204" pitchFamily="34" charset="0"/>
              <a:buChar char="-"/>
            </a:pPr>
            <a:r>
              <a:rPr lang="en-US" altLang="en-US" sz="2600">
                <a:solidFill>
                  <a:srgbClr val="0000FF"/>
                </a:solidFill>
                <a:latin typeface="Georgia" panose="02040502050405020303" pitchFamily="18" charset="0"/>
                <a:hlinkClick r:id="rId3"/>
              </a:rPr>
              <a:t>flutter.dev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C85C5"/>
              </a:buClr>
              <a:buSzPct val="92000"/>
              <a:buFont typeface="Tahoma" panose="020B0604030504040204" pitchFamily="34" charset="0"/>
              <a:buChar char="-"/>
            </a:pPr>
            <a:r>
              <a:rPr lang="en-US" altLang="en-US" sz="2600">
                <a:solidFill>
                  <a:srgbClr val="0000FF"/>
                </a:solidFill>
                <a:latin typeface="Georgia" panose="02040502050405020303" pitchFamily="18" charset="0"/>
                <a:hlinkClick r:id="rId4"/>
              </a:rPr>
              <a:t>flutter.faq</a:t>
            </a: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C85C5"/>
              </a:buClr>
              <a:buSzPct val="92000"/>
              <a:buFont typeface="Tahoma" panose="020B0604030504040204" pitchFamily="34" charset="0"/>
              <a:buChar char="-"/>
            </a:pPr>
            <a:r>
              <a:rPr lang="en-US" altLang="en-US" sz="2600">
                <a:solidFill>
                  <a:srgbClr val="0000FF"/>
                </a:solidFill>
                <a:latin typeface="Georgia" panose="02040502050405020303" pitchFamily="18" charset="0"/>
                <a:hlinkClick r:id="rId5"/>
              </a:rPr>
              <a:t>flutter.community</a:t>
            </a:r>
          </a:p>
          <a:p>
            <a:pPr>
              <a:lnSpc>
                <a:spcPct val="100000"/>
              </a:lnSpc>
              <a:spcBef>
                <a:spcPts val="38"/>
              </a:spcBef>
              <a:buClr>
                <a:srgbClr val="3C85C5"/>
              </a:buClr>
              <a:buSzPct val="92000"/>
              <a:buFont typeface="Tahoma" panose="020B0604030504040204" pitchFamily="34" charset="0"/>
              <a:buChar char="-"/>
            </a:pPr>
            <a:r>
              <a:rPr lang="en-US" altLang="en-US" sz="2600">
                <a:solidFill>
                  <a:srgbClr val="0000FF"/>
                </a:solidFill>
                <a:latin typeface="Georgia" panose="02040502050405020303" pitchFamily="18" charset="0"/>
                <a:hlinkClick r:id="rId6"/>
              </a:rPr>
              <a:t>flutter.medium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13" y="1398588"/>
            <a:ext cx="1541462" cy="184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65200" y="1506538"/>
            <a:ext cx="3494088" cy="871537"/>
          </a:xfrm>
          <a:ln/>
        </p:spPr>
        <p:txBody>
          <a:bodyPr tIns="12240"/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3794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en-US" sz="3200">
                <a:solidFill>
                  <a:srgbClr val="677380"/>
                </a:solidFill>
                <a:latin typeface="Georgia" panose="02040502050405020303" pitchFamily="18" charset="0"/>
              </a:rPr>
              <a:t>-	</a:t>
            </a:r>
            <a:r>
              <a:rPr lang="en-US" altLang="en-US" sz="3200" u="sng">
                <a:solidFill>
                  <a:srgbClr val="0000FF"/>
                </a:solidFill>
                <a:latin typeface="Georgia" panose="02040502050405020303" pitchFamily="18" charset="0"/>
                <a:hlinkClick r:id="rId3"/>
              </a:rPr>
              <a:t>flutter.showcases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965200" y="1984375"/>
            <a:ext cx="3670300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240" rIns="0" bIns="0"/>
          <a:lstStyle>
            <a:lvl1pPr marL="392113" indent="-358775">
              <a:tabLst>
                <a:tab pos="392113" algn="l"/>
                <a:tab pos="3937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392113" algn="l"/>
                <a:tab pos="3937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392113" algn="l"/>
                <a:tab pos="3937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392113" algn="l"/>
                <a:tab pos="3937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392113" algn="l"/>
                <a:tab pos="3937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2113" algn="l"/>
                <a:tab pos="3937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2113" algn="l"/>
                <a:tab pos="3937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2113" algn="l"/>
                <a:tab pos="3937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2113" algn="l"/>
                <a:tab pos="3937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>
              <a:lnSpc>
                <a:spcPts val="3813"/>
              </a:lnSpc>
              <a:spcBef>
                <a:spcPts val="100"/>
              </a:spcBef>
              <a:buClr>
                <a:srgbClr val="677380"/>
              </a:buClr>
              <a:buSzPct val="94000"/>
              <a:buFont typeface="Tahoma" panose="020B0604030504040204" pitchFamily="34" charset="0"/>
              <a:buChar char="-"/>
            </a:pPr>
            <a:r>
              <a:rPr lang="en-US" altLang="en-US" sz="3200" u="sng">
                <a:solidFill>
                  <a:srgbClr val="0000FF"/>
                </a:solidFill>
                <a:latin typeface="Georgia" panose="02040502050405020303" pitchFamily="18" charset="0"/>
                <a:hlinkClick r:id="rId4"/>
              </a:rPr>
              <a:t>codepen.io/flutter</a:t>
            </a:r>
          </a:p>
          <a:p>
            <a:pPr indent="-368300">
              <a:lnSpc>
                <a:spcPts val="3800"/>
              </a:lnSpc>
              <a:buClr>
                <a:srgbClr val="3C85C5"/>
              </a:buClr>
              <a:buFont typeface="Tahoma" panose="020B0604030504040204" pitchFamily="34" charset="0"/>
              <a:buChar char="-"/>
            </a:pPr>
            <a:r>
              <a:rPr lang="en-US" altLang="en-US" sz="3200">
                <a:solidFill>
                  <a:srgbClr val="3C85C5"/>
                </a:solidFill>
                <a:latin typeface="Tahoma" panose="020B0604030504040204" pitchFamily="34" charset="0"/>
              </a:rPr>
              <a:t>itsallwidgets.com</a:t>
            </a:r>
          </a:p>
          <a:p>
            <a:pPr>
              <a:lnSpc>
                <a:spcPts val="3938"/>
              </a:lnSpc>
              <a:buClr>
                <a:srgbClr val="677380"/>
              </a:buClr>
              <a:buSzPct val="91000"/>
              <a:buFont typeface="Tahoma" panose="020B0604030504040204" pitchFamily="34" charset="0"/>
              <a:buChar char="-"/>
            </a:pPr>
            <a:r>
              <a:rPr lang="en-US" altLang="en-US" sz="3300">
                <a:solidFill>
                  <a:srgbClr val="3981B9"/>
                </a:solidFill>
                <a:latin typeface="Tahoma" panose="020B0604030504040204" pitchFamily="34" charset="0"/>
              </a:rPr>
              <a:t>l</a:t>
            </a:r>
            <a:r>
              <a:rPr lang="en-US" altLang="en-US" sz="3300">
                <a:solidFill>
                  <a:srgbClr val="0000FF"/>
                </a:solidFill>
                <a:latin typeface="Tahoma" panose="020B0604030504040204" pitchFamily="34" charset="0"/>
                <a:hlinkClick r:id="rId5"/>
              </a:rPr>
              <a:t>atest codelabs</a:t>
            </a:r>
          </a:p>
          <a:p>
            <a:pPr marL="12700" indent="0">
              <a:lnSpc>
                <a:spcPct val="100000"/>
              </a:lnSpc>
              <a:spcBef>
                <a:spcPts val="63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3C85C5"/>
                </a:solidFill>
                <a:latin typeface="Georgia" panose="02040502050405020303" pitchFamily="18" charset="0"/>
              </a:rPr>
              <a:t>-	fluttergems.dev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5749925" y="3946525"/>
            <a:ext cx="2606675" cy="17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332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13"/>
              </a:spcBef>
            </a:pPr>
            <a:r>
              <a:rPr lang="en-US" altLang="en-US" sz="1100">
                <a:solidFill>
                  <a:srgbClr val="3B78D7"/>
                </a:solidFill>
              </a:rPr>
              <a:t>Coding GIF by Memecandy from giphy.com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1063625"/>
            <a:ext cx="2855912" cy="285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1084263" y="2030413"/>
            <a:ext cx="3602037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0">
            <a:spAutoFit/>
          </a:bodyPr>
          <a:lstStyle>
            <a:lvl1pPr marL="350838" indent="-338138">
              <a:tabLst>
                <a:tab pos="350838" algn="l"/>
                <a:tab pos="3508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350838" algn="l"/>
                <a:tab pos="3508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350838" algn="l"/>
                <a:tab pos="3508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350838" algn="l"/>
                <a:tab pos="3508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350838" algn="l"/>
                <a:tab pos="3508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0838" algn="l"/>
                <a:tab pos="3508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0838" algn="l"/>
                <a:tab pos="3508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0838" algn="l"/>
                <a:tab pos="3508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0838" algn="l"/>
                <a:tab pos="3508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Clr>
                <a:srgbClr val="3C85C5"/>
              </a:buClr>
              <a:buFont typeface="Tahoma" panose="020B0604030504040204" pitchFamily="34" charset="0"/>
              <a:buChar char="-"/>
            </a:pPr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  <a:hlinkClick r:id="rId3"/>
              </a:rPr>
              <a:t>The Flutter boring show</a:t>
            </a:r>
          </a:p>
          <a:p>
            <a:pPr>
              <a:lnSpc>
                <a:spcPts val="2850"/>
              </a:lnSpc>
              <a:spcBef>
                <a:spcPts val="13"/>
              </a:spcBef>
              <a:buClr>
                <a:srgbClr val="3C85C5"/>
              </a:buClr>
              <a:buFont typeface="Tahoma" panose="020B0604030504040204" pitchFamily="34" charset="0"/>
              <a:buChar char="-"/>
            </a:pPr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  <a:hlinkClick r:id="rId4"/>
              </a:rPr>
              <a:t>Widget of the week</a:t>
            </a:r>
          </a:p>
          <a:p>
            <a:pPr>
              <a:lnSpc>
                <a:spcPts val="2850"/>
              </a:lnSpc>
              <a:buClr>
                <a:srgbClr val="3C85C5"/>
              </a:buClr>
              <a:buFont typeface="Tahoma" panose="020B0604030504040204" pitchFamily="34" charset="0"/>
              <a:buChar char="-"/>
            </a:pPr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  <a:hlinkClick r:id="rId5"/>
              </a:rPr>
              <a:t>Flutter in focus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25613"/>
            <a:ext cx="1855788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8875" y="1560513"/>
            <a:ext cx="3041650" cy="2362200"/>
          </a:xfrm>
          <a:ln/>
        </p:spPr>
        <p:txBody>
          <a:bodyPr tIns="12600"/>
          <a:lstStyle/>
          <a:p>
            <a:pPr marL="12700" algn="just">
              <a:lnSpc>
                <a:spcPct val="100000"/>
              </a:lnSpc>
              <a:spcBef>
                <a:spcPts val="25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en-US" sz="4200">
                <a:solidFill>
                  <a:srgbClr val="1B364F"/>
                </a:solidFill>
              </a:rPr>
              <a:t>Open</a:t>
            </a:r>
            <a:br>
              <a:rPr lang="en-US" altLang="en-US" sz="4200">
                <a:solidFill>
                  <a:srgbClr val="1B364F"/>
                </a:solidFill>
              </a:rPr>
            </a:br>
            <a:r>
              <a:rPr lang="en-US" altLang="en-US" sz="2800" b="1">
                <a:solidFill>
                  <a:srgbClr val="549BD5"/>
                </a:solidFill>
              </a:rPr>
              <a:t>Everything is free  100% community  contribution</a:t>
            </a: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5792788" y="4424363"/>
            <a:ext cx="27987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24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2500">
                <a:solidFill>
                  <a:srgbClr val="1B364F"/>
                </a:solidFill>
                <a:latin typeface="Calibri" panose="020F0502020204030204" pitchFamily="34" charset="0"/>
              </a:rPr>
              <a:t>github.com/flutter/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95413"/>
            <a:ext cx="4619625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6048375" y="4800600"/>
            <a:ext cx="2859088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1100" u="sng">
                <a:solidFill>
                  <a:srgbClr val="0000FF"/>
                </a:solidFill>
                <a:hlinkClick r:id="rId3"/>
              </a:rPr>
              <a:t>https://flutter.dev/docs/development/ui/widgets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003300" y="1357313"/>
            <a:ext cx="2646363" cy="193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4200">
                <a:solidFill>
                  <a:srgbClr val="1B364F"/>
                </a:solidFill>
                <a:latin typeface="Calibri" panose="020F0502020204030204" pitchFamily="34" charset="0"/>
              </a:rPr>
              <a:t>The power  of widgets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003300" y="2894013"/>
            <a:ext cx="2328863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13"/>
              </a:spcBef>
            </a:pPr>
            <a:r>
              <a:rPr lang="en-US" altLang="en-US" sz="2800">
                <a:solidFill>
                  <a:srgbClr val="549BD5"/>
                </a:solidFill>
                <a:latin typeface="Calibri" panose="020F0502020204030204" pitchFamily="34" charset="0"/>
              </a:rPr>
              <a:t>Everything is a  widget!!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739775"/>
            <a:ext cx="4019550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287338"/>
            <a:ext cx="8488362" cy="450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5418138" y="4278313"/>
            <a:ext cx="32686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24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2500">
                <a:solidFill>
                  <a:srgbClr val="1B364F"/>
                </a:solidFill>
                <a:latin typeface="Calibri" panose="020F0502020204030204" pitchFamily="34" charset="0"/>
              </a:rPr>
              <a:t>flutter.dev/community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4389438" y="1331913"/>
            <a:ext cx="4148137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152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altLang="en-US" sz="2800" b="1">
                <a:solidFill>
                  <a:srgbClr val="549BD5"/>
                </a:solidFill>
                <a:latin typeface="Calibri" panose="020F0502020204030204" pitchFamily="34" charset="0"/>
              </a:rPr>
              <a:t>World-wide community  of people whose gender  identity is either female  or non-binary</a:t>
            </a: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060950" y="3454400"/>
            <a:ext cx="22113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24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2500">
                <a:solidFill>
                  <a:srgbClr val="1B364F"/>
                </a:solidFill>
                <a:latin typeface="Calibri" panose="020F0502020204030204" pitchFamily="34" charset="0"/>
              </a:rPr>
              <a:t>flutteristas.org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1636713"/>
            <a:ext cx="2379663" cy="186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69" name="Group 1"/>
          <p:cNvGrpSpPr>
            <a:grpSpLocks/>
          </p:cNvGrpSpPr>
          <p:nvPr/>
        </p:nvGrpSpPr>
        <p:grpSpPr bwMode="auto">
          <a:xfrm>
            <a:off x="7369175" y="5081588"/>
            <a:ext cx="1773238" cy="44450"/>
            <a:chOff x="4642" y="3201"/>
            <a:chExt cx="1117" cy="28"/>
          </a:xfrm>
        </p:grpSpPr>
        <p:sp>
          <p:nvSpPr>
            <p:cNvPr id="58370" name="AutoShape 2"/>
            <p:cNvSpPr>
              <a:spLocks noChangeArrowheads="1"/>
            </p:cNvSpPr>
            <p:nvPr/>
          </p:nvSpPr>
          <p:spPr bwMode="auto">
            <a:xfrm>
              <a:off x="4642" y="3201"/>
              <a:ext cx="564" cy="28"/>
            </a:xfrm>
            <a:custGeom>
              <a:avLst/>
              <a:gdLst>
                <a:gd name="G0" fmla="+- 2491 0 0"/>
                <a:gd name="G1" fmla="+- 127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45720"/>
                  </a:moveTo>
                  <a:lnTo>
                    <a:pt x="896112" y="45720"/>
                  </a:lnTo>
                  <a:lnTo>
                    <a:pt x="896112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solidFill>
              <a:srgbClr val="FF96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1" name="AutoShape 3"/>
            <p:cNvSpPr>
              <a:spLocks noChangeArrowheads="1"/>
            </p:cNvSpPr>
            <p:nvPr/>
          </p:nvSpPr>
          <p:spPr bwMode="auto">
            <a:xfrm>
              <a:off x="5207" y="3201"/>
              <a:ext cx="552" cy="28"/>
            </a:xfrm>
            <a:custGeom>
              <a:avLst/>
              <a:gdLst>
                <a:gd name="G0" fmla="+- 2439 0 0"/>
                <a:gd name="G1" fmla="+- 127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45720"/>
                  </a:moveTo>
                  <a:lnTo>
                    <a:pt x="877824" y="45720"/>
                  </a:lnTo>
                  <a:lnTo>
                    <a:pt x="877824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solidFill>
              <a:srgbClr val="F001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372" name="Group 4"/>
          <p:cNvGrpSpPr>
            <a:grpSpLocks/>
          </p:cNvGrpSpPr>
          <p:nvPr/>
        </p:nvGrpSpPr>
        <p:grpSpPr bwMode="auto">
          <a:xfrm>
            <a:off x="9525" y="9525"/>
            <a:ext cx="9134475" cy="5116513"/>
            <a:chOff x="6" y="6"/>
            <a:chExt cx="5754" cy="3223"/>
          </a:xfrm>
        </p:grpSpPr>
        <p:sp>
          <p:nvSpPr>
            <p:cNvPr id="58373" name="AutoShape 5"/>
            <p:cNvSpPr>
              <a:spLocks noChangeArrowheads="1"/>
            </p:cNvSpPr>
            <p:nvPr/>
          </p:nvSpPr>
          <p:spPr bwMode="auto">
            <a:xfrm>
              <a:off x="6" y="3201"/>
              <a:ext cx="562" cy="28"/>
            </a:xfrm>
            <a:custGeom>
              <a:avLst/>
              <a:gdLst>
                <a:gd name="G0" fmla="+- 2482 0 0"/>
                <a:gd name="G1" fmla="+- 127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45720"/>
                  </a:moveTo>
                  <a:lnTo>
                    <a:pt x="893063" y="45720"/>
                  </a:lnTo>
                  <a:lnTo>
                    <a:pt x="893063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solidFill>
              <a:srgbClr val="7DCE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4" name="AutoShape 6"/>
            <p:cNvSpPr>
              <a:spLocks noChangeArrowheads="1"/>
            </p:cNvSpPr>
            <p:nvPr/>
          </p:nvSpPr>
          <p:spPr bwMode="auto">
            <a:xfrm>
              <a:off x="568" y="3201"/>
              <a:ext cx="4075" cy="28"/>
            </a:xfrm>
            <a:custGeom>
              <a:avLst/>
              <a:gdLst>
                <a:gd name="G0" fmla="+- 17976 0 0"/>
                <a:gd name="G1" fmla="+- 127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45720"/>
                  </a:moveTo>
                  <a:lnTo>
                    <a:pt x="6470903" y="45720"/>
                  </a:lnTo>
                  <a:lnTo>
                    <a:pt x="6470903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solidFill>
              <a:srgbClr val="2085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5" name="AutoShape 7"/>
            <p:cNvSpPr>
              <a:spLocks noChangeArrowheads="1"/>
            </p:cNvSpPr>
            <p:nvPr/>
          </p:nvSpPr>
          <p:spPr bwMode="auto">
            <a:xfrm>
              <a:off x="6" y="6"/>
              <a:ext cx="5753" cy="3194"/>
            </a:xfrm>
            <a:custGeom>
              <a:avLst/>
              <a:gdLst>
                <a:gd name="G0" fmla="+- 25375 0 0"/>
                <a:gd name="G1" fmla="+- 14090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5071872"/>
                  </a:moveTo>
                  <a:lnTo>
                    <a:pt x="9134856" y="5071872"/>
                  </a:lnTo>
                  <a:lnTo>
                    <a:pt x="9134856" y="0"/>
                  </a:lnTo>
                  <a:lnTo>
                    <a:pt x="0" y="0"/>
                  </a:lnTo>
                  <a:lnTo>
                    <a:pt x="0" y="5071872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6" name="AutoShape 8"/>
            <p:cNvSpPr>
              <a:spLocks noChangeArrowheads="1"/>
            </p:cNvSpPr>
            <p:nvPr/>
          </p:nvSpPr>
          <p:spPr bwMode="auto">
            <a:xfrm>
              <a:off x="7" y="7"/>
              <a:ext cx="5752" cy="3194"/>
            </a:xfrm>
            <a:custGeom>
              <a:avLst/>
              <a:gdLst>
                <a:gd name="G0" fmla="+- 25372 0 0"/>
                <a:gd name="G1" fmla="+- 14090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5071872"/>
                  </a:moveTo>
                  <a:lnTo>
                    <a:pt x="9133332" y="5071872"/>
                  </a:lnTo>
                </a:path>
                <a:path>
                  <a:moveTo>
                    <a:pt x="9133332" y="0"/>
                  </a:moveTo>
                  <a:lnTo>
                    <a:pt x="0" y="0"/>
                  </a:lnTo>
                  <a:lnTo>
                    <a:pt x="0" y="5071872"/>
                  </a:lnTo>
                </a:path>
              </a:pathLst>
            </a:custGeom>
            <a:noFill/>
            <a:ln w="9000" cap="flat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837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" y="856"/>
              <a:ext cx="1419" cy="1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8378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0" y="496888"/>
            <a:ext cx="3394075" cy="1233487"/>
          </a:xfrm>
          <a:ln/>
        </p:spPr>
        <p:txBody>
          <a:bodyPr tIns="14040"/>
          <a:lstStyle/>
          <a:p>
            <a:pPr marL="12700" algn="l">
              <a:lnSpc>
                <a:spcPct val="100000"/>
              </a:lnSpc>
              <a:spcBef>
                <a:spcPts val="113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en-US" sz="4000">
                <a:solidFill>
                  <a:srgbClr val="FFFFFF"/>
                </a:solidFill>
                <a:latin typeface="Tahoma" panose="020B0604030504040204" pitchFamily="34" charset="0"/>
              </a:rPr>
              <a:t>Any questions?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789488" y="3549650"/>
            <a:ext cx="101600" cy="16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13"/>
              </a:spcBef>
            </a:pP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003300" y="1039813"/>
            <a:ext cx="2830513" cy="220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636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ts val="5013"/>
              </a:lnSpc>
              <a:spcBef>
                <a:spcPts val="288"/>
              </a:spcBef>
            </a:pPr>
            <a:r>
              <a:rPr lang="en-US" altLang="en-US" sz="4200">
                <a:solidFill>
                  <a:srgbClr val="1B364F"/>
                </a:solidFill>
                <a:latin typeface="Calibri" panose="020F0502020204030204" pitchFamily="34" charset="0"/>
              </a:rPr>
              <a:t>Declarative  layout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US" altLang="en-US" sz="2800">
                <a:solidFill>
                  <a:srgbClr val="549BD5"/>
                </a:solidFill>
                <a:latin typeface="Calibri" panose="020F0502020204030204" pitchFamily="34" charset="0"/>
              </a:rPr>
              <a:t>Create layout by  declaring intent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713288" y="808038"/>
            <a:ext cx="330200" cy="1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13"/>
              </a:spcBef>
            </a:pPr>
            <a:r>
              <a:rPr lang="en-US" altLang="en-US" sz="1000" b="1">
                <a:solidFill>
                  <a:srgbClr val="793D9D"/>
                </a:solidFill>
                <a:latin typeface="Courier New" panose="02070309020205020404" pitchFamily="49" charset="0"/>
              </a:rPr>
              <a:t>Row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018088" y="958850"/>
            <a:ext cx="3736975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5875">
              <a:lnSpc>
                <a:spcPct val="149000"/>
              </a:lnSpc>
              <a:spcBef>
                <a:spcPts val="113"/>
              </a:spcBef>
            </a:pP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mainAxisAlignment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000" b="1">
                <a:solidFill>
                  <a:srgbClr val="793D9D"/>
                </a:solidFill>
                <a:latin typeface="Courier New" panose="02070309020205020404" pitchFamily="49" charset="0"/>
              </a:rPr>
              <a:t>MainAxisAlignment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center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,  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crossAxisAlignment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000" b="1">
                <a:solidFill>
                  <a:srgbClr val="793D9D"/>
                </a:solidFill>
                <a:latin typeface="Courier New" panose="02070309020205020404" pitchFamily="49" charset="0"/>
              </a:rPr>
              <a:t>CrossAxisAlignment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center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,  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children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[</a:t>
            </a:r>
          </a:p>
          <a:p>
            <a:pPr marL="165100">
              <a:lnSpc>
                <a:spcPct val="100000"/>
              </a:lnSpc>
              <a:spcBef>
                <a:spcPts val="725"/>
              </a:spcBef>
            </a:pPr>
            <a:r>
              <a:rPr lang="en-US" altLang="en-US" sz="1000" b="1">
                <a:solidFill>
                  <a:srgbClr val="793D9D"/>
                </a:solidFill>
                <a:latin typeface="Courier New" panose="02070309020205020404" pitchFamily="49" charset="0"/>
              </a:rPr>
              <a:t>Text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</a:p>
          <a:p>
            <a:pPr marL="320675" indent="-1588">
              <a:lnSpc>
                <a:spcPts val="1800"/>
              </a:lnSpc>
              <a:spcBef>
                <a:spcPts val="38"/>
              </a:spcBef>
            </a:pPr>
            <a:r>
              <a:rPr lang="en-US" altLang="en-US" sz="1000" b="1">
                <a:solidFill>
                  <a:srgbClr val="448B27"/>
                </a:solidFill>
                <a:latin typeface="Courier New" panose="02070309020205020404" pitchFamily="49" charset="0"/>
              </a:rPr>
              <a:t>'Hello'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,  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style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:</a:t>
            </a:r>
            <a:r>
              <a:rPr lang="en-US" altLang="en-US" sz="1000" b="1">
                <a:solidFill>
                  <a:srgbClr val="793D9D"/>
                </a:solidFill>
                <a:latin typeface="Courier New" panose="02070309020205020404" pitchFamily="49" charset="0"/>
              </a:rPr>
              <a:t>Theme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000" b="1">
                <a:solidFill>
                  <a:srgbClr val="AA3730"/>
                </a:solidFill>
                <a:latin typeface="Courier New" panose="02070309020205020404" pitchFamily="49" charset="0"/>
              </a:rPr>
              <a:t>of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(context)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textTheme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headline3)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,</a:t>
            </a:r>
          </a:p>
          <a:p>
            <a:pPr marL="165100" indent="-1588">
              <a:lnSpc>
                <a:spcPct val="100000"/>
              </a:lnSpc>
              <a:spcBef>
                <a:spcPts val="563"/>
              </a:spcBef>
            </a:pPr>
            <a:r>
              <a:rPr lang="en-US" altLang="en-US" sz="1000" b="1">
                <a:solidFill>
                  <a:srgbClr val="793D9D"/>
                </a:solidFill>
                <a:latin typeface="Courier New" panose="02070309020205020404" pitchFamily="49" charset="0"/>
              </a:rPr>
              <a:t>Padding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</a:p>
          <a:p>
            <a:pPr marL="320675" indent="-1588">
              <a:lnSpc>
                <a:spcPts val="1800"/>
              </a:lnSpc>
              <a:spcBef>
                <a:spcPts val="38"/>
              </a:spcBef>
            </a:pP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padding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000" b="1">
                <a:solidFill>
                  <a:srgbClr val="4A68C5"/>
                </a:solidFill>
                <a:latin typeface="Courier New" panose="02070309020205020404" pitchFamily="49" charset="0"/>
              </a:rPr>
              <a:t>const </a:t>
            </a:r>
            <a:r>
              <a:rPr lang="en-US" altLang="en-US" sz="1000" b="1">
                <a:solidFill>
                  <a:srgbClr val="793D9D"/>
                </a:solidFill>
                <a:latin typeface="Courier New" panose="02070309020205020404" pitchFamily="49" charset="0"/>
              </a:rPr>
              <a:t>EdgeInsets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000" b="1">
                <a:solidFill>
                  <a:srgbClr val="AA3730"/>
                </a:solidFill>
                <a:latin typeface="Courier New" panose="02070309020205020404" pitchFamily="49" charset="0"/>
              </a:rPr>
              <a:t>all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000" b="1">
                <a:solidFill>
                  <a:srgbClr val="9B5D27"/>
                </a:solidFill>
                <a:latin typeface="Courier New" panose="02070309020205020404" pitchFamily="49" charset="0"/>
              </a:rPr>
              <a:t>8.0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,  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child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000" b="1">
                <a:solidFill>
                  <a:srgbClr val="793D9D"/>
                </a:solidFill>
                <a:latin typeface="Courier New" panose="02070309020205020404" pitchFamily="49" charset="0"/>
              </a:rPr>
              <a:t>FlutterLogo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(size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000" b="1">
                <a:solidFill>
                  <a:srgbClr val="9B5D27"/>
                </a:solidFill>
                <a:latin typeface="Courier New" panose="02070309020205020404" pitchFamily="49" charset="0"/>
              </a:rPr>
              <a:t>100</a:t>
            </a: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,</a:t>
            </a:r>
          </a:p>
          <a:p>
            <a:pPr marL="168275" indent="-1588">
              <a:lnSpc>
                <a:spcPct val="100000"/>
              </a:lnSpc>
              <a:spcBef>
                <a:spcPts val="525"/>
              </a:spcBef>
            </a:pP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000" b="1">
                <a:solidFill>
                  <a:srgbClr val="777777"/>
                </a:solidFill>
                <a:latin typeface="Courier New" panose="02070309020205020404" pitchFamily="49" charset="0"/>
              </a:rPr>
              <a:t>,</a:t>
            </a:r>
          </a:p>
          <a:p>
            <a:pPr marL="12700" indent="-1588">
              <a:lnSpc>
                <a:spcPct val="100000"/>
              </a:lnSpc>
              <a:spcBef>
                <a:spcPts val="588"/>
              </a:spcBef>
            </a:pPr>
            <a:r>
              <a:rPr lang="en-US" altLang="en-US" sz="1000" b="1">
                <a:solidFill>
                  <a:srgbClr val="333333"/>
                </a:solidFill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003300" y="3241675"/>
            <a:ext cx="2801938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56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1000"/>
              </a:lnSpc>
              <a:spcBef>
                <a:spcPts val="63"/>
              </a:spcBef>
            </a:pPr>
            <a:r>
              <a:rPr lang="en-US" altLang="en-US" sz="2800">
                <a:solidFill>
                  <a:srgbClr val="549BD5"/>
                </a:solidFill>
                <a:latin typeface="Calibri" panose="020F0502020204030204" pitchFamily="34" charset="0"/>
              </a:rPr>
              <a:t>Flutter figures out  the “how”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0" y="3581400"/>
            <a:ext cx="31210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3300" y="1039813"/>
            <a:ext cx="2174875" cy="1303337"/>
          </a:xfrm>
          <a:ln/>
        </p:spPr>
        <p:txBody>
          <a:bodyPr tIns="28080"/>
          <a:lstStyle/>
          <a:p>
            <a:pPr marL="12700" algn="l">
              <a:lnSpc>
                <a:spcPts val="5013"/>
              </a:lnSpc>
              <a:spcBef>
                <a:spcPts val="225"/>
              </a:spcBef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4200">
                <a:solidFill>
                  <a:srgbClr val="1B364F"/>
                </a:solidFill>
              </a:rPr>
              <a:t>Beautiful  widgets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119188" y="2635250"/>
            <a:ext cx="2824162" cy="123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120" rIns="0" bIns="0">
            <a:spAutoFit/>
          </a:bodyPr>
          <a:lstStyle>
            <a:lvl1pPr marL="354013" indent="-352425">
              <a:tabLst>
                <a:tab pos="354013" algn="l"/>
                <a:tab pos="3540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354013" algn="l"/>
                <a:tab pos="3540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354013" algn="l"/>
                <a:tab pos="3540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354013" algn="l"/>
                <a:tab pos="3540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354013" algn="l"/>
                <a:tab pos="3540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4013" algn="l"/>
                <a:tab pos="3540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4013" algn="l"/>
                <a:tab pos="3540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4013" algn="l"/>
                <a:tab pos="3540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4013" algn="l"/>
                <a:tab pos="3540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>
              <a:lnSpc>
                <a:spcPts val="2375"/>
              </a:lnSpc>
              <a:spcBef>
                <a:spcPts val="188"/>
              </a:spcBef>
              <a:buClr>
                <a:srgbClr val="549BD5"/>
              </a:buClr>
              <a:buFont typeface="StarSymbol" charset="0"/>
              <a:buChar char="-"/>
            </a:pPr>
            <a:r>
              <a:rPr lang="en-US" altLang="en-US" sz="2000">
                <a:solidFill>
                  <a:srgbClr val="549BD5"/>
                </a:solidFill>
                <a:latin typeface="Calibri" panose="020F0502020204030204" pitchFamily="34" charset="0"/>
              </a:rPr>
              <a:t>Material Components  widgets</a:t>
            </a:r>
          </a:p>
          <a:p>
            <a:pPr indent="-341313">
              <a:lnSpc>
                <a:spcPts val="2375"/>
              </a:lnSpc>
              <a:spcBef>
                <a:spcPts val="38"/>
              </a:spcBef>
              <a:buClr>
                <a:srgbClr val="549BD5"/>
              </a:buClr>
              <a:buFont typeface="StarSymbol" charset="0"/>
              <a:buChar char="-"/>
            </a:pPr>
            <a:r>
              <a:rPr lang="en-US" altLang="en-US" sz="2000">
                <a:solidFill>
                  <a:srgbClr val="549BD5"/>
                </a:solidFill>
                <a:latin typeface="Calibri" panose="020F0502020204030204" pitchFamily="34" charset="0"/>
              </a:rPr>
              <a:t>Cupertino (iOS-style)  widgets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0" y="2259013"/>
            <a:ext cx="4049713" cy="9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3560763"/>
            <a:ext cx="39338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3300" y="530225"/>
            <a:ext cx="2276475" cy="873125"/>
          </a:xfrm>
          <a:ln/>
        </p:spPr>
        <p:txBody>
          <a:bodyPr tIns="13320"/>
          <a:lstStyle/>
          <a:p>
            <a:pPr marL="12700" algn="l">
              <a:lnSpc>
                <a:spcPct val="100000"/>
              </a:lnSpc>
              <a:spcBef>
                <a:spcPts val="113"/>
              </a:spcBef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600">
                <a:solidFill>
                  <a:srgbClr val="0A5293"/>
                </a:solidFill>
                <a:latin typeface="Arial" panose="020B0604020202020204" pitchFamily="34" charset="0"/>
              </a:rPr>
              <a:t>Layout - related Widgets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003300" y="776288"/>
            <a:ext cx="3502025" cy="338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58320" rIns="0" bIns="0">
            <a:spAutoFit/>
          </a:bodyPr>
          <a:lstStyle>
            <a:lvl1pPr marL="468313" indent="-277813">
              <a:tabLst>
                <a:tab pos="468313" algn="l"/>
                <a:tab pos="469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68313" algn="l"/>
                <a:tab pos="469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68313" algn="l"/>
                <a:tab pos="469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68313" algn="l"/>
                <a:tab pos="469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68313" algn="l"/>
                <a:tab pos="469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469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469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469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469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63"/>
              </a:spcBef>
              <a:buClr>
                <a:srgbClr val="1287FB"/>
              </a:buClr>
              <a:buFont typeface="StarSymbol" charset="0"/>
              <a:buChar char="-"/>
            </a:pPr>
            <a:r>
              <a:rPr lang="en-US" altLang="en-US" sz="1400" u="sng">
                <a:solidFill>
                  <a:srgbClr val="0000FF"/>
                </a:solidFill>
                <a:latin typeface="Trebuchet MS" panose="020B0603020202020204" pitchFamily="34" charset="0"/>
                <a:hlinkClick r:id="rId3"/>
              </a:rPr>
              <a:t>Single-child layout widgets</a:t>
            </a:r>
          </a:p>
          <a:p>
            <a:pPr marL="469900" indent="0">
              <a:lnSpc>
                <a:spcPct val="100000"/>
              </a:lnSpc>
              <a:spcBef>
                <a:spcPts val="363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9999"/>
                </a:solidFill>
                <a:latin typeface="Trebuchet MS" panose="020B0603020202020204" pitchFamily="34" charset="0"/>
              </a:rPr>
              <a:t>(Container, Center, Expanded, Padding)</a:t>
            </a:r>
          </a:p>
          <a:p>
            <a:pPr>
              <a:lnSpc>
                <a:spcPts val="2038"/>
              </a:lnSpc>
              <a:spcBef>
                <a:spcPts val="113"/>
              </a:spcBef>
              <a:buFont typeface="StarSymbol" charset="0"/>
              <a:buChar char="-"/>
            </a:pPr>
            <a:r>
              <a:rPr lang="en-US" altLang="en-US" sz="1400" u="sng">
                <a:solidFill>
                  <a:srgbClr val="0000FF"/>
                </a:solidFill>
                <a:latin typeface="Trebuchet MS" panose="020B0603020202020204" pitchFamily="34" charset="0"/>
                <a:hlinkClick r:id="rId4"/>
              </a:rPr>
              <a:t>Multi-child layout widgets </a:t>
            </a:r>
            <a:r>
              <a:rPr lang="en-US" altLang="en-US" sz="1400">
                <a:solidFill>
                  <a:srgbClr val="1287FB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>
                <a:solidFill>
                  <a:srgbClr val="B7B7B7"/>
                </a:solidFill>
                <a:latin typeface="Trebuchet MS" panose="020B0603020202020204" pitchFamily="34" charset="0"/>
              </a:rPr>
              <a:t>(Column, Row, ListView, Stack)</a:t>
            </a:r>
          </a:p>
          <a:p>
            <a:pPr marL="12700" indent="0">
              <a:lnSpc>
                <a:spcPct val="100000"/>
              </a:lnSpc>
              <a:spcBef>
                <a:spcPts val="238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A5293"/>
                </a:solidFill>
              </a:rPr>
              <a:t>Structural Widgets</a:t>
            </a:r>
          </a:p>
          <a:p>
            <a:pPr marL="12700" indent="168275">
              <a:lnSpc>
                <a:spcPct val="120000"/>
              </a:lnSpc>
              <a:spcBef>
                <a:spcPts val="13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A5293"/>
                </a:solidFill>
              </a:rPr>
              <a:t>(Buttons, Icons, Text, Image)  Animation &amp; motion Widgets:  Styling widgets</a:t>
            </a:r>
          </a:p>
          <a:p>
            <a:pPr marL="12700" indent="168275">
              <a:lnSpc>
                <a:spcPct val="100000"/>
              </a:lnSpc>
              <a:spcBef>
                <a:spcPts val="413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A5293"/>
                </a:solidFill>
              </a:rPr>
              <a:t>Scrolling widgets</a:t>
            </a:r>
          </a:p>
          <a:p>
            <a:pPr marL="12700" indent="168275">
              <a:lnSpc>
                <a:spcPct val="100000"/>
              </a:lnSpc>
              <a:spcBef>
                <a:spcPts val="413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A5293"/>
                </a:solidFill>
              </a:rPr>
              <a:t>…..</a:t>
            </a:r>
          </a:p>
          <a:p>
            <a:pPr marL="12700" indent="168275">
              <a:lnSpc>
                <a:spcPct val="120000"/>
              </a:lnSpc>
              <a:spcBef>
                <a:spcPts val="25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A5293"/>
                </a:solidFill>
              </a:rPr>
              <a:t>Material component Widgets  Cupertino widgets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73025"/>
            <a:ext cx="422116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948613" y="4768850"/>
            <a:ext cx="9461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3320" rIns="0" bIns="0"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13"/>
              </a:spcBef>
            </a:pPr>
            <a:r>
              <a:rPr lang="en-US" altLang="en-US" sz="1600">
                <a:solidFill>
                  <a:srgbClr val="0000FF"/>
                </a:solidFill>
                <a:latin typeface="Tahoma" panose="020B0604030504040204" pitchFamily="34" charset="0"/>
                <a:hlinkClick r:id="rId6"/>
              </a:rPr>
              <a:t>flutter.dev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625600"/>
            <a:ext cx="1087438" cy="871538"/>
          </a:xfrm>
          <a:ln/>
        </p:spPr>
        <p:txBody>
          <a:bodyPr tIns="12600"/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914400" algn="l"/>
              </a:tabLst>
            </a:pPr>
            <a:r>
              <a:rPr lang="en-US" altLang="en-US" sz="4200">
                <a:solidFill>
                  <a:srgbClr val="1B364F"/>
                </a:solidFill>
              </a:rPr>
              <a:t>Fast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914400" y="2420938"/>
            <a:ext cx="2549525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13"/>
              </a:spcBef>
            </a:pPr>
            <a:r>
              <a:rPr lang="en-US" altLang="en-US" sz="2800">
                <a:solidFill>
                  <a:srgbClr val="549BD5"/>
                </a:solidFill>
                <a:latin typeface="Calibri" panose="020F0502020204030204" pitchFamily="34" charset="0"/>
              </a:rPr>
              <a:t>High velocity  development</a:t>
            </a:r>
          </a:p>
          <a:p>
            <a:pPr marL="469900" indent="-423863">
              <a:lnSpc>
                <a:spcPct val="100000"/>
              </a:lnSpc>
            </a:pPr>
            <a:r>
              <a:rPr lang="en-US" altLang="en-US" sz="2800">
                <a:solidFill>
                  <a:srgbClr val="549BD5"/>
                </a:solidFill>
                <a:latin typeface="Calibri" panose="020F0502020204030204" pitchFamily="34" charset="0"/>
              </a:rPr>
              <a:t>+	Native  performance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5649913" y="585788"/>
            <a:ext cx="2482850" cy="3967162"/>
            <a:chOff x="3559" y="369"/>
            <a:chExt cx="1564" cy="2499"/>
          </a:xfrm>
        </p:grpSpPr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2" y="372"/>
              <a:ext cx="1558" cy="2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4341" name="AutoShape 5"/>
            <p:cNvSpPr>
              <a:spLocks noChangeArrowheads="1"/>
            </p:cNvSpPr>
            <p:nvPr/>
          </p:nvSpPr>
          <p:spPr bwMode="auto">
            <a:xfrm>
              <a:off x="3559" y="369"/>
              <a:ext cx="1564" cy="2499"/>
            </a:xfrm>
            <a:custGeom>
              <a:avLst/>
              <a:gdLst>
                <a:gd name="G0" fmla="+- 6902 0 0"/>
                <a:gd name="G1" fmla="+- 11026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3969385"/>
                  </a:moveTo>
                  <a:lnTo>
                    <a:pt x="2484754" y="3969385"/>
                  </a:lnTo>
                  <a:lnTo>
                    <a:pt x="2484754" y="0"/>
                  </a:lnTo>
                  <a:lnTo>
                    <a:pt x="0" y="0"/>
                  </a:lnTo>
                  <a:lnTo>
                    <a:pt x="0" y="3969385"/>
                  </a:lnTo>
                  <a:close/>
                </a:path>
              </a:pathLst>
            </a:custGeom>
            <a:noFill/>
            <a:ln w="9360" cap="flat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Noto Sans SC Regular"/>
      </a:majorFont>
      <a:minorFont>
        <a:latin typeface="Calibri"/>
        <a:ea typeface=""/>
        <a:cs typeface="Noto Sans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Noto Sans SC Regular"/>
      </a:majorFont>
      <a:minorFont>
        <a:latin typeface="Calibri"/>
        <a:ea typeface=""/>
        <a:cs typeface="Noto Sans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Noto Sans SC Regular"/>
      </a:majorFont>
      <a:minorFont>
        <a:latin typeface="Calibri"/>
        <a:ea typeface=""/>
        <a:cs typeface="Noto Sans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Noto Sans SC Regular"/>
      </a:majorFont>
      <a:minorFont>
        <a:latin typeface="Calibri"/>
        <a:ea typeface=""/>
        <a:cs typeface="Noto Sans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696</Words>
  <Application>Microsoft Office PowerPoint</Application>
  <PresentationFormat>Custom</PresentationFormat>
  <Paragraphs>234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52</vt:i4>
      </vt:variant>
    </vt:vector>
  </HeadingPairs>
  <TitlesOfParts>
    <vt:vector size="66" baseType="lpstr">
      <vt:lpstr>Times New Roman</vt:lpstr>
      <vt:lpstr>Calibri</vt:lpstr>
      <vt:lpstr>Noto Sans SC Regular</vt:lpstr>
      <vt:lpstr>Arial</vt:lpstr>
      <vt:lpstr>DejaVu Sans</vt:lpstr>
      <vt:lpstr>Tahoma</vt:lpstr>
      <vt:lpstr>Trebuchet MS</vt:lpstr>
      <vt:lpstr>Courier New</vt:lpstr>
      <vt:lpstr>StarSymbol</vt:lpstr>
      <vt:lpstr>Georgia</vt:lpstr>
      <vt:lpstr>Office Theme</vt:lpstr>
      <vt:lpstr>Office Theme</vt:lpstr>
      <vt:lpstr>Office Theme</vt:lpstr>
      <vt:lpstr>Office Theme</vt:lpstr>
      <vt:lpstr>Hello</vt:lpstr>
      <vt:lpstr>??</vt:lpstr>
      <vt:lpstr>PowerPoint Presentation</vt:lpstr>
      <vt:lpstr>Control every pixel Never say no to your “designer”  Rich palette of tools</vt:lpstr>
      <vt:lpstr>PowerPoint Presentation</vt:lpstr>
      <vt:lpstr>PowerPoint Presentation</vt:lpstr>
      <vt:lpstr>Beautiful  widgets</vt:lpstr>
      <vt:lpstr>Layout - related Widgets</vt:lpstr>
      <vt:lpstr>Fast</vt:lpstr>
      <vt:lpstr>PowerPoint Presentation</vt:lpstr>
      <vt:lpstr>PowerPoint Presentation</vt:lpstr>
      <vt:lpstr>PowerPoint Presentation</vt:lpstr>
      <vt:lpstr>One language</vt:lpstr>
      <vt:lpstr>PowerPoint Presentation</vt:lpstr>
      <vt:lpstr>PowerPoint Presentation</vt:lpstr>
      <vt:lpstr>is Unique?</vt:lpstr>
      <vt:lpstr>Architecture  overview</vt:lpstr>
      <vt:lpstr>PowerPoint Presentation</vt:lpstr>
      <vt:lpstr>PowerPoint Presentation</vt:lpstr>
      <vt:lpstr>Plugins/Packages</vt:lpstr>
      <vt:lpstr>PowerPoint Presentation</vt:lpstr>
      <vt:lpstr>is Awesome?</vt:lpstr>
      <vt:lpstr>Set up</vt:lpstr>
      <vt:lpstr>IDE Support</vt:lpstr>
      <vt:lpstr>dartpad.dev</vt:lpstr>
      <vt:lpstr>codepen.io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Recap</vt:lpstr>
      <vt:lpstr>PowerPoint Presentation</vt:lpstr>
      <vt:lpstr>One codebase  on every screen</vt:lpstr>
      <vt:lpstr>PowerPoint Presentation</vt:lpstr>
      <vt:lpstr>Getting  started with</vt:lpstr>
      <vt:lpstr>flutter.dev/docs/get-started/flutter-  for/android-devs</vt:lpstr>
      <vt:lpstr>- Checkout examples</vt:lpstr>
      <vt:lpstr>PowerPoint Presentation</vt:lpstr>
      <vt:lpstr>Flutter docs / blogs</vt:lpstr>
      <vt:lpstr>- flutter.showcases</vt:lpstr>
      <vt:lpstr>PowerPoint Presentation</vt:lpstr>
      <vt:lpstr>Open Everything is free  100% community  contribution</vt:lpstr>
      <vt:lpstr>PowerPoint Presentation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Edmar See</dc:creator>
  <cp:lastModifiedBy>Edmar See</cp:lastModifiedBy>
  <cp:revision>1</cp:revision>
  <cp:lastPrinted>1601-01-01T00:00:00Z</cp:lastPrinted>
  <dcterms:created xsi:type="dcterms:W3CDTF">2021-05-22T03:03:18Z</dcterms:created>
  <dcterms:modified xsi:type="dcterms:W3CDTF">2021-06-18T06:35:59Z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