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nna.nugent@northwestern.edu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bit.ly/intro-python-2018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https://matplotlib.org/users/pyplot_tutorial.html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nna.nugent@northwestern.edu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bit.ly/intro-python-2018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70000" y="2361684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5100">
                <a:solidFill>
                  <a:srgbClr val="53585F"/>
                </a:solidFill>
              </a:defRPr>
            </a:lvl1pPr>
          </a:lstStyle>
          <a:p>
            <a:pPr/>
            <a:r>
              <a:t>Research Computing Services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xfrm>
            <a:off x="433087" y="587126"/>
            <a:ext cx="10464801" cy="1130301"/>
          </a:xfrm>
          <a:prstGeom prst="rect">
            <a:avLst/>
          </a:prstGeom>
        </p:spPr>
        <p:txBody>
          <a:bodyPr/>
          <a:lstStyle>
            <a:lvl1pPr defTabSz="452627">
              <a:defRPr b="1" sz="6732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Introduction to Python</a:t>
            </a:r>
          </a:p>
        </p:txBody>
      </p:sp>
      <p:sp>
        <p:nvSpPr>
          <p:cNvPr id="130" name="Shape 130"/>
          <p:cNvSpPr/>
          <p:nvPr/>
        </p:nvSpPr>
        <p:spPr>
          <a:xfrm>
            <a:off x="1578127" y="4884928"/>
            <a:ext cx="9848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Janna Nugent: </a:t>
            </a:r>
            <a:r>
              <a:rPr u="sng">
                <a:hlinkClick r:id="rId2" invalidUrl="" action="" tgtFrame="" tooltip="" history="1" highlightClick="0" endSnd="0"/>
              </a:rPr>
              <a:t>janna.nugent@northwestern.edu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131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79720"/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hape 132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5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for non-programmers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1235202" y="7178819"/>
            <a:ext cx="1053439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http://bit.ly/intro-python-2018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Solving Problems</a:t>
            </a:r>
          </a:p>
        </p:txBody>
      </p:sp>
      <p:pic>
        <p:nvPicPr>
          <p:cNvPr id="227" name="Screen Shot 2017-07-15 at 6.20.39 PM-filtered.png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17-07-15 at 6.28.59 PM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952500" y="2668287"/>
            <a:ext cx="11099801" cy="610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most common mistake</a:t>
            </a:r>
            <a:r>
              <a:t> I see when conducting interviews or watching someone try to solve a programming problem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 they try to start writing code as soon as possible</a:t>
            </a:r>
            <a:r>
              <a:t>.</a:t>
            </a:r>
          </a:p>
          <a:p>
            <a:pPr algn="l"/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You must resist this urge.</a:t>
            </a:r>
          </a:p>
          <a:p>
            <a:pPr algn="l"/>
          </a:p>
          <a:p>
            <a:pPr algn="l"/>
            <a:r>
              <a:t>You really want to make sure 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take enough time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to understand the problem completely</a:t>
            </a:r>
            <a:r>
              <a:t> before attempting to solve it.”</a:t>
            </a:r>
          </a:p>
          <a:p>
            <a:pPr lvl="6"/>
            <a:r>
              <a:t>                                    -Matt Sonmez</a:t>
            </a:r>
          </a:p>
        </p:txBody>
      </p:sp>
      <p:sp>
        <p:nvSpPr>
          <p:cNvPr id="230" name="Shape 230"/>
          <p:cNvSpPr/>
          <p:nvPr/>
        </p:nvSpPr>
        <p:spPr>
          <a:xfrm>
            <a:off x="207670" y="9213113"/>
            <a:ext cx="125894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https://simpleprogrammer.com/2011/01/08/solving-problems-breaking-it-down/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3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Shape 236"/>
          <p:cNvSpPr/>
          <p:nvPr/>
        </p:nvSpPr>
        <p:spPr>
          <a:xfrm>
            <a:off x="584013" y="4006849"/>
            <a:ext cx="1183677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Research Question:</a:t>
            </a:r>
          </a:p>
          <a:p>
            <a:pPr algn="l"/>
            <a:r>
              <a:t>Is the number of jobs on Quest trending upward, downward or staying flat?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3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2" name="Shape 242"/>
          <p:cNvSpPr/>
          <p:nvPr/>
        </p:nvSpPr>
        <p:spPr>
          <a:xfrm>
            <a:off x="584013" y="3733800"/>
            <a:ext cx="1183677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Problem:</a:t>
            </a:r>
          </a:p>
          <a:p>
            <a:pPr algn="l"/>
            <a:r>
              <a:t>The number of jobs is recorded every 15 minutes, except sometimes it isn’t - how to get average job numbers per day when the sample size is different every day?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4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" name="Shape 248"/>
          <p:cNvSpPr/>
          <p:nvPr/>
        </p:nvSpPr>
        <p:spPr>
          <a:xfrm>
            <a:off x="584013" y="4337049"/>
            <a:ext cx="1183677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solution:</a:t>
            </a:r>
          </a:p>
          <a:p>
            <a:pPr algn="l"/>
            <a:r>
              <a:t>Write a python program that:</a:t>
            </a:r>
          </a:p>
          <a:p>
            <a:pPr marL="444500" indent="-444500" algn="l">
              <a:buSzPct val="75000"/>
              <a:buChar char="•"/>
            </a:pPr>
            <a:r>
              <a:t>Pulls data from the total_jobs.dat file</a:t>
            </a:r>
          </a:p>
          <a:p>
            <a:pPr marL="444500" indent="-444500" algn="l">
              <a:buSzPct val="75000"/>
              <a:buChar char="•"/>
            </a:pPr>
            <a:r>
              <a:t>Calculates the average number of jobs for each day </a:t>
            </a:r>
          </a:p>
          <a:p>
            <a:pPr marL="444500" indent="-444500" algn="l">
              <a:buSzPct val="75000"/>
              <a:buChar char="•"/>
            </a:pPr>
            <a:r>
              <a:t>Plot to see trends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53" name="Group 253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1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2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4" name="Shape 254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Open the data file 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7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0" name="Shape 260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for each line of data: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6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Shape 266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get the current day    </a:t>
            </a:r>
          </a:p>
          <a:p>
            <a:pPr algn="l"/>
            <a:r>
              <a:t>   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6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2" name="Shape 272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get the number of jobs </a:t>
            </a:r>
          </a:p>
          <a:p>
            <a:pPr algn="l"/>
            <a:r>
              <a:t>    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77" name="Group 27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7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8" name="Shape 278"/>
          <p:cNvSpPr/>
          <p:nvPr/>
        </p:nvSpPr>
        <p:spPr>
          <a:xfrm>
            <a:off x="584013" y="2425700"/>
            <a:ext cx="12248421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if the current day is still the day from the last record:</a:t>
            </a:r>
          </a:p>
          <a:p>
            <a:pPr algn="l"/>
            <a:r>
              <a:t>        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81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4" name="Shape 284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add the # of jobs to the total # of jobs for the day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7-07-15 at 5.54.44 PM.png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66062"/>
            <a:extLst/>
          </a:blip>
          <a:srcRect l="0" t="0" r="0" b="0"/>
          <a:stretch>
            <a:fillRect/>
          </a:stretch>
        </p:blipFill>
        <p:spPr>
          <a:xfrm>
            <a:off x="-1" y="-75591"/>
            <a:ext cx="13004801" cy="4503048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1418152" y="4905426"/>
            <a:ext cx="4501382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First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Why Python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Running Python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Python as a calculator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Variables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Strings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Types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Indexing &amp; Slicing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Lists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If statements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boolean values &amp; expressions</a:t>
            </a:r>
          </a:p>
        </p:txBody>
      </p:sp>
      <p:sp>
        <p:nvSpPr>
          <p:cNvPr id="138" name="Shape 138"/>
          <p:cNvSpPr/>
          <p:nvPr/>
        </p:nvSpPr>
        <p:spPr>
          <a:xfrm>
            <a:off x="6553635" y="4940059"/>
            <a:ext cx="580428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Second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Jupyter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Loops - for, pass, while, range, break, </a:t>
            </a:r>
          </a:p>
          <a:p>
            <a:pPr lvl="1"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continue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Dictionaries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Tuples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Sets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3661637" y="3711076"/>
            <a:ext cx="5681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1" sz="3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we’ve covered so far: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87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0" name="Shape 290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/>
            <a:r>
              <a:t>        add the # of jobs to the total # of jobs for the day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increment the number of job samples for the day</a:t>
            </a:r>
          </a:p>
          <a:p>
            <a:pPr algn="l"/>
            <a:r>
              <a:t>  </a:t>
            </a:r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9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6" name="Shape 296"/>
          <p:cNvSpPr/>
          <p:nvPr/>
        </p:nvSpPr>
        <p:spPr>
          <a:xfrm>
            <a:off x="584013" y="2425700"/>
            <a:ext cx="12248421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/>
            <a:r>
              <a:t>        add the # of jobs to the total # of jobs for the day</a:t>
            </a:r>
          </a:p>
          <a:p>
            <a:pPr algn="l"/>
            <a:r>
              <a:t>        increment the number of job samples for the day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elif the current day has changed from the last record:</a:t>
            </a:r>
          </a:p>
          <a:p>
            <a:pPr algn="l"/>
            <a:r>
              <a:t>        </a:t>
            </a:r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301" name="Group 30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9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2" name="Shape 302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/>
            <a:r>
              <a:t>        add the # of jobs to the total # of jobs for the day</a:t>
            </a:r>
          </a:p>
          <a:p>
            <a:pPr algn="l"/>
            <a:r>
              <a:t>        increment the number of job samples for the day</a:t>
            </a:r>
          </a:p>
          <a:p>
            <a:pPr algn="l"/>
            <a:r>
              <a:t>    elif the current day has changed from the last record: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calculate the average number of jobs for the day</a:t>
            </a:r>
          </a:p>
          <a:p>
            <a:pPr algn="l"/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0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8" name="Shape 308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/>
            <a:r>
              <a:t>        add the # of jobs to the total # of jobs for the day</a:t>
            </a:r>
          </a:p>
          <a:p>
            <a:pPr algn="l"/>
            <a:r>
              <a:t>        increment the number of job samples for the day</a:t>
            </a:r>
          </a:p>
          <a:p>
            <a:pPr algn="l"/>
            <a:r>
              <a:t>    elif the current day has changed from the last record:</a:t>
            </a:r>
          </a:p>
          <a:p>
            <a:pPr algn="l"/>
            <a:r>
              <a:t>        calculate the average number of jobs for the day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put the ave for the day into a list</a:t>
            </a:r>
          </a:p>
          <a:p>
            <a:pPr algn="l"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11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4" name="Shape 314"/>
          <p:cNvSpPr/>
          <p:nvPr/>
        </p:nvSpPr>
        <p:spPr>
          <a:xfrm>
            <a:off x="584013" y="2425700"/>
            <a:ext cx="11836775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53585F"/>
                </a:solidFill>
              </a:rPr>
              <a:t>Pseudocode:</a:t>
            </a:r>
          </a:p>
          <a:p>
            <a:pPr algn="l"/>
            <a:r>
              <a:t>Open the data file </a:t>
            </a:r>
          </a:p>
          <a:p>
            <a:pPr algn="l"/>
            <a:r>
              <a:t>for each line of data:</a:t>
            </a:r>
          </a:p>
          <a:p>
            <a:pPr algn="l"/>
            <a:r>
              <a:t>    get the current day    </a:t>
            </a:r>
          </a:p>
          <a:p>
            <a:pPr algn="l"/>
            <a:r>
              <a:t>    get the number of jobs </a:t>
            </a:r>
          </a:p>
          <a:p>
            <a:pPr algn="l"/>
            <a:r>
              <a:t>    if the current day is still the day from the last record:</a:t>
            </a:r>
          </a:p>
          <a:p>
            <a:pPr algn="l"/>
            <a:r>
              <a:t>        add the # of jobs to the total # of jobs for the day</a:t>
            </a:r>
          </a:p>
          <a:p>
            <a:pPr algn="l"/>
            <a:r>
              <a:t>        increment the number of job samples for the day</a:t>
            </a:r>
          </a:p>
          <a:p>
            <a:pPr algn="l"/>
            <a:r>
              <a:t>    elif the current day has changed from the last record:</a:t>
            </a:r>
          </a:p>
          <a:p>
            <a:pPr algn="l"/>
            <a:r>
              <a:t>        calculate the average number of jobs for the day</a:t>
            </a:r>
          </a:p>
          <a:p>
            <a:pPr algn="l"/>
            <a:r>
              <a:t>        put the ave for the day into a list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reset the variables for the next iteration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319" name="Group 319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17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0" name="Shape 320"/>
          <p:cNvSpPr/>
          <p:nvPr/>
        </p:nvSpPr>
        <p:spPr>
          <a:xfrm>
            <a:off x="572883" y="4514850"/>
            <a:ext cx="118590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 u="sng"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https://matplotlib.org/users/pyplot_tutorial.html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Importing Packages</a:t>
            </a:r>
          </a:p>
        </p:txBody>
      </p:sp>
      <p:grpSp>
        <p:nvGrpSpPr>
          <p:cNvPr id="325" name="Group 32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2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4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6" name="Screen Shot 2017-07-24 at 9.21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5144" y="2346447"/>
            <a:ext cx="6154512" cy="6813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792826" y="2413508"/>
            <a:ext cx="5419148" cy="678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DataFrame- Pandas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Machine Learning- scikitlearn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Statistics- Scipy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Arrays- Numpy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Plots- matplotlib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Science- anaconda distribution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DataScrapping- BeautifulSoup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FetchUrldetails- urllib</a:t>
            </a:r>
          </a:p>
        </p:txBody>
      </p:sp>
      <p:sp>
        <p:nvSpPr>
          <p:cNvPr id="329" name="Shape 329"/>
          <p:cNvSpPr/>
          <p:nvPr/>
        </p:nvSpPr>
        <p:spPr>
          <a:xfrm>
            <a:off x="3207111" y="420821"/>
            <a:ext cx="659057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 sz="31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Many Data Science libraries are available for Python, and they are easy to install (using pip):</a:t>
            </a:r>
          </a:p>
        </p:txBody>
      </p:sp>
      <p:pic>
        <p:nvPicPr>
          <p:cNvPr id="330" name="Screen Shot 2017-07-15 at 6.20.39 PM-filtered.png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Screen Shot 2017-07-15 at 6.28.59 PM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431447" y="4991100"/>
            <a:ext cx="3528153" cy="68341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Installing Packages</a:t>
            </a:r>
          </a:p>
        </p:txBody>
      </p:sp>
      <p:pic>
        <p:nvPicPr>
          <p:cNvPr id="335" name="Screen Shot 2017-07-15 at 6.20.39 PM-filtered.png"/>
          <p:cNvPicPr>
            <a:picLocks noChangeAspect="1"/>
          </p:cNvPicPr>
          <p:nvPr/>
        </p:nvPicPr>
        <p:blipFill>
          <a:blip r:embed="rId2">
            <a:alphaModFix amt="80108"/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Screen Shot 2017-07-15 at 6.28.59 PM.png"/>
          <p:cNvPicPr>
            <a:picLocks noChangeAspect="1"/>
          </p:cNvPicPr>
          <p:nvPr/>
        </p:nvPicPr>
        <p:blipFill>
          <a:blip r:embed="rId3">
            <a:alphaModFix amt="80108"/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1904949" y="2940050"/>
            <a:ext cx="9194902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Use “pip”:</a:t>
            </a:r>
          </a:p>
          <a:p>
            <a:pPr algn="l">
              <a:defRPr sz="4800"/>
            </a:pPr>
            <a:r>
              <a:t>In Jupiter notebooks or console: </a:t>
            </a:r>
          </a:p>
          <a:p>
            <a:pPr lvl="1" algn="l">
              <a:defRPr sz="4800"/>
            </a:pPr>
            <a:r>
              <a:t>!pip install &lt;package_name&gt;</a:t>
            </a:r>
          </a:p>
          <a:p>
            <a:pPr algn="l">
              <a:defRPr sz="4800"/>
            </a:pPr>
            <a:r>
              <a:t>on the command line:</a:t>
            </a:r>
          </a:p>
          <a:p>
            <a:pPr lvl="1" algn="l">
              <a:defRPr sz="4800"/>
            </a:pPr>
            <a:r>
              <a:t>pip install &lt;package_name&gt;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53585F"/>
                </a:solidFill>
              </a:defRPr>
            </a:lvl1pPr>
          </a:lstStyle>
          <a:p>
            <a:pPr/>
            <a:r>
              <a:t>Package Documentation</a:t>
            </a:r>
          </a:p>
        </p:txBody>
      </p:sp>
      <p:pic>
        <p:nvPicPr>
          <p:cNvPr id="340" name="Screen Shot 2017-07-15 at 6.20.39 PM-filtered.png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17-07-15 at 6.28.59 PM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3040240" y="2730499"/>
            <a:ext cx="692432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/>
            </a:pPr>
            <a:r>
              <a:t>help(&lt;package_name&gt;)</a:t>
            </a:r>
          </a:p>
          <a:p>
            <a:pPr>
              <a:defRPr sz="4600"/>
            </a:pPr>
            <a:r>
              <a:t>or </a:t>
            </a:r>
          </a:p>
          <a:p>
            <a:pPr>
              <a:defRPr sz="4600"/>
            </a:pPr>
            <a:r>
              <a:t>&lt;package_name&gt;??</a:t>
            </a:r>
          </a:p>
          <a:p>
            <a:pPr>
              <a:defRPr sz="4600"/>
            </a:pPr>
          </a:p>
          <a:p>
            <a:pPr>
              <a:defRPr sz="4600"/>
            </a:pPr>
            <a:r>
              <a:t>also</a:t>
            </a:r>
          </a:p>
          <a:p>
            <a:pPr>
              <a:defRPr sz="4600"/>
            </a:pPr>
            <a:r>
              <a:t>google &lt;package_name&gt;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Let’s get started: Jupyter (mac)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Open Terminal</a:t>
            </a:r>
          </a:p>
          <a:p>
            <a:pPr/>
            <a:r>
              <a:t>type “jupyter notebook”</a:t>
            </a:r>
          </a:p>
          <a:p>
            <a:pPr/>
            <a:r>
              <a:t>New -&gt; Python [Root]</a:t>
            </a:r>
          </a:p>
          <a:p>
            <a:pPr/>
            <a:r>
              <a:t>quit: Use Control-C to stop this server and shut down all kernels (twice to skip confirmation).</a:t>
            </a:r>
          </a:p>
        </p:txBody>
      </p:sp>
      <p:pic>
        <p:nvPicPr>
          <p:cNvPr id="143" name="Screen Shot 2017-07-15 at 9.3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289" y="2483310"/>
            <a:ext cx="2298701" cy="200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7-07-15 at 9.40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07-15 at 9.45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Solving Problems</a:t>
            </a:r>
          </a:p>
        </p:txBody>
      </p:sp>
      <p:pic>
        <p:nvPicPr>
          <p:cNvPr id="345" name="Screen Shot 2017-07-15 at 6.20.39 PM-filtered.png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Screen Shot 2017-07-15 at 6.28.59 PM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/>
        </p:nvSpPr>
        <p:spPr>
          <a:xfrm>
            <a:off x="2722498" y="2233083"/>
            <a:ext cx="7559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approaches aren’t good ideas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690033" y="3551766"/>
            <a:ext cx="11025895" cy="1193801"/>
            <a:chOff x="0" y="0"/>
            <a:chExt cx="11025894" cy="1193800"/>
          </a:xfrm>
        </p:grpSpPr>
        <p:grpSp>
          <p:nvGrpSpPr>
            <p:cNvPr id="350" name="Group 350"/>
            <p:cNvGrpSpPr/>
            <p:nvPr/>
          </p:nvGrpSpPr>
          <p:grpSpPr>
            <a:xfrm>
              <a:off x="7613999" y="498276"/>
              <a:ext cx="3411896" cy="647701"/>
              <a:chOff x="0" y="0"/>
              <a:chExt cx="3411894" cy="6477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1824039" y="0"/>
                <a:ext cx="1587856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n times</a:t>
                </a:r>
              </a:p>
            </p:txBody>
          </p:sp>
          <p:sp>
            <p:nvSpPr>
              <p:cNvPr id="349" name="Shape 349"/>
              <p:cNvSpPr/>
              <p:nvPr/>
            </p:nvSpPr>
            <p:spPr>
              <a:xfrm flipH="1" flipV="1">
                <a:off x="-1" y="3238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351" name="Shape 351"/>
            <p:cNvSpPr/>
            <p:nvPr/>
          </p:nvSpPr>
          <p:spPr>
            <a:xfrm>
              <a:off x="0" y="0"/>
              <a:ext cx="4483761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my_list=[1,2,3…n]</a:t>
              </a:r>
            </a:p>
            <a:p>
              <a:pPr algn="l"/>
              <a:r>
                <a:t>for number in my_list: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1318200" y="4641850"/>
            <a:ext cx="10461279" cy="736601"/>
            <a:chOff x="0" y="0"/>
            <a:chExt cx="10461277" cy="736600"/>
          </a:xfrm>
        </p:grpSpPr>
        <p:grpSp>
          <p:nvGrpSpPr>
            <p:cNvPr id="356" name="Group 356"/>
            <p:cNvGrpSpPr/>
            <p:nvPr/>
          </p:nvGrpSpPr>
          <p:grpSpPr>
            <a:xfrm>
              <a:off x="6985831" y="0"/>
              <a:ext cx="3475447" cy="698501"/>
              <a:chOff x="0" y="0"/>
              <a:chExt cx="3475445" cy="69850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n  times</a:t>
                </a:r>
              </a:p>
            </p:txBody>
          </p:sp>
          <p:sp>
            <p:nvSpPr>
              <p:cNvPr id="354" name="Shape 354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-1" y="889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for number on my_list: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1978600" y="5327650"/>
            <a:ext cx="9800879" cy="698501"/>
            <a:chOff x="0" y="0"/>
            <a:chExt cx="9800878" cy="698500"/>
          </a:xfrm>
        </p:grpSpPr>
        <p:grpSp>
          <p:nvGrpSpPr>
            <p:cNvPr id="362" name="Group 362"/>
            <p:cNvGrpSpPr/>
            <p:nvPr/>
          </p:nvGrpSpPr>
          <p:grpSpPr>
            <a:xfrm>
              <a:off x="6325432" y="0"/>
              <a:ext cx="3475447" cy="698501"/>
              <a:chOff x="0" y="0"/>
              <a:chExt cx="3475445" cy="6985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n  times</a:t>
                </a:r>
              </a:p>
            </p:txBody>
          </p:sp>
          <p:sp>
            <p:nvSpPr>
              <p:cNvPr id="360" name="Shape 360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-1" y="508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for number on my_list: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2698267" y="5994719"/>
            <a:ext cx="9081212" cy="698501"/>
            <a:chOff x="0" y="0"/>
            <a:chExt cx="9081211" cy="698500"/>
          </a:xfrm>
        </p:grpSpPr>
        <p:grpSp>
          <p:nvGrpSpPr>
            <p:cNvPr id="368" name="Group 368"/>
            <p:cNvGrpSpPr/>
            <p:nvPr/>
          </p:nvGrpSpPr>
          <p:grpSpPr>
            <a:xfrm>
              <a:off x="5605765" y="0"/>
              <a:ext cx="3475447" cy="698501"/>
              <a:chOff x="0" y="0"/>
              <a:chExt cx="3475445" cy="698500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n  times</a:t>
                </a:r>
              </a:p>
            </p:txBody>
          </p:sp>
          <p:sp>
            <p:nvSpPr>
              <p:cNvPr id="366" name="Shape 366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369" name="Shape 369"/>
            <p:cNvSpPr/>
            <p:nvPr/>
          </p:nvSpPr>
          <p:spPr>
            <a:xfrm>
              <a:off x="-1" y="254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for number on my_list: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3401000" y="6656056"/>
            <a:ext cx="8378479" cy="698501"/>
            <a:chOff x="0" y="0"/>
            <a:chExt cx="8378477" cy="698500"/>
          </a:xfrm>
        </p:grpSpPr>
        <p:sp>
          <p:nvSpPr>
            <p:cNvPr id="371" name="Shape 371"/>
            <p:cNvSpPr/>
            <p:nvPr/>
          </p:nvSpPr>
          <p:spPr>
            <a:xfrm>
              <a:off x="6663520" y="50800"/>
              <a:ext cx="171495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  times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H="1" flipV="1">
              <a:off x="4903031" y="438149"/>
              <a:ext cx="158785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921034" y="-1"/>
              <a:ext cx="2837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-1" y="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for number on my_list: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96578" y="6900728"/>
            <a:ext cx="2322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= 20,000</a:t>
            </a:r>
          </a:p>
        </p:txBody>
      </p:sp>
      <p:grpSp>
        <p:nvGrpSpPr>
          <p:cNvPr id="379" name="Group 379"/>
          <p:cNvGrpSpPr/>
          <p:nvPr/>
        </p:nvGrpSpPr>
        <p:grpSpPr>
          <a:xfrm>
            <a:off x="404537" y="7507816"/>
            <a:ext cx="3593593" cy="647701"/>
            <a:chOff x="0" y="0"/>
            <a:chExt cx="3593591" cy="647700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35935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  = 400,000,000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273964" y="11297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404537" y="8099400"/>
            <a:ext cx="4864609" cy="647701"/>
            <a:chOff x="0" y="0"/>
            <a:chExt cx="4864608" cy="647700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48646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n  = 8,000,000,000,000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04537" y="8594700"/>
            <a:ext cx="6262726" cy="647701"/>
            <a:chOff x="0" y="0"/>
            <a:chExt cx="6262725" cy="647700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626272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n  = 160,000,000,000,000,000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404537" y="9097828"/>
            <a:ext cx="8423453" cy="647701"/>
            <a:chOff x="0" y="0"/>
            <a:chExt cx="8423452" cy="6477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84234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n  = 3,200,000,000,000,000,000,000,000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1"/>
      <p:bldP build="whole" bldLvl="1" animBg="1" rev="0" advAuto="0" spid="376" grpId="2"/>
      <p:bldP build="whole" bldLvl="1" animBg="1" rev="0" advAuto="0" spid="379" grpId="4"/>
      <p:bldP build="whole" bldLvl="1" animBg="1" rev="0" advAuto="0" spid="370" grpId="7"/>
      <p:bldP build="whole" bldLvl="1" animBg="1" rev="0" advAuto="0" spid="358" grpId="3"/>
      <p:bldP build="whole" bldLvl="1" animBg="1" rev="0" advAuto="0" spid="385" grpId="8"/>
      <p:bldP build="whole" bldLvl="1" animBg="1" rev="0" advAuto="0" spid="375" grpId="9"/>
      <p:bldP build="whole" bldLvl="1" animBg="1" rev="0" advAuto="0" spid="382" grpId="6"/>
      <p:bldP build="whole" bldLvl="1" animBg="1" rev="0" advAuto="0" spid="364" grpId="5"/>
      <p:bldP build="whole" bldLvl="1" animBg="1" rev="0" advAuto="0" spid="388" grpId="1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ctrTitle"/>
          </p:nvPr>
        </p:nvSpPr>
        <p:spPr>
          <a:xfrm>
            <a:off x="1270000" y="2361684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5100">
                <a:solidFill>
                  <a:srgbClr val="53585F"/>
                </a:solidFill>
              </a:defRPr>
            </a:lvl1pPr>
          </a:lstStyle>
          <a:p>
            <a:pPr/>
            <a:r>
              <a:t>Research Computing Services</a:t>
            </a:r>
          </a:p>
        </p:txBody>
      </p:sp>
      <p:sp>
        <p:nvSpPr>
          <p:cNvPr id="391" name="Shape 391"/>
          <p:cNvSpPr/>
          <p:nvPr>
            <p:ph type="subTitle" sz="quarter" idx="1"/>
          </p:nvPr>
        </p:nvSpPr>
        <p:spPr>
          <a:xfrm>
            <a:off x="433087" y="587126"/>
            <a:ext cx="10464801" cy="1130301"/>
          </a:xfrm>
          <a:prstGeom prst="rect">
            <a:avLst/>
          </a:prstGeom>
        </p:spPr>
        <p:txBody>
          <a:bodyPr/>
          <a:lstStyle>
            <a:lvl1pPr defTabSz="452627">
              <a:defRPr b="1" sz="6732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Introduction to Python</a:t>
            </a:r>
          </a:p>
        </p:txBody>
      </p:sp>
      <p:sp>
        <p:nvSpPr>
          <p:cNvPr id="392" name="Shape 392"/>
          <p:cNvSpPr/>
          <p:nvPr/>
        </p:nvSpPr>
        <p:spPr>
          <a:xfrm>
            <a:off x="1578127" y="4884928"/>
            <a:ext cx="9848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Janna Nugent: </a:t>
            </a:r>
            <a:r>
              <a:rPr u="sng">
                <a:hlinkClick r:id="rId2" invalidUrl="" action="" tgtFrame="" tooltip="" history="1" highlightClick="0" endSnd="0"/>
              </a:rPr>
              <a:t>janna.nugent@northwestern.edu</a:t>
            </a:r>
          </a:p>
        </p:txBody>
      </p:sp>
      <p:grpSp>
        <p:nvGrpSpPr>
          <p:cNvPr id="395" name="Group 395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393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79720"/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Shape 394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5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for non-programmers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1235202" y="7178819"/>
            <a:ext cx="1053439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http://bit.ly/intro-python-2018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Let’s get started: Jupyter (PC)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Open: Installed as a program - click on the icon </a:t>
            </a:r>
          </a:p>
          <a:p>
            <a:pPr/>
            <a:r>
              <a:t>New -&gt; Python [Root]</a:t>
            </a:r>
          </a:p>
        </p:txBody>
      </p:sp>
      <p:pic>
        <p:nvPicPr>
          <p:cNvPr id="149" name="Screen Shot 2017-07-15 at 9.4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7-07-15 at 9.4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0" t="4917" r="22351" b="0"/>
          <a:stretch>
            <a:fillRect/>
          </a:stretch>
        </p:blipFill>
        <p:spPr>
          <a:xfrm>
            <a:off x="1005245" y="4497975"/>
            <a:ext cx="5326325" cy="9273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Functions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54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Shape 157"/>
          <p:cNvSpPr/>
          <p:nvPr/>
        </p:nvSpPr>
        <p:spPr>
          <a:xfrm>
            <a:off x="1291691" y="8064155"/>
            <a:ext cx="10421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Functions you’ve already used: print(), len(), type()</a:t>
            </a:r>
          </a:p>
        </p:txBody>
      </p:sp>
      <p:sp>
        <p:nvSpPr>
          <p:cNvPr id="158" name="Shape 158"/>
          <p:cNvSpPr/>
          <p:nvPr/>
        </p:nvSpPr>
        <p:spPr>
          <a:xfrm>
            <a:off x="952500" y="2465166"/>
            <a:ext cx="110998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Also called “subprograms”, a function is a block of organized, reusable code that is used to perform a single, related action.</a:t>
            </a:r>
          </a:p>
        </p:txBody>
      </p:sp>
      <p:sp>
        <p:nvSpPr>
          <p:cNvPr id="159" name="Shape 159"/>
          <p:cNvSpPr/>
          <p:nvPr/>
        </p:nvSpPr>
        <p:spPr>
          <a:xfrm>
            <a:off x="243281" y="4718561"/>
            <a:ext cx="125182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Each subprogram has a single entry point</a:t>
            </a:r>
          </a:p>
          <a:p>
            <a:pPr marL="444500" indent="-444500" algn="l">
              <a:buSzPct val="75000"/>
              <a:buChar char="•"/>
            </a:pPr>
            <a:r>
              <a:t>The calling program is suspended during execution of the called subprogram</a:t>
            </a:r>
          </a:p>
          <a:p>
            <a:pPr marL="444500" indent="-444500" algn="l">
              <a:buSzPct val="75000"/>
              <a:buChar char="•"/>
            </a:pPr>
            <a:r>
              <a:t>Control always returns to the caller when the called subprogram’s execution terminates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952500" y="-93529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Writing Functions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174109" y="-13171"/>
            <a:ext cx="12248421" cy="2049085"/>
            <a:chOff x="0" y="0"/>
            <a:chExt cx="12248420" cy="2049084"/>
          </a:xfrm>
        </p:grpSpPr>
        <p:pic>
          <p:nvPicPr>
            <p:cNvPr id="162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5" name="Screen Shot 2017-07-23 at 12.22.4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109" y="3957726"/>
            <a:ext cx="12248421" cy="18381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Group 168"/>
          <p:cNvGrpSpPr/>
          <p:nvPr/>
        </p:nvGrpSpPr>
        <p:grpSpPr>
          <a:xfrm>
            <a:off x="783064" y="1817745"/>
            <a:ext cx="11563911" cy="1442772"/>
            <a:chOff x="0" y="-3"/>
            <a:chExt cx="11563909" cy="1442770"/>
          </a:xfrm>
        </p:grpSpPr>
        <p:sp>
          <p:nvSpPr>
            <p:cNvPr id="166" name="Shape 166"/>
            <p:cNvSpPr/>
            <p:nvPr/>
          </p:nvSpPr>
          <p:spPr>
            <a:xfrm>
              <a:off x="165596" y="-4"/>
              <a:ext cx="1139831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“Behold, this is a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 function definition</a:t>
              </a:r>
              <a:r>
                <a:t>: from here on out when you see this name, it means do this function”</a:t>
              </a:r>
            </a:p>
          </p:txBody>
        </p:sp>
        <p:sp>
          <p:nvSpPr>
            <p:cNvPr id="167" name="Shape 167"/>
            <p:cNvSpPr/>
            <p:nvPr/>
          </p:nvSpPr>
          <p:spPr>
            <a:xfrm flipH="1">
              <a:off x="-1" y="594511"/>
              <a:ext cx="638231" cy="8482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345059" y="4944871"/>
            <a:ext cx="5704485" cy="4456101"/>
            <a:chOff x="0" y="0"/>
            <a:chExt cx="5704484" cy="4456100"/>
          </a:xfrm>
        </p:grpSpPr>
        <p:sp>
          <p:nvSpPr>
            <p:cNvPr id="169" name="Shape 169"/>
            <p:cNvSpPr/>
            <p:nvPr/>
          </p:nvSpPr>
          <p:spPr>
            <a:xfrm>
              <a:off x="0" y="3808400"/>
              <a:ext cx="57044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Must be indented 4 spaces</a:t>
              </a:r>
            </a:p>
          </p:txBody>
        </p:sp>
        <p:sp>
          <p:nvSpPr>
            <p:cNvPr id="170" name="Shape 170"/>
            <p:cNvSpPr/>
            <p:nvPr/>
          </p:nvSpPr>
          <p:spPr>
            <a:xfrm flipV="1">
              <a:off x="288346" y="-1"/>
              <a:ext cx="1" cy="36498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3886887" y="5032899"/>
            <a:ext cx="9275708" cy="3473834"/>
            <a:chOff x="0" y="0"/>
            <a:chExt cx="9275706" cy="3473833"/>
          </a:xfrm>
        </p:grpSpPr>
        <p:sp>
          <p:nvSpPr>
            <p:cNvPr id="172" name="Shape 172"/>
            <p:cNvSpPr/>
            <p:nvPr/>
          </p:nvSpPr>
          <p:spPr>
            <a:xfrm>
              <a:off x="0" y="2280019"/>
              <a:ext cx="9275707" cy="1193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Documentation</a:t>
              </a:r>
              <a:r>
                <a:t> for your function, access via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add_item??</a:t>
              </a:r>
              <a:r>
                <a:t> or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help(add_item) </a:t>
              </a:r>
            </a:p>
          </p:txBody>
        </p:sp>
        <p:sp>
          <p:nvSpPr>
            <p:cNvPr id="173" name="Shape 173"/>
            <p:cNvSpPr/>
            <p:nvPr/>
          </p:nvSpPr>
          <p:spPr>
            <a:xfrm flipH="1" flipV="1">
              <a:off x="3114253" y="0"/>
              <a:ext cx="1360201" cy="21520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352194" y="5845506"/>
            <a:ext cx="6275895" cy="1364717"/>
            <a:chOff x="0" y="0"/>
            <a:chExt cx="6275893" cy="1364715"/>
          </a:xfrm>
        </p:grpSpPr>
        <p:sp>
          <p:nvSpPr>
            <p:cNvPr id="175" name="Shape 175"/>
            <p:cNvSpPr/>
            <p:nvPr/>
          </p:nvSpPr>
          <p:spPr>
            <a:xfrm>
              <a:off x="0" y="170908"/>
              <a:ext cx="627589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End</a:t>
              </a:r>
              <a:r>
                <a:t> of function definition.  May include value to return.</a:t>
              </a:r>
            </a:p>
          </p:txBody>
        </p:sp>
        <p:sp>
          <p:nvSpPr>
            <p:cNvPr id="176" name="Shape 176"/>
            <p:cNvSpPr/>
            <p:nvPr/>
          </p:nvSpPr>
          <p:spPr>
            <a:xfrm flipV="1">
              <a:off x="347698" y="-1"/>
              <a:ext cx="1" cy="5381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pic>
        <p:nvPicPr>
          <p:cNvPr id="17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358" y="4668611"/>
            <a:ext cx="6712820" cy="1080205"/>
          </a:xfrm>
          <a:prstGeom prst="rect">
            <a:avLst/>
          </a:prstGeom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</p:pic>
      <p:grpSp>
        <p:nvGrpSpPr>
          <p:cNvPr id="181" name="Group 181"/>
          <p:cNvGrpSpPr/>
          <p:nvPr/>
        </p:nvGrpSpPr>
        <p:grpSpPr>
          <a:xfrm>
            <a:off x="7453693" y="3260571"/>
            <a:ext cx="5160575" cy="971176"/>
            <a:chOff x="0" y="0"/>
            <a:chExt cx="5160574" cy="971175"/>
          </a:xfrm>
        </p:grpSpPr>
        <p:sp>
          <p:nvSpPr>
            <p:cNvPr id="179" name="Shape 179"/>
            <p:cNvSpPr/>
            <p:nvPr/>
          </p:nvSpPr>
          <p:spPr>
            <a:xfrm>
              <a:off x="4487722" y="0"/>
              <a:ext cx="672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do</a:t>
              </a:r>
            </a:p>
          </p:txBody>
        </p:sp>
        <p:sp>
          <p:nvSpPr>
            <p:cNvPr id="180" name="Shape 180"/>
            <p:cNvSpPr/>
            <p:nvPr/>
          </p:nvSpPr>
          <p:spPr>
            <a:xfrm flipH="1">
              <a:off x="0" y="380016"/>
              <a:ext cx="4371170" cy="591160"/>
            </a:xfrm>
            <a:prstGeom prst="line">
              <a:avLst/>
            </a:prstGeom>
            <a:noFill/>
            <a:ln w="25400" cap="flat">
              <a:solidFill>
                <a:srgbClr val="5355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3768784" y="3028409"/>
            <a:ext cx="7764282" cy="924342"/>
            <a:chOff x="0" y="0"/>
            <a:chExt cx="7764281" cy="924340"/>
          </a:xfrm>
        </p:grpSpPr>
        <p:sp>
          <p:nvSpPr>
            <p:cNvPr id="182" name="Shape 182"/>
            <p:cNvSpPr/>
            <p:nvPr/>
          </p:nvSpPr>
          <p:spPr>
            <a:xfrm>
              <a:off x="-1" y="0"/>
              <a:ext cx="7764282" cy="647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Parameters</a:t>
              </a:r>
              <a:r>
                <a:t> passed in to the function</a:t>
              </a:r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159294" y="510477"/>
              <a:ext cx="906067" cy="411085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19360" y="510477"/>
              <a:ext cx="1125902" cy="413864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7"/>
      <p:bldP build="whole" bldLvl="1" animBg="1" rev="0" advAuto="0" spid="171" grpId="4"/>
      <p:bldP build="whole" bldLvl="1" animBg="1" rev="0" advAuto="0" spid="181" grpId="3"/>
      <p:bldP build="whole" bldLvl="1" animBg="1" rev="0" advAuto="0" spid="185" grpId="2"/>
      <p:bldP build="whole" bldLvl="1" animBg="1" rev="0" advAuto="0" spid="168" grpId="1"/>
      <p:bldP build="whole" bldLvl="1" animBg="1" rev="0" advAuto="0" spid="174" grpId="5"/>
      <p:bldP build="whole" bldLvl="1" animBg="1" rev="0" advAuto="0" spid="177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Functions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88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1" name="Shape 191"/>
          <p:cNvSpPr/>
          <p:nvPr/>
        </p:nvSpPr>
        <p:spPr>
          <a:xfrm>
            <a:off x="419264" y="2444306"/>
            <a:ext cx="12690959" cy="53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All parameters in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language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passed by reference</a:t>
            </a:r>
            <a:r>
              <a:t>.</a:t>
            </a:r>
          </a:p>
        </p:txBody>
      </p:sp>
      <p:pic>
        <p:nvPicPr>
          <p:cNvPr id="192" name="pass-by-reference-vs-pass-by-value-animation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6649" y="4001854"/>
            <a:ext cx="7631502" cy="412101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40796" y="3849657"/>
            <a:ext cx="2588369" cy="39497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Pass the parameter by sending the memory address it’s located at in RAM</a:t>
            </a:r>
          </a:p>
        </p:txBody>
      </p:sp>
      <p:sp>
        <p:nvSpPr>
          <p:cNvPr id="194" name="Shape 194"/>
          <p:cNvSpPr/>
          <p:nvPr/>
        </p:nvSpPr>
        <p:spPr>
          <a:xfrm>
            <a:off x="10292467" y="3994150"/>
            <a:ext cx="2416138" cy="176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Pass a copy of the parameter</a:t>
            </a:r>
          </a:p>
        </p:txBody>
      </p:sp>
      <p:sp>
        <p:nvSpPr>
          <p:cNvPr id="195" name="Shape 195"/>
          <p:cNvSpPr/>
          <p:nvPr/>
        </p:nvSpPr>
        <p:spPr>
          <a:xfrm>
            <a:off x="10428472" y="7497628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Java, C</a:t>
            </a:r>
          </a:p>
        </p:txBody>
      </p:sp>
      <p:sp>
        <p:nvSpPr>
          <p:cNvPr id="196" name="Shape 196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 flipH="1">
            <a:off x="4928204" y="2992769"/>
            <a:ext cx="1300452" cy="100419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4"/>
      <p:bldP build="whole" bldLvl="1" animBg="1" rev="0" advAuto="0" spid="194" grpId="3"/>
      <p:bldP build="whole" bldLvl="1" animBg="1" rev="0" advAuto="0" spid="193" grpId="2"/>
      <p:bldP build="whole" bldLvl="1" animBg="1" rev="0" advAuto="0" spid="19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 Object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attributes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methods</a:t>
            </a:r>
            <a:r>
              <a:t> 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00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3" name="Screen Shot 2017-07-24 at 8.53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584" y="2200888"/>
            <a:ext cx="10615499" cy="74994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 209"/>
          <p:cNvGrpSpPr/>
          <p:nvPr/>
        </p:nvGrpSpPr>
        <p:grpSpPr>
          <a:xfrm>
            <a:off x="7081628" y="3921798"/>
            <a:ext cx="3955873" cy="1076910"/>
            <a:chOff x="0" y="0"/>
            <a:chExt cx="3955872" cy="1076909"/>
          </a:xfrm>
        </p:grpSpPr>
        <p:sp>
          <p:nvSpPr>
            <p:cNvPr id="204" name="Shape 204"/>
            <p:cNvSpPr/>
            <p:nvPr/>
          </p:nvSpPr>
          <p:spPr>
            <a:xfrm flipH="1" flipV="1">
              <a:off x="0" y="-1"/>
              <a:ext cx="1604038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5" name="Shape 205"/>
            <p:cNvSpPr/>
            <p:nvPr/>
          </p:nvSpPr>
          <p:spPr>
            <a:xfrm flipH="1" flipV="1">
              <a:off x="0" y="35896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6" name="Shape 206"/>
            <p:cNvSpPr/>
            <p:nvPr/>
          </p:nvSpPr>
          <p:spPr>
            <a:xfrm flipH="1" flipV="1">
              <a:off x="0" y="71793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" name="Shape 207"/>
            <p:cNvSpPr/>
            <p:nvPr/>
          </p:nvSpPr>
          <p:spPr>
            <a:xfrm flipH="1" flipV="1">
              <a:off x="0" y="107690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935963" y="35119"/>
              <a:ext cx="20199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attributes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160265" y="3413723"/>
            <a:ext cx="1892809" cy="4495532"/>
            <a:chOff x="0" y="0"/>
            <a:chExt cx="1892807" cy="4495531"/>
          </a:xfrm>
        </p:grpSpPr>
        <p:sp>
          <p:nvSpPr>
            <p:cNvPr id="210" name="Shape 210"/>
            <p:cNvSpPr/>
            <p:nvPr/>
          </p:nvSpPr>
          <p:spPr>
            <a:xfrm>
              <a:off x="166422" y="0"/>
              <a:ext cx="127665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6422" y="2339376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66422" y="4495531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-1" y="845838"/>
              <a:ext cx="18928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methods</a:t>
              </a:r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4747226" y="1437216"/>
            <a:ext cx="5322040" cy="647701"/>
            <a:chOff x="0" y="0"/>
            <a:chExt cx="5322039" cy="647700"/>
          </a:xfrm>
        </p:grpSpPr>
        <p:sp>
          <p:nvSpPr>
            <p:cNvPr id="215" name="Shape 215"/>
            <p:cNvSpPr/>
            <p:nvPr/>
          </p:nvSpPr>
          <p:spPr>
            <a:xfrm>
              <a:off x="0" y="0"/>
              <a:ext cx="171541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“nouns”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709037" y="0"/>
              <a:ext cx="16130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“verbs”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09" grpId="2"/>
      <p:bldP build="whole" bldLvl="1" animBg="1" rev="0" advAuto="0" spid="21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53585F"/>
                </a:solidFill>
              </a:defRPr>
            </a:lvl1pPr>
          </a:lstStyle>
          <a:p>
            <a:pPr/>
            <a:r>
              <a:t>Opening Files: IDE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20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Screen Shot 2017-07-15 at 6.28.59 PM.png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Shape 223"/>
          <p:cNvSpPr/>
          <p:nvPr/>
        </p:nvSpPr>
        <p:spPr>
          <a:xfrm>
            <a:off x="1096124" y="8147256"/>
            <a:ext cx="1081255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At the command line type: “spyder”</a:t>
            </a:r>
          </a:p>
        </p:txBody>
      </p:sp>
      <p:sp>
        <p:nvSpPr>
          <p:cNvPr id="224" name="Shape 224"/>
          <p:cNvSpPr/>
          <p:nvPr/>
        </p:nvSpPr>
        <p:spPr>
          <a:xfrm>
            <a:off x="584013" y="3187699"/>
            <a:ext cx="1183677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An integrated development environment (IDE) is a software suite that consolidates the basic tools developers need to write and test software. Typically, an IDE contains a code editor, a compiler or interpreter and a debugger that the developer accesses through a single graphical user interface (GUI).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