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A70548-EC40-4913-81D3-C7D1EE6588F4}">
  <a:tblStyle styleId="{81A70548-EC40-4913-81D3-C7D1EE6588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9e13e2c65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9e13e2c65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9e13e2c65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9e13e2c65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9e13e2c65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9e13e2c65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9e13e2c65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9e13e2c65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9e13e2c65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9e13e2c65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9e13e2c65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9e13e2c65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9e13e2c65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9e13e2c65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9e13e2c65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9e13e2c65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9e13e2c65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9e13e2c65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9e13e2c65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9e13e2c65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526eda56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526eda56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9e13e2c65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9e13e2c65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9e13e2c65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9e13e2c65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9e13e2c65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9e13e2c65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b96dc927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b96dc927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526eda56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526eda56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526eda56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526eda56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526eda56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526eda56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526eda56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526eda56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526eda56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526eda56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9e13e2c6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9e13e2c6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9e13e2c65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9e13e2c6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</a:t>
            </a:r>
            <a:r>
              <a:rPr lang="en"/>
              <a:t> Database Design : Relational Model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: Mohamed Shaker, Sirin Blan, Omar Elqadi, Ahmad Jebril, Daniel Morley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: 3160 Database Design and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: Azhar Ahamad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: November 17,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Member’s table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257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member (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member_id INT PRIMARY KEY,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first_name VARCHAR2(50) NOT NULL,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last_name VARCHAR2(50) NOT NULL,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email VARCHAR2(100) UNIQUE NOT NULL,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phone_number VARCHAR2(15)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);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125" y="674600"/>
            <a:ext cx="5629176" cy="37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Book’s table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book (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book_id INT PRIMARY KEY,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book_title VARCHAR2(100),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author_id INT,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genre_id INT,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publication_year INT,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available_copies INT,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CONSTRAINT fk_author FOREIGN KEY (author_id) REFERENCES author(author_id),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CONSTRAINT fk_genre FOREIGN KEY (genre_id) REFERENCES genre(genre_id)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);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Book’s table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00" y="1235625"/>
            <a:ext cx="8689603" cy="32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Rented book’s table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371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rented_book (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rental_id INT PRIMARY KEY,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book_id INT,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member_id INT,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rental_date DATE,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due_date DATE,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CONSTRAINT fk_book2 FOREIGN KEY (book_id) REFERENCES book(book_id),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CONSTRAINT fk_member2 FOREIGN KEY (member_id) REFERENCES member(member_id)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974" y="445025"/>
            <a:ext cx="4610925" cy="42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JOIN </a:t>
            </a:r>
            <a:r>
              <a:rPr lang="en" sz="2500"/>
              <a:t>STATEMENT</a:t>
            </a:r>
            <a:r>
              <a:rPr lang="en" sz="2500"/>
              <a:t> 1 : </a:t>
            </a:r>
            <a:r>
              <a:rPr lang="en" sz="1900"/>
              <a:t>List of rented books, book </a:t>
            </a:r>
            <a:r>
              <a:rPr lang="en" sz="1900"/>
              <a:t>details, </a:t>
            </a:r>
            <a:r>
              <a:rPr lang="en" sz="1900"/>
              <a:t>and the members who rented them</a:t>
            </a:r>
            <a:endParaRPr sz="190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VIEW rented_details AS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rb.rental_id,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b.book_title,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a.first_name ||' '|| a.last_name AS author_name,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m.first_name ||' '|| m.last_name AS member_name,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rb.rental_date,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rb.due_date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rented_book rb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book b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rb.book_id = b.book_id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author a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b.author_id = a.author_id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member m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rb.member_id = m.member_id;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STATEMENT 1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63" y="1298213"/>
            <a:ext cx="8766874" cy="312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JOIN STATEMENT 2 : </a:t>
            </a:r>
            <a:r>
              <a:rPr lang="en" sz="2000"/>
              <a:t>all members and books both rented and not rented</a:t>
            </a:r>
            <a:endParaRPr sz="2000"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VIEW library_book AS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m.member_id,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m.first_name || ' ' || m.last_name AS member_name,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b.book_id,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b.book_title,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rb.rental_date,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rb.due_date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member m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OUTER JOIN rented_book rb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m.member_id = rb.member_id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OUTER JOIN book b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rb.book_id = b.book_id;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STATEMENT 2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5214"/>
            <a:ext cx="8520602" cy="329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STATEMENT 3 : </a:t>
            </a:r>
            <a:r>
              <a:rPr lang="en" sz="2222"/>
              <a:t>days left until due date</a:t>
            </a:r>
            <a:endParaRPr sz="2222"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VIEW books_due AS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rb.rental_id,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b.book_title,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rb.due_date,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TRUNC(rb.due_date - SYSDATE) AS days_left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rented_book rb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book b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rb.book_id = b.book_id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rb.due_date &gt; SYSDATE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days_left ASC;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STATEMENT 3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38" y="1270901"/>
            <a:ext cx="8427126" cy="32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Library Database is a relational database designed to efficiently implement and manage book rentals, member </a:t>
            </a:r>
            <a:r>
              <a:rPr lang="en"/>
              <a:t>information</a:t>
            </a:r>
            <a:r>
              <a:rPr lang="en"/>
              <a:t>, and plenty of other </a:t>
            </a:r>
            <a:r>
              <a:rPr lang="en"/>
              <a:t>catalog</a:t>
            </a:r>
            <a:r>
              <a:rPr lang="en"/>
              <a:t> details. It’s main objective is to maintain accurate relationships between books, genres, authors, library members,  and rental records.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Objectives / Scope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Organize Library data, including books, authors, genres, titles, and </a:t>
            </a:r>
            <a:r>
              <a:rPr lang="en"/>
              <a:t>availability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Books : details like title and publication year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Members : Stores details, such as name and contact information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Authors : structured data for author and genre details.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Genre : Categorizes books by genre for better organization.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Rented_Book: Keeps track of rental details, including which books are rented by different members.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300" y="90413"/>
            <a:ext cx="1120575" cy="11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-97100" y="272825"/>
            <a:ext cx="58434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STATEMENT 4 : </a:t>
            </a:r>
            <a:r>
              <a:rPr lang="en" sz="2222"/>
              <a:t>how many books in each genre</a:t>
            </a:r>
            <a:endParaRPr sz="2222"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496375"/>
            <a:ext cx="47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VIEW genre_books AS 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g.genre_name,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COUNT(b.book_id) AS total_books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genre g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JOIN book b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g.genre_id = b.genre_id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g.genre_name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total_books DESC;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300" y="172225"/>
            <a:ext cx="3272550" cy="479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STATEMENT 5 : </a:t>
            </a:r>
            <a:r>
              <a:rPr lang="en" sz="2222"/>
              <a:t>details about all the books</a:t>
            </a:r>
            <a:endParaRPr sz="2222"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37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VIEW book_details AS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b.book_id,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b.book_title,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a.first_name || ' ' || a.last_name AS author_name,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g.genre_name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book b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author a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b.author_id = a.author_id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genre g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b.genre_id = g.genre_id;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STATEMENT 5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75" y="1152473"/>
            <a:ext cx="8676449" cy="3656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9250" y="596975"/>
            <a:ext cx="29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965550" y="1703850"/>
            <a:ext cx="7212900" cy="17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</a:t>
            </a:r>
            <a:r>
              <a:rPr lang="en"/>
              <a:t>developed</a:t>
            </a:r>
            <a:r>
              <a:rPr lang="en"/>
              <a:t> a library database model that allows a librarian to view the renting details of the books, as well as, members to browse the </a:t>
            </a:r>
            <a:r>
              <a:rPr lang="en"/>
              <a:t>library</a:t>
            </a:r>
            <a:r>
              <a:rPr lang="en"/>
              <a:t> </a:t>
            </a:r>
            <a:r>
              <a:rPr lang="en"/>
              <a:t>database using either a book, author, or genre to find information and to rent books that are available.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r>
              <a:rPr lang="en"/>
              <a:t> Gathering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8655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Data Requirements</a:t>
            </a:r>
            <a:endParaRPr b="1" sz="1600"/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286550" y="14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{81A70548-EC40-4913-81D3-C7D1EE6588F4}</a:tableStyleId>
              </a:tblPr>
              <a:tblGrid>
                <a:gridCol w="1254150"/>
                <a:gridCol w="1178700"/>
                <a:gridCol w="1216425"/>
                <a:gridCol w="1166125"/>
                <a:gridCol w="1291875"/>
              </a:tblGrid>
              <a:tr h="4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Book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Author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Genre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Member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Rented_Book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book_id (PK)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author_id (PK)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genre_id (PK)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member_id (PK)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rental_id (PK)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book_title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first_name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genre_name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first_name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</a:t>
                      </a: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ook_id (FK)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author_id (FK)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last_name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fiction_type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last_name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member_id (FK)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genre_id (FK)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email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rental_date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publication_year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phone_number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due_date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available_copies</a:t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p15"/>
          <p:cNvSpPr txBox="1"/>
          <p:nvPr/>
        </p:nvSpPr>
        <p:spPr>
          <a:xfrm>
            <a:off x="6518700" y="1095175"/>
            <a:ext cx="2625300" cy="1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Functional Requirements </a:t>
            </a:r>
            <a:endParaRPr b="1"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member can view the catalog and see the amount of copies left, or search the book by genre or author. The </a:t>
            </a: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librarian</a:t>
            </a: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can view what each member rented out.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6383" l="0" r="2685" t="9292"/>
          <a:stretch/>
        </p:blipFill>
        <p:spPr>
          <a:xfrm>
            <a:off x="1407850" y="1127625"/>
            <a:ext cx="6328301" cy="37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5450" y="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Design Explanation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05450" y="596250"/>
            <a:ext cx="47565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20"/>
              <a:t>Core Entities - Attributes</a:t>
            </a:r>
            <a:endParaRPr b="1" sz="1620"/>
          </a:p>
          <a:p>
            <a:pPr indent="-31242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0"/>
              <a:buFont typeface="Arial"/>
              <a:buChar char="●"/>
            </a:pPr>
            <a:r>
              <a:rPr b="1" lang="en" sz="1420"/>
              <a:t>Book:</a:t>
            </a:r>
            <a:r>
              <a:rPr lang="en" sz="1320"/>
              <a:t> book_id </a:t>
            </a:r>
            <a:r>
              <a:rPr i="1" lang="en" sz="1320"/>
              <a:t>(PK)</a:t>
            </a:r>
            <a:r>
              <a:rPr lang="en" sz="1320"/>
              <a:t>, book_title </a:t>
            </a:r>
            <a:r>
              <a:rPr i="1" lang="en" sz="1320"/>
              <a:t>(Key)</a:t>
            </a:r>
            <a:r>
              <a:rPr lang="en" sz="1320"/>
              <a:t>, author_id </a:t>
            </a:r>
            <a:r>
              <a:rPr i="1" lang="en" sz="1320"/>
              <a:t>(FK)</a:t>
            </a:r>
            <a:r>
              <a:rPr lang="en" sz="1320"/>
              <a:t>, genre_id </a:t>
            </a:r>
            <a:r>
              <a:rPr i="1" lang="en" sz="1320"/>
              <a:t>(FK)</a:t>
            </a:r>
            <a:r>
              <a:rPr lang="en" sz="1320"/>
              <a:t>, publication_year </a:t>
            </a:r>
            <a:r>
              <a:rPr i="1" lang="en" sz="1320"/>
              <a:t>(Key)</a:t>
            </a:r>
            <a:r>
              <a:rPr lang="en" sz="1320"/>
              <a:t>, available_copies </a:t>
            </a:r>
            <a:r>
              <a:rPr i="1" lang="en" sz="1320"/>
              <a:t>(Key)</a:t>
            </a:r>
            <a:endParaRPr sz="1320"/>
          </a:p>
          <a:p>
            <a:pPr indent="-3124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Arial"/>
              <a:buChar char="●"/>
            </a:pPr>
            <a:r>
              <a:rPr b="1" lang="en" sz="1420"/>
              <a:t>Author:</a:t>
            </a:r>
            <a:r>
              <a:rPr lang="en" sz="1320"/>
              <a:t> author_id </a:t>
            </a:r>
            <a:r>
              <a:rPr i="1" lang="en" sz="1320"/>
              <a:t>(PK)</a:t>
            </a:r>
            <a:r>
              <a:rPr lang="en" sz="1320"/>
              <a:t>, first_name </a:t>
            </a:r>
            <a:r>
              <a:rPr i="1" lang="en" sz="1320"/>
              <a:t>(Key)</a:t>
            </a:r>
            <a:r>
              <a:rPr lang="en" sz="1320"/>
              <a:t>, last_name </a:t>
            </a:r>
            <a:r>
              <a:rPr i="1" lang="en" sz="1320"/>
              <a:t>(Key)</a:t>
            </a:r>
            <a:endParaRPr sz="1320"/>
          </a:p>
          <a:p>
            <a:pPr indent="-3124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Arial"/>
              <a:buChar char="●"/>
            </a:pPr>
            <a:r>
              <a:rPr b="1" lang="en" sz="1420"/>
              <a:t>Genre:</a:t>
            </a:r>
            <a:r>
              <a:rPr lang="en" sz="1320"/>
              <a:t> genre_ID </a:t>
            </a:r>
            <a:r>
              <a:rPr i="1" lang="en" sz="1320"/>
              <a:t>(PK)</a:t>
            </a:r>
            <a:r>
              <a:rPr lang="en" sz="1320"/>
              <a:t>, genre_name </a:t>
            </a:r>
            <a:r>
              <a:rPr i="1" lang="en" sz="1320"/>
              <a:t>(Key)</a:t>
            </a:r>
            <a:r>
              <a:rPr lang="en" sz="1320"/>
              <a:t>, fiction_type </a:t>
            </a:r>
            <a:r>
              <a:rPr i="1" lang="en" sz="1320"/>
              <a:t>(Key)</a:t>
            </a:r>
            <a:endParaRPr sz="1320"/>
          </a:p>
          <a:p>
            <a:pPr indent="-3124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Arial"/>
              <a:buChar char="●"/>
            </a:pPr>
            <a:r>
              <a:rPr b="1" lang="en" sz="1420"/>
              <a:t>Member:</a:t>
            </a:r>
            <a:r>
              <a:rPr lang="en" sz="1320"/>
              <a:t> member_id </a:t>
            </a:r>
            <a:r>
              <a:rPr i="1" lang="en" sz="1320"/>
              <a:t>(PK)</a:t>
            </a:r>
            <a:r>
              <a:rPr lang="en" sz="1320"/>
              <a:t>, first_name </a:t>
            </a:r>
            <a:r>
              <a:rPr i="1" lang="en" sz="1320"/>
              <a:t>(Key)</a:t>
            </a:r>
            <a:r>
              <a:rPr lang="en" sz="1320"/>
              <a:t>, last_name </a:t>
            </a:r>
            <a:r>
              <a:rPr i="1" lang="en" sz="1320"/>
              <a:t>(Key)</a:t>
            </a:r>
            <a:r>
              <a:rPr lang="en" sz="1320"/>
              <a:t>, email </a:t>
            </a:r>
            <a:r>
              <a:rPr i="1" lang="en" sz="1320"/>
              <a:t>(Key)</a:t>
            </a:r>
            <a:r>
              <a:rPr lang="en" sz="1320"/>
              <a:t>, phone_number </a:t>
            </a:r>
            <a:r>
              <a:rPr i="1" lang="en" sz="1320"/>
              <a:t>(Key)</a:t>
            </a:r>
            <a:endParaRPr sz="1320"/>
          </a:p>
          <a:p>
            <a:pPr indent="-3124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Arial"/>
              <a:buChar char="●"/>
            </a:pPr>
            <a:r>
              <a:rPr b="1" lang="en" sz="1420"/>
              <a:t>Rented_Book:</a:t>
            </a:r>
            <a:r>
              <a:rPr lang="en" sz="1320"/>
              <a:t> rental_id </a:t>
            </a:r>
            <a:r>
              <a:rPr i="1" lang="en" sz="1320"/>
              <a:t>(PK)</a:t>
            </a:r>
            <a:r>
              <a:rPr lang="en" sz="1320"/>
              <a:t>, book_id </a:t>
            </a:r>
            <a:r>
              <a:rPr i="1" lang="en" sz="1320"/>
              <a:t>(FK)</a:t>
            </a:r>
            <a:r>
              <a:rPr lang="en" sz="1320"/>
              <a:t>, member_id </a:t>
            </a:r>
            <a:r>
              <a:rPr i="1" lang="en" sz="1320"/>
              <a:t>(FK)</a:t>
            </a:r>
            <a:r>
              <a:rPr lang="en" sz="1320"/>
              <a:t>, rental_date </a:t>
            </a:r>
            <a:r>
              <a:rPr i="1" lang="en" sz="1320"/>
              <a:t>(Key)</a:t>
            </a:r>
            <a:r>
              <a:rPr lang="en" sz="1320"/>
              <a:t>, due_date </a:t>
            </a:r>
            <a:r>
              <a:rPr i="1" lang="en" sz="1320"/>
              <a:t>(Key)</a:t>
            </a:r>
            <a:endParaRPr sz="13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2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6383" l="0" r="2685" t="9292"/>
          <a:stretch/>
        </p:blipFill>
        <p:spPr>
          <a:xfrm>
            <a:off x="4861950" y="1051650"/>
            <a:ext cx="4201849" cy="29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05450" y="3433950"/>
            <a:ext cx="4756500" cy="13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20"/>
              <a:t>Core Entities - Relationships</a:t>
            </a:r>
            <a:endParaRPr b="1" sz="1620"/>
          </a:p>
          <a:p>
            <a:pPr indent="-31242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Book to Author </a:t>
            </a:r>
            <a:r>
              <a:rPr i="1" lang="en" sz="1320"/>
              <a:t>(N:1)</a:t>
            </a:r>
            <a:r>
              <a:rPr lang="en" sz="1320"/>
              <a:t>: A book has an author</a:t>
            </a:r>
            <a:endParaRPr sz="1320"/>
          </a:p>
          <a:p>
            <a:pPr indent="-3124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Book to Genre </a:t>
            </a:r>
            <a:r>
              <a:rPr i="1" lang="en" sz="1320"/>
              <a:t>(N:1)</a:t>
            </a:r>
            <a:r>
              <a:rPr lang="en" sz="1320"/>
              <a:t>: A book has a genre</a:t>
            </a:r>
            <a:endParaRPr sz="1320"/>
          </a:p>
          <a:p>
            <a:pPr indent="-3124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Book to Rented_Book </a:t>
            </a:r>
            <a:r>
              <a:rPr i="1" lang="en" sz="1320"/>
              <a:t>(1:N)</a:t>
            </a:r>
            <a:r>
              <a:rPr lang="en" sz="1320"/>
              <a:t>: A book can be rented</a:t>
            </a:r>
            <a:endParaRPr sz="1320"/>
          </a:p>
          <a:p>
            <a:pPr indent="-3124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Member to Rented_Book </a:t>
            </a:r>
            <a:r>
              <a:rPr i="1" lang="en" sz="1320"/>
              <a:t>(1:N)</a:t>
            </a:r>
            <a:r>
              <a:rPr lang="en" sz="1320"/>
              <a:t>: A member can rent one or more  books</a:t>
            </a:r>
            <a:endParaRPr sz="13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Design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0450"/>
            <a:ext cx="8172226" cy="411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Model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https://docs.google.com/document/d/1MNk2jfkmLJm6t5C0cpaPCmFiti_uINV581TowAchk3k/edit?tab=t.0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Author’s table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70925"/>
            <a:ext cx="44430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author (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author_id INT PRIMARY KEY,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first_name VARCHAR2(50),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last_name VARCHAR2(50)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050" y="366325"/>
            <a:ext cx="3785251" cy="44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Genre’s table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406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genre (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genre_id INT PRIMARY KEY,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genre_name VARCHAR2(50) UNIQUE NOT NULL,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fiction_type VARCHAR2(50)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750" y="327297"/>
            <a:ext cx="4069550" cy="453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