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9"/>
  </p:normalViewPr>
  <p:slideViewPr>
    <p:cSldViewPr snapToGrid="0" snapToObjects="1">
      <p:cViewPr varScale="1">
        <p:scale>
          <a:sx n="90" d="100"/>
          <a:sy n="90" d="100"/>
        </p:scale>
        <p:origin x="5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D4BE-CF84-4959-BD2E-5AFA5D374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2F6DD1-2A86-4E2E-B14E-1B21D7025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0AC88D-2120-4B97-A362-CBAF7CE30393}"/>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5" name="Footer Placeholder 4">
            <a:extLst>
              <a:ext uri="{FF2B5EF4-FFF2-40B4-BE49-F238E27FC236}">
                <a16:creationId xmlns:a16="http://schemas.microsoft.com/office/drawing/2014/main" id="{4D7D14DB-D64D-43BD-85A3-3F56E43381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3CB987-4F06-4948-99F5-1B8B247B4B4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376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5F6B-872B-4905-A3DB-E6F5DEFC4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26DE2D-398D-4468-A30A-2DCEAE0ED0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F2E18-62F1-4F4F-AC74-3878793B834A}"/>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5" name="Footer Placeholder 4">
            <a:extLst>
              <a:ext uri="{FF2B5EF4-FFF2-40B4-BE49-F238E27FC236}">
                <a16:creationId xmlns:a16="http://schemas.microsoft.com/office/drawing/2014/main" id="{CCD2DC82-8B07-4AEA-B60E-558CFF658D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CF91C0-7186-4408-92EE-FD59EF51EA7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502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3BBC73-1CC9-473E-84DB-40F8E862CB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D0190-45F2-4145-B805-43B6518DF9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6658A-D8A9-4C05-A51B-BBDA24592C1F}"/>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5" name="Footer Placeholder 4">
            <a:extLst>
              <a:ext uri="{FF2B5EF4-FFF2-40B4-BE49-F238E27FC236}">
                <a16:creationId xmlns:a16="http://schemas.microsoft.com/office/drawing/2014/main" id="{987085E8-4609-4836-A171-267B8DAEC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B0381F-9B81-49C2-97E0-40025E8EC67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998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91E8-1ABC-405A-8F9B-B71391ECD9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ADC1D-A375-4BF1-A0EE-588A47EC6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0DD39-4E62-406A-8F0A-C720AEF985CA}"/>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5" name="Footer Placeholder 4">
            <a:extLst>
              <a:ext uri="{FF2B5EF4-FFF2-40B4-BE49-F238E27FC236}">
                <a16:creationId xmlns:a16="http://schemas.microsoft.com/office/drawing/2014/main" id="{4FEDD631-D7A5-461F-8133-C86F117D30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C8E508-D69C-4372-8ACF-AC06530565B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861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DC3C-E3A3-4DB5-8E71-11F957580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FBF6E5-296A-496B-8C50-115A4D144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9B682-4EA5-4B00-B32D-D2F8CBF863FD}"/>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5" name="Footer Placeholder 4">
            <a:extLst>
              <a:ext uri="{FF2B5EF4-FFF2-40B4-BE49-F238E27FC236}">
                <a16:creationId xmlns:a16="http://schemas.microsoft.com/office/drawing/2014/main" id="{FA19BB96-6340-447A-A0FB-66C2AED815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8D7703-7697-44FF-BD40-9306D83C176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552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52B7-4F8E-42E3-A15D-EBAE40E0DB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4120A-50A7-4708-9D7C-2B38123B6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E9592F-0C34-4E8A-8A8D-2F84F0544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4E97AB-42C8-4B16-8D57-F7157269D6FB}"/>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6" name="Footer Placeholder 5">
            <a:extLst>
              <a:ext uri="{FF2B5EF4-FFF2-40B4-BE49-F238E27FC236}">
                <a16:creationId xmlns:a16="http://schemas.microsoft.com/office/drawing/2014/main" id="{2261C600-3439-4EB5-9758-86FC7C1C18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5A8ABD-7555-4CE8-88D8-B6B4D61BF18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081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5C0A-C7D2-494A-8F86-5394655439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9FAC7-7051-4204-815A-E6499FFF5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1B306-1F0A-4043-A469-87C4AF178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15AA6B-8679-4B2F-9C3A-43A3D67DF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CCB48-91EB-4AC6-8DA2-F7A97386B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BA767A-01B8-4F66-8D8E-B06B7D6FE6B4}"/>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8" name="Footer Placeholder 7">
            <a:extLst>
              <a:ext uri="{FF2B5EF4-FFF2-40B4-BE49-F238E27FC236}">
                <a16:creationId xmlns:a16="http://schemas.microsoft.com/office/drawing/2014/main" id="{D9E15FB9-B82E-4B07-849A-983F2D1B86B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5E7E1DD-E01F-41F1-88A0-27381AAA91D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095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F1BE-0B32-4A0E-9B01-410CC5517D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651D82-BC20-4839-A439-1EBEB971EFF1}"/>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4" name="Footer Placeholder 3">
            <a:extLst>
              <a:ext uri="{FF2B5EF4-FFF2-40B4-BE49-F238E27FC236}">
                <a16:creationId xmlns:a16="http://schemas.microsoft.com/office/drawing/2014/main" id="{AF959C05-D7E1-4CD3-9218-89E1EEAA32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EAEC82-50ED-45F9-A1A7-F046D4D36BD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051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35695-5F3B-4B2A-A35F-712619D4D82C}"/>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3" name="Footer Placeholder 2">
            <a:extLst>
              <a:ext uri="{FF2B5EF4-FFF2-40B4-BE49-F238E27FC236}">
                <a16:creationId xmlns:a16="http://schemas.microsoft.com/office/drawing/2014/main" id="{040F0FF9-6A96-4CD0-BE5B-1B9E9C1F8D8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CD808A-DA4E-470B-9553-35382526823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178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5BF3-A515-4405-9168-2F1729A3A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C120BA-2456-4C16-BC77-0293E3578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B0BC0F-2BBB-489A-A214-A82AF72A3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92443-98A8-4745-A26A-97B2F95DEFA7}"/>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6" name="Footer Placeholder 5">
            <a:extLst>
              <a:ext uri="{FF2B5EF4-FFF2-40B4-BE49-F238E27FC236}">
                <a16:creationId xmlns:a16="http://schemas.microsoft.com/office/drawing/2014/main" id="{8A06C5F0-F5EC-4480-AC30-063BBA7969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CD4845-1BCE-4583-9773-17377C0B891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627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6B90-BC71-4196-B79F-C282360AE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47D772-5807-4A4A-8805-499736FDC0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828A4F-2A20-4D8E-AA94-27ABFC831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3FADC-F402-42D9-8E3D-CAD4A9D6C6D8}"/>
              </a:ext>
            </a:extLst>
          </p:cNvPr>
          <p:cNvSpPr>
            <a:spLocks noGrp="1"/>
          </p:cNvSpPr>
          <p:nvPr>
            <p:ph type="dt" sz="half" idx="10"/>
          </p:nvPr>
        </p:nvSpPr>
        <p:spPr/>
        <p:txBody>
          <a:bodyPr/>
          <a:lstStyle/>
          <a:p>
            <a:fld id="{48A87A34-81AB-432B-8DAE-1953F412C126}" type="datetimeFigureOut">
              <a:rPr lang="en-US" smtClean="0"/>
              <a:pPr/>
              <a:t>3/11/2020</a:t>
            </a:fld>
            <a:endParaRPr lang="en-US" dirty="0"/>
          </a:p>
        </p:txBody>
      </p:sp>
      <p:sp>
        <p:nvSpPr>
          <p:cNvPr id="6" name="Footer Placeholder 5">
            <a:extLst>
              <a:ext uri="{FF2B5EF4-FFF2-40B4-BE49-F238E27FC236}">
                <a16:creationId xmlns:a16="http://schemas.microsoft.com/office/drawing/2014/main" id="{841F34B5-A3CE-4945-8694-BA65327A21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C8CAFF-4E73-47EB-8C9A-1A4D16D9479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113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662CC-106D-455F-ACDA-74DE582DA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3E54A5-3E98-4D24-89F9-8B186C599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F4E74-3570-4E64-AE0F-6CA7CF484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3/11/2020</a:t>
            </a:fld>
            <a:endParaRPr lang="en-US" dirty="0"/>
          </a:p>
        </p:txBody>
      </p:sp>
      <p:sp>
        <p:nvSpPr>
          <p:cNvPr id="5" name="Footer Placeholder 4">
            <a:extLst>
              <a:ext uri="{FF2B5EF4-FFF2-40B4-BE49-F238E27FC236}">
                <a16:creationId xmlns:a16="http://schemas.microsoft.com/office/drawing/2014/main" id="{3DF9CA4A-CE56-43AF-BCB7-951EFD348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A1121D4-5CD9-46FC-B8E3-54F623CD1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3020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E7732-179B-F24E-901F-3EA2A1BEF949}"/>
              </a:ext>
            </a:extLst>
          </p:cNvPr>
          <p:cNvSpPr>
            <a:spLocks noGrp="1"/>
          </p:cNvSpPr>
          <p:nvPr>
            <p:ph type="ctrTitle"/>
          </p:nvPr>
        </p:nvSpPr>
        <p:spPr>
          <a:xfrm>
            <a:off x="1756042" y="1433756"/>
            <a:ext cx="8679915" cy="2805735"/>
          </a:xfrm>
        </p:spPr>
        <p:txBody>
          <a:bodyPr>
            <a:normAutofit fontScale="90000"/>
          </a:bodyPr>
          <a:lstStyle/>
          <a:p>
            <a:pPr>
              <a:lnSpc>
                <a:spcPct val="150000"/>
              </a:lnSpc>
            </a:pPr>
            <a:br>
              <a:rPr lang="it-IT" b="1" dirty="0">
                <a:solidFill>
                  <a:schemeClr val="tx1"/>
                </a:solidFill>
              </a:rPr>
            </a:br>
            <a:br>
              <a:rPr lang="it-IT" sz="4000" b="1" dirty="0">
                <a:solidFill>
                  <a:schemeClr val="tx1"/>
                </a:solidFill>
              </a:rPr>
            </a:br>
            <a:r>
              <a:rPr lang="it-IT" sz="4000" b="1" dirty="0">
                <a:solidFill>
                  <a:schemeClr val="tx1"/>
                </a:solidFill>
              </a:rPr>
              <a:t>IBM CAPSTONE PROJECT – </a:t>
            </a:r>
            <a:r>
              <a:rPr lang="en" sz="4000" b="1" dirty="0">
                <a:solidFill>
                  <a:schemeClr val="tx1"/>
                </a:solidFill>
              </a:rPr>
              <a:t>The Battle of Neighborhoods: </a:t>
            </a:r>
            <a:br>
              <a:rPr lang="en" sz="4000" b="1" dirty="0">
                <a:solidFill>
                  <a:schemeClr val="tx1"/>
                </a:solidFill>
              </a:rPr>
            </a:br>
            <a:r>
              <a:rPr lang="en" sz="4000" b="1" dirty="0"/>
              <a:t>R</a:t>
            </a:r>
            <a:r>
              <a:rPr lang="en-US" sz="4000" b="1" dirty="0"/>
              <a:t>restaurants in Bangalore</a:t>
            </a:r>
            <a:endParaRPr lang="it-IT" sz="4000" b="1" dirty="0"/>
          </a:p>
        </p:txBody>
      </p:sp>
    </p:spTree>
    <p:extLst>
      <p:ext uri="{BB962C8B-B14F-4D97-AF65-F5344CB8AC3E}">
        <p14:creationId xmlns:p14="http://schemas.microsoft.com/office/powerpoint/2010/main" val="29804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5C39A-9140-3B49-AF9A-EB7A1E023223}"/>
              </a:ext>
            </a:extLst>
          </p:cNvPr>
          <p:cNvSpPr>
            <a:spLocks noGrp="1"/>
          </p:cNvSpPr>
          <p:nvPr>
            <p:ph type="title"/>
          </p:nvPr>
        </p:nvSpPr>
        <p:spPr/>
        <p:txBody>
          <a:bodyPr/>
          <a:lstStyle/>
          <a:p>
            <a:r>
              <a:rPr lang="it-IT" b="1" dirty="0">
                <a:solidFill>
                  <a:schemeClr val="tx1"/>
                </a:solidFill>
              </a:rPr>
              <a:t>Business Problem</a:t>
            </a:r>
          </a:p>
        </p:txBody>
      </p:sp>
      <p:sp>
        <p:nvSpPr>
          <p:cNvPr id="3" name="Segnaposto contenuto 2">
            <a:extLst>
              <a:ext uri="{FF2B5EF4-FFF2-40B4-BE49-F238E27FC236}">
                <a16:creationId xmlns:a16="http://schemas.microsoft.com/office/drawing/2014/main" id="{DCE58E34-076D-4544-8D84-448AACE6206B}"/>
              </a:ext>
            </a:extLst>
          </p:cNvPr>
          <p:cNvSpPr>
            <a:spLocks noGrp="1"/>
          </p:cNvSpPr>
          <p:nvPr>
            <p:ph idx="1"/>
          </p:nvPr>
        </p:nvSpPr>
        <p:spPr/>
        <p:txBody>
          <a:bodyPr/>
          <a:lstStyle/>
          <a:p>
            <a:pPr marL="0" indent="0">
              <a:buNone/>
            </a:pPr>
            <a:r>
              <a:rPr lang="en-IN" dirty="0"/>
              <a:t>• What is best location in Bangalore for Kerala Cuisine(or any other specific choice)</a:t>
            </a:r>
          </a:p>
          <a:p>
            <a:pPr marL="0" indent="0">
              <a:buNone/>
            </a:pPr>
            <a:r>
              <a:rPr lang="en-IN" dirty="0"/>
              <a:t>• Which areas have large number of Kerala Restaurant Market</a:t>
            </a:r>
          </a:p>
          <a:p>
            <a:pPr marL="0" indent="0">
              <a:buNone/>
            </a:pPr>
            <a:r>
              <a:rPr lang="en-IN" dirty="0"/>
              <a:t>• Which all areas have less number of Restaurant</a:t>
            </a:r>
          </a:p>
          <a:p>
            <a:pPr marL="0" indent="0">
              <a:buNone/>
            </a:pPr>
            <a:r>
              <a:rPr lang="en-IN" dirty="0"/>
              <a:t>• Which is the best place to stay if I prefer Kerala Cuisine</a:t>
            </a:r>
          </a:p>
          <a:p>
            <a:pPr marL="0" indent="0">
              <a:buNone/>
            </a:pPr>
            <a:r>
              <a:rPr lang="en-IN" dirty="0"/>
              <a:t>• What places are have best restaurant in Bangalore</a:t>
            </a:r>
            <a:endParaRPr lang="it-IT" dirty="0"/>
          </a:p>
        </p:txBody>
      </p:sp>
    </p:spTree>
    <p:extLst>
      <p:ext uri="{BB962C8B-B14F-4D97-AF65-F5344CB8AC3E}">
        <p14:creationId xmlns:p14="http://schemas.microsoft.com/office/powerpoint/2010/main" val="359846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0254B-123A-4D4A-B419-30F524BF3C38}"/>
              </a:ext>
            </a:extLst>
          </p:cNvPr>
          <p:cNvSpPr>
            <a:spLocks noGrp="1"/>
          </p:cNvSpPr>
          <p:nvPr>
            <p:ph type="title"/>
          </p:nvPr>
        </p:nvSpPr>
        <p:spPr/>
        <p:txBody>
          <a:bodyPr/>
          <a:lstStyle/>
          <a:p>
            <a:r>
              <a:rPr lang="it-IT" b="1" dirty="0">
                <a:solidFill>
                  <a:schemeClr val="tx1"/>
                </a:solidFill>
              </a:rPr>
              <a:t>Business </a:t>
            </a:r>
            <a:r>
              <a:rPr lang="it-IT" b="1" dirty="0" err="1">
                <a:solidFill>
                  <a:schemeClr val="tx1"/>
                </a:solidFill>
              </a:rPr>
              <a:t>Problem</a:t>
            </a:r>
            <a:endParaRPr lang="it-IT" b="1" dirty="0">
              <a:solidFill>
                <a:schemeClr val="tx1"/>
              </a:solidFill>
            </a:endParaRPr>
          </a:p>
        </p:txBody>
      </p:sp>
      <p:sp>
        <p:nvSpPr>
          <p:cNvPr id="3" name="Segnaposto contenuto 2">
            <a:extLst>
              <a:ext uri="{FF2B5EF4-FFF2-40B4-BE49-F238E27FC236}">
                <a16:creationId xmlns:a16="http://schemas.microsoft.com/office/drawing/2014/main" id="{A40B6F24-7850-9B4F-A920-82E8041FB4CD}"/>
              </a:ext>
            </a:extLst>
          </p:cNvPr>
          <p:cNvSpPr>
            <a:spLocks noGrp="1"/>
          </p:cNvSpPr>
          <p:nvPr>
            <p:ph idx="1"/>
          </p:nvPr>
        </p:nvSpPr>
        <p:spPr/>
        <p:txBody>
          <a:bodyPr/>
          <a:lstStyle/>
          <a:p>
            <a:r>
              <a:rPr lang="en-IN" dirty="0"/>
              <a:t>How can a Bangalore resident find the best area where they can get large number of restaurants in their choice, or get the best restaurants area based on their choice</a:t>
            </a:r>
            <a:r>
              <a:rPr lang="en" dirty="0"/>
              <a:t>?</a:t>
            </a:r>
            <a:endParaRPr lang="it-IT" dirty="0"/>
          </a:p>
        </p:txBody>
      </p:sp>
    </p:spTree>
    <p:extLst>
      <p:ext uri="{BB962C8B-B14F-4D97-AF65-F5344CB8AC3E}">
        <p14:creationId xmlns:p14="http://schemas.microsoft.com/office/powerpoint/2010/main" val="335874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825A2-8DD2-DB44-AFEC-0B05F6C4C714}"/>
              </a:ext>
            </a:extLst>
          </p:cNvPr>
          <p:cNvSpPr>
            <a:spLocks noGrp="1"/>
          </p:cNvSpPr>
          <p:nvPr>
            <p:ph type="title"/>
          </p:nvPr>
        </p:nvSpPr>
        <p:spPr/>
        <p:txBody>
          <a:bodyPr/>
          <a:lstStyle/>
          <a:p>
            <a:r>
              <a:rPr lang="it-IT" b="1" dirty="0">
                <a:solidFill>
                  <a:schemeClr val="tx1"/>
                </a:solidFill>
              </a:rPr>
              <a:t>Solution</a:t>
            </a:r>
          </a:p>
        </p:txBody>
      </p:sp>
      <p:sp>
        <p:nvSpPr>
          <p:cNvPr id="3" name="Segnaposto contenuto 2">
            <a:extLst>
              <a:ext uri="{FF2B5EF4-FFF2-40B4-BE49-F238E27FC236}">
                <a16:creationId xmlns:a16="http://schemas.microsoft.com/office/drawing/2014/main" id="{C5D71D72-2211-9F48-AD3F-B8684A738A0A}"/>
              </a:ext>
            </a:extLst>
          </p:cNvPr>
          <p:cNvSpPr>
            <a:spLocks noGrp="1"/>
          </p:cNvSpPr>
          <p:nvPr>
            <p:ph idx="1"/>
          </p:nvPr>
        </p:nvSpPr>
        <p:spPr/>
        <p:txBody>
          <a:bodyPr/>
          <a:lstStyle/>
          <a:p>
            <a:r>
              <a:rPr lang="en" dirty="0"/>
              <a:t>Clustering </a:t>
            </a:r>
            <a:r>
              <a:rPr lang="en-IN" dirty="0"/>
              <a:t>Bangalore </a:t>
            </a:r>
            <a:r>
              <a:rPr lang="en" dirty="0"/>
              <a:t>neighborhoods in order to recommend </a:t>
            </a:r>
            <a:r>
              <a:rPr lang="en-IN" dirty="0"/>
              <a:t>the areas</a:t>
            </a:r>
            <a:r>
              <a:rPr lang="en" dirty="0"/>
              <a:t> </a:t>
            </a:r>
            <a:r>
              <a:rPr lang="en-IN" dirty="0"/>
              <a:t>where they can find the large number of restaurants in their choice or the area where they can find the best rated restaurants from the users preferred category</a:t>
            </a:r>
            <a:r>
              <a:rPr lang="en" dirty="0"/>
              <a:t>. </a:t>
            </a:r>
            <a:endParaRPr lang="it-IT" dirty="0"/>
          </a:p>
        </p:txBody>
      </p:sp>
    </p:spTree>
    <p:extLst>
      <p:ext uri="{BB962C8B-B14F-4D97-AF65-F5344CB8AC3E}">
        <p14:creationId xmlns:p14="http://schemas.microsoft.com/office/powerpoint/2010/main" val="307770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D65DE-0A4D-4D4E-B5ED-E2290A42D605}"/>
              </a:ext>
            </a:extLst>
          </p:cNvPr>
          <p:cNvSpPr>
            <a:spLocks noGrp="1"/>
          </p:cNvSpPr>
          <p:nvPr>
            <p:ph type="title"/>
          </p:nvPr>
        </p:nvSpPr>
        <p:spPr/>
        <p:txBody>
          <a:bodyPr/>
          <a:lstStyle/>
          <a:p>
            <a:r>
              <a:rPr lang="it-IT" b="1" dirty="0">
                <a:solidFill>
                  <a:schemeClr val="tx1"/>
                </a:solidFill>
              </a:rPr>
              <a:t>Data and </a:t>
            </a:r>
            <a:r>
              <a:rPr lang="it-IT" b="1" dirty="0" err="1">
                <a:solidFill>
                  <a:schemeClr val="tx1"/>
                </a:solidFill>
              </a:rPr>
              <a:t>Methodology</a:t>
            </a:r>
            <a:endParaRPr lang="it-IT" b="1" dirty="0">
              <a:solidFill>
                <a:schemeClr val="tx1"/>
              </a:solidFill>
            </a:endParaRPr>
          </a:p>
        </p:txBody>
      </p:sp>
      <p:sp>
        <p:nvSpPr>
          <p:cNvPr id="3" name="Segnaposto contenuto 2">
            <a:extLst>
              <a:ext uri="{FF2B5EF4-FFF2-40B4-BE49-F238E27FC236}">
                <a16:creationId xmlns:a16="http://schemas.microsoft.com/office/drawing/2014/main" id="{6BAF8A4A-2E16-2E4C-A988-95A259F89D51}"/>
              </a:ext>
            </a:extLst>
          </p:cNvPr>
          <p:cNvSpPr>
            <a:spLocks noGrp="1"/>
          </p:cNvSpPr>
          <p:nvPr>
            <p:ph idx="1"/>
          </p:nvPr>
        </p:nvSpPr>
        <p:spPr/>
        <p:txBody>
          <a:bodyPr>
            <a:normAutofit fontScale="77500" lnSpcReduction="20000"/>
          </a:bodyPr>
          <a:lstStyle/>
          <a:p>
            <a:r>
              <a:rPr lang="it-IT" dirty="0"/>
              <a:t>Data: </a:t>
            </a:r>
            <a:r>
              <a:rPr lang="en-US" dirty="0"/>
              <a:t>We use Zomato </a:t>
            </a:r>
            <a:r>
              <a:rPr lang="en-US" dirty="0" err="1"/>
              <a:t>kaggel</a:t>
            </a:r>
            <a:r>
              <a:rPr lang="en-US" dirty="0"/>
              <a:t> dataset for collecting the Bangalore restaurant data. We downloaded the dataset and use </a:t>
            </a:r>
            <a:r>
              <a:rPr lang="en-US" dirty="0" err="1"/>
              <a:t>read_csv</a:t>
            </a:r>
            <a:r>
              <a:rPr lang="en-US" dirty="0"/>
              <a:t> method to access the dataset and create </a:t>
            </a:r>
            <a:r>
              <a:rPr lang="en-US" dirty="0" err="1"/>
              <a:t>dataframe</a:t>
            </a:r>
            <a:r>
              <a:rPr lang="en-US" dirty="0"/>
              <a:t> from it. We use Geocoder for getting the latitude and Longitudes of all the locations received from the data set. We added the Latitude and longitude information for all the locations to the original data from by connecting it with location field. Using </a:t>
            </a:r>
            <a:r>
              <a:rPr lang="en-US" dirty="0" err="1"/>
              <a:t>FourSquare</a:t>
            </a:r>
            <a:r>
              <a:rPr lang="en-US" dirty="0"/>
              <a:t> API we find all venues for each </a:t>
            </a:r>
            <a:r>
              <a:rPr lang="en-US" dirty="0" err="1"/>
              <a:t>neighbourhood</a:t>
            </a:r>
            <a:r>
              <a:rPr lang="en-US" dirty="0"/>
              <a:t> and Filter out all venues that are nearby by locations. We Plot the data in bars using </a:t>
            </a:r>
            <a:r>
              <a:rPr lang="en-US" dirty="0" err="1"/>
              <a:t>mathplotlib</a:t>
            </a:r>
            <a:r>
              <a:rPr lang="en-US" dirty="0"/>
              <a:t>, for displaying the top ten highest rated Kerala restaurants area in </a:t>
            </a:r>
            <a:r>
              <a:rPr lang="en-US" dirty="0" err="1"/>
              <a:t>Bangalore.We</a:t>
            </a:r>
            <a:r>
              <a:rPr lang="en-US" dirty="0"/>
              <a:t> use aggregative rating for each restaurant to find the best places for Kerala restaurants. </a:t>
            </a:r>
            <a:r>
              <a:rPr lang="en-US" dirty="0" err="1"/>
              <a:t>Visualise</a:t>
            </a:r>
            <a:r>
              <a:rPr lang="en-US" dirty="0"/>
              <a:t> the Ranking of </a:t>
            </a:r>
            <a:r>
              <a:rPr lang="en-US" dirty="0" err="1"/>
              <a:t>neighbourhoods</a:t>
            </a:r>
            <a:r>
              <a:rPr lang="en-US" dirty="0"/>
              <a:t> in Maps using folium library.</a:t>
            </a:r>
            <a:r>
              <a:rPr lang="en" dirty="0"/>
              <a:t>.</a:t>
            </a:r>
          </a:p>
          <a:p>
            <a:r>
              <a:rPr lang="en" dirty="0" err="1"/>
              <a:t>Mehodology</a:t>
            </a:r>
            <a:r>
              <a:rPr lang="en" dirty="0"/>
              <a:t>: </a:t>
            </a:r>
          </a:p>
          <a:p>
            <a:pPr marL="342900" indent="-342900">
              <a:buFont typeface="+mj-lt"/>
              <a:buAutoNum type="arabicPeriod"/>
            </a:pPr>
            <a:r>
              <a:rPr lang="en" dirty="0"/>
              <a:t>Collect Inspection Data;</a:t>
            </a:r>
          </a:p>
          <a:p>
            <a:pPr marL="342900" indent="-342900">
              <a:buFont typeface="+mj-lt"/>
              <a:buAutoNum type="arabicPeriod"/>
            </a:pPr>
            <a:r>
              <a:rPr lang="en" dirty="0"/>
              <a:t>Explore and Understand Data;</a:t>
            </a:r>
          </a:p>
          <a:p>
            <a:pPr marL="342900" indent="-342900">
              <a:buFont typeface="+mj-lt"/>
              <a:buAutoNum type="arabicPeriod"/>
            </a:pPr>
            <a:r>
              <a:rPr lang="en" dirty="0"/>
              <a:t>Data preparation and preprocessing;</a:t>
            </a:r>
          </a:p>
          <a:p>
            <a:pPr marL="342900" indent="-342900">
              <a:buFont typeface="+mj-lt"/>
              <a:buAutoNum type="arabicPeriod"/>
            </a:pPr>
            <a:r>
              <a:rPr lang="en" dirty="0"/>
              <a:t>Modeling – </a:t>
            </a:r>
            <a:r>
              <a:rPr lang="en-IN" dirty="0" err="1"/>
              <a:t>Kmeans</a:t>
            </a:r>
            <a:r>
              <a:rPr lang="en-IN" dirty="0"/>
              <a:t> Clustering</a:t>
            </a:r>
            <a:endParaRPr lang="it-IT" dirty="0"/>
          </a:p>
        </p:txBody>
      </p:sp>
    </p:spTree>
    <p:extLst>
      <p:ext uri="{BB962C8B-B14F-4D97-AF65-F5344CB8AC3E}">
        <p14:creationId xmlns:p14="http://schemas.microsoft.com/office/powerpoint/2010/main" val="99970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1FC6B-425D-9849-9B81-F1836A50C0A7}"/>
              </a:ext>
            </a:extLst>
          </p:cNvPr>
          <p:cNvSpPr>
            <a:spLocks noGrp="1"/>
          </p:cNvSpPr>
          <p:nvPr>
            <p:ph type="title"/>
          </p:nvPr>
        </p:nvSpPr>
        <p:spPr>
          <a:xfrm>
            <a:off x="1683982" y="5324354"/>
            <a:ext cx="8833655" cy="844952"/>
          </a:xfrm>
        </p:spPr>
        <p:txBody>
          <a:bodyPr vert="horz" lIns="228600" tIns="228600" rIns="228600" bIns="0" rtlCol="0" anchor="b">
            <a:normAutofit/>
          </a:bodyPr>
          <a:lstStyle/>
          <a:p>
            <a:pPr algn="ctr">
              <a:lnSpc>
                <a:spcPct val="80000"/>
              </a:lnSpc>
            </a:pPr>
            <a:r>
              <a:rPr lang="en-US" sz="3700"/>
              <a:t>K-Means clustering</a:t>
            </a:r>
          </a:p>
        </p:txBody>
      </p:sp>
      <p:pic>
        <p:nvPicPr>
          <p:cNvPr id="5" name="Content Placeholder 4">
            <a:extLst>
              <a:ext uri="{FF2B5EF4-FFF2-40B4-BE49-F238E27FC236}">
                <a16:creationId xmlns:a16="http://schemas.microsoft.com/office/drawing/2014/main" id="{01C47CD9-E3FA-4ED4-9BE4-789D8C2FDF02}"/>
              </a:ext>
            </a:extLst>
          </p:cNvPr>
          <p:cNvPicPr>
            <a:picLocks noGrp="1" noChangeAspect="1"/>
          </p:cNvPicPr>
          <p:nvPr>
            <p:ph idx="1"/>
          </p:nvPr>
        </p:nvPicPr>
        <p:blipFill>
          <a:blip r:embed="rId2"/>
          <a:stretch>
            <a:fillRect/>
          </a:stretch>
        </p:blipFill>
        <p:spPr>
          <a:xfrm>
            <a:off x="1886429" y="89422"/>
            <a:ext cx="9265286" cy="5482038"/>
          </a:xfrm>
          <a:prstGeom prst="rect">
            <a:avLst/>
          </a:prstGeom>
        </p:spPr>
      </p:pic>
    </p:spTree>
    <p:extLst>
      <p:ext uri="{BB962C8B-B14F-4D97-AF65-F5344CB8AC3E}">
        <p14:creationId xmlns:p14="http://schemas.microsoft.com/office/powerpoint/2010/main" val="18857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ADF-189A-A045-A671-647AD7773500}"/>
              </a:ext>
            </a:extLst>
          </p:cNvPr>
          <p:cNvSpPr>
            <a:spLocks noGrp="1"/>
          </p:cNvSpPr>
          <p:nvPr>
            <p:ph type="title"/>
          </p:nvPr>
        </p:nvSpPr>
        <p:spPr/>
        <p:txBody>
          <a:bodyPr/>
          <a:lstStyle/>
          <a:p>
            <a:r>
              <a:rPr lang="it-IT" b="1" dirty="0" err="1">
                <a:solidFill>
                  <a:schemeClr val="tx1"/>
                </a:solidFill>
              </a:rPr>
              <a:t>Outcome</a:t>
            </a:r>
            <a:r>
              <a:rPr lang="it-IT" b="1" dirty="0">
                <a:solidFill>
                  <a:schemeClr val="tx1"/>
                </a:solidFill>
              </a:rPr>
              <a:t>:</a:t>
            </a:r>
          </a:p>
        </p:txBody>
      </p:sp>
      <p:sp>
        <p:nvSpPr>
          <p:cNvPr id="3" name="Segnaposto contenuto 2">
            <a:extLst>
              <a:ext uri="{FF2B5EF4-FFF2-40B4-BE49-F238E27FC236}">
                <a16:creationId xmlns:a16="http://schemas.microsoft.com/office/drawing/2014/main" id="{6169EA5C-3AE1-0642-9165-0582D8E9D8ED}"/>
              </a:ext>
            </a:extLst>
          </p:cNvPr>
          <p:cNvSpPr>
            <a:spLocks noGrp="1"/>
          </p:cNvSpPr>
          <p:nvPr>
            <p:ph idx="1"/>
          </p:nvPr>
        </p:nvSpPr>
        <p:spPr>
          <a:xfrm>
            <a:off x="4585855" y="360218"/>
            <a:ext cx="7467600" cy="5691590"/>
          </a:xfrm>
        </p:spPr>
        <p:txBody>
          <a:bodyPr>
            <a:normAutofit fontScale="92500" lnSpcReduction="20000"/>
          </a:bodyPr>
          <a:lstStyle/>
          <a:p>
            <a:endParaRPr lang="en-IN" dirty="0"/>
          </a:p>
          <a:p>
            <a:endParaRPr lang="en" dirty="0"/>
          </a:p>
          <a:p>
            <a:pPr marL="342900" indent="-342900">
              <a:buFont typeface="+mj-lt"/>
              <a:buAutoNum type="arabicPeriod"/>
            </a:pPr>
            <a:endParaRPr lang="en" dirty="0"/>
          </a:p>
          <a:p>
            <a:pPr marL="0" indent="0">
              <a:buNone/>
            </a:pPr>
            <a:r>
              <a:rPr lang="en-US" b="1" dirty="0"/>
              <a:t>With the data now ready, we run k-means to cluster the neighborhoods into five (5) clusters. </a:t>
            </a:r>
            <a:r>
              <a:rPr lang="en" b="1" dirty="0"/>
              <a:t>Examination of </a:t>
            </a:r>
            <a:r>
              <a:rPr lang="en-IN" b="1" dirty="0"/>
              <a:t>Restaurants data using Zomato Data Set for Bangalore for Kerala Restaurants, gives the below results</a:t>
            </a:r>
          </a:p>
          <a:p>
            <a:pPr marL="0" indent="0">
              <a:buNone/>
            </a:pPr>
            <a:endParaRPr lang="en-US" b="1" dirty="0"/>
          </a:p>
          <a:p>
            <a:r>
              <a:rPr lang="en-US" b="1" dirty="0"/>
              <a:t>MG Road, </a:t>
            </a:r>
            <a:r>
              <a:rPr lang="en-US" b="1" dirty="0" err="1"/>
              <a:t>Seshadripuram</a:t>
            </a:r>
            <a:r>
              <a:rPr lang="en-US" b="1" dirty="0"/>
              <a:t> and Church Street are some of the best neighborhoods for Kerala cuisine.</a:t>
            </a:r>
          </a:p>
          <a:p>
            <a:r>
              <a:rPr lang="en-US" b="1" dirty="0"/>
              <a:t>Cunningham Road, Commercial Street and </a:t>
            </a:r>
            <a:r>
              <a:rPr lang="en-US" b="1" dirty="0" err="1"/>
              <a:t>Sivajinagar</a:t>
            </a:r>
            <a:r>
              <a:rPr lang="en-US" b="1" dirty="0"/>
              <a:t> are not great places for Kerala cuisine.</a:t>
            </a:r>
          </a:p>
          <a:p>
            <a:r>
              <a:rPr lang="en-US" b="1" dirty="0"/>
              <a:t>BTM Layout and Koramangala 1st block are the best localities for Kerala cuisine</a:t>
            </a:r>
            <a:endParaRPr lang="it-IT" dirty="0"/>
          </a:p>
        </p:txBody>
      </p:sp>
    </p:spTree>
    <p:extLst>
      <p:ext uri="{BB962C8B-B14F-4D97-AF65-F5344CB8AC3E}">
        <p14:creationId xmlns:p14="http://schemas.microsoft.com/office/powerpoint/2010/main" val="4028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1186</TotalTime>
  <Words>390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IBM CAPSTONE PROJECT – The Battle of Neighborhoods:  Rrestaurants in Bangalore</vt:lpstr>
      <vt:lpstr>Business Problem</vt:lpstr>
      <vt:lpstr>Business Problem</vt:lpstr>
      <vt:lpstr>Solution</vt:lpstr>
      <vt:lpstr>Data and Methodology</vt:lpstr>
      <vt:lpstr>K-Means clustering</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  Clustering Analysis of London Real Estate Market</dc:title>
  <dc:creator>Utente di Microsoft Office</dc:creator>
  <cp:lastModifiedBy>Ajeesh Jose</cp:lastModifiedBy>
  <cp:revision>8</cp:revision>
  <dcterms:created xsi:type="dcterms:W3CDTF">2018-12-16T14:33:35Z</dcterms:created>
  <dcterms:modified xsi:type="dcterms:W3CDTF">2020-03-11T14:34:17Z</dcterms:modified>
</cp:coreProperties>
</file>