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7" r:id="rId2"/>
    <p:sldId id="264" r:id="rId3"/>
    <p:sldId id="257" r:id="rId4"/>
    <p:sldId id="258" r:id="rId5"/>
    <p:sldId id="261" r:id="rId6"/>
    <p:sldId id="262" r:id="rId7"/>
    <p:sldId id="263" r:id="rId8"/>
    <p:sldId id="265" r:id="rId9"/>
    <p:sldId id="266" r:id="rId10"/>
    <p:sldId id="267" r:id="rId11"/>
    <p:sldId id="268" r:id="rId12"/>
    <p:sldId id="269" r:id="rId13"/>
    <p:sldId id="270" r:id="rId14"/>
    <p:sldId id="275" r:id="rId15"/>
    <p:sldId id="278" r:id="rId16"/>
    <p:sldId id="279" r:id="rId17"/>
    <p:sldId id="281" r:id="rId18"/>
    <p:sldId id="282" r:id="rId19"/>
    <p:sldId id="276" r:id="rId20"/>
    <p:sldId id="284" r:id="rId21"/>
    <p:sldId id="285" r:id="rId22"/>
    <p:sldId id="290" r:id="rId23"/>
    <p:sldId id="291" r:id="rId24"/>
    <p:sldId id="295" r:id="rId25"/>
    <p:sldId id="29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av s nair" userId="e0b069b0cc0fe560" providerId="LiveId" clId="{410993F4-1FCC-4EB2-83B1-E59AA74B6CDA}"/>
    <pc:docChg chg="undo custSel modSld sldOrd">
      <pc:chgData name="madhav s nair" userId="e0b069b0cc0fe560" providerId="LiveId" clId="{410993F4-1FCC-4EB2-83B1-E59AA74B6CDA}" dt="2022-04-13T04:58:08.827" v="447" actId="20577"/>
      <pc:docMkLst>
        <pc:docMk/>
      </pc:docMkLst>
      <pc:sldChg chg="modSp mod ord">
        <pc:chgData name="madhav s nair" userId="e0b069b0cc0fe560" providerId="LiveId" clId="{410993F4-1FCC-4EB2-83B1-E59AA74B6CDA}" dt="2022-04-13T04:52:21.826" v="417" actId="20577"/>
        <pc:sldMkLst>
          <pc:docMk/>
          <pc:sldMk cId="0" sldId="257"/>
        </pc:sldMkLst>
        <pc:spChg chg="mod">
          <ac:chgData name="madhav s nair" userId="e0b069b0cc0fe560" providerId="LiveId" clId="{410993F4-1FCC-4EB2-83B1-E59AA74B6CDA}" dt="2022-04-13T04:52:21.826" v="417" actId="20577"/>
          <ac:spMkLst>
            <pc:docMk/>
            <pc:sldMk cId="0" sldId="257"/>
            <ac:spMk id="2" creationId="{00000000-0000-0000-0000-000000000000}"/>
          </ac:spMkLst>
        </pc:spChg>
      </pc:sldChg>
      <pc:sldChg chg="modSp mod">
        <pc:chgData name="madhav s nair" userId="e0b069b0cc0fe560" providerId="LiveId" clId="{410993F4-1FCC-4EB2-83B1-E59AA74B6CDA}" dt="2022-04-13T04:53:16.446" v="418" actId="2711"/>
        <pc:sldMkLst>
          <pc:docMk/>
          <pc:sldMk cId="0" sldId="258"/>
        </pc:sldMkLst>
        <pc:spChg chg="mod">
          <ac:chgData name="madhav s nair" userId="e0b069b0cc0fe560" providerId="LiveId" clId="{410993F4-1FCC-4EB2-83B1-E59AA74B6CDA}" dt="2022-04-13T04:53:16.446" v="418" actId="2711"/>
          <ac:spMkLst>
            <pc:docMk/>
            <pc:sldMk cId="0" sldId="258"/>
            <ac:spMk id="2" creationId="{00000000-0000-0000-0000-000000000000}"/>
          </ac:spMkLst>
        </pc:spChg>
        <pc:spChg chg="mod">
          <ac:chgData name="madhav s nair" userId="e0b069b0cc0fe560" providerId="LiveId" clId="{410993F4-1FCC-4EB2-83B1-E59AA74B6CDA}" dt="2022-04-13T04:53:16.446" v="418" actId="2711"/>
          <ac:spMkLst>
            <pc:docMk/>
            <pc:sldMk cId="0" sldId="258"/>
            <ac:spMk id="3" creationId="{00000000-0000-0000-0000-000000000000}"/>
          </ac:spMkLst>
        </pc:spChg>
      </pc:sldChg>
      <pc:sldChg chg="modSp mod">
        <pc:chgData name="madhav s nair" userId="e0b069b0cc0fe560" providerId="LiveId" clId="{410993F4-1FCC-4EB2-83B1-E59AA74B6CDA}" dt="2022-04-13T04:41:56.087" v="185" actId="1076"/>
        <pc:sldMkLst>
          <pc:docMk/>
          <pc:sldMk cId="0" sldId="261"/>
        </pc:sldMkLst>
        <pc:spChg chg="mod">
          <ac:chgData name="madhav s nair" userId="e0b069b0cc0fe560" providerId="LiveId" clId="{410993F4-1FCC-4EB2-83B1-E59AA74B6CDA}" dt="2022-04-13T04:41:56.087" v="185" actId="1076"/>
          <ac:spMkLst>
            <pc:docMk/>
            <pc:sldMk cId="0" sldId="261"/>
            <ac:spMk id="3" creationId="{00000000-0000-0000-0000-000000000000}"/>
          </ac:spMkLst>
        </pc:spChg>
      </pc:sldChg>
      <pc:sldChg chg="modSp mod">
        <pc:chgData name="madhav s nair" userId="e0b069b0cc0fe560" providerId="LiveId" clId="{410993F4-1FCC-4EB2-83B1-E59AA74B6CDA}" dt="2022-04-13T04:42:04.281" v="186" actId="255"/>
        <pc:sldMkLst>
          <pc:docMk/>
          <pc:sldMk cId="0" sldId="262"/>
        </pc:sldMkLst>
        <pc:spChg chg="mod">
          <ac:chgData name="madhav s nair" userId="e0b069b0cc0fe560" providerId="LiveId" clId="{410993F4-1FCC-4EB2-83B1-E59AA74B6CDA}" dt="2022-04-13T04:42:04.281" v="186" actId="255"/>
          <ac:spMkLst>
            <pc:docMk/>
            <pc:sldMk cId="0" sldId="262"/>
            <ac:spMk id="3" creationId="{00000000-0000-0000-0000-000000000000}"/>
          </ac:spMkLst>
        </pc:spChg>
      </pc:sldChg>
      <pc:sldChg chg="modSp mod">
        <pc:chgData name="madhav s nair" userId="e0b069b0cc0fe560" providerId="LiveId" clId="{410993F4-1FCC-4EB2-83B1-E59AA74B6CDA}" dt="2022-04-13T04:42:19.492" v="188" actId="1076"/>
        <pc:sldMkLst>
          <pc:docMk/>
          <pc:sldMk cId="0" sldId="263"/>
        </pc:sldMkLst>
        <pc:spChg chg="mod">
          <ac:chgData name="madhav s nair" userId="e0b069b0cc0fe560" providerId="LiveId" clId="{410993F4-1FCC-4EB2-83B1-E59AA74B6CDA}" dt="2022-04-13T04:42:19.492" v="188" actId="1076"/>
          <ac:spMkLst>
            <pc:docMk/>
            <pc:sldMk cId="0" sldId="263"/>
            <ac:spMk id="3" creationId="{00000000-0000-0000-0000-000000000000}"/>
          </ac:spMkLst>
        </pc:spChg>
      </pc:sldChg>
      <pc:sldChg chg="addSp modSp mod ord">
        <pc:chgData name="madhav s nair" userId="e0b069b0cc0fe560" providerId="LiveId" clId="{410993F4-1FCC-4EB2-83B1-E59AA74B6CDA}" dt="2022-04-13T04:52:14.777" v="414" actId="122"/>
        <pc:sldMkLst>
          <pc:docMk/>
          <pc:sldMk cId="0" sldId="264"/>
        </pc:sldMkLst>
        <pc:spChg chg="add mod">
          <ac:chgData name="madhav s nair" userId="e0b069b0cc0fe560" providerId="LiveId" clId="{410993F4-1FCC-4EB2-83B1-E59AA74B6CDA}" dt="2022-04-13T04:52:14.777" v="414" actId="122"/>
          <ac:spMkLst>
            <pc:docMk/>
            <pc:sldMk cId="0" sldId="264"/>
            <ac:spMk id="2" creationId="{5FF361EF-467C-470D-A1F4-ED75195E2E72}"/>
          </ac:spMkLst>
        </pc:spChg>
        <pc:spChg chg="mod">
          <ac:chgData name="madhav s nair" userId="e0b069b0cc0fe560" providerId="LiveId" clId="{410993F4-1FCC-4EB2-83B1-E59AA74B6CDA}" dt="2022-04-13T04:51:23.627" v="407" actId="14100"/>
          <ac:spMkLst>
            <pc:docMk/>
            <pc:sldMk cId="0" sldId="264"/>
            <ac:spMk id="3" creationId="{00000000-0000-0000-0000-000000000000}"/>
          </ac:spMkLst>
        </pc:spChg>
      </pc:sldChg>
      <pc:sldChg chg="modSp mod ord">
        <pc:chgData name="madhav s nair" userId="e0b069b0cc0fe560" providerId="LiveId" clId="{410993F4-1FCC-4EB2-83B1-E59AA74B6CDA}" dt="2022-04-13T04:43:12.543" v="230" actId="255"/>
        <pc:sldMkLst>
          <pc:docMk/>
          <pc:sldMk cId="0" sldId="265"/>
        </pc:sldMkLst>
        <pc:spChg chg="mod">
          <ac:chgData name="madhav s nair" userId="e0b069b0cc0fe560" providerId="LiveId" clId="{410993F4-1FCC-4EB2-83B1-E59AA74B6CDA}" dt="2022-04-13T04:43:12.543" v="230" actId="255"/>
          <ac:spMkLst>
            <pc:docMk/>
            <pc:sldMk cId="0" sldId="265"/>
            <ac:spMk id="3" creationId="{00000000-0000-0000-0000-000000000000}"/>
          </ac:spMkLst>
        </pc:spChg>
      </pc:sldChg>
      <pc:sldChg chg="modSp mod ord">
        <pc:chgData name="madhav s nair" userId="e0b069b0cc0fe560" providerId="LiveId" clId="{410993F4-1FCC-4EB2-83B1-E59AA74B6CDA}" dt="2022-04-13T04:43:30.086" v="236" actId="5793"/>
        <pc:sldMkLst>
          <pc:docMk/>
          <pc:sldMk cId="0" sldId="266"/>
        </pc:sldMkLst>
        <pc:spChg chg="mod">
          <ac:chgData name="madhav s nair" userId="e0b069b0cc0fe560" providerId="LiveId" clId="{410993F4-1FCC-4EB2-83B1-E59AA74B6CDA}" dt="2022-04-13T04:43:30.086" v="236" actId="5793"/>
          <ac:spMkLst>
            <pc:docMk/>
            <pc:sldMk cId="0" sldId="266"/>
            <ac:spMk id="3" creationId="{00000000-0000-0000-0000-000000000000}"/>
          </ac:spMkLst>
        </pc:spChg>
      </pc:sldChg>
      <pc:sldChg chg="modSp mod">
        <pc:chgData name="madhav s nair" userId="e0b069b0cc0fe560" providerId="LiveId" clId="{410993F4-1FCC-4EB2-83B1-E59AA74B6CDA}" dt="2022-04-13T04:44:33.916" v="287" actId="20577"/>
        <pc:sldMkLst>
          <pc:docMk/>
          <pc:sldMk cId="0" sldId="267"/>
        </pc:sldMkLst>
        <pc:spChg chg="mod">
          <ac:chgData name="madhav s nair" userId="e0b069b0cc0fe560" providerId="LiveId" clId="{410993F4-1FCC-4EB2-83B1-E59AA74B6CDA}" dt="2022-04-13T04:44:33.916" v="287" actId="20577"/>
          <ac:spMkLst>
            <pc:docMk/>
            <pc:sldMk cId="0" sldId="267"/>
            <ac:spMk id="3" creationId="{00000000-0000-0000-0000-000000000000}"/>
          </ac:spMkLst>
        </pc:spChg>
      </pc:sldChg>
      <pc:sldChg chg="modSp mod ord">
        <pc:chgData name="madhav s nair" userId="e0b069b0cc0fe560" providerId="LiveId" clId="{410993F4-1FCC-4EB2-83B1-E59AA74B6CDA}" dt="2022-04-13T04:44:46.921" v="291" actId="5793"/>
        <pc:sldMkLst>
          <pc:docMk/>
          <pc:sldMk cId="0" sldId="268"/>
        </pc:sldMkLst>
        <pc:spChg chg="mod">
          <ac:chgData name="madhav s nair" userId="e0b069b0cc0fe560" providerId="LiveId" clId="{410993F4-1FCC-4EB2-83B1-E59AA74B6CDA}" dt="2022-04-13T04:44:46.921" v="291" actId="5793"/>
          <ac:spMkLst>
            <pc:docMk/>
            <pc:sldMk cId="0" sldId="268"/>
            <ac:spMk id="3" creationId="{00000000-0000-0000-0000-000000000000}"/>
          </ac:spMkLst>
        </pc:spChg>
      </pc:sldChg>
      <pc:sldChg chg="modSp mod">
        <pc:chgData name="madhav s nair" userId="e0b069b0cc0fe560" providerId="LiveId" clId="{410993F4-1FCC-4EB2-83B1-E59AA74B6CDA}" dt="2022-04-13T04:45:29.168" v="298" actId="5793"/>
        <pc:sldMkLst>
          <pc:docMk/>
          <pc:sldMk cId="0" sldId="269"/>
        </pc:sldMkLst>
        <pc:spChg chg="mod">
          <ac:chgData name="madhav s nair" userId="e0b069b0cc0fe560" providerId="LiveId" clId="{410993F4-1FCC-4EB2-83B1-E59AA74B6CDA}" dt="2022-04-13T04:45:29.168" v="298" actId="5793"/>
          <ac:spMkLst>
            <pc:docMk/>
            <pc:sldMk cId="0" sldId="269"/>
            <ac:spMk id="3" creationId="{00000000-0000-0000-0000-000000000000}"/>
          </ac:spMkLst>
        </pc:spChg>
      </pc:sldChg>
      <pc:sldChg chg="modSp mod">
        <pc:chgData name="madhav s nair" userId="e0b069b0cc0fe560" providerId="LiveId" clId="{410993F4-1FCC-4EB2-83B1-E59AA74B6CDA}" dt="2022-04-13T04:45:57.386" v="302" actId="5793"/>
        <pc:sldMkLst>
          <pc:docMk/>
          <pc:sldMk cId="0" sldId="270"/>
        </pc:sldMkLst>
        <pc:spChg chg="mod">
          <ac:chgData name="madhav s nair" userId="e0b069b0cc0fe560" providerId="LiveId" clId="{410993F4-1FCC-4EB2-83B1-E59AA74B6CDA}" dt="2022-04-13T04:45:57.386" v="302" actId="5793"/>
          <ac:spMkLst>
            <pc:docMk/>
            <pc:sldMk cId="0" sldId="270"/>
            <ac:spMk id="3" creationId="{00000000-0000-0000-0000-000000000000}"/>
          </ac:spMkLst>
        </pc:spChg>
      </pc:sldChg>
      <pc:sldChg chg="modSp mod">
        <pc:chgData name="madhav s nair" userId="e0b069b0cc0fe560" providerId="LiveId" clId="{410993F4-1FCC-4EB2-83B1-E59AA74B6CDA}" dt="2022-04-13T03:59:48.496" v="41" actId="20577"/>
        <pc:sldMkLst>
          <pc:docMk/>
          <pc:sldMk cId="0" sldId="275"/>
        </pc:sldMkLst>
        <pc:spChg chg="mod">
          <ac:chgData name="madhav s nair" userId="e0b069b0cc0fe560" providerId="LiveId" clId="{410993F4-1FCC-4EB2-83B1-E59AA74B6CDA}" dt="2022-04-13T03:51:09.575" v="22" actId="2711"/>
          <ac:spMkLst>
            <pc:docMk/>
            <pc:sldMk cId="0" sldId="275"/>
            <ac:spMk id="2" creationId="{00000000-0000-0000-0000-000000000000}"/>
          </ac:spMkLst>
        </pc:spChg>
        <pc:spChg chg="mod">
          <ac:chgData name="madhav s nair" userId="e0b069b0cc0fe560" providerId="LiveId" clId="{410993F4-1FCC-4EB2-83B1-E59AA74B6CDA}" dt="2022-04-13T03:59:48.496" v="41" actId="20577"/>
          <ac:spMkLst>
            <pc:docMk/>
            <pc:sldMk cId="0" sldId="275"/>
            <ac:spMk id="3" creationId="{00000000-0000-0000-0000-000000000000}"/>
          </ac:spMkLst>
        </pc:spChg>
      </pc:sldChg>
      <pc:sldChg chg="modSp mod">
        <pc:chgData name="madhav s nair" userId="e0b069b0cc0fe560" providerId="LiveId" clId="{410993F4-1FCC-4EB2-83B1-E59AA74B6CDA}" dt="2022-04-13T04:47:05.877" v="362" actId="27636"/>
        <pc:sldMkLst>
          <pc:docMk/>
          <pc:sldMk cId="0" sldId="278"/>
        </pc:sldMkLst>
        <pc:spChg chg="mod">
          <ac:chgData name="madhav s nair" userId="e0b069b0cc0fe560" providerId="LiveId" clId="{410993F4-1FCC-4EB2-83B1-E59AA74B6CDA}" dt="2022-04-13T04:47:05.877" v="362" actId="27636"/>
          <ac:spMkLst>
            <pc:docMk/>
            <pc:sldMk cId="0" sldId="278"/>
            <ac:spMk id="3" creationId="{00000000-0000-0000-0000-000000000000}"/>
          </ac:spMkLst>
        </pc:spChg>
      </pc:sldChg>
      <pc:sldChg chg="modSp mod">
        <pc:chgData name="madhav s nair" userId="e0b069b0cc0fe560" providerId="LiveId" clId="{410993F4-1FCC-4EB2-83B1-E59AA74B6CDA}" dt="2022-04-13T04:47:57.219" v="372" actId="20577"/>
        <pc:sldMkLst>
          <pc:docMk/>
          <pc:sldMk cId="0" sldId="279"/>
        </pc:sldMkLst>
        <pc:spChg chg="mod">
          <ac:chgData name="madhav s nair" userId="e0b069b0cc0fe560" providerId="LiveId" clId="{410993F4-1FCC-4EB2-83B1-E59AA74B6CDA}" dt="2022-04-13T04:47:57.219" v="372" actId="20577"/>
          <ac:spMkLst>
            <pc:docMk/>
            <pc:sldMk cId="0" sldId="279"/>
            <ac:spMk id="3" creationId="{00000000-0000-0000-0000-000000000000}"/>
          </ac:spMkLst>
        </pc:spChg>
      </pc:sldChg>
      <pc:sldChg chg="modSp mod">
        <pc:chgData name="madhav s nair" userId="e0b069b0cc0fe560" providerId="LiveId" clId="{410993F4-1FCC-4EB2-83B1-E59AA74B6CDA}" dt="2022-04-13T04:48:06.112" v="377" actId="5793"/>
        <pc:sldMkLst>
          <pc:docMk/>
          <pc:sldMk cId="0" sldId="281"/>
        </pc:sldMkLst>
        <pc:spChg chg="mod">
          <ac:chgData name="madhav s nair" userId="e0b069b0cc0fe560" providerId="LiveId" clId="{410993F4-1FCC-4EB2-83B1-E59AA74B6CDA}" dt="2022-04-13T03:51:38.007" v="26" actId="2711"/>
          <ac:spMkLst>
            <pc:docMk/>
            <pc:sldMk cId="0" sldId="281"/>
            <ac:spMk id="2" creationId="{00000000-0000-0000-0000-000000000000}"/>
          </ac:spMkLst>
        </pc:spChg>
        <pc:spChg chg="mod">
          <ac:chgData name="madhav s nair" userId="e0b069b0cc0fe560" providerId="LiveId" clId="{410993F4-1FCC-4EB2-83B1-E59AA74B6CDA}" dt="2022-04-13T04:48:06.112" v="377" actId="5793"/>
          <ac:spMkLst>
            <pc:docMk/>
            <pc:sldMk cId="0" sldId="281"/>
            <ac:spMk id="3" creationId="{00000000-0000-0000-0000-000000000000}"/>
          </ac:spMkLst>
        </pc:spChg>
      </pc:sldChg>
      <pc:sldChg chg="modSp mod">
        <pc:chgData name="madhav s nair" userId="e0b069b0cc0fe560" providerId="LiveId" clId="{410993F4-1FCC-4EB2-83B1-E59AA74B6CDA}" dt="2022-04-13T04:48:27.040" v="380" actId="1076"/>
        <pc:sldMkLst>
          <pc:docMk/>
          <pc:sldMk cId="0" sldId="282"/>
        </pc:sldMkLst>
        <pc:spChg chg="mod">
          <ac:chgData name="madhav s nair" userId="e0b069b0cc0fe560" providerId="LiveId" clId="{410993F4-1FCC-4EB2-83B1-E59AA74B6CDA}" dt="2022-04-13T04:48:22.624" v="379" actId="14100"/>
          <ac:spMkLst>
            <pc:docMk/>
            <pc:sldMk cId="0" sldId="282"/>
            <ac:spMk id="3" creationId="{00000000-0000-0000-0000-000000000000}"/>
          </ac:spMkLst>
        </pc:spChg>
        <pc:picChg chg="mod">
          <ac:chgData name="madhav s nair" userId="e0b069b0cc0fe560" providerId="LiveId" clId="{410993F4-1FCC-4EB2-83B1-E59AA74B6CDA}" dt="2022-04-13T04:48:27.040" v="380" actId="1076"/>
          <ac:picMkLst>
            <pc:docMk/>
            <pc:sldMk cId="0" sldId="282"/>
            <ac:picMk id="5" creationId="{00000000-0000-0000-0000-000000000000}"/>
          </ac:picMkLst>
        </pc:picChg>
      </pc:sldChg>
      <pc:sldChg chg="modSp mod">
        <pc:chgData name="madhav s nair" userId="e0b069b0cc0fe560" providerId="LiveId" clId="{410993F4-1FCC-4EB2-83B1-E59AA74B6CDA}" dt="2022-04-13T04:58:08.827" v="447" actId="20577"/>
        <pc:sldMkLst>
          <pc:docMk/>
          <pc:sldMk cId="0" sldId="284"/>
        </pc:sldMkLst>
        <pc:spChg chg="mod">
          <ac:chgData name="madhav s nair" userId="e0b069b0cc0fe560" providerId="LiveId" clId="{410993F4-1FCC-4EB2-83B1-E59AA74B6CDA}" dt="2022-04-13T04:58:08.827" v="447" actId="20577"/>
          <ac:spMkLst>
            <pc:docMk/>
            <pc:sldMk cId="0" sldId="284"/>
            <ac:spMk id="2" creationId="{00000000-0000-0000-0000-000000000000}"/>
          </ac:spMkLst>
        </pc:spChg>
      </pc:sldChg>
      <pc:sldChg chg="modSp mod">
        <pc:chgData name="madhav s nair" userId="e0b069b0cc0fe560" providerId="LiveId" clId="{410993F4-1FCC-4EB2-83B1-E59AA74B6CDA}" dt="2022-04-13T03:49:23.612" v="18" actId="20577"/>
        <pc:sldMkLst>
          <pc:docMk/>
          <pc:sldMk cId="0" sldId="287"/>
        </pc:sldMkLst>
        <pc:spChg chg="mod">
          <ac:chgData name="madhav s nair" userId="e0b069b0cc0fe560" providerId="LiveId" clId="{410993F4-1FCC-4EB2-83B1-E59AA74B6CDA}" dt="2022-04-13T03:49:23.612" v="18" actId="20577"/>
          <ac:spMkLst>
            <pc:docMk/>
            <pc:sldMk cId="0" sldId="287"/>
            <ac:spMk id="3" creationId="{00000000-0000-0000-0000-000000000000}"/>
          </ac:spMkLst>
        </pc:spChg>
      </pc:sldChg>
      <pc:sldChg chg="modSp mod">
        <pc:chgData name="madhav s nair" userId="e0b069b0cc0fe560" providerId="LiveId" clId="{410993F4-1FCC-4EB2-83B1-E59AA74B6CDA}" dt="2022-04-13T04:51:42.471" v="409" actId="27636"/>
        <pc:sldMkLst>
          <pc:docMk/>
          <pc:sldMk cId="0" sldId="295"/>
        </pc:sldMkLst>
        <pc:spChg chg="mod">
          <ac:chgData name="madhav s nair" userId="e0b069b0cc0fe560" providerId="LiveId" clId="{410993F4-1FCC-4EB2-83B1-E59AA74B6CDA}" dt="2022-04-13T04:51:42.471" v="409" actId="27636"/>
          <ac:spMkLst>
            <pc:docMk/>
            <pc:sldMk cId="0" sldId="295"/>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32A50D1-A35C-4898-BF57-612F12304BE7}"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FD5E7-DB42-4B06-BDD5-07EF9EE85A9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2A50D1-A35C-4898-BF57-612F12304BE7}"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FD5E7-DB42-4B06-BDD5-07EF9EE85A9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2A50D1-A35C-4898-BF57-612F12304BE7}"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FD5E7-DB42-4B06-BDD5-07EF9EE85A9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2A50D1-A35C-4898-BF57-612F12304BE7}"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FD5E7-DB42-4B06-BDD5-07EF9EE85A9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2A50D1-A35C-4898-BF57-612F12304BE7}" type="datetimeFigureOut">
              <a:rPr lang="en-IN" smtClean="0"/>
              <a:t>13-04-2022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BFD5E7-DB42-4B06-BDD5-07EF9EE85A9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32A50D1-A35C-4898-BF57-612F12304BE7}"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BFD5E7-DB42-4B06-BDD5-07EF9EE85A9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32A50D1-A35C-4898-BF57-612F12304BE7}" type="datetimeFigureOut">
              <a:rPr lang="en-IN" smtClean="0"/>
              <a:t>13-04-2022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BFD5E7-DB42-4B06-BDD5-07EF9EE85A9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32A50D1-A35C-4898-BF57-612F12304BE7}" type="datetimeFigureOut">
              <a:rPr lang="en-IN" smtClean="0"/>
              <a:t>13-04-2022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BFD5E7-DB42-4B06-BDD5-07EF9EE85A9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2A50D1-A35C-4898-BF57-612F12304BE7}" type="datetimeFigureOut">
              <a:rPr lang="en-IN" smtClean="0"/>
              <a:t>13-04-2022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BFD5E7-DB42-4B06-BDD5-07EF9EE85A9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2A50D1-A35C-4898-BF57-612F12304BE7}"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BFD5E7-DB42-4B06-BDD5-07EF9EE85A9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2A50D1-A35C-4898-BF57-612F12304BE7}" type="datetimeFigureOut">
              <a:rPr lang="en-IN" smtClean="0"/>
              <a:t>13-04-2022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BFD5E7-DB42-4B06-BDD5-07EF9EE85A9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2A50D1-A35C-4898-BF57-612F12304BE7}" type="datetimeFigureOut">
              <a:rPr lang="en-IN" smtClean="0"/>
              <a:t>13-04-2022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FD5E7-DB42-4B06-BDD5-07EF9EE85A9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4295" y="506095"/>
            <a:ext cx="9239250" cy="2675255"/>
          </a:xfrm>
        </p:spPr>
        <p:txBody>
          <a:bodyPr>
            <a:normAutofit/>
          </a:bodyPr>
          <a:lstStyle/>
          <a:p>
            <a:r>
              <a:rPr lang="en-US" sz="6000" b="1" dirty="0"/>
              <a:t>PREDICTIVE GRADING OF CHILDHOOD AUTISM</a:t>
            </a:r>
          </a:p>
        </p:txBody>
      </p:sp>
      <p:sp>
        <p:nvSpPr>
          <p:cNvPr id="3" name="Content Placeholder 2"/>
          <p:cNvSpPr>
            <a:spLocks noGrp="1"/>
          </p:cNvSpPr>
          <p:nvPr>
            <p:ph idx="1"/>
          </p:nvPr>
        </p:nvSpPr>
        <p:spPr>
          <a:xfrm>
            <a:off x="838200" y="3823970"/>
            <a:ext cx="11073130" cy="2353310"/>
          </a:xfrm>
        </p:spPr>
        <p:txBody>
          <a:bodyPr>
            <a:normAutofit fontScale="97500" lnSpcReduction="10000"/>
          </a:bodyPr>
          <a:lstStyle/>
          <a:p>
            <a:pPr marL="0" indent="0">
              <a:buNone/>
            </a:pPr>
            <a:r>
              <a:rPr lang="en-US" dirty="0"/>
              <a:t>Guided By                                                                                   Group 4</a:t>
            </a:r>
          </a:p>
          <a:p>
            <a:pPr marL="0" indent="0">
              <a:buNone/>
            </a:pPr>
            <a:r>
              <a:rPr lang="en-US" dirty="0" err="1"/>
              <a:t>Dr.REJI</a:t>
            </a:r>
            <a:r>
              <a:rPr lang="en-US" dirty="0"/>
              <a:t> R                                                                                     MADHAV S NAIR</a:t>
            </a:r>
          </a:p>
          <a:p>
            <a:pPr marL="0" indent="0">
              <a:buNone/>
            </a:pPr>
            <a:r>
              <a:rPr lang="en-US" dirty="0"/>
              <a:t>Associate Professor                                                                  APARNA PRATHAP</a:t>
            </a:r>
          </a:p>
          <a:p>
            <a:pPr marL="0" indent="0">
              <a:buNone/>
            </a:pPr>
            <a:r>
              <a:rPr lang="en-US" dirty="0"/>
              <a:t>Dept of CSE                                                                               AJEENA ASHARAF                                                                               </a:t>
            </a:r>
          </a:p>
          <a:p>
            <a:pPr marL="0" indent="0">
              <a:buNone/>
            </a:pPr>
            <a:r>
              <a:rPr lang="en-US" dirty="0"/>
              <a:t>CCET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35380"/>
            <a:ext cx="10515600" cy="5041900"/>
          </a:xfrm>
        </p:spPr>
        <p:txBody>
          <a:bodyPr>
            <a:normAutofit lnSpcReduction="10000"/>
          </a:bodyPr>
          <a:lstStyle/>
          <a:p>
            <a:pPr marL="0" indent="0">
              <a:buNone/>
            </a:pPr>
            <a:r>
              <a:rPr lang="en-US" dirty="0"/>
              <a:t>7.</a:t>
            </a:r>
            <a:r>
              <a:rPr lang="en-US" sz="2000" dirty="0"/>
              <a:t>Research on autism spectrum disorders in India</a:t>
            </a:r>
          </a:p>
          <a:p>
            <a:pPr marL="0" indent="0">
              <a:buNone/>
            </a:pPr>
            <a:endParaRPr lang="en-US" sz="2000" dirty="0"/>
          </a:p>
          <a:p>
            <a:pPr>
              <a:buFont typeface="Wingdings" panose="05000000000000000000" charset="0"/>
              <a:buChar char="q"/>
            </a:pPr>
            <a:r>
              <a:rPr lang="en-US" sz="2000" dirty="0"/>
              <a:t>Autism spectrum disorders (ASD) are a complex group of neurodevelopmental disorders characterized by triad of impairments in communication skills, social skills and repetitive </a:t>
            </a:r>
            <a:r>
              <a:rPr lang="en-US" sz="2000" dirty="0" err="1"/>
              <a:t>behaviour</a:t>
            </a:r>
            <a:r>
              <a:rPr lang="en-US" sz="2000" dirty="0"/>
              <a:t>. </a:t>
            </a:r>
          </a:p>
          <a:p>
            <a:pPr marL="0" indent="0">
              <a:buNone/>
            </a:pPr>
            <a:endParaRPr lang="en-US" sz="2000" dirty="0"/>
          </a:p>
          <a:p>
            <a:pPr>
              <a:buFont typeface="Wingdings" panose="05000000000000000000" charset="0"/>
              <a:buChar char="q"/>
            </a:pPr>
            <a:r>
              <a:rPr lang="en-US" sz="2000" dirty="0">
                <a:sym typeface="+mn-ea"/>
              </a:rPr>
              <a:t>Methodologies are:</a:t>
            </a:r>
            <a:endParaRPr lang="en-US" sz="2000" dirty="0"/>
          </a:p>
          <a:p>
            <a:pPr>
              <a:buFont typeface="Arial" panose="020B0604020202020204" pitchFamily="34" charset="0"/>
              <a:buChar char="•"/>
            </a:pPr>
            <a:r>
              <a:rPr lang="en-US" sz="2000" dirty="0"/>
              <a:t>Rating scales</a:t>
            </a:r>
          </a:p>
          <a:p>
            <a:pPr>
              <a:buFont typeface="Arial" panose="020B0604020202020204" pitchFamily="34" charset="0"/>
              <a:buChar char="•"/>
            </a:pPr>
            <a:r>
              <a:rPr lang="en-US" sz="2000" dirty="0"/>
              <a:t>Genetics</a:t>
            </a:r>
          </a:p>
          <a:p>
            <a:pPr>
              <a:buFont typeface="Arial" panose="020B0604020202020204" pitchFamily="34" charset="0"/>
              <a:buChar char="•"/>
            </a:pPr>
            <a:r>
              <a:rPr lang="en-US" sz="2000" dirty="0"/>
              <a:t>Neurobiology</a:t>
            </a:r>
          </a:p>
          <a:p>
            <a:pPr marL="0" indent="0">
              <a:buNone/>
            </a:pPr>
            <a:endParaRPr lang="en-US" sz="2000" dirty="0"/>
          </a:p>
          <a:p>
            <a:pPr>
              <a:buFont typeface="Wingdings" panose="05000000000000000000" charset="0"/>
              <a:buChar char="q"/>
            </a:pPr>
            <a:r>
              <a:rPr lang="en-US" sz="2000" b="1" dirty="0">
                <a:latin typeface="Times New Roman" panose="02020603050405020304" pitchFamily="18" charset="0"/>
                <a:cs typeface="Times New Roman" panose="02020603050405020304" pitchFamily="18" charset="0"/>
              </a:rPr>
              <a:t>Advantage      : </a:t>
            </a:r>
            <a:r>
              <a:rPr lang="en-US" sz="2000" dirty="0"/>
              <a:t>Graphic rating scales are less time consuming to develop</a:t>
            </a:r>
          </a:p>
          <a:p>
            <a:pPr>
              <a:buFont typeface="Wingdings" panose="05000000000000000000" charset="0"/>
              <a:buChar char="q"/>
            </a:pPr>
            <a:r>
              <a:rPr lang="en-US" sz="2000" b="1" dirty="0">
                <a:latin typeface="Times New Roman" panose="02020603050405020304" pitchFamily="18" charset="0"/>
                <a:cs typeface="Times New Roman" panose="02020603050405020304" pitchFamily="18" charset="0"/>
              </a:rPr>
              <a:t>Disadvantage :</a:t>
            </a:r>
            <a:r>
              <a:rPr lang="en-US" sz="2000" dirty="0"/>
              <a:t>Enhancing Neurological Functions: Could have long term damage on developing brains.</a:t>
            </a:r>
          </a:p>
          <a:p>
            <a:pPr>
              <a:buFont typeface="Wingdings" panose="05000000000000000000" charset="0"/>
              <a:buChar char="q"/>
            </a:pPr>
            <a:endParaRPr lang="en-US" sz="2000" dirty="0"/>
          </a:p>
          <a:p>
            <a:pPr>
              <a:buFont typeface="Wingdings" panose="05000000000000000000" charset="0"/>
              <a:buChar char="q"/>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02665"/>
            <a:ext cx="10515600" cy="5174615"/>
          </a:xfrm>
        </p:spPr>
        <p:txBody>
          <a:bodyPr/>
          <a:lstStyle/>
          <a:p>
            <a:pPr marL="0" indent="0">
              <a:buNone/>
            </a:pPr>
            <a:r>
              <a:rPr lang="en-US" dirty="0"/>
              <a:t>8.</a:t>
            </a:r>
            <a:r>
              <a:rPr lang="en-US" sz="2000" dirty="0"/>
              <a:t>Advanced Parental Age and the Risk of Autism Spectrum Disorder</a:t>
            </a:r>
          </a:p>
          <a:p>
            <a:pPr marL="0" indent="0">
              <a:buNone/>
            </a:pPr>
            <a:endParaRPr lang="en-US" sz="2000" dirty="0"/>
          </a:p>
          <a:p>
            <a:pPr>
              <a:buFont typeface="Wingdings" panose="05000000000000000000" charset="0"/>
              <a:buChar char="q"/>
            </a:pPr>
            <a:r>
              <a:rPr lang="en-US" sz="2000" dirty="0"/>
              <a:t>This study evaluated independent effects of maternal and paternal age on risk of autism spectrum disorder. </a:t>
            </a:r>
          </a:p>
          <a:p>
            <a:pPr marL="0" indent="0">
              <a:buNone/>
            </a:pPr>
            <a:endParaRPr lang="en-US" sz="2000" dirty="0"/>
          </a:p>
          <a:p>
            <a:pPr>
              <a:buFont typeface="Wingdings" panose="05000000000000000000" charset="0"/>
              <a:buChar char="q"/>
            </a:pPr>
            <a:r>
              <a:rPr lang="en-US" sz="2000" dirty="0">
                <a:sym typeface="+mn-ea"/>
              </a:rPr>
              <a:t>Methodologies are:</a:t>
            </a:r>
          </a:p>
          <a:p>
            <a:pPr>
              <a:buFont typeface="Arial" panose="020B0604020202020204" pitchFamily="34" charset="0"/>
              <a:buChar char="•"/>
            </a:pPr>
            <a:r>
              <a:rPr lang="en-US" sz="2000" dirty="0"/>
              <a:t>Analytic strategy </a:t>
            </a:r>
          </a:p>
          <a:p>
            <a:pPr>
              <a:buFont typeface="Arial" panose="020B0604020202020204" pitchFamily="34" charset="0"/>
              <a:buChar char="•"/>
            </a:pPr>
            <a:r>
              <a:rPr lang="en-US" sz="2000" dirty="0"/>
              <a:t> statistical methods</a:t>
            </a:r>
          </a:p>
          <a:p>
            <a:pPr marL="0" indent="0">
              <a:buNone/>
            </a:pPr>
            <a:endParaRPr lang="en-US" sz="2000" dirty="0"/>
          </a:p>
          <a:p>
            <a:pPr>
              <a:buFont typeface="Wingdings" panose="05000000000000000000" charset="0"/>
              <a:buChar char="q"/>
            </a:pPr>
            <a:r>
              <a:rPr lang="en-US" sz="2000" dirty="0"/>
              <a:t>Parental ages modeled as continuous variables</a:t>
            </a:r>
          </a:p>
          <a:p>
            <a:pPr>
              <a:buFont typeface="Wingdings" panose="05000000000000000000" charset="0"/>
              <a:buChar char="q"/>
            </a:pPr>
            <a:r>
              <a:rPr lang="en-US" sz="2000" dirty="0"/>
              <a:t>Multivariable analysis of parental ages modeled as categorical variables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12825"/>
            <a:ext cx="10515600" cy="5164455"/>
          </a:xfrm>
        </p:spPr>
        <p:txBody>
          <a:bodyPr/>
          <a:lstStyle/>
          <a:p>
            <a:pPr marL="0" indent="0">
              <a:buNone/>
            </a:pPr>
            <a:r>
              <a:rPr lang="en-US" dirty="0"/>
              <a:t>9.</a:t>
            </a:r>
            <a:r>
              <a:rPr lang="en-US" sz="2000" dirty="0"/>
              <a:t>Biomarkers in autism spectrum disorder: the old and the new</a:t>
            </a:r>
          </a:p>
          <a:p>
            <a:pPr marL="0" indent="0">
              <a:buNone/>
            </a:pPr>
            <a:endParaRPr lang="en-US" sz="2000" dirty="0"/>
          </a:p>
          <a:p>
            <a:pPr>
              <a:buFont typeface="Wingdings" panose="05000000000000000000" charset="0"/>
              <a:buChar char="q"/>
            </a:pPr>
            <a:r>
              <a:rPr lang="en-US" sz="2000" dirty="0"/>
              <a:t>Rationale Autism spectrum disorder (ASD) is a complex heterogeneous neurodevelopmental disorder with onset during early childhood and typically a life-long course.</a:t>
            </a:r>
          </a:p>
          <a:p>
            <a:pPr marL="0" indent="0">
              <a:buNone/>
            </a:pPr>
            <a:endParaRPr lang="en-US" sz="2000" dirty="0"/>
          </a:p>
          <a:p>
            <a:pPr>
              <a:buFont typeface="Wingdings" panose="05000000000000000000" charset="0"/>
              <a:buChar char="q"/>
            </a:pPr>
            <a:r>
              <a:rPr lang="en-US" sz="2000" dirty="0">
                <a:sym typeface="+mn-ea"/>
              </a:rPr>
              <a:t>Methodologies are:</a:t>
            </a:r>
          </a:p>
          <a:p>
            <a:pPr>
              <a:buFont typeface="Arial" panose="020B0604020202020204" pitchFamily="34" charset="0"/>
              <a:buChar char="•"/>
            </a:pPr>
            <a:r>
              <a:rPr lang="en-US" sz="2000" dirty="0"/>
              <a:t>Neuropsychological biomarkers/endophenotypes</a:t>
            </a:r>
          </a:p>
          <a:p>
            <a:pPr marL="0" indent="0">
              <a:buNone/>
            </a:pPr>
            <a:endParaRPr lang="en-US" sz="2000" dirty="0"/>
          </a:p>
          <a:p>
            <a:pPr>
              <a:buFont typeface="Wingdings" panose="05000000000000000000" charset="0"/>
              <a:buChar char="q"/>
            </a:pPr>
            <a:r>
              <a:rPr lang="en-US" sz="2000" dirty="0"/>
              <a:t>Biomarker research has great heuristic potential in targeting autism diagnosis and treatment</a:t>
            </a:r>
          </a:p>
          <a:p>
            <a:pPr marL="0" indent="0">
              <a:buNone/>
            </a:pP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12825"/>
            <a:ext cx="10515600" cy="5164455"/>
          </a:xfrm>
        </p:spPr>
        <p:txBody>
          <a:bodyPr/>
          <a:lstStyle/>
          <a:p>
            <a:pPr marL="0" indent="0">
              <a:buFont typeface="Wingdings" panose="05000000000000000000" charset="0"/>
              <a:buNone/>
            </a:pPr>
            <a:r>
              <a:rPr lang="en-US" sz="2000" dirty="0">
                <a:latin typeface="Times New Roman" panose="02020603050405020304" pitchFamily="18" charset="0"/>
                <a:cs typeface="Times New Roman" panose="02020603050405020304" pitchFamily="18" charset="0"/>
              </a:rPr>
              <a:t>10.Face Recognition Deficits in Autism Spectrum Disorders Are Both Domain Specific and Process Specific.</a:t>
            </a:r>
          </a:p>
          <a:p>
            <a:pPr marL="0" indent="0">
              <a:buFont typeface="Wingdings" panose="05000000000000000000" charse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sz="2000" dirty="0">
                <a:latin typeface="Times New Roman" panose="02020603050405020304" pitchFamily="18" charset="0"/>
                <a:cs typeface="Times New Roman" panose="02020603050405020304" pitchFamily="18" charset="0"/>
              </a:rPr>
              <a:t> We show that children with ASD are impaired in face memory, but not face perception, demonstrating process specificity.</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sz="2000" dirty="0">
                <a:latin typeface="Times New Roman" panose="02020603050405020304" pitchFamily="18" charset="0"/>
                <a:cs typeface="Times New Roman" panose="02020603050405020304" pitchFamily="18" charset="0"/>
              </a:rPr>
              <a:t>Methodologies are:</a:t>
            </a:r>
          </a:p>
          <a:p>
            <a:r>
              <a:rPr lang="en-US" sz="2000" dirty="0">
                <a:latin typeface="Times New Roman" panose="02020603050405020304" pitchFamily="18" charset="0"/>
                <a:cs typeface="Times New Roman" panose="02020603050405020304" pitchFamily="18" charset="0"/>
              </a:rPr>
              <a:t>Autism Diagnostic Observation Schedule (ADOS)</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sz="2000" dirty="0">
                <a:latin typeface="Times New Roman" panose="02020603050405020304" pitchFamily="18" charset="0"/>
                <a:cs typeface="Times New Roman" panose="02020603050405020304" pitchFamily="18" charset="0"/>
              </a:rPr>
              <a:t>Provide a more precise characterization of the cognitive phenotype of autism and further indicate a functional dissociation between face memory and face perception.</a:t>
            </a:r>
          </a:p>
          <a:p>
            <a:pPr marL="0" indent="0">
              <a:buFont typeface="Wingdings" panose="05000000000000000000" charse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p:txBody>
          <a:bodyPr>
            <a:normAutofit/>
          </a:bodyPr>
          <a:lstStyle/>
          <a:p>
            <a:pPr>
              <a:buFont typeface="Wingdings" panose="05000000000000000000" charset="0"/>
              <a:buChar char="q"/>
            </a:pPr>
            <a:r>
              <a:rPr lang="en-US" dirty="0">
                <a:latin typeface="Times New Roman" panose="02020603050405020304" pitchFamily="18" charset="0"/>
                <a:cs typeface="Times New Roman" panose="02020603050405020304" pitchFamily="18" charset="0"/>
              </a:rPr>
              <a:t>3D Facial Features in Neuro Fuzzy Model for Predictive Grading Of Childhood Autism</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It proposes an Expert system that act as a  support system to the clinician. Major clinical attributes of autism along with facial features are used  as input to the expert system.</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main highlight is the use of features from 3D facial imagery for autism classification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Aim is to extract the exact geometrical information from the face  under scrutiny and compare it with a template and used this information for training.</a:t>
            </a:r>
          </a:p>
          <a:p>
            <a:pPr>
              <a:buFont typeface="Arial" panose="020B0604020202020204" pitchFamily="34" charset="0"/>
              <a:buChar cha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5485"/>
            <a:ext cx="10515600" cy="5447030"/>
          </a:xfrm>
        </p:spPr>
        <p:txBody>
          <a:bodyPr>
            <a:normAutofit lnSpcReduction="10000"/>
          </a:bodyPr>
          <a:lstStyle/>
          <a:p>
            <a:pPr marL="0" indent="0" algn="ctr">
              <a:buNone/>
            </a:pPr>
            <a:r>
              <a:rPr lang="en-US" sz="4800" dirty="0">
                <a:latin typeface="Times New Roman" panose="02020603050405020304" pitchFamily="18" charset="0"/>
                <a:cs typeface="Times New Roman" panose="02020603050405020304" pitchFamily="18" charset="0"/>
              </a:rPr>
              <a:t>Proposed System</a:t>
            </a:r>
          </a:p>
          <a:p>
            <a:pPr marL="0" indent="0" algn="ctr">
              <a:buNone/>
            </a:pPr>
            <a:endParaRPr lang="en-US" sz="4800" dirty="0">
              <a:latin typeface="Times New Roman" panose="02020603050405020304" pitchFamily="18" charset="0"/>
              <a:cs typeface="Times New Roman" panose="02020603050405020304" pitchFamily="18" charset="0"/>
            </a:endParaRPr>
          </a:p>
          <a:p>
            <a:pPr>
              <a:buFont typeface="Wingdings" panose="05000000000000000000" charset="0"/>
              <a:buChar char="q"/>
            </a:pPr>
            <a:r>
              <a:rPr lang="en-IN" dirty="0">
                <a:latin typeface="Times New Roman" panose="02020603050405020304" pitchFamily="18" charset="0"/>
                <a:cs typeface="Times New Roman" panose="02020603050405020304" pitchFamily="18" charset="0"/>
                <a:sym typeface="+mn-ea"/>
              </a:rPr>
              <a:t>This project proposes an Expert system that act as a support system to the clinician.</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charset="0"/>
              <a:buChar char="q"/>
            </a:pPr>
            <a:r>
              <a:rPr lang="en-IN" dirty="0">
                <a:latin typeface="Times New Roman" panose="02020603050405020304" pitchFamily="18" charset="0"/>
                <a:cs typeface="Times New Roman" panose="02020603050405020304" pitchFamily="18" charset="0"/>
                <a:sym typeface="+mn-ea"/>
              </a:rPr>
              <a:t>Divided into 3 category </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marL="36830" indent="0">
              <a:buNone/>
            </a:pPr>
            <a:r>
              <a:rPr lang="en-IN" dirty="0">
                <a:latin typeface="Times New Roman" panose="02020603050405020304" pitchFamily="18" charset="0"/>
                <a:cs typeface="Times New Roman" panose="02020603050405020304" pitchFamily="18" charset="0"/>
                <a:sym typeface="+mn-ea"/>
              </a:rPr>
              <a:t>       1)QUESTIONNAIRE          (70%)</a:t>
            </a:r>
            <a:endParaRPr lang="en-IN" dirty="0">
              <a:solidFill>
                <a:schemeClr val="tx1"/>
              </a:solidFill>
              <a:latin typeface="Times New Roman" panose="02020603050405020304" pitchFamily="18" charset="0"/>
              <a:cs typeface="Times New Roman" panose="02020603050405020304" pitchFamily="18" charset="0"/>
            </a:endParaRPr>
          </a:p>
          <a:p>
            <a:pPr marL="36830" indent="0">
              <a:buNone/>
            </a:pPr>
            <a:r>
              <a:rPr lang="en-IN" dirty="0">
                <a:latin typeface="Times New Roman" panose="02020603050405020304" pitchFamily="18" charset="0"/>
                <a:cs typeface="Times New Roman" panose="02020603050405020304" pitchFamily="18" charset="0"/>
                <a:sym typeface="+mn-ea"/>
              </a:rPr>
              <a:t>       2)FACIAL ATTRIBUTES   (20%)</a:t>
            </a:r>
            <a:endParaRPr lang="en-IN" dirty="0">
              <a:solidFill>
                <a:schemeClr val="tx1"/>
              </a:solidFill>
              <a:latin typeface="Times New Roman" panose="02020603050405020304" pitchFamily="18" charset="0"/>
              <a:cs typeface="Times New Roman" panose="02020603050405020304" pitchFamily="18" charset="0"/>
            </a:endParaRPr>
          </a:p>
          <a:p>
            <a:pPr marL="36830" indent="0">
              <a:buNone/>
            </a:pPr>
            <a:r>
              <a:rPr lang="en-IN" dirty="0">
                <a:latin typeface="Times New Roman" panose="02020603050405020304" pitchFamily="18" charset="0"/>
                <a:cs typeface="Times New Roman" panose="02020603050405020304" pitchFamily="18" charset="0"/>
                <a:sym typeface="+mn-ea"/>
              </a:rPr>
              <a:t>       3)PARENTAL STATUS      (10%)</a:t>
            </a: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1205"/>
            <a:ext cx="10515600" cy="5426075"/>
          </a:xfrm>
        </p:spPr>
        <p:txBody>
          <a:bodyPr>
            <a:normAutofit fontScale="77500" lnSpcReduction="20000"/>
          </a:bodyPr>
          <a:lstStyle/>
          <a:p>
            <a:pPr>
              <a:buFont typeface="Wingdings" panose="05000000000000000000" charset="0"/>
              <a:buChar char="q"/>
            </a:pPr>
            <a:r>
              <a:rPr lang="en-IN" dirty="0">
                <a:latin typeface="Times New Roman" panose="02020603050405020304" pitchFamily="18" charset="0"/>
                <a:cs typeface="Times New Roman" panose="02020603050405020304" pitchFamily="18" charset="0"/>
                <a:sym typeface="+mn-ea"/>
              </a:rPr>
              <a:t>Facial recognition based on the Facial Features. </a:t>
            </a:r>
          </a:p>
          <a:p>
            <a:pPr marL="0" indent="0">
              <a:buNone/>
            </a:pPr>
            <a:endParaRPr lang="en-IN" dirty="0">
              <a:latin typeface="Times New Roman" panose="02020603050405020304" pitchFamily="18" charset="0"/>
              <a:cs typeface="Times New Roman" panose="02020603050405020304" pitchFamily="18" charset="0"/>
            </a:endParaRPr>
          </a:p>
          <a:p>
            <a:pPr marL="36830" indent="0">
              <a:lnSpc>
                <a:spcPct val="200000"/>
              </a:lnSpc>
              <a:buNone/>
            </a:pPr>
            <a:r>
              <a:rPr lang="en-IN" dirty="0">
                <a:latin typeface="Times New Roman" panose="02020603050405020304" pitchFamily="18" charset="0"/>
                <a:cs typeface="Times New Roman" panose="02020603050405020304" pitchFamily="18" charset="0"/>
                <a:sym typeface="+mn-ea"/>
              </a:rPr>
              <a:t>a) Open Eyes. </a:t>
            </a:r>
            <a:endParaRPr lang="en-IN" dirty="0">
              <a:latin typeface="Times New Roman" panose="02020603050405020304" pitchFamily="18" charset="0"/>
              <a:cs typeface="Times New Roman" panose="02020603050405020304" pitchFamily="18" charset="0"/>
            </a:endParaRPr>
          </a:p>
          <a:p>
            <a:pPr marL="36830" indent="0">
              <a:lnSpc>
                <a:spcPct val="200000"/>
              </a:lnSpc>
              <a:buNone/>
            </a:pPr>
            <a:r>
              <a:rPr lang="en-IN" dirty="0">
                <a:latin typeface="Times New Roman" panose="02020603050405020304" pitchFamily="18" charset="0"/>
                <a:cs typeface="Times New Roman" panose="02020603050405020304" pitchFamily="18" charset="0"/>
                <a:sym typeface="+mn-ea"/>
              </a:rPr>
              <a:t>b) Wide Mouth. </a:t>
            </a:r>
            <a:endParaRPr lang="en-IN" dirty="0">
              <a:latin typeface="Times New Roman" panose="02020603050405020304" pitchFamily="18" charset="0"/>
              <a:cs typeface="Times New Roman" panose="02020603050405020304" pitchFamily="18" charset="0"/>
            </a:endParaRPr>
          </a:p>
          <a:p>
            <a:pPr marL="36830" indent="0">
              <a:lnSpc>
                <a:spcPct val="200000"/>
              </a:lnSpc>
              <a:buNone/>
            </a:pPr>
            <a:r>
              <a:rPr lang="en-IN" dirty="0">
                <a:latin typeface="Times New Roman" panose="02020603050405020304" pitchFamily="18" charset="0"/>
                <a:cs typeface="Times New Roman" panose="02020603050405020304" pitchFamily="18" charset="0"/>
                <a:sym typeface="+mn-ea"/>
              </a:rPr>
              <a:t>c) Large region between mouth and nose. </a:t>
            </a:r>
            <a:endParaRPr lang="en-IN" dirty="0">
              <a:latin typeface="Times New Roman" panose="02020603050405020304" pitchFamily="18" charset="0"/>
              <a:cs typeface="Times New Roman" panose="02020603050405020304" pitchFamily="18" charset="0"/>
            </a:endParaRPr>
          </a:p>
          <a:p>
            <a:pPr marL="36830" indent="0">
              <a:lnSpc>
                <a:spcPct val="200000"/>
              </a:lnSpc>
              <a:buNone/>
            </a:pPr>
            <a:r>
              <a:rPr lang="en-IN" dirty="0">
                <a:latin typeface="Times New Roman" panose="02020603050405020304" pitchFamily="18" charset="0"/>
                <a:cs typeface="Times New Roman" panose="02020603050405020304" pitchFamily="18" charset="0"/>
                <a:sym typeface="+mn-ea"/>
              </a:rPr>
              <a:t>d) Expression less face. </a:t>
            </a:r>
            <a:endParaRPr lang="en-IN" dirty="0">
              <a:latin typeface="Times New Roman" panose="02020603050405020304" pitchFamily="18" charset="0"/>
              <a:cs typeface="Times New Roman" panose="02020603050405020304" pitchFamily="18" charset="0"/>
            </a:endParaRPr>
          </a:p>
          <a:p>
            <a:pPr marL="36830" indent="0">
              <a:lnSpc>
                <a:spcPct val="200000"/>
              </a:lnSpc>
              <a:buNone/>
            </a:pPr>
            <a:r>
              <a:rPr lang="en-IN" dirty="0">
                <a:latin typeface="Times New Roman" panose="02020603050405020304" pitchFamily="18" charset="0"/>
                <a:cs typeface="Times New Roman" panose="02020603050405020304" pitchFamily="18" charset="0"/>
                <a:sym typeface="+mn-ea"/>
              </a:rPr>
              <a:t>e) Open mouthed Appearance. </a:t>
            </a:r>
            <a:endParaRPr lang="en-IN" dirty="0">
              <a:latin typeface="Times New Roman" panose="02020603050405020304" pitchFamily="18" charset="0"/>
              <a:cs typeface="Times New Roman" panose="02020603050405020304" pitchFamily="18" charset="0"/>
            </a:endParaRPr>
          </a:p>
          <a:p>
            <a:pPr marL="36830" indent="0">
              <a:lnSpc>
                <a:spcPct val="200000"/>
              </a:lnSpc>
              <a:buNone/>
            </a:pPr>
            <a:r>
              <a:rPr lang="en-IN" dirty="0">
                <a:latin typeface="Times New Roman" panose="02020603050405020304" pitchFamily="18" charset="0"/>
                <a:cs typeface="Times New Roman" panose="02020603050405020304" pitchFamily="18" charset="0"/>
                <a:sym typeface="+mn-ea"/>
              </a:rPr>
              <a:t>f) Prominent Forehead.</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Divided into Three Modules</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sym typeface="+mn-ea"/>
              </a:rPr>
              <a:t>Module -1</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sym typeface="+mn-ea"/>
              </a:rPr>
              <a:t>Questionnaire in parents</a:t>
            </a: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sym typeface="+mn-ea"/>
              </a:rPr>
              <a:t>Module-2</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sym typeface="+mn-ea"/>
              </a:rPr>
              <a:t>Facial recognition in autistic child</a:t>
            </a: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sym typeface="+mn-ea"/>
              </a:rPr>
              <a:t>Module-3</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sym typeface="+mn-ea"/>
              </a:rPr>
              <a:t> Facial recognition in parents</a:t>
            </a:r>
            <a:endParaRPr lang="en-IN" dirty="0">
              <a:latin typeface="Times New Roman" panose="02020603050405020304" pitchFamily="18" charset="0"/>
              <a:cs typeface="Times New Roman" panose="02020603050405020304" pitchFamily="18" charset="0"/>
            </a:endParaRPr>
          </a:p>
          <a:p>
            <a:pPr marL="36830" indent="0">
              <a:buNone/>
            </a:pPr>
            <a:r>
              <a:rPr lang="en-IN" dirty="0">
                <a:latin typeface="Times New Roman" panose="02020603050405020304" pitchFamily="18" charset="0"/>
                <a:cs typeface="Times New Roman" panose="02020603050405020304" pitchFamily="18" charset="0"/>
                <a:sym typeface="+mn-ea"/>
              </a:rPr>
              <a:t>   </a:t>
            </a:r>
            <a:endParaRPr lang="en-IN"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7371" y="527050"/>
            <a:ext cx="8117264" cy="4351338"/>
          </a:xfrm>
        </p:spPr>
        <p:txBody>
          <a:bodyPr/>
          <a:lstStyle/>
          <a:p>
            <a:pPr>
              <a:buFont typeface="Wingdings" panose="05000000000000000000" charset="0"/>
              <a:buChar char="q"/>
            </a:pPr>
            <a:r>
              <a:rPr lang="en-US" dirty="0">
                <a:latin typeface="Times New Roman" panose="02020603050405020304" pitchFamily="18" charset="0"/>
                <a:cs typeface="Times New Roman" panose="02020603050405020304" pitchFamily="18" charset="0"/>
                <a:sym typeface="+mn-ea"/>
              </a:rPr>
              <a:t>Classifying the score obtained as shown below </a:t>
            </a:r>
            <a:endParaRPr lang="en-US" dirty="0">
              <a:latin typeface="Times New Roman" panose="02020603050405020304" pitchFamily="18" charset="0"/>
              <a:cs typeface="Times New Roman" panose="02020603050405020304" pitchFamily="18" charset="0"/>
            </a:endParaRPr>
          </a:p>
          <a:p>
            <a:pPr marL="36830" indent="0">
              <a:buNone/>
            </a:pPr>
            <a:endParaRPr lang="en-IN"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5" name="Content Placeholder 4"/>
          <p:cNvPicPr>
            <a:picLocks noGrp="1" noChangeAspect="1"/>
          </p:cNvPicPr>
          <p:nvPr>
            <p:ph sz="half" idx="2"/>
          </p:nvPr>
        </p:nvPicPr>
        <p:blipFill>
          <a:blip r:embed="rId2"/>
          <a:stretch>
            <a:fillRect/>
          </a:stretch>
        </p:blipFill>
        <p:spPr>
          <a:xfrm>
            <a:off x="1289083" y="2185166"/>
            <a:ext cx="9451975" cy="352361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840230" y="668655"/>
            <a:ext cx="8418830" cy="5031740"/>
          </a:xfrm>
          <a:prstGeom prst="rect">
            <a:avLst/>
          </a:prstGeom>
        </p:spPr>
      </p:pic>
    </p:spTree>
    <p:extLst>
      <p:ext uri="{BB962C8B-B14F-4D97-AF65-F5344CB8AC3E}">
        <p14:creationId xmlns:p14="http://schemas.microsoft.com/office/powerpoint/2010/main" val="1532300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79249"/>
            <a:ext cx="10515600" cy="3698031"/>
          </a:xfrm>
        </p:spPr>
        <p:txBody>
          <a:bodyPr>
            <a:normAutofit/>
          </a:bodyPr>
          <a:lstStyle/>
          <a:p>
            <a:pPr>
              <a:buFont typeface="Wingdings" panose="05000000000000000000" charset="0"/>
              <a:buChar char="q"/>
            </a:pPr>
            <a:r>
              <a:rPr lang="en-IN" sz="2000" dirty="0">
                <a:latin typeface="Times New Roman" panose="02020603050405020304" pitchFamily="18" charset="0"/>
                <a:cs typeface="Times New Roman" panose="02020603050405020304" pitchFamily="18" charset="0"/>
                <a:sym typeface="+mn-ea"/>
              </a:rPr>
              <a:t>Autism Spectrum Disorder (ASD) is a clinically heterogeneous neurological developmental disorder.</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charset="0"/>
              <a:buChar char="q"/>
            </a:pPr>
            <a:r>
              <a:rPr lang="en-IN" sz="2000" dirty="0">
                <a:latin typeface="Times New Roman" panose="02020603050405020304" pitchFamily="18" charset="0"/>
                <a:cs typeface="Times New Roman" panose="02020603050405020304" pitchFamily="18" charset="0"/>
                <a:sym typeface="+mn-ea"/>
              </a:rPr>
              <a:t>Early diagnosis and proper intervention is required for the effective treatment of autism.</a:t>
            </a:r>
          </a:p>
          <a:p>
            <a:pPr marL="0" indent="0">
              <a:buNone/>
            </a:pPr>
            <a:endParaRPr lang="en-IN"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charset="0"/>
              <a:buChar char="q"/>
            </a:pPr>
            <a:r>
              <a:rPr lang="en-IN" sz="2000" dirty="0">
                <a:latin typeface="Times New Roman" panose="02020603050405020304" pitchFamily="18" charset="0"/>
                <a:cs typeface="Times New Roman" panose="02020603050405020304" pitchFamily="18" charset="0"/>
                <a:sym typeface="+mn-ea"/>
              </a:rPr>
              <a:t>The expertise of the clinician is so important in the proper diagnosis and classification of autism.</a:t>
            </a:r>
          </a:p>
          <a:p>
            <a:pPr marL="0" indent="0">
              <a:buNone/>
            </a:pPr>
            <a:endParaRPr lang="en-IN" sz="2000" dirty="0">
              <a:latin typeface="Times New Roman" panose="02020603050405020304" pitchFamily="18" charset="0"/>
              <a:cs typeface="Times New Roman" panose="02020603050405020304" pitchFamily="18" charset="0"/>
              <a:sym typeface="+mn-ea"/>
            </a:endParaRPr>
          </a:p>
          <a:p>
            <a:pPr>
              <a:buFont typeface="Wingdings" panose="05000000000000000000" charset="0"/>
              <a:buChar char="q"/>
            </a:pPr>
            <a:r>
              <a:rPr lang="en-IN" sz="2000" dirty="0">
                <a:latin typeface="Times New Roman" panose="02020603050405020304" pitchFamily="18" charset="0"/>
                <a:cs typeface="Times New Roman" panose="02020603050405020304" pitchFamily="18" charset="0"/>
                <a:sym typeface="+mn-ea"/>
              </a:rPr>
              <a:t>This project proposes an Expert system that act as a support system to the clinician.</a:t>
            </a:r>
            <a:endParaRPr lang="en-IN" sz="2000" dirty="0">
              <a:solidFill>
                <a:schemeClr val="tx1"/>
              </a:solidFill>
              <a:latin typeface="Times New Roman" panose="02020603050405020304" pitchFamily="18" charset="0"/>
              <a:cs typeface="Times New Roman" panose="02020603050405020304" pitchFamily="18" charset="0"/>
            </a:endParaRPr>
          </a:p>
          <a:p>
            <a:pPr marL="0" indent="0">
              <a:buFont typeface="Wingdings" panose="05000000000000000000" charset="0"/>
              <a:buNone/>
            </a:pPr>
            <a:endParaRPr lang="en-IN" sz="2000" dirty="0">
              <a:solidFill>
                <a:schemeClr val="tx1"/>
              </a:solidFill>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a:p>
            <a:endParaRPr lang="en-US" sz="2000" dirty="0"/>
          </a:p>
        </p:txBody>
      </p:sp>
      <p:sp>
        <p:nvSpPr>
          <p:cNvPr id="2" name="TextBox 1">
            <a:extLst>
              <a:ext uri="{FF2B5EF4-FFF2-40B4-BE49-F238E27FC236}">
                <a16:creationId xmlns:a16="http://schemas.microsoft.com/office/drawing/2014/main" id="{5FF361EF-467C-470D-A1F4-ED75195E2E72}"/>
              </a:ext>
            </a:extLst>
          </p:cNvPr>
          <p:cNvSpPr txBox="1"/>
          <p:nvPr/>
        </p:nvSpPr>
        <p:spPr>
          <a:xfrm>
            <a:off x="2158738" y="848411"/>
            <a:ext cx="8088198" cy="923330"/>
          </a:xfrm>
          <a:prstGeom prst="rect">
            <a:avLst/>
          </a:prstGeom>
          <a:noFill/>
        </p:spPr>
        <p:txBody>
          <a:bodyPr wrap="square" rtlCol="0">
            <a:spAutoFit/>
          </a:bodyPr>
          <a:lstStyle/>
          <a:p>
            <a:pPr algn="ctr"/>
            <a:r>
              <a:rPr lang="en-US" sz="5400" b="1" dirty="0">
                <a:latin typeface="Times New Roman" panose="02020603050405020304" pitchFamily="18" charset="0"/>
                <a:cs typeface="Times New Roman" panose="02020603050405020304" pitchFamily="18" charset="0"/>
              </a:rPr>
              <a:t> INTRODUCTION</a:t>
            </a:r>
            <a:endParaRPr lang="en-IN" sz="5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454640" cy="706486"/>
          </a:xfrm>
        </p:spPr>
        <p:txBody>
          <a:bodyPr/>
          <a:lstStyle/>
          <a:p>
            <a:r>
              <a:rPr lang="en-US"/>
              <a:t>Current Status</a:t>
            </a:r>
            <a:endParaRPr lang="en-US" dirty="0"/>
          </a:p>
        </p:txBody>
      </p:sp>
      <p:pic>
        <p:nvPicPr>
          <p:cNvPr id="5" name="Content Placeholder 4" descr="WhatsApp Image 2022-04-09 at 10.06.47 AM"/>
          <p:cNvPicPr>
            <a:picLocks noGrp="1" noChangeAspect="1"/>
          </p:cNvPicPr>
          <p:nvPr>
            <p:ph sz="half" idx="1"/>
          </p:nvPr>
        </p:nvPicPr>
        <p:blipFill rotWithShape="1">
          <a:blip r:embed="rId2"/>
          <a:srcRect r="709" b="4951"/>
          <a:stretch/>
        </p:blipFill>
        <p:spPr>
          <a:xfrm>
            <a:off x="255501" y="612217"/>
            <a:ext cx="11546858" cy="615660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WhatsApp Image 2022-04-09 at 10.06.47 AM (1)"/>
          <p:cNvPicPr>
            <a:picLocks noGrp="1" noChangeAspect="1"/>
          </p:cNvPicPr>
          <p:nvPr>
            <p:ph sz="half" idx="1"/>
          </p:nvPr>
        </p:nvPicPr>
        <p:blipFill rotWithShape="1">
          <a:blip r:embed="rId2"/>
          <a:srcRect r="1184" b="6296"/>
          <a:stretch/>
        </p:blipFill>
        <p:spPr>
          <a:xfrm>
            <a:off x="6766" y="0"/>
            <a:ext cx="12193580" cy="685799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805" y="527050"/>
            <a:ext cx="10627995" cy="1163955"/>
          </a:xfrm>
        </p:spPr>
        <p:txBody>
          <a:bodyPr/>
          <a:lstStyle/>
          <a:p>
            <a:r>
              <a:rPr lang="en-US"/>
              <a:t>Accuracy for Training</a:t>
            </a:r>
          </a:p>
        </p:txBody>
      </p:sp>
      <p:pic>
        <p:nvPicPr>
          <p:cNvPr id="6" name="Content Placeholder 5" descr="WhatsApp Image 2022-04-10 at 9.25.09 AM"/>
          <p:cNvPicPr>
            <a:picLocks noGrp="1" noChangeAspect="1"/>
          </p:cNvPicPr>
          <p:nvPr>
            <p:ph sz="half" idx="1"/>
          </p:nvPr>
        </p:nvPicPr>
        <p:blipFill>
          <a:blip r:embed="rId2"/>
          <a:stretch>
            <a:fillRect/>
          </a:stretch>
        </p:blipFill>
        <p:spPr>
          <a:xfrm>
            <a:off x="835025" y="1825625"/>
            <a:ext cx="9404985" cy="43516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Loss for Training</a:t>
            </a:r>
          </a:p>
        </p:txBody>
      </p:sp>
      <p:pic>
        <p:nvPicPr>
          <p:cNvPr id="5" name="Content Placeholder 4" descr="WhatsApp Image 2022-04-10 at 9.25.09 AM (1)"/>
          <p:cNvPicPr>
            <a:picLocks noGrp="1" noChangeAspect="1"/>
          </p:cNvPicPr>
          <p:nvPr>
            <p:ph sz="half" idx="1"/>
          </p:nvPr>
        </p:nvPicPr>
        <p:blipFill>
          <a:blip r:embed="rId2"/>
          <a:stretch>
            <a:fillRect/>
          </a:stretch>
        </p:blipFill>
        <p:spPr>
          <a:xfrm>
            <a:off x="982980" y="1825625"/>
            <a:ext cx="9220200" cy="43516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606425"/>
            <a:ext cx="11196320" cy="5570855"/>
          </a:xfrm>
        </p:spPr>
        <p:txBody>
          <a:bodyPr>
            <a:normAutofit fontScale="77500" lnSpcReduction="20000"/>
          </a:bodyPr>
          <a:lstStyle/>
          <a:p>
            <a:pPr>
              <a:buFont typeface="Wingdings" panose="05000000000000000000" charset="0"/>
              <a:buChar char="q"/>
            </a:pPr>
            <a:r>
              <a:rPr lang="en-US" sz="2855">
                <a:latin typeface="Times New Roman" panose="02020603050405020304" pitchFamily="18" charset="0"/>
                <a:cs typeface="Times New Roman" panose="02020603050405020304" pitchFamily="18" charset="0"/>
                <a:sym typeface="+mn-ea"/>
              </a:rPr>
              <a:t>Libraries are given below</a:t>
            </a:r>
            <a:endParaRPr lang="en-US" sz="2855">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55">
                <a:latin typeface="Times New Roman" panose="02020603050405020304" pitchFamily="18" charset="0"/>
                <a:cs typeface="Times New Roman" panose="02020603050405020304" pitchFamily="18" charset="0"/>
                <a:sym typeface="+mn-ea"/>
              </a:rPr>
              <a:t>Numpy</a:t>
            </a:r>
            <a:endParaRPr lang="en-US" sz="2855">
              <a:latin typeface="Times New Roman" panose="02020603050405020304" pitchFamily="18" charset="0"/>
              <a:cs typeface="Times New Roman" panose="02020603050405020304" pitchFamily="18" charset="0"/>
            </a:endParaRPr>
          </a:p>
          <a:p>
            <a:pPr marL="0" indent="0">
              <a:buNone/>
            </a:pPr>
            <a:r>
              <a:rPr lang="en-US" sz="2855">
                <a:latin typeface="Times New Roman" panose="02020603050405020304" pitchFamily="18" charset="0"/>
                <a:cs typeface="Times New Roman" panose="02020603050405020304" pitchFamily="18" charset="0"/>
                <a:sym typeface="+mn-ea"/>
              </a:rPr>
              <a:t>           Learn to create data in form of datasets and analysing data using python</a:t>
            </a:r>
            <a:endParaRPr lang="en-US" sz="2855">
              <a:latin typeface="Times New Roman" panose="02020603050405020304" pitchFamily="18" charset="0"/>
              <a:cs typeface="Times New Roman" panose="02020603050405020304" pitchFamily="18" charset="0"/>
            </a:endParaRPr>
          </a:p>
          <a:p>
            <a:pPr marL="0" indent="0">
              <a:buFont typeface="+mj-lt"/>
              <a:buNone/>
            </a:pPr>
            <a:r>
              <a:rPr lang="en-US" sz="2855">
                <a:latin typeface="Times New Roman" panose="02020603050405020304" pitchFamily="18" charset="0"/>
                <a:cs typeface="Times New Roman" panose="02020603050405020304" pitchFamily="18" charset="0"/>
                <a:sym typeface="+mn-ea"/>
              </a:rPr>
              <a:t>2.  Pandas</a:t>
            </a:r>
            <a:endParaRPr lang="en-US" sz="2855">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855">
                <a:latin typeface="Times New Roman" panose="02020603050405020304" pitchFamily="18" charset="0"/>
                <a:cs typeface="Times New Roman" panose="02020603050405020304" pitchFamily="18" charset="0"/>
                <a:sym typeface="+mn-ea"/>
              </a:rPr>
              <a:t>          To create data frames and analyse them and to visualise data in form of 3D graphs and  2D grahs      </a:t>
            </a:r>
            <a:endParaRPr lang="en-US" sz="2855">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855">
                <a:latin typeface="Times New Roman" panose="02020603050405020304" pitchFamily="18" charset="0"/>
                <a:cs typeface="Times New Roman" panose="02020603050405020304" pitchFamily="18" charset="0"/>
                <a:sym typeface="+mn-ea"/>
              </a:rPr>
              <a:t>3.   TensorFlow</a:t>
            </a:r>
            <a:endParaRPr lang="en-US" sz="2855">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855">
                <a:latin typeface="Times New Roman" panose="02020603050405020304" pitchFamily="18" charset="0"/>
                <a:cs typeface="Times New Roman" panose="02020603050405020304" pitchFamily="18" charset="0"/>
                <a:sym typeface="+mn-ea"/>
              </a:rPr>
              <a:t>       It is foundation library that can be used to create Deep Learning models directly or by    using wrapper libraries that simplify the process built on top of TensorFlow  </a:t>
            </a:r>
            <a:endParaRPr lang="en-US" sz="2855">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855">
                <a:latin typeface="Times New Roman" panose="02020603050405020304" pitchFamily="18" charset="0"/>
                <a:cs typeface="Times New Roman" panose="02020603050405020304" pitchFamily="18" charset="0"/>
                <a:sym typeface="+mn-ea"/>
              </a:rPr>
              <a:t>4.     Glob</a:t>
            </a:r>
            <a:endParaRPr lang="en-US" sz="2855">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855">
                <a:latin typeface="Times New Roman" panose="02020603050405020304" pitchFamily="18" charset="0"/>
                <a:cs typeface="Times New Roman" panose="02020603050405020304" pitchFamily="18" charset="0"/>
                <a:sym typeface="+mn-ea"/>
              </a:rPr>
              <a:t>         It is used to return all file paths that match a specific pattern</a:t>
            </a:r>
            <a:endParaRPr lang="en-US" sz="2855">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855">
                <a:latin typeface="Times New Roman" panose="02020603050405020304" pitchFamily="18" charset="0"/>
                <a:cs typeface="Times New Roman" panose="02020603050405020304" pitchFamily="18" charset="0"/>
                <a:sym typeface="+mn-ea"/>
              </a:rPr>
              <a:t>5.     Flask</a:t>
            </a:r>
            <a:endParaRPr lang="en-US" sz="2855">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855">
                <a:latin typeface="Times New Roman" panose="02020603050405020304" pitchFamily="18" charset="0"/>
                <a:cs typeface="Times New Roman" panose="02020603050405020304" pitchFamily="18" charset="0"/>
                <a:sym typeface="+mn-ea"/>
              </a:rPr>
              <a:t>        Creating web applications in Python easier</a:t>
            </a:r>
            <a:endParaRPr lang="en-US" sz="2855">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855">
                <a:latin typeface="Times New Roman" panose="02020603050405020304" pitchFamily="18" charset="0"/>
                <a:cs typeface="Times New Roman" panose="02020603050405020304" pitchFamily="18" charset="0"/>
                <a:sym typeface="+mn-ea"/>
              </a:rPr>
              <a:t>6.   Cv2</a:t>
            </a:r>
            <a:endParaRPr lang="en-US" sz="2855">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855">
                <a:latin typeface="Times New Roman" panose="02020603050405020304" pitchFamily="18" charset="0"/>
                <a:cs typeface="Times New Roman" panose="02020603050405020304" pitchFamily="18" charset="0"/>
                <a:sym typeface="+mn-ea"/>
              </a:rPr>
              <a:t>        Unofficial pre-built CPU only OpenCV packages for Python</a:t>
            </a:r>
            <a:endParaRPr lang="en-US" sz="2855">
              <a:latin typeface="Times New Roman" panose="02020603050405020304" pitchFamily="18" charset="0"/>
              <a:cs typeface="Times New Roman" panose="02020603050405020304" pitchFamily="18" charset="0"/>
            </a:endParaRPr>
          </a:p>
          <a:p>
            <a:pPr marL="0" indent="0">
              <a:buNone/>
            </a:pPr>
            <a:endParaRPr lang="en-US" sz="2855"/>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296285" y="2139950"/>
            <a:ext cx="5842635" cy="1323975"/>
          </a:xfrm>
        </p:spPr>
        <p:txBody>
          <a:bodyPr>
            <a:normAutofit/>
          </a:bodyPr>
          <a:lstStyle/>
          <a:p>
            <a:pPr marL="0" indent="0">
              <a:buNone/>
            </a:pPr>
            <a:r>
              <a:rPr lang="en-US" sz="6000">
                <a:latin typeface="Times New Roman" panose="02020603050405020304" pitchFamily="18" charset="0"/>
                <a:cs typeface="Times New Roman" panose="02020603050405020304" pitchFamily="18" charset="0"/>
              </a:rPr>
              <a:t>THANK YOU   </a:t>
            </a:r>
            <a:r>
              <a:rPr lang="en-US"/>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p>
        </p:txBody>
      </p:sp>
      <p:pic>
        <p:nvPicPr>
          <p:cNvPr id="5" name="Content Placeholder 4"/>
          <p:cNvPicPr>
            <a:picLocks noGrp="1" noChangeAspect="1"/>
          </p:cNvPicPr>
          <p:nvPr>
            <p:ph idx="1"/>
          </p:nvPr>
        </p:nvPicPr>
        <p:blipFill>
          <a:blip r:embed="rId2"/>
          <a:stretch>
            <a:fillRect/>
          </a:stretch>
        </p:blipFill>
        <p:spPr>
          <a:xfrm>
            <a:off x="2833370" y="1825625"/>
            <a:ext cx="6524625" cy="435165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LITERATURE SURVEY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515600" cy="5096611"/>
          </a:xfrm>
        </p:spPr>
        <p:txBody>
          <a:bodyPr>
            <a:normAutofit fontScale="92500" lnSpcReduction="10000"/>
          </a:bodyPr>
          <a:lstStyle/>
          <a:p>
            <a:pPr marL="457200" indent="-457200">
              <a:buFont typeface="+mj-lt"/>
              <a:buAutoNum type="arabicPeriod"/>
            </a:pPr>
            <a:r>
              <a:rPr lang="en-US" sz="3000" dirty="0">
                <a:latin typeface="Times New Roman" panose="02020603050405020304" pitchFamily="18" charset="0"/>
                <a:cs typeface="Times New Roman" panose="02020603050405020304" pitchFamily="18" charset="0"/>
              </a:rPr>
              <a:t>MANAGEMENT OF CHILDREN WITH ASD</a:t>
            </a:r>
          </a:p>
          <a:p>
            <a:pPr marL="0" indent="0">
              <a:buFont typeface="+mj-lt"/>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By </a:t>
            </a:r>
            <a:r>
              <a:rPr lang="en-US" sz="2000" dirty="0" err="1">
                <a:latin typeface="Times New Roman" panose="02020603050405020304" pitchFamily="18" charset="0"/>
                <a:cs typeface="Times New Roman" panose="02020603050405020304" pitchFamily="18" charset="0"/>
              </a:rPr>
              <a:t>minimising</a:t>
            </a:r>
            <a:r>
              <a:rPr lang="en-US" sz="2000" dirty="0">
                <a:latin typeface="Times New Roman" panose="02020603050405020304" pitchFamily="18" charset="0"/>
                <a:cs typeface="Times New Roman" panose="02020603050405020304" pitchFamily="18" charset="0"/>
              </a:rPr>
              <a:t> the core autism spectrum disorder features, facilitating development and learning, promoting </a:t>
            </a:r>
            <a:r>
              <a:rPr lang="en-US" sz="2000" dirty="0" err="1">
                <a:latin typeface="Times New Roman" panose="02020603050405020304" pitchFamily="18" charset="0"/>
                <a:cs typeface="Times New Roman" panose="02020603050405020304" pitchFamily="18" charset="0"/>
              </a:rPr>
              <a:t>socialisation</a:t>
            </a:r>
            <a:r>
              <a:rPr lang="en-US" sz="2000" dirty="0">
                <a:latin typeface="Times New Roman" panose="02020603050405020304" pitchFamily="18" charset="0"/>
                <a:cs typeface="Times New Roman" panose="02020603050405020304" pitchFamily="18" charset="0"/>
              </a:rPr>
              <a:t>, reducing maladaptive </a:t>
            </a:r>
            <a:r>
              <a:rPr lang="en-US" sz="2000" dirty="0" err="1">
                <a:latin typeface="Times New Roman" panose="02020603050405020304" pitchFamily="18" charset="0"/>
                <a:cs typeface="Times New Roman" panose="02020603050405020304" pitchFamily="18" charset="0"/>
              </a:rPr>
              <a:t>behaviours</a:t>
            </a:r>
            <a:r>
              <a:rPr lang="en-US" sz="2000" dirty="0">
                <a:latin typeface="Times New Roman" panose="02020603050405020304" pitchFamily="18" charset="0"/>
                <a:cs typeface="Times New Roman" panose="02020603050405020304" pitchFamily="18" charset="0"/>
              </a:rPr>
              <a:t>, and educating and supporting families, the treatment's primary goals are to </a:t>
            </a:r>
            <a:r>
              <a:rPr lang="en-US" sz="2000" dirty="0" err="1">
                <a:latin typeface="Times New Roman" panose="02020603050405020304" pitchFamily="18" charset="0"/>
                <a:cs typeface="Times New Roman" panose="02020603050405020304" pitchFamily="18" charset="0"/>
              </a:rPr>
              <a:t>maximise</a:t>
            </a:r>
            <a:r>
              <a:rPr lang="en-US" sz="2000" dirty="0">
                <a:latin typeface="Times New Roman" panose="02020603050405020304" pitchFamily="18" charset="0"/>
                <a:cs typeface="Times New Roman" panose="02020603050405020304" pitchFamily="18" charset="0"/>
              </a:rPr>
              <a:t> the child's ultimate functional independence and quality of life.</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Methodologies used are:</a:t>
            </a:r>
          </a:p>
          <a:p>
            <a:pPr marL="0" indent="0">
              <a:buNone/>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Speech and Language Therapy</a:t>
            </a:r>
          </a:p>
          <a:p>
            <a:r>
              <a:rPr lang="en-IN" sz="2000" dirty="0">
                <a:latin typeface="Times New Roman" panose="02020603050405020304" pitchFamily="18" charset="0"/>
                <a:cs typeface="Times New Roman" panose="02020603050405020304" pitchFamily="18" charset="0"/>
              </a:rPr>
              <a:t>Applied behaviour analysis.</a:t>
            </a:r>
          </a:p>
          <a:p>
            <a:r>
              <a:rPr lang="en-IN" sz="2000" dirty="0">
                <a:latin typeface="Times New Roman" panose="02020603050405020304" pitchFamily="18" charset="0"/>
                <a:cs typeface="Times New Roman" panose="02020603050405020304" pitchFamily="18" charset="0"/>
              </a:rPr>
              <a:t>Social skill instructions.</a:t>
            </a:r>
          </a:p>
          <a:p>
            <a:pPr marL="0" indent="0">
              <a:buNone/>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Advantage      :         </a:t>
            </a:r>
            <a:r>
              <a:rPr lang="en-IN" sz="2000" dirty="0">
                <a:latin typeface="Times New Roman" panose="02020603050405020304" pitchFamily="18" charset="0"/>
                <a:cs typeface="Times New Roman" panose="02020603050405020304" pitchFamily="18" charset="0"/>
              </a:rPr>
              <a:t>Improve the quality of life.</a:t>
            </a:r>
          </a:p>
          <a:p>
            <a:pPr>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Disadvantage :         </a:t>
            </a:r>
            <a:r>
              <a:rPr lang="en-US" sz="2000" dirty="0">
                <a:latin typeface="Times New Roman" panose="02020603050405020304" pitchFamily="18" charset="0"/>
                <a:cs typeface="Times New Roman" panose="02020603050405020304" pitchFamily="18" charset="0"/>
              </a:rPr>
              <a:t>Management of associated medical problems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700" y="674374"/>
            <a:ext cx="10515600" cy="5509251"/>
          </a:xfrm>
        </p:spPr>
        <p:txBody>
          <a:bodyPr/>
          <a:lstStyle/>
          <a:p>
            <a:pPr marL="0" indent="0">
              <a:buNone/>
            </a:pPr>
            <a:r>
              <a:rPr lang="en-US" sz="2400" dirty="0">
                <a:latin typeface="Times New Roman" panose="02020603050405020304" pitchFamily="18" charset="0"/>
                <a:cs typeface="Times New Roman" panose="02020603050405020304" pitchFamily="18" charset="0"/>
              </a:rPr>
              <a:t>2.</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3D HUMAN FACE DESCRIPTION:LANDMARK MEASURES AND GEOMETRICAL FEATURES</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i="0" dirty="0">
                <a:solidFill>
                  <a:srgbClr val="000000"/>
                </a:solidFill>
                <a:effectLst/>
                <a:latin typeface="Times New Roman" panose="02020603050405020304" pitchFamily="18" charset="0"/>
                <a:cs typeface="Times New Roman" panose="02020603050405020304" pitchFamily="18" charset="0"/>
              </a:rPr>
              <a:t>Descript faces by </a:t>
            </a:r>
            <a:r>
              <a:rPr lang="en-US" sz="2000" b="0" i="0" dirty="0">
                <a:solidFill>
                  <a:srgbClr val="000000"/>
                </a:solidFill>
                <a:effectLst/>
                <a:latin typeface="Times New Roman" panose="02020603050405020304" pitchFamily="18" charset="0"/>
                <a:cs typeface="Times New Roman" panose="02020603050405020304" pitchFamily="18" charset="0"/>
              </a:rPr>
              <a:t>Morphometric measures and geometrical features.</a:t>
            </a:r>
          </a:p>
          <a:p>
            <a:pPr marL="0" indent="0">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0" i="0" dirty="0">
                <a:solidFill>
                  <a:srgbClr val="000000"/>
                </a:solidFill>
                <a:effectLst/>
                <a:latin typeface="Times New Roman" panose="02020603050405020304" pitchFamily="18" charset="0"/>
                <a:cs typeface="Times New Roman" panose="02020603050405020304" pitchFamily="18" charset="0"/>
              </a:rPr>
              <a:t>Methodologies used are:</a:t>
            </a:r>
          </a:p>
          <a:p>
            <a:pPr marL="0" indent="0">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r>
              <a:rPr lang="en-IN" sz="2000" b="0" i="0" dirty="0">
                <a:solidFill>
                  <a:srgbClr val="000000"/>
                </a:solidFill>
                <a:effectLst/>
                <a:latin typeface="Times New Roman" panose="02020603050405020304" pitchFamily="18" charset="0"/>
                <a:cs typeface="Times New Roman" panose="02020603050405020304" pitchFamily="18" charset="0"/>
              </a:rPr>
              <a:t>Euclidean distance</a:t>
            </a:r>
          </a:p>
          <a:p>
            <a:r>
              <a:rPr lang="en-IN" sz="2000" dirty="0">
                <a:solidFill>
                  <a:srgbClr val="000000"/>
                </a:solidFill>
                <a:latin typeface="Times New Roman" panose="02020603050405020304" pitchFamily="18" charset="0"/>
                <a:cs typeface="Times New Roman" panose="02020603050405020304" pitchFamily="18" charset="0"/>
              </a:rPr>
              <a:t>G</a:t>
            </a:r>
            <a:r>
              <a:rPr lang="en-IN" sz="2000" b="0" i="0" dirty="0">
                <a:solidFill>
                  <a:srgbClr val="000000"/>
                </a:solidFill>
                <a:effectLst/>
                <a:latin typeface="Times New Roman" panose="02020603050405020304" pitchFamily="18" charset="0"/>
                <a:cs typeface="Times New Roman" panose="02020603050405020304" pitchFamily="18" charset="0"/>
              </a:rPr>
              <a:t>eodesic distance</a:t>
            </a:r>
          </a:p>
          <a:p>
            <a:pPr marL="0" indent="0">
              <a:buNone/>
            </a:pPr>
            <a:endParaRPr lang="en-IN" sz="2000" b="0" i="0"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1" dirty="0">
                <a:solidFill>
                  <a:srgbClr val="000000"/>
                </a:solidFill>
                <a:latin typeface="Times New Roman" panose="02020603050405020304" pitchFamily="18" charset="0"/>
                <a:cs typeface="Times New Roman" panose="02020603050405020304" pitchFamily="18" charset="0"/>
              </a:rPr>
              <a:t>Advantage       :</a:t>
            </a:r>
            <a:r>
              <a:rPr lang="en-US" sz="2000" dirty="0">
                <a:solidFill>
                  <a:srgbClr val="000000"/>
                </a:solidFill>
                <a:latin typeface="Times New Roman" panose="02020603050405020304" pitchFamily="18" charset="0"/>
                <a:cs typeface="Times New Roman" panose="02020603050405020304" pitchFamily="18" charset="0"/>
              </a:rPr>
              <a:t>E</a:t>
            </a:r>
            <a:r>
              <a:rPr lang="en-US" sz="2000" b="0" i="0" dirty="0">
                <a:solidFill>
                  <a:srgbClr val="000000"/>
                </a:solidFill>
                <a:effectLst/>
                <a:latin typeface="Times New Roman" panose="02020603050405020304" pitchFamily="18" charset="0"/>
                <a:cs typeface="Times New Roman" panose="02020603050405020304" pitchFamily="18" charset="0"/>
              </a:rPr>
              <a:t>ffective and suitable to a face description</a:t>
            </a:r>
            <a:r>
              <a:rPr lang="en-US" sz="1400" b="0" i="0" dirty="0">
                <a:solidFill>
                  <a:srgbClr val="000000"/>
                </a:solidFill>
                <a:effectLst/>
                <a:latin typeface="ff10"/>
              </a:rPr>
              <a:t>.</a:t>
            </a:r>
          </a:p>
          <a:p>
            <a:pPr marL="0" indent="0">
              <a:buNone/>
            </a:pPr>
            <a:endParaRPr lang="en-IN" sz="2000" b="0" i="0"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b="1" i="0" dirty="0">
                <a:solidFill>
                  <a:srgbClr val="000000"/>
                </a:solidFill>
                <a:effectLst/>
                <a:latin typeface="Times New Roman" panose="02020603050405020304" pitchFamily="18" charset="0"/>
                <a:cs typeface="Times New Roman" panose="02020603050405020304" pitchFamily="18" charset="0"/>
              </a:rPr>
              <a:t>Disadvantage     :</a:t>
            </a:r>
            <a:r>
              <a:rPr lang="en-US" sz="2000" b="0" i="0" dirty="0">
                <a:solidFill>
                  <a:srgbClr val="000000"/>
                </a:solidFill>
                <a:effectLst/>
                <a:latin typeface="Times New Roman" panose="02020603050405020304" pitchFamily="18" charset="0"/>
                <a:cs typeface="Times New Roman" panose="02020603050405020304" pitchFamily="18" charset="0"/>
              </a:rPr>
              <a:t>Geodesic distance were not more effective than Euclidean distances between the       same landmarks</a:t>
            </a:r>
          </a:p>
          <a:p>
            <a:pPr>
              <a:buFont typeface="Wingdings" panose="05000000000000000000" pitchFamily="2" charset="2"/>
              <a:buChar char="q"/>
            </a:pPr>
            <a:endParaRPr lang="en-US" sz="1800" b="0" i="0"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000" i="0"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4508"/>
            <a:ext cx="10515600" cy="5763491"/>
          </a:xfrm>
        </p:spPr>
        <p:txBody>
          <a:bodyPr>
            <a:normAutofit/>
          </a:bodyPr>
          <a:lstStyle/>
          <a:p>
            <a:pPr marL="0" indent="0">
              <a:buNone/>
            </a:pPr>
            <a:r>
              <a:rPr lang="en-US" sz="2000" dirty="0">
                <a:solidFill>
                  <a:srgbClr val="333333"/>
                </a:solidFill>
                <a:latin typeface="Times New Roman" panose="02020603050405020304" pitchFamily="18" charset="0"/>
                <a:cs typeface="Times New Roman" panose="02020603050405020304" pitchFamily="18" charset="0"/>
              </a:rPr>
              <a:t>3. </a:t>
            </a:r>
            <a:r>
              <a:rPr lang="en-US" sz="2400" dirty="0">
                <a:solidFill>
                  <a:srgbClr val="333333"/>
                </a:solidFill>
                <a:latin typeface="Times New Roman" panose="02020603050405020304" pitchFamily="18" charset="0"/>
                <a:cs typeface="Times New Roman" panose="02020603050405020304" pitchFamily="18" charset="0"/>
              </a:rPr>
              <a:t>Facial phenotypes in subgroups of prepubertal boys with autism spectrum disorders are correlated with clinical phenotypes. </a:t>
            </a:r>
          </a:p>
          <a:p>
            <a:pPr marL="0" indent="0">
              <a:buNone/>
            </a:pPr>
            <a:endParaRPr lang="en-US" sz="2000" i="0" dirty="0">
              <a:solidFill>
                <a:srgbClr val="333333"/>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0" i="0" dirty="0">
                <a:solidFill>
                  <a:srgbClr val="333333"/>
                </a:solidFill>
                <a:effectLst/>
                <a:latin typeface="Times New Roman" panose="02020603050405020304" pitchFamily="18" charset="0"/>
                <a:cs typeface="Times New Roman" panose="02020603050405020304" pitchFamily="18" charset="0"/>
              </a:rPr>
              <a:t>In this study, tested two hypotheses. First, they asked whether children with ASD display a subtle but distinct facial phenotype compared to typically developing children. Secondly, they sought to determine whether there are subgroups of facial phenotypes within the population of children with ASD that denote biologically discrete subgroups.</a:t>
            </a:r>
          </a:p>
          <a:p>
            <a:pPr marL="0" indent="0">
              <a:buNone/>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solidFill>
                  <a:srgbClr val="333333"/>
                </a:solidFill>
                <a:latin typeface="Times New Roman" panose="02020603050405020304" pitchFamily="18" charset="0"/>
                <a:cs typeface="Times New Roman" panose="02020603050405020304" pitchFamily="18" charset="0"/>
              </a:rPr>
              <a:t>Methodologies are:</a:t>
            </a:r>
          </a:p>
          <a:p>
            <a:pPr marL="0" indent="0">
              <a:buNone/>
            </a:pPr>
            <a:endParaRPr lang="en-US" sz="2000" dirty="0">
              <a:solidFill>
                <a:srgbClr val="333333"/>
              </a:solidFill>
              <a:latin typeface="Times New Roman" panose="02020603050405020304" pitchFamily="18" charset="0"/>
              <a:cs typeface="Times New Roman" panose="02020603050405020304" pitchFamily="18" charset="0"/>
            </a:endParaRPr>
          </a:p>
          <a:p>
            <a:r>
              <a:rPr lang="en-IN" sz="2000" b="0" i="0" dirty="0">
                <a:solidFill>
                  <a:srgbClr val="222222"/>
                </a:solidFill>
                <a:effectLst/>
                <a:latin typeface="Times New Roman" panose="02020603050405020304" pitchFamily="18" charset="0"/>
                <a:cs typeface="Times New Roman" panose="02020603050405020304" pitchFamily="18" charset="0"/>
              </a:rPr>
              <a:t>Three-dimensional stereophotogrammetric imaging</a:t>
            </a:r>
          </a:p>
          <a:p>
            <a:r>
              <a:rPr lang="en-IN" sz="2000" b="0" i="0" dirty="0">
                <a:solidFill>
                  <a:srgbClr val="222222"/>
                </a:solidFill>
                <a:effectLst/>
                <a:latin typeface="Times New Roman" panose="02020603050405020304" pitchFamily="18" charset="0"/>
                <a:cs typeface="Times New Roman" panose="02020603050405020304" pitchFamily="18" charset="0"/>
              </a:rPr>
              <a:t>Anthropometric landmark data collection</a:t>
            </a:r>
          </a:p>
          <a:p>
            <a:r>
              <a:rPr lang="en-IN" sz="2000" b="0" i="0" dirty="0" err="1">
                <a:solidFill>
                  <a:srgbClr val="222222"/>
                </a:solidFill>
                <a:effectLst/>
                <a:latin typeface="Times New Roman" panose="02020603050405020304" pitchFamily="18" charset="0"/>
                <a:cs typeface="Times New Roman" panose="02020603050405020304" pitchFamily="18" charset="0"/>
              </a:rPr>
              <a:t>Behavioral</a:t>
            </a:r>
            <a:r>
              <a:rPr lang="en-IN" sz="2000" b="0" i="0" dirty="0">
                <a:solidFill>
                  <a:srgbClr val="222222"/>
                </a:solidFill>
                <a:effectLst/>
                <a:latin typeface="Times New Roman" panose="02020603050405020304" pitchFamily="18" charset="0"/>
                <a:cs typeface="Times New Roman" panose="02020603050405020304" pitchFamily="18" charset="0"/>
              </a:rPr>
              <a:t> and medical data</a:t>
            </a:r>
          </a:p>
          <a:p>
            <a:pPr marL="0" indent="0">
              <a:buNone/>
            </a:pPr>
            <a:endParaRPr lang="en-IN" sz="2000" b="0" i="0" dirty="0">
              <a:solidFill>
                <a:srgbClr val="222222"/>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b="0" i="0" dirty="0">
                <a:solidFill>
                  <a:srgbClr val="333333"/>
                </a:solidFill>
                <a:effectLst/>
                <a:latin typeface="Times New Roman" panose="02020603050405020304" pitchFamily="18" charset="0"/>
                <a:cs typeface="Times New Roman" panose="02020603050405020304" pitchFamily="18" charset="0"/>
              </a:rPr>
              <a:t> Potential differences in etiologies for the various subgroups of children.</a:t>
            </a:r>
          </a:p>
          <a:p>
            <a:pPr>
              <a:buFont typeface="Wingdings" panose="05000000000000000000" pitchFamily="2" charset="2"/>
              <a:buChar char="q"/>
            </a:pPr>
            <a:endParaRPr lang="en-IN" sz="2000" b="0" i="0" dirty="0">
              <a:solidFill>
                <a:srgbClr val="222222"/>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4250" y="1013142"/>
            <a:ext cx="10515600" cy="4831715"/>
          </a:xfrm>
        </p:spPr>
        <p:txBody>
          <a:bodyPr/>
          <a:lstStyle/>
          <a:p>
            <a:pPr marL="0" indent="0">
              <a:buNone/>
            </a:pPr>
            <a:r>
              <a:rPr lang="en-US" sz="2000" dirty="0">
                <a:latin typeface="Times New Roman" panose="02020603050405020304" pitchFamily="18" charset="0"/>
                <a:cs typeface="Times New Roman" panose="02020603050405020304" pitchFamily="18" charset="0"/>
              </a:rPr>
              <a:t>4. </a:t>
            </a:r>
            <a:r>
              <a:rPr lang="en-US" sz="2400" dirty="0">
                <a:latin typeface="Times New Roman" panose="02020603050405020304" pitchFamily="18" charset="0"/>
                <a:cs typeface="Times New Roman" panose="02020603050405020304" pitchFamily="18" charset="0"/>
              </a:rPr>
              <a:t>Facial Structure Analysis Separates Autism Spectrum Disorders into Meaningful Clinical           Subgroups</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sz="2000" dirty="0">
                <a:latin typeface="Times New Roman" panose="02020603050405020304" pitchFamily="18" charset="0"/>
                <a:cs typeface="Times New Roman" panose="02020603050405020304" pitchFamily="18" charset="0"/>
              </a:rPr>
              <a:t>Varied cluster analysis were applied to facial surface measurements from 62 prepubertal boys with essential autism to determine whether facial morphology constitutes viable biomarker for delineation of discrete Autism Spectrum Disorders (ASD) subgroups.</a:t>
            </a:r>
          </a:p>
          <a:p>
            <a:pPr>
              <a:buFont typeface="Wingdings" panose="05000000000000000000" charset="0"/>
              <a:buChar char="q"/>
            </a:pPr>
            <a:r>
              <a:rPr lang="en-US" sz="2000" dirty="0">
                <a:latin typeface="Times New Roman" panose="02020603050405020304" pitchFamily="18" charset="0"/>
                <a:cs typeface="Times New Roman" panose="02020603050405020304" pitchFamily="18" charset="0"/>
              </a:rPr>
              <a:t>Methodologies are: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Comprehensive cluster analysis techniques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Facial surface measurements</a:t>
            </a:r>
          </a:p>
          <a:p>
            <a:pPr>
              <a:buFont typeface="Wingdings" panose="05000000000000000000" charset="0"/>
              <a:buChar char="q"/>
            </a:pPr>
            <a:r>
              <a:rPr lang="en-US" sz="2000" dirty="0">
                <a:latin typeface="Times New Roman" panose="02020603050405020304" pitchFamily="18" charset="0"/>
                <a:cs typeface="Times New Roman" panose="02020603050405020304" pitchFamily="18" charset="0"/>
              </a:rPr>
              <a:t> This may help predict disorder severity and regression and has translational relevance as this ASD</a:t>
            </a:r>
          </a:p>
          <a:p>
            <a:pPr marL="0" indent="0">
              <a:buFont typeface="Wingdings" panose="05000000000000000000" charset="0"/>
              <a:buNone/>
            </a:pPr>
            <a:r>
              <a:rPr lang="en-US" sz="2000" dirty="0">
                <a:latin typeface="Times New Roman" panose="02020603050405020304" pitchFamily="18" charset="0"/>
                <a:cs typeface="Times New Roman" panose="02020603050405020304" pitchFamily="18" charset="0"/>
              </a:rPr>
              <a:t>subset may represent genetically distinct individuals for whom specific treatment options may be tailored.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92505"/>
            <a:ext cx="10668000" cy="5184775"/>
          </a:xfrm>
        </p:spPr>
        <p:txBody>
          <a:bodyPr/>
          <a:lstStyle/>
          <a:p>
            <a:pPr marL="0" indent="0">
              <a:buNone/>
            </a:pPr>
            <a:r>
              <a:rPr lang="en-US" sz="20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Anthroprometric</a:t>
            </a:r>
            <a:r>
              <a:rPr lang="en-US" sz="2400" dirty="0">
                <a:latin typeface="Times New Roman" panose="02020603050405020304" pitchFamily="18" charset="0"/>
                <a:cs typeface="Times New Roman" panose="02020603050405020304" pitchFamily="18" charset="0"/>
              </a:rPr>
              <a:t> 3D Face Recognition</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sz="2000" dirty="0">
                <a:latin typeface="Times New Roman" panose="02020603050405020304" pitchFamily="18" charset="0"/>
                <a:cs typeface="Times New Roman" panose="02020603050405020304" pitchFamily="18" charset="0"/>
              </a:rPr>
              <a:t>Novel anthropometric three dimensional (</a:t>
            </a:r>
            <a:r>
              <a:rPr lang="en-US" sz="2000" dirty="0" err="1">
                <a:latin typeface="Times New Roman" panose="02020603050405020304" pitchFamily="18" charset="0"/>
                <a:cs typeface="Times New Roman" panose="02020603050405020304" pitchFamily="18" charset="0"/>
              </a:rPr>
              <a:t>Anthroface</a:t>
            </a:r>
            <a:r>
              <a:rPr lang="en-US" sz="2000" dirty="0">
                <a:latin typeface="Times New Roman" panose="02020603050405020304" pitchFamily="18" charset="0"/>
                <a:cs typeface="Times New Roman" panose="02020603050405020304" pitchFamily="18" charset="0"/>
              </a:rPr>
              <a:t> 3D) face recognition algorithm, which is based on a systematically selected set of discriminatory structural characteristics of the human face derived from the existing scientific literature on facial anthropometry</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sz="2000" dirty="0">
                <a:latin typeface="Times New Roman" panose="02020603050405020304" pitchFamily="18" charset="0"/>
                <a:cs typeface="Times New Roman" panose="02020603050405020304" pitchFamily="18" charset="0"/>
              </a:rPr>
              <a:t>Methodologies are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Novel technique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Face recognition algorithm</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charset="0"/>
              <a:buChar char="q"/>
            </a:pPr>
            <a:r>
              <a:rPr lang="en-US" sz="2000" dirty="0">
                <a:latin typeface="Times New Roman" panose="02020603050405020304" pitchFamily="18" charset="0"/>
                <a:cs typeface="Times New Roman" panose="02020603050405020304" pitchFamily="18" charset="0"/>
              </a:rPr>
              <a:t>Isolate and employ unique textural and/or structural characteristics of these fiducial points, along with the established anthropometric facial proportions of the human face for detecting them.</a:t>
            </a:r>
          </a:p>
          <a:p>
            <a:pPr marL="0" indent="0">
              <a:buFont typeface="Wingdings" panose="05000000000000000000" charset="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81710"/>
            <a:ext cx="10515600" cy="5195570"/>
          </a:xfrm>
        </p:spPr>
        <p:txBody>
          <a:bodyPr/>
          <a:lstStyle/>
          <a:p>
            <a:pPr marL="0" indent="0">
              <a:buFont typeface="Wingdings" panose="05000000000000000000" charset="0"/>
              <a:buNone/>
            </a:pPr>
            <a:r>
              <a:rPr lang="en-US" dirty="0"/>
              <a:t>6.</a:t>
            </a:r>
            <a:r>
              <a:rPr lang="en-US" sz="2400" dirty="0">
                <a:latin typeface="Times New Roman" panose="02020603050405020304" pitchFamily="18" charset="0"/>
                <a:cs typeface="Times New Roman" panose="02020603050405020304" pitchFamily="18" charset="0"/>
              </a:rPr>
              <a:t>Three-Dimensional Face Recognition</a:t>
            </a:r>
          </a:p>
          <a:p>
            <a:pPr marL="0" indent="0">
              <a:buFont typeface="Wingdings" panose="05000000000000000000" charset="0"/>
              <a:buNone/>
            </a:pPr>
            <a:endParaRPr lang="en-US" sz="2000" dirty="0"/>
          </a:p>
          <a:p>
            <a:pPr>
              <a:buFont typeface="Wingdings" panose="05000000000000000000" charset="0"/>
              <a:buChar char="q"/>
            </a:pPr>
            <a:r>
              <a:rPr lang="en-US" sz="2000" dirty="0"/>
              <a:t> They can be demonstrate a prototype system based on the proposed algorithm and compare its performance to classical face recognition methods.</a:t>
            </a:r>
          </a:p>
          <a:p>
            <a:pPr marL="0" indent="0">
              <a:buNone/>
            </a:pPr>
            <a:endParaRPr lang="en-US" sz="2000" dirty="0"/>
          </a:p>
          <a:p>
            <a:pPr>
              <a:buFont typeface="Wingdings" panose="05000000000000000000" charset="0"/>
              <a:buChar char="q"/>
            </a:pPr>
            <a:r>
              <a:rPr lang="en-US" sz="2000" dirty="0"/>
              <a:t>Methodologies are:</a:t>
            </a:r>
          </a:p>
          <a:p>
            <a:r>
              <a:rPr lang="en-US" sz="2000" dirty="0"/>
              <a:t> Face recognition algorithm</a:t>
            </a:r>
          </a:p>
          <a:p>
            <a:pPr marL="0" indent="0">
              <a:buNone/>
            </a:pPr>
            <a:endParaRPr lang="en-US" sz="2000" dirty="0"/>
          </a:p>
          <a:p>
            <a:pPr>
              <a:buFont typeface="Wingdings" panose="05000000000000000000" charset="0"/>
              <a:buChar char="q"/>
            </a:pPr>
            <a:r>
              <a:rPr lang="en-US" sz="2000" dirty="0"/>
              <a:t>It allows us to perform the 3D face recognition task while avoiding the surface reconstruction stage.</a:t>
            </a:r>
          </a:p>
          <a:p>
            <a:pPr>
              <a:buFont typeface="Wingdings" panose="05000000000000000000" charset="0"/>
              <a:buChar char="q"/>
            </a:pPr>
            <a:endParaRPr lang="en-US" dirty="0"/>
          </a:p>
          <a:p>
            <a:pPr marL="0" indent="0">
              <a:buFont typeface="Wingdings" panose="05000000000000000000" charset="0"/>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1136</Words>
  <Application>Microsoft Office PowerPoint</Application>
  <PresentationFormat>Widescreen</PresentationFormat>
  <Paragraphs>165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ff10</vt:lpstr>
      <vt:lpstr>Times New Roman</vt:lpstr>
      <vt:lpstr>Wingdings</vt:lpstr>
      <vt:lpstr>Office Theme</vt:lpstr>
      <vt:lpstr>PREDICTIVE GRADING OF CHILDHOOD AUTISM</vt:lpstr>
      <vt:lpstr>PowerPoint Presentation</vt:lpstr>
      <vt:lpstr>   </vt:lpstr>
      <vt:lpstr>                     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Existing system</vt:lpstr>
      <vt:lpstr>PowerPoint Presentation</vt:lpstr>
      <vt:lpstr>PowerPoint Presentation</vt:lpstr>
      <vt:lpstr>               Divided into Three Modules</vt:lpstr>
      <vt:lpstr>PowerPoint Presentation</vt:lpstr>
      <vt:lpstr>PowerPoint Presentation</vt:lpstr>
      <vt:lpstr>Current Status</vt:lpstr>
      <vt:lpstr>PowerPoint Presentation</vt:lpstr>
      <vt:lpstr>Accuracy for Training</vt:lpstr>
      <vt:lpstr>Loss for Training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GRADING OF CHIDHOOD AUTISM</dc:title>
  <dc:creator>USER</dc:creator>
  <cp:lastModifiedBy>madhav s nair</cp:lastModifiedBy>
  <cp:revision>22</cp:revision>
  <dcterms:created xsi:type="dcterms:W3CDTF">2022-04-05T04:05:00Z</dcterms:created>
  <dcterms:modified xsi:type="dcterms:W3CDTF">2022-04-13T04:58:10Z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60FD3EF6BBE840F5A60B0A7561CD50A0</vt:lpwstr>
  </property>
  <property fmtid="{D5CDD505-2E9C-101B-9397-08002B2CF9AE}" pid="3" name="KSOProductBuildVer">
    <vt:lpwstr>1033-11.2.0.11042</vt:lpwstr>
  </property>
</Properties>
</file>