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58" r:id="rId4"/>
    <p:sldId id="281" r:id="rId5"/>
    <p:sldId id="276" r:id="rId6"/>
    <p:sldId id="269" r:id="rId7"/>
    <p:sldId id="270" r:id="rId8"/>
    <p:sldId id="271" r:id="rId9"/>
    <p:sldId id="272" r:id="rId10"/>
    <p:sldId id="273" r:id="rId11"/>
    <p:sldId id="278" r:id="rId12"/>
    <p:sldId id="279" r:id="rId13"/>
    <p:sldId id="280" r:id="rId14"/>
    <p:sldId id="263" r:id="rId15"/>
    <p:sldId id="277" r:id="rId16"/>
    <p:sldId id="282" r:id="rId17"/>
    <p:sldId id="283" r:id="rId18"/>
    <p:sldId id="284" r:id="rId19"/>
    <p:sldId id="274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RANJOY CHATTOPADHYAY" initials="CC" lastIdx="7" clrIdx="0">
    <p:extLst>
      <p:ext uri="{19B8F6BF-5375-455C-9EA6-DF929625EA0E}">
        <p15:presenceInfo xmlns:p15="http://schemas.microsoft.com/office/powerpoint/2012/main" userId="46820893d31be0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CD18-EB37-40FB-8215-05D3E02F49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20B1-1D88-4B26-B959-451B68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20B1-1D88-4B26-B959-451B687A7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4E17-EA8A-43CA-82E2-BCEB6D1AF4C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8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3A8-DE37-4597-A414-8393443652C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D43C-85C6-4A8D-9969-AB7673F9D14A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6082-E799-4168-A93E-2BD3E5BE43ED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E9C9-F0A8-4D43-AA48-47D2782BC5EC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346827"/>
            <a:ext cx="7296150" cy="365125"/>
          </a:xfrm>
        </p:spPr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CEE4-A35C-40CC-BD41-ED7F486F04F2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852B-0A04-493F-837F-D8F536A90C3A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092-8FD3-4BD4-9099-443C541472A6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FFE-8BCD-4631-A147-B0447B29FDA2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23E-F30E-4195-B056-669C802A675A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CCC5-09A8-49F1-87B9-76247771761D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0E30-1AAE-4259-A324-30961575AD34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A9BC-948C-4AEB-A27D-461E09CFD944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943045" cy="2736994"/>
          </a:xfrm>
        </p:spPr>
        <p:txBody>
          <a:bodyPr>
            <a:normAutofit/>
          </a:bodyPr>
          <a:lstStyle/>
          <a:p>
            <a:r>
              <a:rPr lang="en-US" sz="3600" b="1" dirty="0"/>
              <a:t>Scale and Rotation Invariant Image </a:t>
            </a:r>
            <a:r>
              <a:rPr lang="en-US" sz="3600" b="1" dirty="0" smtClean="0"/>
              <a:t>Search</a:t>
            </a:r>
            <a:r>
              <a:rPr lang="en-US" sz="3600" dirty="0"/>
              <a:t> </a:t>
            </a:r>
            <a:r>
              <a:rPr lang="en-US" sz="3600" b="1" dirty="0" smtClean="0"/>
              <a:t>Framework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228689"/>
            <a:ext cx="6858000" cy="1655762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Ajeet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Goyal – B14CS003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Ajeet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Ujjwal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B14CS004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075" y="1826766"/>
            <a:ext cx="572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BTP Progress </a:t>
            </a:r>
            <a:r>
              <a:rPr lang="en-US" sz="1600" i="1" dirty="0"/>
              <a:t>R</a:t>
            </a:r>
            <a:r>
              <a:rPr lang="en-US" sz="1600" i="1" dirty="0" smtClean="0"/>
              <a:t>eview, </a:t>
            </a:r>
          </a:p>
          <a:p>
            <a:pPr algn="ctr"/>
            <a:r>
              <a:rPr lang="en-US" sz="1600" i="1" dirty="0" smtClean="0"/>
              <a:t>Department of Computer Science &amp; Engineering, IIT Jodhpur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0438" y="5503519"/>
            <a:ext cx="351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Guide: Dr.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Chiranjoy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Chattopadhyay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4" y="488463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842063"/>
            <a:ext cx="4364182" cy="4318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862488"/>
            <a:ext cx="4364736" cy="432206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441425" y="1887634"/>
            <a:ext cx="4229832" cy="4229832"/>
            <a:chOff x="2454304" y="1874755"/>
            <a:chExt cx="4229832" cy="4229832"/>
          </a:xfrm>
        </p:grpSpPr>
        <p:sp>
          <p:nvSpPr>
            <p:cNvPr id="9" name="Oval 8"/>
            <p:cNvSpPr/>
            <p:nvPr/>
          </p:nvSpPr>
          <p:spPr>
            <a:xfrm>
              <a:off x="2454304" y="1874755"/>
              <a:ext cx="4229832" cy="42298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23504" y="2343955"/>
              <a:ext cx="3287136" cy="328713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03054" y="2923505"/>
              <a:ext cx="2123740" cy="21237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40935" y="3361386"/>
              <a:ext cx="1243682" cy="124368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7" y="1737171"/>
            <a:ext cx="2333924" cy="230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80" y="1737171"/>
            <a:ext cx="2318970" cy="22937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82" y="1737171"/>
            <a:ext cx="2327962" cy="23026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71" y="4182254"/>
            <a:ext cx="2299420" cy="2274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61" y="4178600"/>
            <a:ext cx="2303113" cy="227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07" y="1816006"/>
            <a:ext cx="4372585" cy="4324954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348241" y="5057042"/>
            <a:ext cx="171682" cy="1716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1586" y="3444534"/>
            <a:ext cx="171682" cy="1716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0967" y="2404724"/>
            <a:ext cx="2265794" cy="3350884"/>
          </a:xfrm>
          <a:custGeom>
            <a:avLst/>
            <a:gdLst>
              <a:gd name="connsiteX0" fmla="*/ 332994 w 2265794"/>
              <a:gd name="connsiteY0" fmla="*/ 286961 h 3350884"/>
              <a:gd name="connsiteX1" fmla="*/ 11022 w 2265794"/>
              <a:gd name="connsiteY1" fmla="*/ 2360459 h 3350884"/>
              <a:gd name="connsiteX2" fmla="*/ 757996 w 2265794"/>
              <a:gd name="connsiteY2" fmla="*/ 3236222 h 3350884"/>
              <a:gd name="connsiteX3" fmla="*/ 2136036 w 2265794"/>
              <a:gd name="connsiteY3" fmla="*/ 3287738 h 3350884"/>
              <a:gd name="connsiteX4" fmla="*/ 2123157 w 2265794"/>
              <a:gd name="connsiteY4" fmla="*/ 2746825 h 3350884"/>
              <a:gd name="connsiteX5" fmla="*/ 1389061 w 2265794"/>
              <a:gd name="connsiteY5" fmla="*/ 2656673 h 3350884"/>
              <a:gd name="connsiteX6" fmla="*/ 783754 w 2265794"/>
              <a:gd name="connsiteY6" fmla="*/ 2283186 h 3350884"/>
              <a:gd name="connsiteX7" fmla="*/ 719360 w 2265794"/>
              <a:gd name="connsiteY7" fmla="*/ 1201361 h 3350884"/>
              <a:gd name="connsiteX8" fmla="*/ 938301 w 2265794"/>
              <a:gd name="connsiteY8" fmla="*/ 274082 h 3350884"/>
              <a:gd name="connsiteX9" fmla="*/ 629208 w 2265794"/>
              <a:gd name="connsiteY9" fmla="*/ 16504 h 3350884"/>
              <a:gd name="connsiteX10" fmla="*/ 332994 w 2265794"/>
              <a:gd name="connsiteY10" fmla="*/ 286961 h 335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5794" h="3350884">
                <a:moveTo>
                  <a:pt x="332994" y="286961"/>
                </a:moveTo>
                <a:cubicBezTo>
                  <a:pt x="229963" y="677620"/>
                  <a:pt x="-59812" y="1868916"/>
                  <a:pt x="11022" y="2360459"/>
                </a:cubicBezTo>
                <a:cubicBezTo>
                  <a:pt x="81856" y="2852002"/>
                  <a:pt x="403827" y="3081676"/>
                  <a:pt x="757996" y="3236222"/>
                </a:cubicBezTo>
                <a:cubicBezTo>
                  <a:pt x="1112165" y="3390768"/>
                  <a:pt x="1908509" y="3369304"/>
                  <a:pt x="2136036" y="3287738"/>
                </a:cubicBezTo>
                <a:cubicBezTo>
                  <a:pt x="2363563" y="3206172"/>
                  <a:pt x="2247653" y="2852002"/>
                  <a:pt x="2123157" y="2746825"/>
                </a:cubicBezTo>
                <a:cubicBezTo>
                  <a:pt x="1998661" y="2641648"/>
                  <a:pt x="1612295" y="2733946"/>
                  <a:pt x="1389061" y="2656673"/>
                </a:cubicBezTo>
                <a:cubicBezTo>
                  <a:pt x="1165827" y="2579400"/>
                  <a:pt x="895371" y="2525738"/>
                  <a:pt x="783754" y="2283186"/>
                </a:cubicBezTo>
                <a:cubicBezTo>
                  <a:pt x="672137" y="2040634"/>
                  <a:pt x="693602" y="1536212"/>
                  <a:pt x="719360" y="1201361"/>
                </a:cubicBezTo>
                <a:cubicBezTo>
                  <a:pt x="745118" y="866510"/>
                  <a:pt x="953326" y="471558"/>
                  <a:pt x="938301" y="274082"/>
                </a:cubicBezTo>
                <a:cubicBezTo>
                  <a:pt x="923276" y="76606"/>
                  <a:pt x="734385" y="14358"/>
                  <a:pt x="629208" y="16504"/>
                </a:cubicBezTo>
                <a:cubicBezTo>
                  <a:pt x="524031" y="18650"/>
                  <a:pt x="436025" y="-103698"/>
                  <a:pt x="332994" y="28696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84724">
            <a:off x="4371254" y="2704020"/>
            <a:ext cx="2053375" cy="862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48" y="1808876"/>
            <a:ext cx="4373743" cy="43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76" y="1315186"/>
            <a:ext cx="4362450" cy="4314825"/>
          </a:xfrm>
        </p:spPr>
      </p:pic>
      <p:sp>
        <p:nvSpPr>
          <p:cNvPr id="10" name="TextBox 9"/>
          <p:cNvSpPr txBox="1"/>
          <p:nvPr/>
        </p:nvSpPr>
        <p:spPr>
          <a:xfrm>
            <a:off x="6615045" y="3355532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6775" y="2376738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2470" y="1819285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1873" y="2007406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2220" y="4634697"/>
            <a:ext cx="51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G5`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2484" y="5790958"/>
            <a:ext cx="7445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Angle </a:t>
            </a:r>
            <a:r>
              <a:rPr lang="en-US" sz="1600" dirty="0" smtClean="0"/>
              <a:t>Vector for Set1: [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	        	      ∠G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∠G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 ∠G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</a:t>
            </a:r>
            <a:r>
              <a:rPr lang="en-US" sz="1600" dirty="0"/>
              <a:t>∠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1 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Feature vector: [ &lt;set1 angle vector&gt;, &lt;set2 angle vector&gt;, &lt;set3 angle vector&gt; 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3" y="1315186"/>
            <a:ext cx="4362450" cy="431482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388160" y="3488683"/>
            <a:ext cx="180304" cy="180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0236" y="2484131"/>
            <a:ext cx="180304" cy="180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2364" y="2161367"/>
            <a:ext cx="180304" cy="180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63784" y="2354550"/>
            <a:ext cx="180304" cy="180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8004" y="4583182"/>
            <a:ext cx="180304" cy="180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9996" y="5690032"/>
            <a:ext cx="8678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get three sets of points:</a:t>
            </a:r>
          </a:p>
          <a:p>
            <a:r>
              <a:rPr lang="en-US" sz="1600" dirty="0" smtClean="0"/>
              <a:t>Set1: {G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G</a:t>
            </a:r>
            <a:r>
              <a:rPr lang="en-US" sz="1600" baseline="-25000" dirty="0"/>
              <a:t>2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G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, G</a:t>
            </a:r>
            <a:r>
              <a:rPr lang="en-US" sz="1600" baseline="-25000" dirty="0"/>
              <a:t>4</a:t>
            </a:r>
            <a:r>
              <a:rPr lang="en-US" sz="1600" dirty="0" smtClean="0"/>
              <a:t>, G</a:t>
            </a:r>
            <a:r>
              <a:rPr lang="en-US" sz="1600" baseline="-25000" dirty="0"/>
              <a:t>5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Set2: {P</a:t>
            </a:r>
            <a:r>
              <a:rPr lang="en-US" sz="1600" baseline="-25000" dirty="0" smtClean="0"/>
              <a:t>11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21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31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41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51</a:t>
            </a:r>
            <a:r>
              <a:rPr lang="en-US" sz="1600" dirty="0" smtClean="0"/>
              <a:t>} – Cluster points closer to corresponding global centroid</a:t>
            </a:r>
            <a:endParaRPr lang="en-US" sz="1600" dirty="0"/>
          </a:p>
          <a:p>
            <a:r>
              <a:rPr lang="en-US" sz="1600" dirty="0" smtClean="0"/>
              <a:t>Set3: </a:t>
            </a:r>
            <a:r>
              <a:rPr lang="en-US" sz="1600" dirty="0"/>
              <a:t>{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12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22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32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42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52</a:t>
            </a:r>
            <a:r>
              <a:rPr lang="en-US" sz="1600" dirty="0" smtClean="0"/>
              <a:t>} – Cluster points farther to corresponding global centroid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777523" y="4673334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7423" y="3405555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12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5758" y="3071197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11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68" y="2534854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3439" y="3042077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22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6975" y="2287974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32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60387" y="2662943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>
                <a:solidFill>
                  <a:schemeClr val="bg1"/>
                </a:solidFill>
              </a:rPr>
              <a:t>3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8634" y="1384330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42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5249" y="3265380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>
                <a:solidFill>
                  <a:schemeClr val="bg1"/>
                </a:solidFill>
              </a:rPr>
              <a:t>4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500" y="5266065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 smtClean="0">
                <a:solidFill>
                  <a:schemeClr val="bg1"/>
                </a:solidFill>
              </a:rPr>
              <a:t>52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12" y="4232272"/>
            <a:ext cx="443984" cy="31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</a:t>
            </a:r>
            <a:r>
              <a:rPr lang="en-US" sz="1400" baseline="-25000" dirty="0">
                <a:solidFill>
                  <a:schemeClr val="bg1"/>
                </a:solidFill>
              </a:rPr>
              <a:t>5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 of Feature Vectors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1: If both vectors have same length.</a:t>
            </a:r>
          </a:p>
          <a:p>
            <a:pPr marL="457200" lvl="1" indent="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PercentMatch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vector1, vector2 &amp; threshold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Percentage similarity</a:t>
            </a:r>
          </a:p>
          <a:p>
            <a:pPr marL="457200" lvl="1" indent="0">
              <a:buNone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n = length(vector1);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matched = 0;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abs(vector1[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 - vector2[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]) &lt;= threshold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matched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marL="457200" lvl="1" indent="0">
              <a:buNone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* 100 / 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 = 0.1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vector1 = [    1     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3     4     5 ]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vector2 = [ 1.1  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2.3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3  3.9  5.1 ]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PercentMatch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4 * 100 / 5 = 80 %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 of Feature Vectors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079"/>
            <a:ext cx="7886700" cy="5291921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2: If both vectors have different length.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PercentMatch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vector1, vector2 &amp;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 (let vector1 be the smaller one)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Percentage similarity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= length(vector1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	b = length(vector2);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matched = 0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= 1; // starting index of vector2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j = </a:t>
            </a:r>
            <a:r>
              <a:rPr lang="en-US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bs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7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abs(vector1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US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]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vector2[ j ])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&lt;= threshold 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matched++;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= j + 1;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break;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en-US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matched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* 100 / 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b;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 = 0.1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vector1 = [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vector2 = [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2.3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3.9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PercentMatch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4 * 100 / 6 = 66.67 %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680453"/>
              </p:ext>
            </p:extLst>
          </p:nvPr>
        </p:nvGraphicFramePr>
        <p:xfrm>
          <a:off x="538498" y="1838504"/>
          <a:ext cx="69312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extra components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Approach 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Approach 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98.33 </a:t>
                      </a:r>
                      <a:r>
                        <a:rPr lang="en-US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97.50</a:t>
                      </a:r>
                      <a:r>
                        <a:rPr lang="en-US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en-US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94.58 %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47.08</a:t>
                      </a:r>
                      <a:r>
                        <a:rPr lang="en-US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en-US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79.16 %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42.91 </a:t>
                      </a:r>
                      <a:r>
                        <a:rPr lang="en-US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4997003"/>
            <a:ext cx="6841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Dataset / No of Images used for training = 480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Input Dataset / No of Input images used for checking recognition = 720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94" y="1827326"/>
            <a:ext cx="4211786" cy="3671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3040" y="5785813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Input Image</a:t>
            </a:r>
            <a:endParaRPr lang="en-US" sz="13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32230" y="5785813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Output Image</a:t>
            </a:r>
            <a:endParaRPr lang="en-US" sz="135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4413303" cy="3958487"/>
          </a:xfrm>
        </p:spPr>
      </p:pic>
    </p:spTree>
    <p:extLst>
      <p:ext uri="{BB962C8B-B14F-4D97-AF65-F5344CB8AC3E}">
        <p14:creationId xmlns:p14="http://schemas.microsoft.com/office/powerpoint/2010/main" val="3310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73" y="1561901"/>
            <a:ext cx="3664856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t="1628" r="2867" b="11235"/>
          <a:stretch/>
        </p:blipFill>
        <p:spPr>
          <a:xfrm>
            <a:off x="231820" y="1545464"/>
            <a:ext cx="4649273" cy="45848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5943" y="6277467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Input </a:t>
            </a:r>
            <a:r>
              <a:rPr lang="en-US" sz="1350" b="1" dirty="0" smtClean="0"/>
              <a:t>Image (1 extra component)</a:t>
            </a:r>
            <a:endParaRPr lang="en-US" sz="13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80507" y="6277467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Output Image</a:t>
            </a:r>
            <a:endParaRPr lang="en-US" sz="1350" b="1" dirty="0"/>
          </a:p>
        </p:txBody>
      </p:sp>
      <p:sp>
        <p:nvSpPr>
          <p:cNvPr id="12" name="Oval 11"/>
          <p:cNvSpPr/>
          <p:nvPr/>
        </p:nvSpPr>
        <p:spPr>
          <a:xfrm rot="19922942">
            <a:off x="2019113" y="5021014"/>
            <a:ext cx="746264" cy="385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8" y="1751143"/>
            <a:ext cx="4225598" cy="39670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02" y="1847852"/>
            <a:ext cx="3944794" cy="3599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52" y="5863014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Input </a:t>
            </a:r>
            <a:r>
              <a:rPr lang="en-US" sz="1350" b="1" dirty="0" smtClean="0"/>
              <a:t>Image (2 extra components)</a:t>
            </a:r>
            <a:endParaRPr lang="en-US" sz="13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79478" y="5863014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Output</a:t>
            </a:r>
            <a:r>
              <a:rPr lang="en-US" sz="1350" b="1" dirty="0" smtClean="0"/>
              <a:t> Image</a:t>
            </a:r>
            <a:endParaRPr lang="en-US" sz="1350" b="1" dirty="0"/>
          </a:p>
        </p:txBody>
      </p:sp>
      <p:sp>
        <p:nvSpPr>
          <p:cNvPr id="11" name="Oval 10"/>
          <p:cNvSpPr/>
          <p:nvPr/>
        </p:nvSpPr>
        <p:spPr>
          <a:xfrm rot="20614877">
            <a:off x="1439222" y="2198944"/>
            <a:ext cx="884523" cy="467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579427">
            <a:off x="1901984" y="4218249"/>
            <a:ext cx="483311" cy="50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/>
          <a:stretch/>
        </p:blipFill>
        <p:spPr>
          <a:xfrm>
            <a:off x="154545" y="1619854"/>
            <a:ext cx="4570543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5" y="1991951"/>
            <a:ext cx="4196538" cy="3658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6" y="2017709"/>
            <a:ext cx="4196538" cy="38528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7664" y="2305319"/>
            <a:ext cx="399246" cy="399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31324" y="6054040"/>
            <a:ext cx="3195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Input </a:t>
            </a:r>
            <a:r>
              <a:rPr lang="en-US" sz="1350" b="1" dirty="0" smtClean="0"/>
              <a:t>Image (1 extra components)</a:t>
            </a:r>
            <a:endParaRPr lang="en-US" sz="13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39635" y="6316455"/>
            <a:ext cx="3670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Recognized Successfully with Approach 1</a:t>
            </a:r>
            <a:endParaRPr lang="en-US" sz="13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39635" y="6316455"/>
            <a:ext cx="3670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Recognized Incorrectly with Approach 2</a:t>
            </a:r>
            <a:endParaRPr lang="en-US" sz="13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26380" y="6016373"/>
            <a:ext cx="1496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Output Image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2326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Limitation of existing work: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 works only on a single property (centroid) of connected components in the image,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herefore two completely different images having same orientation of components are recognized as same.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properties of connected components like size and shape also need to be considered.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 future work includes checking similarity of individual components of image on basis of multiple properties like centroid, shape, size etc.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rotated or scaled floorplan image recognize it as the original image without correction.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propose novel approaches to find scale and rotation invariant features in images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proposed techniques and compare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 Pal and N.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Tripathy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"A contour distance-based approach for multi-oriented and multi-sized character recognition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Sadhana</a:t>
            </a:r>
            <a:r>
              <a:rPr lang="en-I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vol. 34, no. 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pp.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755-765, 2009.</a:t>
            </a:r>
            <a:endParaRPr lang="es-E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N. </a:t>
            </a:r>
            <a:r>
              <a:rPr lang="es-E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Tripathi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T. </a:t>
            </a:r>
            <a:r>
              <a:rPr lang="es-E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Chakraborti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s-E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Nasipuri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U. Pal, “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rotation invariant scheme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multi-oriented character recognition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Proceedings of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23rd International </a:t>
            </a:r>
            <a:r>
              <a:rPr lang="es-E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2016, pp. 4041-4046. 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2087969"/>
            <a:ext cx="7772400" cy="23876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3" y="2315662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Retrieval of Document Image Invariant to scale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orientation without correction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Scaled or Rotated Image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images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Orientation of floorplan images changes after scanning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recognize these distorted and differently oriented and scaled images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1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2" y="1552542"/>
            <a:ext cx="4739426" cy="441672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2" y="1562066"/>
            <a:ext cx="4739426" cy="4416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6" y="1555897"/>
            <a:ext cx="4736592" cy="441330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40169" y="2032970"/>
            <a:ext cx="360608" cy="360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47967" y="2213274"/>
            <a:ext cx="2546851" cy="3308220"/>
            <a:chOff x="2947967" y="2213274"/>
            <a:chExt cx="2546851" cy="3308220"/>
          </a:xfrm>
        </p:grpSpPr>
        <p:cxnSp>
          <p:nvCxnSpPr>
            <p:cNvPr id="13" name="Straight Connector 12"/>
            <p:cNvCxnSpPr>
              <a:stCxn id="11" idx="5"/>
            </p:cNvCxnSpPr>
            <p:nvPr/>
          </p:nvCxnSpPr>
          <p:spPr>
            <a:xfrm>
              <a:off x="2947967" y="2340768"/>
              <a:ext cx="1018726" cy="148425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966693" y="2213274"/>
              <a:ext cx="424332" cy="15571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966693" y="2340768"/>
              <a:ext cx="1301638" cy="148425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966693" y="3779951"/>
              <a:ext cx="1528125" cy="225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966693" y="3791219"/>
              <a:ext cx="958577" cy="122605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756527" y="3831194"/>
              <a:ext cx="210166" cy="9146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165279" y="3802488"/>
              <a:ext cx="801414" cy="171900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201921" y="3286996"/>
              <a:ext cx="784150" cy="56056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2" y="1552677"/>
            <a:ext cx="473458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075612" y="1934936"/>
            <a:ext cx="91440" cy="849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Oval 10"/>
          <p:cNvSpPr/>
          <p:nvPr/>
        </p:nvSpPr>
        <p:spPr>
          <a:xfrm>
            <a:off x="2543992" y="2121081"/>
            <a:ext cx="91440" cy="849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Oval 11"/>
          <p:cNvSpPr/>
          <p:nvPr/>
        </p:nvSpPr>
        <p:spPr>
          <a:xfrm>
            <a:off x="2854235" y="2908119"/>
            <a:ext cx="91440" cy="849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Oval 12"/>
          <p:cNvSpPr/>
          <p:nvPr/>
        </p:nvSpPr>
        <p:spPr>
          <a:xfrm>
            <a:off x="4836524" y="3231424"/>
            <a:ext cx="91440" cy="849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4" name="Oval 13"/>
          <p:cNvSpPr/>
          <p:nvPr/>
        </p:nvSpPr>
        <p:spPr>
          <a:xfrm>
            <a:off x="3562895" y="2552156"/>
            <a:ext cx="91440" cy="84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16" name="Straight Connector 15"/>
          <p:cNvCxnSpPr>
            <a:stCxn id="14" idx="7"/>
            <a:endCxn id="10" idx="3"/>
          </p:cNvCxnSpPr>
          <p:nvPr/>
        </p:nvCxnSpPr>
        <p:spPr>
          <a:xfrm flipV="1">
            <a:off x="3640944" y="2007410"/>
            <a:ext cx="448059" cy="557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</p:cNvCxnSpPr>
          <p:nvPr/>
        </p:nvCxnSpPr>
        <p:spPr>
          <a:xfrm>
            <a:off x="3640944" y="2624630"/>
            <a:ext cx="1195580" cy="60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4" idx="3"/>
          </p:cNvCxnSpPr>
          <p:nvPr/>
        </p:nvCxnSpPr>
        <p:spPr>
          <a:xfrm flipV="1">
            <a:off x="2932284" y="2624629"/>
            <a:ext cx="644003" cy="29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1"/>
          </p:cNvCxnSpPr>
          <p:nvPr/>
        </p:nvCxnSpPr>
        <p:spPr>
          <a:xfrm>
            <a:off x="2625307" y="2177163"/>
            <a:ext cx="950980" cy="38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9003" y="1674431"/>
            <a:ext cx="6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1857" y="3305051"/>
            <a:ext cx="450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(largest distance from Global centroid)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97497" y="2954976"/>
            <a:ext cx="6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84170" y="1801087"/>
            <a:ext cx="6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IN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Arc 51"/>
          <p:cNvSpPr/>
          <p:nvPr/>
        </p:nvSpPr>
        <p:spPr>
          <a:xfrm rot="10247207">
            <a:off x="3506818" y="2557948"/>
            <a:ext cx="272714" cy="185772"/>
          </a:xfrm>
          <a:prstGeom prst="arc">
            <a:avLst>
              <a:gd name="adj1" fmla="val 12472540"/>
              <a:gd name="adj2" fmla="val 34909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3" name="Arc 52"/>
          <p:cNvSpPr/>
          <p:nvPr/>
        </p:nvSpPr>
        <p:spPr>
          <a:xfrm rot="7477689">
            <a:off x="3391884" y="2318491"/>
            <a:ext cx="611927" cy="446738"/>
          </a:xfrm>
          <a:prstGeom prst="arc">
            <a:avLst>
              <a:gd name="adj1" fmla="val 17387464"/>
              <a:gd name="adj2" fmla="val 362920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4" name="Arc 53"/>
          <p:cNvSpPr/>
          <p:nvPr/>
        </p:nvSpPr>
        <p:spPr>
          <a:xfrm rot="8233962">
            <a:off x="3346594" y="2262328"/>
            <a:ext cx="666507" cy="664772"/>
          </a:xfrm>
          <a:prstGeom prst="arc">
            <a:avLst>
              <a:gd name="adj1" fmla="val 15685255"/>
              <a:gd name="adj2" fmla="val 997271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5" name="TextBox 54"/>
          <p:cNvSpPr txBox="1"/>
          <p:nvPr/>
        </p:nvSpPr>
        <p:spPr>
          <a:xfrm>
            <a:off x="3108232" y="2727845"/>
            <a:ext cx="685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>
                <a:solidFill>
                  <a:srgbClr val="00B050"/>
                </a:solidFill>
              </a:rPr>
              <a:t>A3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21496" y="2381173"/>
            <a:ext cx="685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>
                <a:solidFill>
                  <a:schemeClr val="accent2">
                    <a:lumMod val="75000"/>
                  </a:schemeClr>
                </a:solidFill>
              </a:rPr>
              <a:t>A4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70802" y="2024635"/>
            <a:ext cx="685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A1</a:t>
            </a:r>
          </a:p>
        </p:txBody>
      </p:sp>
      <p:sp>
        <p:nvSpPr>
          <p:cNvPr id="60" name="Oval 59"/>
          <p:cNvSpPr/>
          <p:nvPr/>
        </p:nvSpPr>
        <p:spPr>
          <a:xfrm>
            <a:off x="5654195" y="1780635"/>
            <a:ext cx="146114" cy="123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1" name="Oval 60"/>
          <p:cNvSpPr/>
          <p:nvPr/>
        </p:nvSpPr>
        <p:spPr>
          <a:xfrm>
            <a:off x="5654195" y="1975644"/>
            <a:ext cx="146114" cy="123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2" name="TextBox 61"/>
          <p:cNvSpPr txBox="1"/>
          <p:nvPr/>
        </p:nvSpPr>
        <p:spPr>
          <a:xfrm>
            <a:off x="5798712" y="1688550"/>
            <a:ext cx="255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Global Centroid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07267" y="1898248"/>
            <a:ext cx="373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Centroids of connected components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9415" y="4631023"/>
            <a:ext cx="7624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are distances of C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from global centroid. 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Angle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 0 (angle 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makes with itself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ND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normalized distances w.r.t 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IN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respectively.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Vector: &lt;ND</a:t>
            </a:r>
            <a:r>
              <a:rPr lang="en-IN" sz="2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ND</a:t>
            </a:r>
            <a:r>
              <a:rPr lang="en-IN" sz="2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ND</a:t>
            </a:r>
            <a:r>
              <a:rPr lang="en-IN" sz="2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ND</a:t>
            </a:r>
            <a:r>
              <a:rPr lang="en-IN" sz="20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 A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41348" y="2539752"/>
            <a:ext cx="146114" cy="123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Oval 27"/>
          <p:cNvSpPr/>
          <p:nvPr/>
        </p:nvSpPr>
        <p:spPr>
          <a:xfrm>
            <a:off x="4809187" y="3212060"/>
            <a:ext cx="146114" cy="123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9" name="Oval 28"/>
          <p:cNvSpPr/>
          <p:nvPr/>
        </p:nvSpPr>
        <p:spPr>
          <a:xfrm>
            <a:off x="4032620" y="1911706"/>
            <a:ext cx="146114" cy="123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0" name="Oval 29"/>
          <p:cNvSpPr/>
          <p:nvPr/>
        </p:nvSpPr>
        <p:spPr>
          <a:xfrm>
            <a:off x="2813524" y="2904546"/>
            <a:ext cx="146114" cy="123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1" name="Oval 30"/>
          <p:cNvSpPr/>
          <p:nvPr/>
        </p:nvSpPr>
        <p:spPr>
          <a:xfrm>
            <a:off x="2535408" y="2105437"/>
            <a:ext cx="146114" cy="123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3350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0814" y="5388769"/>
            <a:ext cx="33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Image: 50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connected components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7439" y="5351112"/>
            <a:ext cx="360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rotated by 6 degree: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142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connected components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4" y="1840102"/>
            <a:ext cx="3395325" cy="33617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4" y="1377981"/>
            <a:ext cx="4012754" cy="3973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29" y="1375882"/>
            <a:ext cx="4005846" cy="397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 of Image: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Binarize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floorplan image and remove the boundary (wall, door, window)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 the image with disc as a structuring element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Filling the holes in all connected components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Removing all small connected components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18" y="2086629"/>
            <a:ext cx="3290375" cy="3263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7" y="2086629"/>
            <a:ext cx="3273649" cy="3241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989" y="5388769"/>
            <a:ext cx="3195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Original Image: 18 connected components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0200" y="5366590"/>
            <a:ext cx="3195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Rotated Image: 18 connected components </a:t>
            </a:r>
          </a:p>
        </p:txBody>
      </p:sp>
    </p:spTree>
    <p:extLst>
      <p:ext uri="{BB962C8B-B14F-4D97-AF65-F5344CB8AC3E}">
        <p14:creationId xmlns:p14="http://schemas.microsoft.com/office/powerpoint/2010/main" val="20231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662</Words>
  <Application>Microsoft Office PowerPoint</Application>
  <PresentationFormat>On-screen Show (4:3)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Scale and Rotation Invariant Image Search Framework</vt:lpstr>
      <vt:lpstr>Objectives</vt:lpstr>
      <vt:lpstr>Problem statement</vt:lpstr>
      <vt:lpstr>Motivation</vt:lpstr>
      <vt:lpstr>Approach 1</vt:lpstr>
      <vt:lpstr>PowerPoint Presentation</vt:lpstr>
      <vt:lpstr>PowerPoint Presentation</vt:lpstr>
      <vt:lpstr>Solution</vt:lpstr>
      <vt:lpstr>After Preprocessing</vt:lpstr>
      <vt:lpstr>Approach 2</vt:lpstr>
      <vt:lpstr>PowerPoint Presentation</vt:lpstr>
      <vt:lpstr>Comparison of Feature Vectors</vt:lpstr>
      <vt:lpstr>Comparison of Feature Vectors</vt:lpstr>
      <vt:lpstr>Results </vt:lpstr>
      <vt:lpstr>Results</vt:lpstr>
      <vt:lpstr>Results</vt:lpstr>
      <vt:lpstr>Results</vt:lpstr>
      <vt:lpstr>Failure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BTP</dc:title>
  <dc:creator>CHIRANJOY CHATTOPADHYAY</dc:creator>
  <cp:lastModifiedBy>Windows User</cp:lastModifiedBy>
  <cp:revision>127</cp:revision>
  <dcterms:created xsi:type="dcterms:W3CDTF">2015-08-29T08:23:18Z</dcterms:created>
  <dcterms:modified xsi:type="dcterms:W3CDTF">2018-04-24T05:25:41Z</dcterms:modified>
</cp:coreProperties>
</file>