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2"/>
  </p:sldMasterIdLst>
  <p:notesMasterIdLst>
    <p:notesMasterId r:id="rId24"/>
  </p:notesMasterIdLst>
  <p:sldIdLst>
    <p:sldId id="256" r:id="rId3"/>
    <p:sldId id="257" r:id="rId4"/>
    <p:sldId id="359" r:id="rId5"/>
    <p:sldId id="262" r:id="rId6"/>
    <p:sldId id="360" r:id="rId7"/>
    <p:sldId id="361" r:id="rId8"/>
    <p:sldId id="307" r:id="rId9"/>
    <p:sldId id="265" r:id="rId10"/>
    <p:sldId id="310" r:id="rId11"/>
    <p:sldId id="311" r:id="rId12"/>
    <p:sldId id="324" r:id="rId13"/>
    <p:sldId id="325" r:id="rId14"/>
    <p:sldId id="326" r:id="rId15"/>
    <p:sldId id="343" r:id="rId16"/>
    <p:sldId id="354" r:id="rId17"/>
    <p:sldId id="308" r:id="rId18"/>
    <p:sldId id="344" r:id="rId19"/>
    <p:sldId id="345" r:id="rId20"/>
    <p:sldId id="281" r:id="rId21"/>
    <p:sldId id="352" r:id="rId22"/>
    <p:sldId id="35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56" autoAdjust="0"/>
    <p:restoredTop sz="79032" autoAdjust="0"/>
  </p:normalViewPr>
  <p:slideViewPr>
    <p:cSldViewPr>
      <p:cViewPr varScale="1">
        <p:scale>
          <a:sx n="73" d="100"/>
          <a:sy n="73" d="100"/>
        </p:scale>
        <p:origin x="-124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719C14-B954-428C-823A-0E8E88272904}" type="datetimeFigureOut">
              <a:rPr lang="en-US" smtClean="0"/>
              <a:pPr/>
              <a:t>4/29/2016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C50FAB-2017-4E36-B4C3-18BC5283D0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Demo</a:t>
            </a:r>
            <a:endParaRPr lang="en-IN" dirty="0" smtClean="0"/>
          </a:p>
        </p:txBody>
      </p:sp>
      <p:sp>
        <p:nvSpPr>
          <p:cNvPr id="4" name="Slide Number Placeholder 3"/>
          <p:cNvSpPr>
            <a:spLocks noGrp="1"/>
          </p:cNvSpPr>
          <p:nvPr>
            <p:ph type="sldNum" sz="quarter" idx="10"/>
          </p:nvPr>
        </p:nvSpPr>
        <p:spPr/>
        <p:txBody>
          <a:bodyPr/>
          <a:lstStyle/>
          <a:p>
            <a:fld id="{A7C50FAB-2017-4E36-B4C3-18BC5283D052}"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Configuration blocks</a:t>
            </a:r>
            <a:r>
              <a:rPr lang="en-IN" sz="1200" b="0" i="0" kern="1200" dirty="0" smtClean="0">
                <a:solidFill>
                  <a:schemeClr val="tx1"/>
                </a:solidFill>
                <a:latin typeface="+mn-lt"/>
                <a:ea typeface="+mn-ea"/>
                <a:cs typeface="+mn-cs"/>
              </a:rPr>
              <a:t> - get executed during the provider registrations and configuration phase. Only providers and constants can be injected into configuration blocks. This is to prevent accidental instantiation of services before they have been fully configured.</a:t>
            </a:r>
          </a:p>
          <a:p>
            <a:r>
              <a:rPr lang="en-IN" sz="1200" b="1" i="0" kern="1200" dirty="0" smtClean="0">
                <a:solidFill>
                  <a:schemeClr val="tx1"/>
                </a:solidFill>
                <a:latin typeface="+mn-lt"/>
                <a:ea typeface="+mn-ea"/>
                <a:cs typeface="+mn-cs"/>
              </a:rPr>
              <a:t>Run blocks</a:t>
            </a:r>
            <a:r>
              <a:rPr lang="en-IN" sz="1200" b="0" i="0" kern="1200" dirty="0" smtClean="0">
                <a:solidFill>
                  <a:schemeClr val="tx1"/>
                </a:solidFill>
                <a:latin typeface="+mn-lt"/>
                <a:ea typeface="+mn-ea"/>
                <a:cs typeface="+mn-cs"/>
              </a:rPr>
              <a:t> - get executed after the injector is created and are used to </a:t>
            </a:r>
            <a:r>
              <a:rPr lang="en-IN" sz="1200" b="0" i="0" kern="1200" dirty="0" err="1" smtClean="0">
                <a:solidFill>
                  <a:schemeClr val="tx1"/>
                </a:solidFill>
                <a:latin typeface="+mn-lt"/>
                <a:ea typeface="+mn-ea"/>
                <a:cs typeface="+mn-cs"/>
              </a:rPr>
              <a:t>kickstart</a:t>
            </a:r>
            <a:r>
              <a:rPr lang="en-IN" sz="1200" b="0" i="0" kern="1200" dirty="0" smtClean="0">
                <a:solidFill>
                  <a:schemeClr val="tx1"/>
                </a:solidFill>
                <a:latin typeface="+mn-lt"/>
                <a:ea typeface="+mn-ea"/>
                <a:cs typeface="+mn-cs"/>
              </a:rPr>
              <a:t> the application. Only instances and constants can be injected into run blocks. This is to prevent further system configuration during application run time.</a:t>
            </a: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fontAlgn="base"/>
            <a:r>
              <a:rPr lang="en-IN" sz="1200" b="0" i="0" kern="1200" dirty="0" smtClean="0">
                <a:solidFill>
                  <a:schemeClr val="tx1"/>
                </a:solidFill>
                <a:latin typeface="+mn-lt"/>
                <a:ea typeface="+mn-ea"/>
                <a:cs typeface="+mn-cs"/>
              </a:rPr>
              <a:t>$compile - it can take the whole </a:t>
            </a:r>
            <a:r>
              <a:rPr lang="en-IN" sz="1200" b="0" i="0" kern="1200" dirty="0" err="1" smtClean="0">
                <a:solidFill>
                  <a:schemeClr val="tx1"/>
                </a:solidFill>
                <a:latin typeface="+mn-lt"/>
                <a:ea typeface="+mn-ea"/>
                <a:cs typeface="+mn-cs"/>
              </a:rPr>
              <a:t>markup</a:t>
            </a:r>
            <a:r>
              <a:rPr lang="en-IN" sz="1200" b="0" i="0" kern="1200" dirty="0" smtClean="0">
                <a:solidFill>
                  <a:schemeClr val="tx1"/>
                </a:solidFill>
                <a:latin typeface="+mn-lt"/>
                <a:ea typeface="+mn-ea"/>
                <a:cs typeface="+mn-cs"/>
              </a:rPr>
              <a:t> and turn it linking function that, when executed against a certain scope will turn a piece of HTML text into dynamic, live DOM with all the directives (here: </a:t>
            </a:r>
            <a:r>
              <a:rPr lang="en-IN" sz="1200" b="0" i="0" kern="1200" dirty="0" err="1" smtClean="0">
                <a:solidFill>
                  <a:schemeClr val="tx1"/>
                </a:solidFill>
                <a:latin typeface="+mn-lt"/>
                <a:ea typeface="+mn-ea"/>
                <a:cs typeface="+mn-cs"/>
              </a:rPr>
              <a:t>ng-src</a:t>
            </a:r>
            <a:r>
              <a:rPr lang="en-IN" sz="1200" b="0" i="0" kern="1200" dirty="0" smtClean="0">
                <a:solidFill>
                  <a:schemeClr val="tx1"/>
                </a:solidFill>
                <a:latin typeface="+mn-lt"/>
                <a:ea typeface="+mn-ea"/>
                <a:cs typeface="+mn-cs"/>
              </a:rPr>
              <a:t>) reacting to model changes. One would invoke it as follows: $compile(</a:t>
            </a:r>
            <a:r>
              <a:rPr lang="en-IN" sz="1200" b="0" i="0" kern="1200" dirty="0" err="1" smtClean="0">
                <a:solidFill>
                  <a:schemeClr val="tx1"/>
                </a:solidFill>
                <a:latin typeface="+mn-lt"/>
                <a:ea typeface="+mn-ea"/>
                <a:cs typeface="+mn-cs"/>
              </a:rPr>
              <a:t>imgHtml</a:t>
            </a:r>
            <a:r>
              <a:rPr lang="en-IN" sz="1200" b="0" i="0" kern="1200" dirty="0" smtClean="0">
                <a:solidFill>
                  <a:schemeClr val="tx1"/>
                </a:solidFill>
                <a:latin typeface="+mn-lt"/>
                <a:ea typeface="+mn-ea"/>
                <a:cs typeface="+mn-cs"/>
              </a:rPr>
              <a:t>)($scope) and would get DOM element with all the DOM event bounds as a result. $compile is making us of $</a:t>
            </a:r>
            <a:r>
              <a:rPr lang="en-IN" sz="1200" b="0" i="0" kern="1200" dirty="0" err="1" smtClean="0">
                <a:solidFill>
                  <a:schemeClr val="tx1"/>
                </a:solidFill>
                <a:latin typeface="+mn-lt"/>
                <a:ea typeface="+mn-ea"/>
                <a:cs typeface="+mn-cs"/>
              </a:rPr>
              <a:t>interoplate</a:t>
            </a:r>
            <a:r>
              <a:rPr lang="en-IN" sz="1200" b="0" i="0" kern="1200" dirty="0" smtClean="0">
                <a:solidFill>
                  <a:schemeClr val="tx1"/>
                </a:solidFill>
                <a:latin typeface="+mn-lt"/>
                <a:ea typeface="+mn-ea"/>
                <a:cs typeface="+mn-cs"/>
              </a:rPr>
              <a:t> (among other things) to do its job.</a:t>
            </a:r>
          </a:p>
          <a:p>
            <a:pPr fontAlgn="base"/>
            <a:r>
              <a:rPr lang="en-IN" sz="1200" b="0" i="0" kern="1200" dirty="0" smtClean="0">
                <a:solidFill>
                  <a:schemeClr val="tx1"/>
                </a:solidFill>
                <a:latin typeface="+mn-lt"/>
                <a:ea typeface="+mn-ea"/>
                <a:cs typeface="+mn-cs"/>
              </a:rPr>
              <a:t>$interpolate knows how to process a string with embedded interpolation expressions, ex.: /path/{{name}}.{{extension}}. In other words it can take a string with interpolation expressions, a scope and turn it into the resulting text. One can think of the $</a:t>
            </a:r>
            <a:r>
              <a:rPr lang="en-IN" sz="1200" b="0" i="0" kern="1200" dirty="0" err="1" smtClean="0">
                <a:solidFill>
                  <a:schemeClr val="tx1"/>
                </a:solidFill>
                <a:latin typeface="+mn-lt"/>
                <a:ea typeface="+mn-ea"/>
                <a:cs typeface="+mn-cs"/>
              </a:rPr>
              <a:t>interpolationservice</a:t>
            </a:r>
            <a:r>
              <a:rPr lang="en-IN" sz="1200" b="0" i="0" kern="1200" dirty="0" smtClean="0">
                <a:solidFill>
                  <a:schemeClr val="tx1"/>
                </a:solidFill>
                <a:latin typeface="+mn-lt"/>
                <a:ea typeface="+mn-ea"/>
                <a:cs typeface="+mn-cs"/>
              </a:rPr>
              <a:t> as of very simple, string-based template language. Given the above example one would use this service like: $interpolate("/path/{{name}}.{{extension}}")($scope) to get the path/image.jpg string as a result.</a:t>
            </a:r>
          </a:p>
          <a:p>
            <a:pPr fontAlgn="base"/>
            <a:r>
              <a:rPr lang="en-IN" sz="1200" b="0" i="0" kern="1200" dirty="0" smtClean="0">
                <a:solidFill>
                  <a:schemeClr val="tx1"/>
                </a:solidFill>
                <a:latin typeface="+mn-lt"/>
                <a:ea typeface="+mn-ea"/>
                <a:cs typeface="+mn-cs"/>
              </a:rPr>
              <a:t>$parse is used by $interpolate to evaluate individual expressions (name, extension) against a scope. It can be used to both </a:t>
            </a:r>
            <a:r>
              <a:rPr lang="en-IN" sz="1200" b="0" i="1" kern="1200" dirty="0" smtClean="0">
                <a:solidFill>
                  <a:schemeClr val="tx1"/>
                </a:solidFill>
                <a:latin typeface="+mn-lt"/>
                <a:ea typeface="+mn-ea"/>
                <a:cs typeface="+mn-cs"/>
              </a:rPr>
              <a:t>read</a:t>
            </a:r>
            <a:r>
              <a:rPr lang="en-IN" sz="1200" b="0" i="0" kern="1200" dirty="0" smtClean="0">
                <a:solidFill>
                  <a:schemeClr val="tx1"/>
                </a:solidFill>
                <a:latin typeface="+mn-lt"/>
                <a:ea typeface="+mn-ea"/>
                <a:cs typeface="+mn-cs"/>
              </a:rPr>
              <a:t> and </a:t>
            </a:r>
            <a:r>
              <a:rPr lang="en-IN" sz="1200" b="0" i="1" kern="1200" dirty="0" smtClean="0">
                <a:solidFill>
                  <a:schemeClr val="tx1"/>
                </a:solidFill>
                <a:latin typeface="+mn-lt"/>
                <a:ea typeface="+mn-ea"/>
                <a:cs typeface="+mn-cs"/>
              </a:rPr>
              <a:t>set</a:t>
            </a:r>
            <a:r>
              <a:rPr lang="en-IN" sz="1200" b="0" i="0" kern="1200" dirty="0" smtClean="0">
                <a:solidFill>
                  <a:schemeClr val="tx1"/>
                </a:solidFill>
                <a:latin typeface="+mn-lt"/>
                <a:ea typeface="+mn-ea"/>
                <a:cs typeface="+mn-cs"/>
              </a:rPr>
              <a:t> values for a give expression. For example, to evaluate the name expression one would do: $parse('name')($scope) to get the "image" value. To set the value one would do: `$parse('name').assign($scope, 'image2')</a:t>
            </a:r>
          </a:p>
          <a:p>
            <a:endParaRPr lang="en-US" dirty="0" smtClean="0"/>
          </a:p>
          <a:p>
            <a:endParaRPr lang="en-US" dirty="0" smtClean="0"/>
          </a:p>
          <a:p>
            <a:pPr fontAlgn="base"/>
            <a:r>
              <a:rPr lang="en-IN" sz="1200" b="0" i="0" kern="1200" dirty="0" smtClean="0">
                <a:solidFill>
                  <a:schemeClr val="tx1"/>
                </a:solidFill>
                <a:latin typeface="+mn-lt"/>
                <a:ea typeface="+mn-ea"/>
                <a:cs typeface="+mn-cs"/>
              </a:rPr>
              <a:t>$parse is concerned with individual expressions only (name, extension). It is read-write service.</a:t>
            </a:r>
          </a:p>
          <a:p>
            <a:pPr fontAlgn="base"/>
            <a:r>
              <a:rPr lang="en-IN" sz="1200" b="0" i="0" kern="1200" dirty="0" smtClean="0">
                <a:solidFill>
                  <a:schemeClr val="tx1"/>
                </a:solidFill>
                <a:latin typeface="+mn-lt"/>
                <a:ea typeface="+mn-ea"/>
                <a:cs typeface="+mn-cs"/>
              </a:rPr>
              <a:t>$interpolate is read only and is concerned with string containing multiple expressions (/path/{{name}}.{{extension}})</a:t>
            </a:r>
          </a:p>
          <a:p>
            <a:pPr fontAlgn="base"/>
            <a:r>
              <a:rPr lang="en-IN" sz="1200" b="0" i="0" kern="1200" dirty="0" smtClean="0">
                <a:solidFill>
                  <a:schemeClr val="tx1"/>
                </a:solidFill>
                <a:latin typeface="+mn-lt"/>
                <a:ea typeface="+mn-ea"/>
                <a:cs typeface="+mn-cs"/>
              </a:rPr>
              <a:t>$compile is at the hart of </a:t>
            </a:r>
            <a:r>
              <a:rPr lang="en-IN" sz="1200" b="0" i="0" kern="1200" dirty="0" err="1" smtClean="0">
                <a:solidFill>
                  <a:schemeClr val="tx1"/>
                </a:solidFill>
                <a:latin typeface="+mn-lt"/>
                <a:ea typeface="+mn-ea"/>
                <a:cs typeface="+mn-cs"/>
              </a:rPr>
              <a:t>AngularJS</a:t>
            </a:r>
            <a:r>
              <a:rPr lang="en-IN" sz="1200" b="0" i="0" kern="1200" dirty="0" smtClean="0">
                <a:solidFill>
                  <a:schemeClr val="tx1"/>
                </a:solidFill>
                <a:latin typeface="+mn-lt"/>
                <a:ea typeface="+mn-ea"/>
                <a:cs typeface="+mn-cs"/>
              </a:rPr>
              <a:t> machinery and can turn HTML strings (with directives and interpolation expressions) into live DOM.</a:t>
            </a:r>
            <a:endParaRPr lang="en-IN" sz="1200" b="0" i="0" kern="120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Providers have the advantage that they can be configured during the module configuration phase.</a:t>
            </a: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Angular &amp; Ember: Do things framework way</a:t>
            </a:r>
          </a:p>
          <a:p>
            <a:r>
              <a:rPr lang="en-IN" dirty="0" smtClean="0"/>
              <a:t>Learning Curve: Lack of examples</a:t>
            </a:r>
          </a:p>
          <a:p>
            <a:r>
              <a:rPr lang="en-IN" dirty="0" smtClean="0"/>
              <a:t>Angular is slow in comparison </a:t>
            </a:r>
            <a:r>
              <a:rPr lang="en-IN" dirty="0" err="1" smtClean="0"/>
              <a:t>boz</a:t>
            </a:r>
            <a:r>
              <a:rPr lang="en-IN" dirty="0" smtClean="0"/>
              <a:t> of digest loop</a:t>
            </a:r>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EAC9F48-6C75-49D1-8273-F2920763976E}" type="datetimeFigureOut">
              <a:rPr lang="en-IN" smtClean="0"/>
              <a:pPr/>
              <a:t>29-04-2016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863927E-3D88-47B4-A776-C83151316DF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C9F48-6C75-49D1-8273-F2920763976E}" type="datetimeFigureOut">
              <a:rPr lang="en-IN" smtClean="0"/>
              <a:pPr/>
              <a:t>29-04-2016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C9F48-6C75-49D1-8273-F2920763976E}" type="datetimeFigureOut">
              <a:rPr lang="en-IN" smtClean="0"/>
              <a:pPr/>
              <a:t>29-04-2016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C9F48-6C75-49D1-8273-F2920763976E}" type="datetimeFigureOut">
              <a:rPr lang="en-IN" smtClean="0"/>
              <a:pPr/>
              <a:t>29-04-2016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AC9F48-6C75-49D1-8273-F2920763976E}" type="datetimeFigureOut">
              <a:rPr lang="en-IN" smtClean="0"/>
              <a:pPr/>
              <a:t>29-04-2016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AC9F48-6C75-49D1-8273-F2920763976E}" type="datetimeFigureOut">
              <a:rPr lang="en-IN" smtClean="0"/>
              <a:pPr/>
              <a:t>29-04-2016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AC9F48-6C75-49D1-8273-F2920763976E}" type="datetimeFigureOut">
              <a:rPr lang="en-IN" smtClean="0"/>
              <a:pPr/>
              <a:t>29-04-2016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AC9F48-6C75-49D1-8273-F2920763976E}" type="datetimeFigureOut">
              <a:rPr lang="en-IN" smtClean="0"/>
              <a:pPr/>
              <a:t>29-04-2016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C9F48-6C75-49D1-8273-F2920763976E}" type="datetimeFigureOut">
              <a:rPr lang="en-IN" smtClean="0"/>
              <a:pPr/>
              <a:t>29-04-2016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AC9F48-6C75-49D1-8273-F2920763976E}" type="datetimeFigureOut">
              <a:rPr lang="en-IN" smtClean="0"/>
              <a:pPr/>
              <a:t>29-04-2016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EAC9F48-6C75-49D1-8273-F2920763976E}" type="datetimeFigureOut">
              <a:rPr lang="en-IN" smtClean="0"/>
              <a:pPr/>
              <a:t>29-04-2016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4863927E-3D88-47B4-A776-C83151316DFE}"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EAC9F48-6C75-49D1-8273-F2920763976E}" type="datetimeFigureOut">
              <a:rPr lang="en-IN" smtClean="0"/>
              <a:pPr/>
              <a:t>29-04-2016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63927E-3D88-47B4-A776-C83151316DFE}"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customXml" Target="../../customXml/item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3429000"/>
            <a:ext cx="7854696" cy="1752600"/>
          </a:xfrm>
        </p:spPr>
        <p:txBody>
          <a:bodyPr/>
          <a:lstStyle/>
          <a:p>
            <a:r>
              <a:rPr lang="en-US" dirty="0" err="1" smtClean="0"/>
              <a:t>Amit</a:t>
            </a:r>
            <a:r>
              <a:rPr lang="en-US" dirty="0" smtClean="0"/>
              <a:t> </a:t>
            </a:r>
            <a:r>
              <a:rPr lang="en-US" dirty="0" err="1" smtClean="0"/>
              <a:t>Srivastava</a:t>
            </a:r>
            <a:endParaRPr lang="en-IN" dirty="0"/>
          </a:p>
        </p:txBody>
      </p:sp>
      <p:pic>
        <p:nvPicPr>
          <p:cNvPr id="86018" name="Picture 2" descr="https://angularjs.org/img/AngularJS-large.png"/>
          <p:cNvPicPr>
            <a:picLocks noChangeAspect="1" noChangeArrowheads="1"/>
          </p:cNvPicPr>
          <p:nvPr/>
        </p:nvPicPr>
        <p:blipFill>
          <a:blip r:embed="rId3"/>
          <a:srcRect/>
          <a:stretch>
            <a:fillRect/>
          </a:stretch>
        </p:blipFill>
        <p:spPr bwMode="auto">
          <a:xfrm>
            <a:off x="1020712" y="1285860"/>
            <a:ext cx="7270802" cy="171451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en-IN" dirty="0"/>
          </a:p>
        </p:txBody>
      </p:sp>
      <p:sp>
        <p:nvSpPr>
          <p:cNvPr id="3" name="Content Placeholder 2"/>
          <p:cNvSpPr>
            <a:spLocks noGrp="1"/>
          </p:cNvSpPr>
          <p:nvPr>
            <p:ph idx="1"/>
          </p:nvPr>
        </p:nvSpPr>
        <p:spPr>
          <a:xfrm>
            <a:off x="428596" y="2357430"/>
            <a:ext cx="8229600" cy="3279470"/>
          </a:xfrm>
        </p:spPr>
        <p:txBody>
          <a:bodyPr>
            <a:normAutofit lnSpcReduction="10000"/>
          </a:bodyPr>
          <a:lstStyle/>
          <a:p>
            <a:r>
              <a:rPr lang="en-US" sz="2400" dirty="0" smtClean="0"/>
              <a:t>Scopes serve as the</a:t>
            </a:r>
            <a:r>
              <a:rPr lang="en-US" sz="2400" b="1" dirty="0" smtClean="0"/>
              <a:t> GLUE </a:t>
            </a:r>
            <a:r>
              <a:rPr lang="en-US" sz="2400" dirty="0" smtClean="0"/>
              <a:t>b/w Controller  &amp; View</a:t>
            </a:r>
          </a:p>
          <a:p>
            <a:endParaRPr lang="en-US" sz="2400" dirty="0" smtClean="0"/>
          </a:p>
          <a:p>
            <a:r>
              <a:rPr lang="en-US" sz="2400" dirty="0" smtClean="0"/>
              <a:t>When Angular starts to run and generate the view, it will create a binding from the root </a:t>
            </a:r>
            <a:r>
              <a:rPr lang="en-US" sz="2400" dirty="0" err="1" smtClean="0"/>
              <a:t>ng</a:t>
            </a:r>
            <a:r>
              <a:rPr lang="en-US" sz="2400" dirty="0" smtClean="0"/>
              <a:t>-app element to the $</a:t>
            </a:r>
            <a:r>
              <a:rPr lang="en-US" sz="2400" dirty="0" err="1" smtClean="0"/>
              <a:t>rootScope</a:t>
            </a:r>
            <a:r>
              <a:rPr lang="en-US" sz="2400" dirty="0" smtClean="0"/>
              <a:t> </a:t>
            </a:r>
          </a:p>
          <a:p>
            <a:endParaRPr lang="en-US" sz="2400" dirty="0" smtClean="0"/>
          </a:p>
          <a:p>
            <a:r>
              <a:rPr lang="en-US" sz="2400" dirty="0" smtClean="0"/>
              <a:t>This $</a:t>
            </a:r>
            <a:r>
              <a:rPr lang="en-US" sz="2400" dirty="0" err="1" smtClean="0"/>
              <a:t>rootScope</a:t>
            </a:r>
            <a:r>
              <a:rPr lang="en-US" sz="2400" dirty="0" smtClean="0"/>
              <a:t> is the eventual parent of all $scope objects </a:t>
            </a:r>
            <a:br>
              <a:rPr lang="en-US" sz="2400" dirty="0" smtClean="0"/>
            </a:br>
            <a:endParaRPr lang="en-US" sz="2400" dirty="0" smtClean="0"/>
          </a:p>
          <a:p>
            <a:endParaRPr lang="en-US" sz="2400" dirty="0" smtClean="0"/>
          </a:p>
          <a:p>
            <a:endParaRPr lang="en-US" sz="2000" dirty="0" smtClean="0"/>
          </a:p>
        </p:txBody>
      </p:sp>
      <p:cxnSp>
        <p:nvCxnSpPr>
          <p:cNvPr id="5" name="Straight Connector 4"/>
          <p:cNvCxnSpPr/>
          <p:nvPr/>
        </p:nvCxnSpPr>
        <p:spPr>
          <a:xfrm>
            <a:off x="971600" y="5929330"/>
            <a:ext cx="7172300"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5720" y="5357826"/>
            <a:ext cx="1819010" cy="461665"/>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b="1" dirty="0" smtClean="0"/>
              <a:t>Controller</a:t>
            </a:r>
            <a:endParaRPr lang="en-IN" sz="2400" b="1" dirty="0"/>
          </a:p>
        </p:txBody>
      </p:sp>
      <p:sp>
        <p:nvSpPr>
          <p:cNvPr id="8" name="TextBox 7"/>
          <p:cNvSpPr txBox="1"/>
          <p:nvPr/>
        </p:nvSpPr>
        <p:spPr>
          <a:xfrm>
            <a:off x="3991376" y="6029286"/>
            <a:ext cx="1509318" cy="461665"/>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b="1" dirty="0" smtClean="0"/>
              <a:t>MODEL</a:t>
            </a:r>
            <a:endParaRPr lang="en-IN" sz="2400" b="1" dirty="0"/>
          </a:p>
        </p:txBody>
      </p:sp>
      <p:sp>
        <p:nvSpPr>
          <p:cNvPr id="9" name="TextBox 8"/>
          <p:cNvSpPr txBox="1"/>
          <p:nvPr/>
        </p:nvSpPr>
        <p:spPr>
          <a:xfrm>
            <a:off x="7561566" y="5357826"/>
            <a:ext cx="1145980" cy="461665"/>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b="1" dirty="0" smtClean="0"/>
              <a:t>View</a:t>
            </a:r>
            <a:endParaRPr lang="en-IN"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Update of View</a:t>
            </a:r>
            <a:endParaRPr lang="en-IN"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lgn="ctr">
              <a:buNone/>
            </a:pPr>
            <a:r>
              <a:rPr lang="en-US" sz="7200" dirty="0" smtClean="0"/>
              <a:t>MAGIC</a:t>
            </a:r>
            <a:r>
              <a:rPr lang="en-US" sz="11500" dirty="0" smtClean="0"/>
              <a:t>?</a:t>
            </a:r>
            <a:endParaRPr lang="en-IN" sz="7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Digest Loop</a:t>
            </a:r>
            <a:endParaRPr lang="en-IN" dirty="0"/>
          </a:p>
        </p:txBody>
      </p:sp>
      <p:pic>
        <p:nvPicPr>
          <p:cNvPr id="1026" name="Picture 2" descr="http://docs.angularjs.org/img/guide/concepts-runtime.png"/>
          <p:cNvPicPr>
            <a:picLocks noChangeAspect="1" noChangeArrowheads="1"/>
          </p:cNvPicPr>
          <p:nvPr/>
        </p:nvPicPr>
        <p:blipFill>
          <a:blip r:embed="rId3" cstate="print"/>
          <a:srcRect/>
          <a:stretch>
            <a:fillRect/>
          </a:stretch>
        </p:blipFill>
        <p:spPr bwMode="auto">
          <a:xfrm>
            <a:off x="1691680" y="2060848"/>
            <a:ext cx="5904656" cy="452582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Initialization</a:t>
            </a:r>
            <a:endParaRPr lang="en-IN" dirty="0"/>
          </a:p>
        </p:txBody>
      </p:sp>
      <p:pic>
        <p:nvPicPr>
          <p:cNvPr id="84994" name="Picture 2" descr="https://docs.angularjs.org/img/guide/concepts-startup.png"/>
          <p:cNvPicPr>
            <a:picLocks noChangeAspect="1" noChangeArrowheads="1"/>
          </p:cNvPicPr>
          <p:nvPr/>
        </p:nvPicPr>
        <p:blipFill>
          <a:blip r:embed="rId2" cstate="print"/>
          <a:srcRect/>
          <a:stretch>
            <a:fillRect/>
          </a:stretch>
        </p:blipFill>
        <p:spPr bwMode="auto">
          <a:xfrm>
            <a:off x="1835696" y="2132856"/>
            <a:ext cx="5256584" cy="44704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19" name="Rectangle 18"/>
          <p:cNvSpPr/>
          <p:nvPr/>
        </p:nvSpPr>
        <p:spPr bwMode="auto">
          <a:xfrm>
            <a:off x="2364879" y="4849021"/>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View</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0" name="Rectangle 19"/>
          <p:cNvSpPr/>
          <p:nvPr/>
        </p:nvSpPr>
        <p:spPr bwMode="auto">
          <a:xfrm>
            <a:off x="5050929" y="4849021"/>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Controller</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1" name="Rectangle 20"/>
          <p:cNvSpPr/>
          <p:nvPr/>
        </p:nvSpPr>
        <p:spPr bwMode="auto">
          <a:xfrm>
            <a:off x="5050929" y="5757882"/>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*Factory</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2" name="Rectangle 21"/>
          <p:cNvSpPr/>
          <p:nvPr/>
        </p:nvSpPr>
        <p:spPr bwMode="auto">
          <a:xfrm>
            <a:off x="2364879" y="5757882"/>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Directives</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cxnSp>
        <p:nvCxnSpPr>
          <p:cNvPr id="23" name="Straight Arrow Connector 22"/>
          <p:cNvCxnSpPr>
            <a:stCxn id="28" idx="2"/>
            <a:endCxn id="29" idx="0"/>
          </p:cNvCxnSpPr>
          <p:nvPr/>
        </p:nvCxnSpPr>
        <p:spPr bwMode="auto">
          <a:xfrm>
            <a:off x="4393704" y="2470731"/>
            <a:ext cx="0" cy="486802"/>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24" name="Straight Arrow Connector 23"/>
          <p:cNvCxnSpPr>
            <a:stCxn id="29" idx="2"/>
          </p:cNvCxnSpPr>
          <p:nvPr/>
        </p:nvCxnSpPr>
        <p:spPr bwMode="auto">
          <a:xfrm>
            <a:off x="4393704" y="3414732"/>
            <a:ext cx="0" cy="43519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25" name="Straight Arrow Connector 24"/>
          <p:cNvCxnSpPr/>
          <p:nvPr/>
        </p:nvCxnSpPr>
        <p:spPr bwMode="auto">
          <a:xfrm flipH="1">
            <a:off x="3793629" y="4307123"/>
            <a:ext cx="619025" cy="511580"/>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26" name="Straight Arrow Connector 25"/>
          <p:cNvCxnSpPr/>
          <p:nvPr/>
        </p:nvCxnSpPr>
        <p:spPr bwMode="auto">
          <a:xfrm>
            <a:off x="4396411" y="4307123"/>
            <a:ext cx="642186" cy="511580"/>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sp>
        <p:nvSpPr>
          <p:cNvPr id="27" name="Rectangle 26"/>
          <p:cNvSpPr/>
          <p:nvPr/>
        </p:nvSpPr>
        <p:spPr bwMode="auto">
          <a:xfrm>
            <a:off x="3707904" y="3849923"/>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Routes</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8" name="Rectangle 27"/>
          <p:cNvSpPr/>
          <p:nvPr/>
        </p:nvSpPr>
        <p:spPr bwMode="auto">
          <a:xfrm>
            <a:off x="2364879" y="1985983"/>
            <a:ext cx="4057650" cy="484748"/>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sz="2700" b="1" dirty="0">
                <a:latin typeface="News Gothic Com Thin" panose="020B0204030503020204" pitchFamily="34" charset="0"/>
                <a:ea typeface="Tahoma" panose="020B0604030504040204" pitchFamily="34" charset="0"/>
                <a:cs typeface="Tahoma" panose="020B0604030504040204" pitchFamily="34" charset="0"/>
              </a:rPr>
              <a:t>Module</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9" name="Rectangle 28"/>
          <p:cNvSpPr/>
          <p:nvPr/>
        </p:nvSpPr>
        <p:spPr bwMode="auto">
          <a:xfrm>
            <a:off x="3707904" y="2957532"/>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none" rtlCol="0" anchor="ctr"/>
          <a:lstStyle/>
          <a:p>
            <a:pPr algn="ctr"/>
            <a:r>
              <a:rPr lang="en-US" sz="2100" b="1" dirty="0" err="1">
                <a:latin typeface="News Gothic Com Thin" panose="020B0204030503020204" pitchFamily="34" charset="0"/>
                <a:ea typeface="Tahoma" panose="020B0604030504040204" pitchFamily="34" charset="0"/>
                <a:cs typeface="Tahoma" panose="020B0604030504040204" pitchFamily="34" charset="0"/>
              </a:rPr>
              <a:t>Config</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cxnSp>
        <p:nvCxnSpPr>
          <p:cNvPr id="30" name="Straight Arrow Connector 29"/>
          <p:cNvCxnSpPr>
            <a:stCxn id="20" idx="1"/>
          </p:cNvCxnSpPr>
          <p:nvPr/>
        </p:nvCxnSpPr>
        <p:spPr bwMode="auto">
          <a:xfrm flipH="1">
            <a:off x="3748812" y="5077621"/>
            <a:ext cx="1302118" cy="1203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triangle" w="med" len="med"/>
            <a:tailEnd type="triangle"/>
          </a:ln>
          <a:effectLst/>
        </p:spPr>
      </p:cxnSp>
      <p:sp>
        <p:nvSpPr>
          <p:cNvPr id="31" name="Oval 30"/>
          <p:cNvSpPr/>
          <p:nvPr/>
        </p:nvSpPr>
        <p:spPr bwMode="auto">
          <a:xfrm>
            <a:off x="4022229" y="4849021"/>
            <a:ext cx="742950" cy="457200"/>
          </a:xfrm>
          <a:prstGeom prst="ellipse">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1500" b="1" dirty="0">
                <a:latin typeface="News Gothic Com Thin" panose="020B0204030503020204" pitchFamily="34" charset="0"/>
                <a:ea typeface="Tahoma" panose="020B0604030504040204" pitchFamily="34" charset="0"/>
                <a:cs typeface="Tahoma" panose="020B0604030504040204" pitchFamily="34" charset="0"/>
              </a:rPr>
              <a:t>$scope</a:t>
            </a:r>
          </a:p>
        </p:txBody>
      </p:sp>
      <p:cxnSp>
        <p:nvCxnSpPr>
          <p:cNvPr id="32" name="Straight Arrow Connector 31"/>
          <p:cNvCxnSpPr/>
          <p:nvPr/>
        </p:nvCxnSpPr>
        <p:spPr bwMode="auto">
          <a:xfrm>
            <a:off x="3042558" y="5322691"/>
            <a:ext cx="0" cy="43519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33" name="Straight Arrow Connector 32"/>
          <p:cNvCxnSpPr/>
          <p:nvPr/>
        </p:nvCxnSpPr>
        <p:spPr bwMode="auto">
          <a:xfrm>
            <a:off x="5735827" y="5306221"/>
            <a:ext cx="0" cy="43519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dirty="0" smtClean="0"/>
              <a:t>Service </a:t>
            </a:r>
            <a:r>
              <a:rPr lang="en-US" dirty="0" err="1" smtClean="0"/>
              <a:t>vs</a:t>
            </a:r>
            <a:r>
              <a:rPr lang="en-US" dirty="0" smtClean="0"/>
              <a:t> Factories </a:t>
            </a:r>
            <a:r>
              <a:rPr lang="en-US" dirty="0" err="1" smtClean="0"/>
              <a:t>vs</a:t>
            </a:r>
            <a:r>
              <a:rPr lang="en-US" dirty="0" smtClean="0"/>
              <a:t> Providers</a:t>
            </a:r>
            <a:endParaRPr lang="en-IN" dirty="0"/>
          </a:p>
        </p:txBody>
      </p:sp>
      <p:sp>
        <p:nvSpPr>
          <p:cNvPr id="3" name="Content Placeholder 2"/>
          <p:cNvSpPr>
            <a:spLocks noGrp="1"/>
          </p:cNvSpPr>
          <p:nvPr>
            <p:ph idx="1"/>
          </p:nvPr>
        </p:nvSpPr>
        <p:spPr>
          <a:xfrm>
            <a:off x="457200" y="1124744"/>
            <a:ext cx="8229600" cy="5199856"/>
          </a:xfrm>
        </p:spPr>
        <p:txBody>
          <a:bodyPr>
            <a:normAutofit fontScale="92500" lnSpcReduction="10000"/>
          </a:bodyPr>
          <a:lstStyle/>
          <a:p>
            <a:pPr fontAlgn="base"/>
            <a:r>
              <a:rPr lang="en-IN" sz="3000" b="1" dirty="0" smtClean="0"/>
              <a:t>Services</a:t>
            </a:r>
            <a:endParaRPr lang="en-IN" b="1" dirty="0" smtClean="0"/>
          </a:p>
          <a:p>
            <a:pPr fontAlgn="base"/>
            <a:r>
              <a:rPr lang="en-IN" sz="2400" i="1" dirty="0" smtClean="0"/>
              <a:t>Syntax: </a:t>
            </a:r>
            <a:r>
              <a:rPr lang="en-IN" sz="2400" i="1" dirty="0" err="1" smtClean="0"/>
              <a:t>module.service</a:t>
            </a:r>
            <a:r>
              <a:rPr lang="en-IN" sz="2400" i="1" dirty="0" smtClean="0"/>
              <a:t>( '</a:t>
            </a:r>
            <a:r>
              <a:rPr lang="en-IN" sz="2400" i="1" dirty="0" err="1" smtClean="0"/>
              <a:t>serviceName</a:t>
            </a:r>
            <a:r>
              <a:rPr lang="en-IN" sz="2400" i="1" dirty="0" smtClean="0"/>
              <a:t>', function );</a:t>
            </a:r>
            <a:r>
              <a:rPr lang="en-IN" dirty="0" smtClean="0"/>
              <a:t/>
            </a:r>
            <a:br>
              <a:rPr lang="en-IN" dirty="0" smtClean="0"/>
            </a:br>
            <a:r>
              <a:rPr lang="en-IN" sz="2200" dirty="0" smtClean="0"/>
              <a:t>Result: When declaring </a:t>
            </a:r>
            <a:r>
              <a:rPr lang="en-IN" sz="2200" dirty="0" err="1" smtClean="0"/>
              <a:t>serviceName</a:t>
            </a:r>
            <a:r>
              <a:rPr lang="en-IN" sz="2200" dirty="0" smtClean="0"/>
              <a:t> as an </a:t>
            </a:r>
            <a:r>
              <a:rPr lang="en-IN" sz="2200" dirty="0" err="1" smtClean="0"/>
              <a:t>injectable</a:t>
            </a:r>
            <a:r>
              <a:rPr lang="en-IN" sz="2200" dirty="0" smtClean="0"/>
              <a:t> argument </a:t>
            </a:r>
            <a:r>
              <a:rPr lang="en-IN" sz="2200" b="1" dirty="0" smtClean="0"/>
              <a:t>you will be provided with an instance of the function. In other words</a:t>
            </a:r>
            <a:r>
              <a:rPr lang="en-IN" sz="2200" dirty="0" smtClean="0"/>
              <a:t> new </a:t>
            </a:r>
            <a:r>
              <a:rPr lang="en-IN" sz="2200" dirty="0" err="1" smtClean="0"/>
              <a:t>FunctionYouPassedToService</a:t>
            </a:r>
            <a:r>
              <a:rPr lang="en-IN" sz="2200" dirty="0" smtClean="0"/>
              <a:t>().</a:t>
            </a:r>
            <a:endParaRPr lang="en-IN" dirty="0" smtClean="0"/>
          </a:p>
          <a:p>
            <a:pPr fontAlgn="base"/>
            <a:r>
              <a:rPr lang="en-IN" sz="3000" b="1" dirty="0" smtClean="0"/>
              <a:t>Factories</a:t>
            </a:r>
            <a:endParaRPr lang="en-IN" b="1" dirty="0" smtClean="0"/>
          </a:p>
          <a:p>
            <a:pPr fontAlgn="base"/>
            <a:r>
              <a:rPr lang="en-IN" sz="2400" i="1" dirty="0" smtClean="0"/>
              <a:t>Syntax: </a:t>
            </a:r>
            <a:r>
              <a:rPr lang="en-IN" sz="2400" i="1" dirty="0" err="1" smtClean="0"/>
              <a:t>module.factory</a:t>
            </a:r>
            <a:r>
              <a:rPr lang="en-IN" sz="2400" i="1" dirty="0" smtClean="0"/>
              <a:t>( '</a:t>
            </a:r>
            <a:r>
              <a:rPr lang="en-IN" sz="2400" i="1" dirty="0" err="1" smtClean="0"/>
              <a:t>factoryName</a:t>
            </a:r>
            <a:r>
              <a:rPr lang="en-IN" sz="2400" i="1" dirty="0" smtClean="0"/>
              <a:t>', function );</a:t>
            </a:r>
            <a:r>
              <a:rPr lang="en-IN" dirty="0" smtClean="0"/>
              <a:t/>
            </a:r>
            <a:br>
              <a:rPr lang="en-IN" dirty="0" smtClean="0"/>
            </a:br>
            <a:r>
              <a:rPr lang="en-IN" sz="2200" dirty="0" smtClean="0"/>
              <a:t>Result: When declaring </a:t>
            </a:r>
            <a:r>
              <a:rPr lang="en-IN" sz="2200" dirty="0" err="1" smtClean="0"/>
              <a:t>factoryName</a:t>
            </a:r>
            <a:r>
              <a:rPr lang="en-IN" sz="2200" dirty="0" smtClean="0"/>
              <a:t> as an </a:t>
            </a:r>
            <a:r>
              <a:rPr lang="en-IN" sz="2200" dirty="0" err="1" smtClean="0"/>
              <a:t>injectable</a:t>
            </a:r>
            <a:r>
              <a:rPr lang="en-IN" sz="2200" dirty="0" smtClean="0"/>
              <a:t> argument : </a:t>
            </a:r>
            <a:r>
              <a:rPr lang="en-IN" sz="2200" b="1" dirty="0" smtClean="0"/>
              <a:t>the value that is returned by invoking the function reference passed to </a:t>
            </a:r>
            <a:r>
              <a:rPr lang="en-IN" sz="2200" b="1" dirty="0" err="1" smtClean="0"/>
              <a:t>module.factory</a:t>
            </a:r>
            <a:r>
              <a:rPr lang="en-IN" dirty="0" smtClean="0"/>
              <a:t>.</a:t>
            </a:r>
          </a:p>
          <a:p>
            <a:pPr fontAlgn="base"/>
            <a:r>
              <a:rPr lang="en-IN" sz="3000" b="1" dirty="0" smtClean="0"/>
              <a:t>Providers</a:t>
            </a:r>
            <a:endParaRPr lang="en-IN" b="1" dirty="0" smtClean="0"/>
          </a:p>
          <a:p>
            <a:pPr fontAlgn="base"/>
            <a:r>
              <a:rPr lang="en-IN" sz="2400" i="1" dirty="0" smtClean="0"/>
              <a:t>Syntax: </a:t>
            </a:r>
            <a:r>
              <a:rPr lang="en-IN" sz="2400" i="1" dirty="0" err="1" smtClean="0"/>
              <a:t>module.provider</a:t>
            </a:r>
            <a:r>
              <a:rPr lang="en-IN" sz="2400" i="1" dirty="0" smtClean="0"/>
              <a:t>( '</a:t>
            </a:r>
            <a:r>
              <a:rPr lang="en-IN" sz="2400" i="1" dirty="0" err="1" smtClean="0"/>
              <a:t>providerName</a:t>
            </a:r>
            <a:r>
              <a:rPr lang="en-IN" sz="2400" i="1" dirty="0" smtClean="0"/>
              <a:t>', function );</a:t>
            </a:r>
            <a:r>
              <a:rPr lang="en-IN" dirty="0" smtClean="0"/>
              <a:t/>
            </a:r>
            <a:br>
              <a:rPr lang="en-IN" dirty="0" smtClean="0"/>
            </a:br>
            <a:r>
              <a:rPr lang="en-IN" sz="2200" dirty="0" smtClean="0"/>
              <a:t>Result: When declaring </a:t>
            </a:r>
            <a:r>
              <a:rPr lang="en-IN" sz="2200" dirty="0" err="1" smtClean="0"/>
              <a:t>providerName</a:t>
            </a:r>
            <a:r>
              <a:rPr lang="en-IN" sz="2200" dirty="0" smtClean="0"/>
              <a:t> as an </a:t>
            </a:r>
            <a:r>
              <a:rPr lang="en-IN" sz="2200" dirty="0" err="1" smtClean="0"/>
              <a:t>injectable</a:t>
            </a:r>
            <a:r>
              <a:rPr lang="en-IN" sz="2200" dirty="0" smtClean="0"/>
              <a:t> argument </a:t>
            </a:r>
            <a:r>
              <a:rPr lang="en-IN" sz="2200" b="1" dirty="0" smtClean="0"/>
              <a:t>:</a:t>
            </a:r>
            <a:r>
              <a:rPr lang="en-IN" sz="2200" dirty="0" smtClean="0"/>
              <a:t> </a:t>
            </a:r>
            <a:r>
              <a:rPr lang="en-IN" sz="2200" dirty="0" err="1" smtClean="0"/>
              <a:t>ProviderFunction</a:t>
            </a:r>
            <a:r>
              <a:rPr lang="en-IN" sz="2200" dirty="0" smtClean="0"/>
              <a:t>().$get(). </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solidFill>
                  <a:schemeClr val="tx1"/>
                </a:solidFill>
                <a:latin typeface="News Gothic Com Thin" panose="020B0204030503020204" pitchFamily="34" charset="0"/>
              </a:rPr>
              <a:t>Single Page Application - SPA</a:t>
            </a:r>
            <a:endParaRPr lang="en-IN" dirty="0"/>
          </a:p>
        </p:txBody>
      </p:sp>
      <p:grpSp>
        <p:nvGrpSpPr>
          <p:cNvPr id="3" name="WebBrowser"/>
          <p:cNvGrpSpPr/>
          <p:nvPr>
            <p:custDataLst>
              <p:custData r:id="rId1"/>
            </p:custDataLst>
          </p:nvPr>
        </p:nvGrpSpPr>
        <p:grpSpPr>
          <a:xfrm>
            <a:off x="1475656" y="2708920"/>
            <a:ext cx="5985537" cy="3376188"/>
            <a:chOff x="0" y="-10635"/>
            <a:chExt cx="9144000" cy="6868635"/>
          </a:xfrm>
        </p:grpSpPr>
        <p:sp>
          <p:nvSpPr>
            <p:cNvPr id="6"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788" kern="0" dirty="0">
                <a:solidFill>
                  <a:prstClr val="white"/>
                </a:solidFill>
                <a:latin typeface="Segoe UI"/>
              </a:endParaRPr>
            </a:p>
          </p:txBody>
        </p:sp>
        <p:sp>
          <p:nvSpPr>
            <p:cNvPr id="7" name="WindowTitle"/>
            <p:cNvSpPr txBox="1"/>
            <p:nvPr/>
          </p:nvSpPr>
          <p:spPr>
            <a:xfrm>
              <a:off x="22515" y="-10635"/>
              <a:ext cx="958737" cy="296784"/>
            </a:xfrm>
            <a:prstGeom prst="rect">
              <a:avLst/>
            </a:prstGeom>
            <a:noFill/>
          </p:spPr>
          <p:txBody>
            <a:bodyPr wrap="none" lIns="68580" tIns="13716" rIns="68580" bIns="20574" rtlCol="0" anchor="ctr" anchorCtr="0">
              <a:spAutoFit/>
            </a:bodyPr>
            <a:lstStyle/>
            <a:p>
              <a:r>
                <a:rPr lang="en-US" sz="900" dirty="0">
                  <a:solidFill>
                    <a:prstClr val="white"/>
                  </a:solidFill>
                  <a:latin typeface="Segoe UI" pitchFamily="34" charset="0"/>
                  <a:ea typeface="Segoe UI" pitchFamily="34" charset="0"/>
                  <a:cs typeface="Segoe UI" pitchFamily="34" charset="0"/>
                </a:rPr>
                <a:t>SPA Demo</a:t>
              </a:r>
            </a:p>
          </p:txBody>
        </p:sp>
        <p:grpSp>
          <p:nvGrpSpPr>
            <p:cNvPr id="5" name="Group 7"/>
            <p:cNvGrpSpPr/>
            <p:nvPr/>
          </p:nvGrpSpPr>
          <p:grpSpPr>
            <a:xfrm>
              <a:off x="81598" y="286385"/>
              <a:ext cx="320040" cy="316520"/>
              <a:chOff x="72073" y="221749"/>
              <a:chExt cx="320040" cy="316520"/>
            </a:xfrm>
          </p:grpSpPr>
          <p:sp>
            <p:nvSpPr>
              <p:cNvPr id="32" name="Oval 31"/>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788" u="sng">
                  <a:solidFill>
                    <a:prstClr val="white"/>
                  </a:solidFill>
                </a:endParaRPr>
              </a:p>
            </p:txBody>
          </p:sp>
          <p:sp>
            <p:nvSpPr>
              <p:cNvPr id="33" name="Left Arrow 32"/>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788" kern="0">
                  <a:solidFill>
                    <a:prstClr val="white"/>
                  </a:solidFill>
                  <a:latin typeface="Segoe UI"/>
                </a:endParaRPr>
              </a:p>
            </p:txBody>
          </p:sp>
        </p:grpSp>
        <p:grpSp>
          <p:nvGrpSpPr>
            <p:cNvPr id="8" name="Group 8"/>
            <p:cNvGrpSpPr/>
            <p:nvPr/>
          </p:nvGrpSpPr>
          <p:grpSpPr>
            <a:xfrm>
              <a:off x="453671" y="286384"/>
              <a:ext cx="320040" cy="316520"/>
              <a:chOff x="444146" y="221748"/>
              <a:chExt cx="320040" cy="316520"/>
            </a:xfrm>
          </p:grpSpPr>
          <p:sp>
            <p:nvSpPr>
              <p:cNvPr id="30" name="Oval 29"/>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788" u="sng">
                  <a:solidFill>
                    <a:prstClr val="white"/>
                  </a:solidFill>
                </a:endParaRPr>
              </a:p>
            </p:txBody>
          </p:sp>
          <p:sp>
            <p:nvSpPr>
              <p:cNvPr id="31" name="Right Arrow 30"/>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788" kern="0">
                  <a:solidFill>
                    <a:prstClr val="white"/>
                  </a:solidFill>
                  <a:latin typeface="Segoe UI"/>
                </a:endParaRPr>
              </a:p>
            </p:txBody>
          </p:sp>
        </p:grpSp>
        <p:grpSp>
          <p:nvGrpSpPr>
            <p:cNvPr id="9" name="Minimize - Maximize - Close"/>
            <p:cNvGrpSpPr/>
            <p:nvPr/>
          </p:nvGrpSpPr>
          <p:grpSpPr>
            <a:xfrm>
              <a:off x="8632311" y="92599"/>
              <a:ext cx="384527" cy="78032"/>
              <a:chOff x="9347642" y="131588"/>
              <a:chExt cx="384527" cy="78032"/>
            </a:xfrm>
          </p:grpSpPr>
          <p:cxnSp>
            <p:nvCxnSpPr>
              <p:cNvPr id="25"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6"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7"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788" dirty="0">
                  <a:solidFill>
                    <a:prstClr val="white"/>
                  </a:solidFill>
                </a:endParaRPr>
              </a:p>
            </p:txBody>
          </p:sp>
          <p:sp>
            <p:nvSpPr>
              <p:cNvPr id="28"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788" dirty="0">
                  <a:solidFill>
                    <a:prstClr val="white"/>
                  </a:solidFill>
                </a:endParaRPr>
              </a:p>
            </p:txBody>
          </p:sp>
          <p:sp>
            <p:nvSpPr>
              <p:cNvPr id="29"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788" dirty="0">
                  <a:solidFill>
                    <a:prstClr val="white"/>
                  </a:solidFill>
                </a:endParaRPr>
              </a:p>
            </p:txBody>
          </p:sp>
        </p:grpSp>
        <p:sp>
          <p:nvSpPr>
            <p:cNvPr id="11"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788" kern="0">
                <a:solidFill>
                  <a:prstClr val="white"/>
                </a:solidFill>
                <a:latin typeface="Segoe UI"/>
              </a:endParaRPr>
            </a:p>
          </p:txBody>
        </p:sp>
        <p:grpSp>
          <p:nvGrpSpPr>
            <p:cNvPr id="10" name="Group 11"/>
            <p:cNvGrpSpPr/>
            <p:nvPr/>
          </p:nvGrpSpPr>
          <p:grpSpPr>
            <a:xfrm>
              <a:off x="8386335" y="360579"/>
              <a:ext cx="640645" cy="183940"/>
              <a:chOff x="8303527" y="360579"/>
              <a:chExt cx="640645" cy="183940"/>
            </a:xfrm>
          </p:grpSpPr>
          <p:pic>
            <p:nvPicPr>
              <p:cNvPr id="22"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2" name="Group 12"/>
            <p:cNvGrpSpPr/>
            <p:nvPr/>
          </p:nvGrpSpPr>
          <p:grpSpPr>
            <a:xfrm>
              <a:off x="923925" y="340846"/>
              <a:ext cx="7142930" cy="228600"/>
              <a:chOff x="923925" y="340846"/>
              <a:chExt cx="7142930" cy="228600"/>
            </a:xfrm>
          </p:grpSpPr>
          <p:sp>
            <p:nvSpPr>
              <p:cNvPr id="14"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900" kern="0" dirty="0">
                    <a:solidFill>
                      <a:prstClr val="black">
                        <a:lumMod val="75000"/>
                        <a:lumOff val="25000"/>
                      </a:prstClr>
                    </a:solidFill>
                    <a:latin typeface="Segoe UI"/>
                  </a:rPr>
                  <a:t>http://www.myspa.com</a:t>
                </a:r>
              </a:p>
            </p:txBody>
          </p:sp>
          <p:grpSp>
            <p:nvGrpSpPr>
              <p:cNvPr id="13" name="Group 14"/>
              <p:cNvGrpSpPr/>
              <p:nvPr/>
            </p:nvGrpSpPr>
            <p:grpSpPr>
              <a:xfrm>
                <a:off x="7260350" y="363706"/>
                <a:ext cx="744325" cy="182880"/>
                <a:chOff x="7260350" y="363706"/>
                <a:chExt cx="744325" cy="182880"/>
              </a:xfrm>
            </p:grpSpPr>
            <p:pic>
              <p:nvPicPr>
                <p:cNvPr id="16"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5" name="X"/>
                <p:cNvGrpSpPr/>
                <p:nvPr/>
              </p:nvGrpSpPr>
              <p:grpSpPr>
                <a:xfrm>
                  <a:off x="7913235" y="409426"/>
                  <a:ext cx="91440" cy="91440"/>
                  <a:chOff x="4687215" y="1739180"/>
                  <a:chExt cx="91440" cy="91440"/>
                </a:xfrm>
              </p:grpSpPr>
              <p:cxnSp>
                <p:nvCxnSpPr>
                  <p:cNvPr id="20" name="Straight Connector 19"/>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1" name="Straight Connector 20"/>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4" name="Rectangle 33"/>
          <p:cNvSpPr/>
          <p:nvPr/>
        </p:nvSpPr>
        <p:spPr bwMode="auto">
          <a:xfrm>
            <a:off x="1857823" y="3195350"/>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34"/>
          <p:cNvSpPr/>
          <p:nvPr/>
        </p:nvSpPr>
        <p:spPr bwMode="auto">
          <a:xfrm>
            <a:off x="5637547" y="3195350"/>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36" name="Rectangle 35"/>
          <p:cNvSpPr/>
          <p:nvPr/>
        </p:nvSpPr>
        <p:spPr bwMode="auto">
          <a:xfrm>
            <a:off x="1857823" y="5033823"/>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37" name="Rectangle 36"/>
          <p:cNvSpPr/>
          <p:nvPr/>
        </p:nvSpPr>
        <p:spPr bwMode="auto">
          <a:xfrm>
            <a:off x="5641943" y="5033823"/>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bwMode="auto">
          <a:xfrm>
            <a:off x="3997127" y="3580703"/>
            <a:ext cx="900479" cy="1"/>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none" w="med" len="med"/>
            <a:tailEnd type="triangle"/>
          </a:ln>
          <a:effectLst>
            <a:glow rad="101600">
              <a:schemeClr val="tx1">
                <a:alpha val="60000"/>
              </a:schemeClr>
            </a:glow>
          </a:effectLst>
        </p:spPr>
      </p:cxnSp>
      <p:cxnSp>
        <p:nvCxnSpPr>
          <p:cNvPr id="39" name="Straight Arrow Connector 38"/>
          <p:cNvCxnSpPr/>
          <p:nvPr/>
        </p:nvCxnSpPr>
        <p:spPr bwMode="auto">
          <a:xfrm>
            <a:off x="6472795" y="4200556"/>
            <a:ext cx="436" cy="688573"/>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none" w="med" len="med"/>
            <a:tailEnd type="triangle"/>
          </a:ln>
          <a:effectLst>
            <a:glow rad="101600">
              <a:schemeClr val="tx1">
                <a:alpha val="60000"/>
              </a:schemeClr>
            </a:glow>
          </a:effectLst>
        </p:spPr>
      </p:cxnSp>
      <p:cxnSp>
        <p:nvCxnSpPr>
          <p:cNvPr id="40" name="Straight Arrow Connector 39"/>
          <p:cNvCxnSpPr/>
          <p:nvPr/>
        </p:nvCxnSpPr>
        <p:spPr bwMode="auto">
          <a:xfrm>
            <a:off x="3999569" y="5419176"/>
            <a:ext cx="900479" cy="1"/>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triangle" w="med" len="med"/>
            <a:tailEnd type="none"/>
          </a:ln>
          <a:effectLst>
            <a:glow rad="101600">
              <a:schemeClr val="tx1">
                <a:alpha val="60000"/>
              </a:schemeClr>
            </a:glow>
          </a:effectLst>
        </p:spPr>
      </p:cxnSp>
      <p:cxnSp>
        <p:nvCxnSpPr>
          <p:cNvPr id="41" name="Straight Arrow Connector 40"/>
          <p:cNvCxnSpPr/>
          <p:nvPr/>
        </p:nvCxnSpPr>
        <p:spPr bwMode="auto">
          <a:xfrm>
            <a:off x="2610668" y="4198376"/>
            <a:ext cx="436" cy="688573"/>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triangle" w="med" len="med"/>
            <a:tailEnd type="none"/>
          </a:ln>
          <a:effectLst>
            <a:glow rad="101600">
              <a:schemeClr val="tx1">
                <a:alpha val="60000"/>
              </a:schemeClr>
            </a:glo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1500"/>
                            </p:stCondLst>
                            <p:childTnLst>
                              <p:par>
                                <p:cTn id="12" presetID="10" presetClass="entr" presetSubtype="0" fill="hold" nodeType="afterEffect">
                                  <p:stCondLst>
                                    <p:cond delay="10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par>
                          <p:cTn id="18" fill="hold">
                            <p:stCondLst>
                              <p:cond delay="3000"/>
                            </p:stCondLst>
                            <p:childTnLst>
                              <p:par>
                                <p:cTn id="19" presetID="10" presetClass="entr" presetSubtype="0" fill="hold" nodeType="afterEffect">
                                  <p:stCondLst>
                                    <p:cond delay="100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par>
                          <p:cTn id="25" fill="hold">
                            <p:stCondLst>
                              <p:cond delay="4500"/>
                            </p:stCondLst>
                            <p:childTnLst>
                              <p:par>
                                <p:cTn id="26" presetID="10" presetClass="entr" presetSubtype="0" fill="hold" nodeType="afterEffect">
                                  <p:stCondLst>
                                    <p:cond delay="100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Applications Fast</a:t>
            </a:r>
            <a:endParaRPr lang="en-IN" dirty="0"/>
          </a:p>
        </p:txBody>
      </p:sp>
      <p:sp>
        <p:nvSpPr>
          <p:cNvPr id="3" name="Content Placeholder 2"/>
          <p:cNvSpPr>
            <a:spLocks noGrp="1"/>
          </p:cNvSpPr>
          <p:nvPr>
            <p:ph idx="1"/>
          </p:nvPr>
        </p:nvSpPr>
        <p:spPr/>
        <p:txBody>
          <a:bodyPr/>
          <a:lstStyle/>
          <a:p>
            <a:endParaRPr lang="en-IN" dirty="0" smtClean="0"/>
          </a:p>
          <a:p>
            <a:pPr>
              <a:buNone/>
            </a:pPr>
            <a:endParaRPr lang="en-IN" dirty="0" smtClean="0"/>
          </a:p>
          <a:p>
            <a:r>
              <a:rPr lang="en-IN" dirty="0" smtClean="0"/>
              <a:t>"A </a:t>
            </a:r>
            <a:r>
              <a:rPr lang="en-IN" dirty="0" err="1" smtClean="0"/>
              <a:t>Toolman</a:t>
            </a:r>
            <a:r>
              <a:rPr lang="en-IN" dirty="0" smtClean="0"/>
              <a:t> is known by the tools he keeps“</a:t>
            </a:r>
          </a:p>
          <a:p>
            <a:endParaRPr lang="en-US" dirty="0" smtClean="0"/>
          </a:p>
          <a:p>
            <a:r>
              <a:rPr lang="en-US" dirty="0" smtClean="0"/>
              <a:t>Maven</a:t>
            </a:r>
          </a:p>
          <a:p>
            <a:pPr lvl="1"/>
            <a:r>
              <a:rPr lang="en-US" dirty="0" smtClean="0"/>
              <a:t>Build Tool: Create Archives &amp; Deploy on Server</a:t>
            </a:r>
          </a:p>
          <a:p>
            <a:pPr lvl="1"/>
            <a:r>
              <a:rPr lang="en-US" dirty="0" smtClean="0"/>
              <a:t>Dependency Management</a:t>
            </a:r>
          </a:p>
          <a:p>
            <a:pPr lvl="1"/>
            <a:r>
              <a:rPr lang="en-US" dirty="0" err="1" smtClean="0"/>
              <a:t>Scaffling</a:t>
            </a:r>
            <a:r>
              <a:rPr lang="en-US" dirty="0" smtClean="0"/>
              <a:t>  - Initial Structure – archetype</a:t>
            </a:r>
          </a:p>
          <a:p>
            <a:pPr lvl="1"/>
            <a:r>
              <a:rPr lang="en-US" dirty="0" smtClean="0"/>
              <a:t>Support  for Repositories</a:t>
            </a:r>
            <a:endParaRPr lang="en-IN" dirty="0" smtClean="0"/>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Angular</a:t>
            </a:r>
            <a:endParaRPr lang="en-IN" dirty="0"/>
          </a:p>
        </p:txBody>
      </p:sp>
      <p:sp>
        <p:nvSpPr>
          <p:cNvPr id="3" name="Content Placeholder 2"/>
          <p:cNvSpPr>
            <a:spLocks noGrp="1"/>
          </p:cNvSpPr>
          <p:nvPr>
            <p:ph idx="1"/>
          </p:nvPr>
        </p:nvSpPr>
        <p:spPr/>
        <p:txBody>
          <a:bodyPr/>
          <a:lstStyle/>
          <a:p>
            <a:r>
              <a:rPr lang="en-IN" dirty="0" smtClean="0"/>
              <a:t>• </a:t>
            </a:r>
            <a:r>
              <a:rPr lang="en-IN" dirty="0" err="1" smtClean="0"/>
              <a:t>NodeJS</a:t>
            </a:r>
            <a:endParaRPr lang="en-IN" dirty="0" smtClean="0"/>
          </a:p>
          <a:p>
            <a:r>
              <a:rPr lang="en-IN" dirty="0" smtClean="0"/>
              <a:t>• Grunt – Build &amp; Deploy</a:t>
            </a:r>
          </a:p>
          <a:p>
            <a:r>
              <a:rPr lang="en-IN" dirty="0" smtClean="0"/>
              <a:t>• Bower – Dependency Management</a:t>
            </a:r>
          </a:p>
          <a:p>
            <a:r>
              <a:rPr lang="en-IN" dirty="0" smtClean="0"/>
              <a:t>• Yeoman - </a:t>
            </a:r>
            <a:r>
              <a:rPr lang="en-IN" dirty="0" err="1" smtClean="0"/>
              <a:t>Scaffling</a:t>
            </a:r>
            <a:endParaRPr lang="en-IN" dirty="0" smtClean="0"/>
          </a:p>
          <a:p>
            <a:r>
              <a:rPr lang="en-IN" dirty="0" smtClean="0"/>
              <a:t>• Karma</a:t>
            </a:r>
          </a:p>
          <a:p>
            <a:r>
              <a:rPr lang="en-IN" dirty="0" smtClean="0"/>
              <a:t>• Protractor</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installation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err="1" smtClean="0"/>
              <a:t>npm</a:t>
            </a:r>
            <a:r>
              <a:rPr lang="en-IN" dirty="0" smtClean="0"/>
              <a:t> install -g </a:t>
            </a:r>
            <a:r>
              <a:rPr lang="en-IN" dirty="0" err="1" smtClean="0"/>
              <a:t>yo</a:t>
            </a:r>
            <a:endParaRPr lang="en-IN" dirty="0" smtClean="0"/>
          </a:p>
          <a:p>
            <a:pPr lvl="1"/>
            <a:r>
              <a:rPr lang="de-DE" i="1" dirty="0" smtClean="0"/>
              <a:t>$ yo --version &amp;&amp; bower --version &amp;&amp; grunt –version</a:t>
            </a:r>
          </a:p>
          <a:p>
            <a:pPr>
              <a:buNone/>
            </a:pPr>
            <a:endParaRPr lang="de-DE" i="1" dirty="0" smtClean="0"/>
          </a:p>
          <a:p>
            <a:r>
              <a:rPr lang="en-IN" dirty="0" err="1" smtClean="0"/>
              <a:t>npm</a:t>
            </a:r>
            <a:r>
              <a:rPr lang="en-IN" dirty="0" smtClean="0"/>
              <a:t> install -g generator-</a:t>
            </a:r>
            <a:r>
              <a:rPr lang="en-IN" dirty="0" err="1" smtClean="0"/>
              <a:t>webapp</a:t>
            </a:r>
            <a:r>
              <a:rPr lang="en-IN" dirty="0" smtClean="0"/>
              <a:t>/generator-angular</a:t>
            </a:r>
          </a:p>
          <a:p>
            <a:pPr lvl="1"/>
            <a:r>
              <a:rPr lang="en-US" i="1" dirty="0" smtClean="0"/>
              <a:t>Check on path </a:t>
            </a:r>
            <a:r>
              <a:rPr lang="en-US" i="1" dirty="0" err="1" smtClean="0"/>
              <a:t>env</a:t>
            </a:r>
            <a:r>
              <a:rPr lang="en-US" i="1" dirty="0" smtClean="0"/>
              <a:t>: </a:t>
            </a:r>
            <a:r>
              <a:rPr lang="en-US" i="1" dirty="0" err="1" smtClean="0"/>
              <a:t>node_modules</a:t>
            </a:r>
            <a:r>
              <a:rPr lang="en-US" i="1" dirty="0" smtClean="0"/>
              <a:t> location</a:t>
            </a:r>
            <a:endParaRPr lang="en-IN" dirty="0" smtClean="0"/>
          </a:p>
          <a:p>
            <a:r>
              <a:rPr lang="en-US" dirty="0" smtClean="0"/>
              <a:t>Bower. </a:t>
            </a:r>
          </a:p>
          <a:p>
            <a:pPr lvl="1"/>
            <a:r>
              <a:rPr lang="en-US" dirty="0" smtClean="0"/>
              <a:t>Bower install angular-bootstrap (requires </a:t>
            </a:r>
            <a:r>
              <a:rPr lang="en-US" dirty="0" err="1" smtClean="0"/>
              <a:t>git</a:t>
            </a:r>
            <a:r>
              <a:rPr lang="en-US" dirty="0" smtClean="0"/>
              <a:t>)</a:t>
            </a:r>
          </a:p>
          <a:p>
            <a:pPr lvl="1"/>
            <a:r>
              <a:rPr lang="en-US" dirty="0" smtClean="0"/>
              <a:t>After installing </a:t>
            </a:r>
            <a:r>
              <a:rPr lang="en-US" dirty="0" err="1" smtClean="0"/>
              <a:t>git</a:t>
            </a:r>
            <a:r>
              <a:rPr lang="en-US" dirty="0" smtClean="0"/>
              <a:t>, put it on path</a:t>
            </a:r>
            <a:endParaRPr lang="en-IN" dirty="0" smtClean="0"/>
          </a:p>
          <a:p>
            <a:pPr>
              <a:buNone/>
            </a:pPr>
            <a:r>
              <a:rPr lang="en-US" i="1" dirty="0" smtClean="0"/>
              <a:t>	</a:t>
            </a:r>
            <a:endParaRPr lang="en-IN" i="1" dirty="0" smtClean="0"/>
          </a:p>
          <a:p>
            <a:r>
              <a:rPr lang="en-US" dirty="0" err="1" smtClean="0"/>
              <a:t>Yo</a:t>
            </a:r>
            <a:r>
              <a:rPr lang="en-US" dirty="0" smtClean="0"/>
              <a:t> </a:t>
            </a:r>
            <a:r>
              <a:rPr lang="en-US" dirty="0" err="1" smtClean="0"/>
              <a:t>webapp</a:t>
            </a:r>
            <a:r>
              <a:rPr lang="en-US" dirty="0" smtClean="0"/>
              <a:t>/angular</a:t>
            </a:r>
          </a:p>
          <a:p>
            <a:endParaRPr lang="en-US" dirty="0" smtClean="0"/>
          </a:p>
          <a:p>
            <a:r>
              <a:rPr lang="en-US" dirty="0" smtClean="0"/>
              <a:t>Grunt build</a:t>
            </a:r>
          </a:p>
          <a:p>
            <a:endParaRPr lang="en-US" dirty="0" smtClean="0"/>
          </a:p>
          <a:p>
            <a:r>
              <a:rPr lang="en-US" smtClean="0"/>
              <a:t>Grunt serve</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AngularJS</a:t>
            </a:r>
            <a:endParaRPr lang="en-IN" dirty="0"/>
          </a:p>
        </p:txBody>
      </p:sp>
      <p:sp>
        <p:nvSpPr>
          <p:cNvPr id="3" name="Content Placeholder 2"/>
          <p:cNvSpPr>
            <a:spLocks noGrp="1"/>
          </p:cNvSpPr>
          <p:nvPr>
            <p:ph idx="1"/>
          </p:nvPr>
        </p:nvSpPr>
        <p:spPr>
          <a:xfrm>
            <a:off x="357158" y="2000240"/>
            <a:ext cx="8229600" cy="3967170"/>
          </a:xfrm>
        </p:spPr>
        <p:txBody>
          <a:bodyPr>
            <a:normAutofit fontScale="92500" lnSpcReduction="10000"/>
          </a:bodyPr>
          <a:lstStyle/>
          <a:p>
            <a:endParaRPr lang="en-US" dirty="0" smtClean="0"/>
          </a:p>
          <a:p>
            <a:endParaRPr lang="en-US" dirty="0" smtClean="0"/>
          </a:p>
          <a:p>
            <a:r>
              <a:rPr lang="en-US" dirty="0" smtClean="0"/>
              <a:t>Open Source Client Side JavaScript Framework created by Google</a:t>
            </a:r>
          </a:p>
          <a:p>
            <a:endParaRPr lang="en-US" dirty="0"/>
          </a:p>
          <a:p>
            <a:r>
              <a:rPr lang="en-US" dirty="0" smtClean="0"/>
              <a:t>It is not Library like </a:t>
            </a:r>
            <a:r>
              <a:rPr lang="en-US" dirty="0" err="1" smtClean="0"/>
              <a:t>Jquery</a:t>
            </a:r>
            <a:r>
              <a:rPr lang="en-US" dirty="0" smtClean="0"/>
              <a:t> , Rather a Framework to build well Architected Web Applications.</a:t>
            </a:r>
          </a:p>
          <a:p>
            <a:r>
              <a:rPr lang="en-US" dirty="0" smtClean="0"/>
              <a:t>It is Client Side with MVC/MVVM/MVW capability.</a:t>
            </a:r>
          </a:p>
          <a:p>
            <a:r>
              <a:rPr lang="en-US" dirty="0" smtClean="0"/>
              <a:t>It Enhances HTML by adding directives, custom tags, expressions and templates with HTML.</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US" dirty="0" smtClean="0"/>
              <a:t>Angular JS Comparison</a:t>
            </a:r>
            <a:endParaRPr lang="en-IN" dirty="0"/>
          </a:p>
        </p:txBody>
      </p:sp>
      <p:graphicFrame>
        <p:nvGraphicFramePr>
          <p:cNvPr id="4" name="Table 3"/>
          <p:cNvGraphicFramePr>
            <a:graphicFrameLocks noGrp="1"/>
          </p:cNvGraphicFramePr>
          <p:nvPr/>
        </p:nvGraphicFramePr>
        <p:xfrm>
          <a:off x="467544" y="1988840"/>
          <a:ext cx="8208910" cy="4608513"/>
        </p:xfrm>
        <a:graphic>
          <a:graphicData uri="http://schemas.openxmlformats.org/drawingml/2006/table">
            <a:tbl>
              <a:tblPr/>
              <a:tblGrid>
                <a:gridCol w="2664296"/>
                <a:gridCol w="1368152"/>
                <a:gridCol w="1440160"/>
                <a:gridCol w="1440160"/>
                <a:gridCol w="1296142"/>
              </a:tblGrid>
              <a:tr h="428699">
                <a:tc>
                  <a:txBody>
                    <a:bodyPr/>
                    <a:lstStyle/>
                    <a:p>
                      <a:pPr algn="l" fontAlgn="ctr"/>
                      <a:r>
                        <a:rPr lang="en-IN" b="1">
                          <a:latin typeface="inherit"/>
                        </a:rPr>
                        <a:t>Feature</a:t>
                      </a:r>
                    </a:p>
                  </a:txBody>
                  <a:tcPr anchor="ctr">
                    <a:lnL>
                      <a:noFill/>
                    </a:lnL>
                    <a:lnR>
                      <a:noFill/>
                    </a:lnR>
                    <a:lnT>
                      <a:noFill/>
                    </a:lnT>
                    <a:lnB>
                      <a:noFill/>
                    </a:lnB>
                  </a:tcPr>
                </a:tc>
                <a:tc>
                  <a:txBody>
                    <a:bodyPr/>
                    <a:lstStyle/>
                    <a:p>
                      <a:pPr algn="l" fontAlgn="ctr"/>
                      <a:r>
                        <a:rPr lang="en-IN" b="1">
                          <a:latin typeface="inherit"/>
                        </a:rPr>
                        <a:t>Angular</a:t>
                      </a:r>
                    </a:p>
                  </a:txBody>
                  <a:tcPr anchor="ctr">
                    <a:lnL>
                      <a:noFill/>
                    </a:lnL>
                    <a:lnR>
                      <a:noFill/>
                    </a:lnR>
                    <a:lnT>
                      <a:noFill/>
                    </a:lnT>
                    <a:lnB>
                      <a:noFill/>
                    </a:lnB>
                  </a:tcPr>
                </a:tc>
                <a:tc>
                  <a:txBody>
                    <a:bodyPr/>
                    <a:lstStyle/>
                    <a:p>
                      <a:pPr algn="l" fontAlgn="ctr"/>
                      <a:r>
                        <a:rPr lang="en-IN" b="1">
                          <a:latin typeface="inherit"/>
                        </a:rPr>
                        <a:t>Backbone</a:t>
                      </a:r>
                    </a:p>
                  </a:txBody>
                  <a:tcPr anchor="ctr">
                    <a:lnL>
                      <a:noFill/>
                    </a:lnL>
                    <a:lnR>
                      <a:noFill/>
                    </a:lnR>
                    <a:lnT>
                      <a:noFill/>
                    </a:lnT>
                    <a:lnB>
                      <a:noFill/>
                    </a:lnB>
                  </a:tcPr>
                </a:tc>
                <a:tc>
                  <a:txBody>
                    <a:bodyPr/>
                    <a:lstStyle/>
                    <a:p>
                      <a:pPr algn="l" fontAlgn="ctr"/>
                      <a:r>
                        <a:rPr lang="en-IN" b="1">
                          <a:latin typeface="inherit"/>
                        </a:rPr>
                        <a:t>CanJS</a:t>
                      </a:r>
                    </a:p>
                  </a:txBody>
                  <a:tcPr anchor="ctr">
                    <a:lnL>
                      <a:noFill/>
                    </a:lnL>
                    <a:lnR>
                      <a:noFill/>
                    </a:lnR>
                    <a:lnT>
                      <a:noFill/>
                    </a:lnT>
                    <a:lnB>
                      <a:noFill/>
                    </a:lnB>
                  </a:tcPr>
                </a:tc>
                <a:tc>
                  <a:txBody>
                    <a:bodyPr/>
                    <a:lstStyle/>
                    <a:p>
                      <a:pPr algn="l" fontAlgn="ctr"/>
                      <a:r>
                        <a:rPr lang="en-IN" b="1">
                          <a:latin typeface="inherit"/>
                        </a:rPr>
                        <a:t>Ember</a:t>
                      </a:r>
                    </a:p>
                  </a:txBody>
                  <a:tcPr anchor="ctr">
                    <a:lnL>
                      <a:noFill/>
                    </a:lnL>
                    <a:lnR>
                      <a:noFill/>
                    </a:lnR>
                    <a:lnT>
                      <a:noFill/>
                    </a:lnT>
                    <a:lnB>
                      <a:noFill/>
                    </a:lnB>
                  </a:tcPr>
                </a:tc>
              </a:tr>
              <a:tr h="750223">
                <a:tc>
                  <a:txBody>
                    <a:bodyPr/>
                    <a:lstStyle/>
                    <a:p>
                      <a:pPr algn="l" fontAlgn="ctr"/>
                      <a:r>
                        <a:rPr lang="en-IN" b="1">
                          <a:latin typeface="inherit"/>
                        </a:rPr>
                        <a:t>Observables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428699">
                <a:tc>
                  <a:txBody>
                    <a:bodyPr/>
                    <a:lstStyle/>
                    <a:p>
                      <a:pPr algn="l" fontAlgn="ctr"/>
                      <a:r>
                        <a:rPr lang="en-IN" b="1">
                          <a:latin typeface="inherit"/>
                        </a:rPr>
                        <a:t>Routing</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View bindings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endParaRPr lang="en-IN" b="1">
                        <a:latin typeface="inherit"/>
                      </a:endParaRP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Two way bindings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Partial views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Filtered list views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dirty="0">
                          <a:latin typeface="inherit"/>
                        </a:rPr>
                        <a:t>y</a:t>
                      </a:r>
                    </a:p>
                  </a:txBody>
                  <a:tcPr anchor="ctr">
                    <a:lnL>
                      <a:noFill/>
                    </a:lnL>
                    <a:lnR>
                      <a:noFill/>
                    </a:lnR>
                    <a:lnT>
                      <a:noFill/>
                    </a:lnT>
                    <a:lnB>
                      <a:noFill/>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Scores</a:t>
            </a:r>
            <a:endParaRPr lang="en-IN" dirty="0"/>
          </a:p>
        </p:txBody>
      </p:sp>
      <p:graphicFrame>
        <p:nvGraphicFramePr>
          <p:cNvPr id="4" name="Table 3"/>
          <p:cNvGraphicFramePr>
            <a:graphicFrameLocks noGrp="1"/>
          </p:cNvGraphicFramePr>
          <p:nvPr/>
        </p:nvGraphicFramePr>
        <p:xfrm>
          <a:off x="683568" y="2060848"/>
          <a:ext cx="8280920" cy="4608513"/>
        </p:xfrm>
        <a:graphic>
          <a:graphicData uri="http://schemas.openxmlformats.org/drawingml/2006/table">
            <a:tbl>
              <a:tblPr/>
              <a:tblGrid>
                <a:gridCol w="3169651"/>
                <a:gridCol w="1526743"/>
                <a:gridCol w="1460362"/>
                <a:gridCol w="1062082"/>
                <a:gridCol w="1062082"/>
              </a:tblGrid>
              <a:tr h="354501">
                <a:tc>
                  <a:txBody>
                    <a:bodyPr/>
                    <a:lstStyle/>
                    <a:p>
                      <a:pPr algn="l" fontAlgn="b"/>
                      <a:r>
                        <a:rPr lang="en-IN" sz="20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1" i="0" u="none" strike="noStrike">
                          <a:solidFill>
                            <a:srgbClr val="333333"/>
                          </a:solidFill>
                          <a:latin typeface="Arial"/>
                        </a:rPr>
                        <a:t>Angular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2000" b="1" i="0" u="none" strike="noStrike">
                          <a:solidFill>
                            <a:srgbClr val="333333"/>
                          </a:solidFill>
                          <a:latin typeface="Arial"/>
                        </a:rPr>
                        <a:t>Backbone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2000" b="1" i="0" u="none" strike="noStrike">
                          <a:solidFill>
                            <a:srgbClr val="333333"/>
                          </a:solidFill>
                          <a:latin typeface="Arial"/>
                        </a:rPr>
                        <a:t>CanJS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2000" b="1" i="0" u="none" strike="noStrike">
                          <a:solidFill>
                            <a:srgbClr val="333333"/>
                          </a:solidFill>
                          <a:latin typeface="Arial"/>
                        </a:rPr>
                        <a:t>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Features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Flexibility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Learning curve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Developer productivity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Community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Ecosystem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Performance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Maturity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Memory leak safety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Testability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a:solidFill>
                            <a:srgbClr val="333333"/>
                          </a:solidFill>
                          <a:latin typeface="Arial"/>
                        </a:rPr>
                        <a:t>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a:solidFill>
                            <a:srgbClr val="333333"/>
                          </a:solidFill>
                          <a:latin typeface="Arial"/>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a:solidFill>
                            <a:srgbClr val="333333"/>
                          </a:solidFill>
                          <a:latin typeface="Arial"/>
                        </a:rPr>
                        <a:t>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dirty="0">
                          <a:solidFill>
                            <a:srgbClr val="333333"/>
                          </a:solidFill>
                          <a:latin typeface="Arial"/>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704088"/>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Why </a:t>
            </a:r>
            <a:r>
              <a:rPr kumimoji="0" lang="en-US" sz="5000" b="0" i="0" u="none" strike="noStrike" kern="1200" cap="none" spc="0" normalizeH="0" baseline="0" noProof="0" dirty="0" err="1" smtClean="0">
                <a:ln>
                  <a:noFill/>
                </a:ln>
                <a:solidFill>
                  <a:schemeClr val="tx2"/>
                </a:solidFill>
                <a:effectLst/>
                <a:uLnTx/>
                <a:uFillTx/>
                <a:latin typeface="+mj-lt"/>
                <a:ea typeface="+mj-ea"/>
                <a:cs typeface="+mj-cs"/>
              </a:rPr>
              <a:t>AngularJS</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357158" y="2000240"/>
            <a:ext cx="8229600" cy="3967170"/>
          </a:xfrm>
          <a:prstGeom prst="rect">
            <a:avLst/>
          </a:prstGeom>
        </p:spPr>
        <p:txBody>
          <a:bodyP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Collect Input</a:t>
            </a:r>
            <a:r>
              <a:rPr kumimoji="0" lang="en-US" sz="2600" b="0" i="0" u="none" strike="noStrike" kern="1200" cap="none" spc="0" normalizeH="0" noProof="0" dirty="0" smtClean="0">
                <a:ln>
                  <a:noFill/>
                </a:ln>
                <a:solidFill>
                  <a:schemeClr val="tx1"/>
                </a:solidFill>
                <a:effectLst/>
                <a:uLnTx/>
                <a:uFillTx/>
                <a:latin typeface="+mn-lt"/>
                <a:ea typeface="+mn-ea"/>
                <a:cs typeface="+mn-cs"/>
              </a:rPr>
              <a:t> from the User</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baseline="0" dirty="0" smtClean="0"/>
              <a:t>Update</a:t>
            </a:r>
            <a:r>
              <a:rPr lang="en-US" sz="2600" dirty="0" smtClean="0"/>
              <a:t> Display</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Communicate</a:t>
            </a:r>
            <a:r>
              <a:rPr kumimoji="0" lang="en-US" sz="2600" b="0" i="0" u="none" strike="noStrike" kern="1200" cap="none" spc="0" normalizeH="0" noProof="0" dirty="0" smtClean="0">
                <a:ln>
                  <a:noFill/>
                </a:ln>
                <a:solidFill>
                  <a:schemeClr val="tx1"/>
                </a:solidFill>
                <a:effectLst/>
                <a:uLnTx/>
                <a:uFillTx/>
                <a:latin typeface="+mn-lt"/>
                <a:ea typeface="+mn-ea"/>
                <a:cs typeface="+mn-cs"/>
              </a:rPr>
              <a:t> with the Server</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baseline="0" dirty="0" smtClean="0"/>
              <a:t>Event Binding and</a:t>
            </a:r>
            <a:r>
              <a:rPr lang="en-US" sz="2600" dirty="0" smtClean="0"/>
              <a:t> </a:t>
            </a:r>
            <a:r>
              <a:rPr lang="en-US" sz="2600" baseline="0" dirty="0" smtClean="0"/>
              <a:t>DOM</a:t>
            </a:r>
            <a:r>
              <a:rPr lang="en-US" sz="2600" dirty="0" smtClean="0"/>
              <a:t> Manipulation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smtClean="0"/>
              <a:t>Multi Browser Support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and JavaScript</a:t>
            </a:r>
            <a:endParaRPr lang="en-IN" dirty="0"/>
          </a:p>
        </p:txBody>
      </p:sp>
      <p:sp>
        <p:nvSpPr>
          <p:cNvPr id="3" name="Content Placeholder 2"/>
          <p:cNvSpPr>
            <a:spLocks noGrp="1"/>
          </p:cNvSpPr>
          <p:nvPr>
            <p:ph idx="1"/>
          </p:nvPr>
        </p:nvSpPr>
        <p:spPr/>
        <p:txBody>
          <a:bodyPr/>
          <a:lstStyle/>
          <a:p>
            <a:endParaRPr lang="en-US" dirty="0" smtClean="0"/>
          </a:p>
          <a:p>
            <a:r>
              <a:rPr lang="en-US" dirty="0" smtClean="0"/>
              <a:t>Traditional Models: </a:t>
            </a:r>
            <a:r>
              <a:rPr lang="en-US" b="1" dirty="0" smtClean="0"/>
              <a:t>70% JavaScript &amp; 30% HTML</a:t>
            </a:r>
          </a:p>
          <a:p>
            <a:endParaRPr lang="en-US" b="1" dirty="0" smtClean="0"/>
          </a:p>
          <a:p>
            <a:r>
              <a:rPr lang="en-US" dirty="0" err="1" smtClean="0"/>
              <a:t>Jquery</a:t>
            </a:r>
            <a:r>
              <a:rPr lang="en-US" dirty="0" smtClean="0"/>
              <a:t>: </a:t>
            </a:r>
            <a:r>
              <a:rPr lang="en-US" b="1" dirty="0"/>
              <a:t>5</a:t>
            </a:r>
            <a:r>
              <a:rPr lang="en-US" b="1" dirty="0" smtClean="0"/>
              <a:t>0% JavaScript &amp; 50% HTML</a:t>
            </a:r>
          </a:p>
          <a:p>
            <a:endParaRPr lang="en-US" b="1" dirty="0" smtClean="0"/>
          </a:p>
          <a:p>
            <a:r>
              <a:rPr lang="en-US" dirty="0" err="1" smtClean="0"/>
              <a:t>ExtJS</a:t>
            </a:r>
            <a:r>
              <a:rPr lang="en-US" dirty="0" smtClean="0"/>
              <a:t> : </a:t>
            </a:r>
            <a:r>
              <a:rPr lang="en-US" b="1" dirty="0" smtClean="0"/>
              <a:t>99% </a:t>
            </a:r>
            <a:r>
              <a:rPr lang="en-US" b="1" dirty="0" err="1" smtClean="0"/>
              <a:t>Javascript</a:t>
            </a:r>
            <a:endParaRPr lang="en-US" b="1" dirty="0" smtClean="0"/>
          </a:p>
          <a:p>
            <a:endParaRPr lang="en-US" b="1" dirty="0" smtClean="0"/>
          </a:p>
          <a:p>
            <a:r>
              <a:rPr lang="en-US" dirty="0" smtClean="0"/>
              <a:t>Angular JS: </a:t>
            </a:r>
            <a:r>
              <a:rPr lang="en-US" b="1" dirty="0" smtClean="0"/>
              <a:t>30% </a:t>
            </a:r>
            <a:r>
              <a:rPr lang="en-US" b="1" dirty="0" err="1" smtClean="0"/>
              <a:t>Javascript</a:t>
            </a:r>
            <a:r>
              <a:rPr lang="en-US" b="1" dirty="0" smtClean="0"/>
              <a:t> &amp; 70%HTML</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5720" y="1785926"/>
            <a:ext cx="8501090" cy="4572032"/>
          </a:xfrm>
          <a:prstGeom prst="rect">
            <a:avLst/>
          </a:prstGeom>
          <a:noFill/>
          <a:ln w="9525">
            <a:noFill/>
            <a:miter lim="800000"/>
            <a:headEnd/>
            <a:tailEnd/>
          </a:ln>
          <a:effectLst/>
        </p:spPr>
      </p:pic>
      <p:sp>
        <p:nvSpPr>
          <p:cNvPr id="5" name="Title 1"/>
          <p:cNvSpPr txBox="1">
            <a:spLocks/>
          </p:cNvSpPr>
          <p:nvPr/>
        </p:nvSpPr>
        <p:spPr>
          <a:xfrm>
            <a:off x="457200" y="704088"/>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MVC</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85720" y="1571612"/>
            <a:ext cx="8643966" cy="4214842"/>
          </a:xfrm>
          <a:prstGeom prst="rect">
            <a:avLst/>
          </a:prstGeom>
          <a:noFill/>
          <a:ln w="9525">
            <a:noFill/>
            <a:miter lim="800000"/>
            <a:headEnd/>
            <a:tailEnd/>
          </a:ln>
          <a:effectLst/>
        </p:spPr>
      </p:pic>
      <p:sp>
        <p:nvSpPr>
          <p:cNvPr id="3" name="Title 1"/>
          <p:cNvSpPr txBox="1">
            <a:spLocks/>
          </p:cNvSpPr>
          <p:nvPr/>
        </p:nvSpPr>
        <p:spPr>
          <a:xfrm>
            <a:off x="457200" y="704088"/>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MVVM</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auto">
          <a:xfrm>
            <a:off x="857224" y="2278227"/>
            <a:ext cx="245745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err="1">
                <a:solidFill>
                  <a:srgbClr val="002060"/>
                </a:solidFill>
                <a:latin typeface="Tahoma" panose="020B0604030504040204" pitchFamily="34" charset="0"/>
                <a:ea typeface="Tahoma" panose="020B0604030504040204" pitchFamily="34" charset="0"/>
                <a:cs typeface="Tahoma" panose="020B0604030504040204" pitchFamily="34" charset="0"/>
              </a:rPr>
              <a:t>Transclusion</a:t>
            </a:r>
            <a:endPar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bwMode="auto">
          <a:xfrm>
            <a:off x="5857884" y="4421367"/>
            <a:ext cx="182880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Directive</a:t>
            </a:r>
          </a:p>
        </p:txBody>
      </p:sp>
      <p:sp>
        <p:nvSpPr>
          <p:cNvPr id="7" name="TextBox 6"/>
          <p:cNvSpPr txBox="1"/>
          <p:nvPr/>
        </p:nvSpPr>
        <p:spPr bwMode="auto">
          <a:xfrm>
            <a:off x="1871654" y="5207185"/>
            <a:ext cx="148590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Linking</a:t>
            </a:r>
          </a:p>
        </p:txBody>
      </p:sp>
      <p:sp>
        <p:nvSpPr>
          <p:cNvPr id="8" name="TextBox 7"/>
          <p:cNvSpPr txBox="1"/>
          <p:nvPr/>
        </p:nvSpPr>
        <p:spPr bwMode="auto">
          <a:xfrm>
            <a:off x="6143636" y="2500306"/>
            <a:ext cx="200025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Restriction</a:t>
            </a:r>
          </a:p>
        </p:txBody>
      </p:sp>
      <p:sp>
        <p:nvSpPr>
          <p:cNvPr id="9" name="TextBox 8"/>
          <p:cNvSpPr txBox="1"/>
          <p:nvPr/>
        </p:nvSpPr>
        <p:spPr bwMode="auto">
          <a:xfrm>
            <a:off x="857224" y="3849863"/>
            <a:ext cx="142875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Scope</a:t>
            </a:r>
          </a:p>
        </p:txBody>
      </p:sp>
      <p:sp>
        <p:nvSpPr>
          <p:cNvPr id="10" name="TextBox 9"/>
          <p:cNvSpPr txBox="1"/>
          <p:nvPr/>
        </p:nvSpPr>
        <p:spPr bwMode="auto">
          <a:xfrm>
            <a:off x="3403898" y="1296851"/>
            <a:ext cx="2000250" cy="4859022"/>
          </a:xfrm>
          <a:prstGeom prst="rect">
            <a:avLst/>
          </a:prstGeom>
          <a:noFill/>
          <a:ln w="9525">
            <a:noFill/>
            <a:miter lim="800000"/>
            <a:headEnd/>
            <a:tailEnd/>
          </a:ln>
        </p:spPr>
        <p:txBody>
          <a:bodyPr wrap="square" rtlCol="0">
            <a:spAutoFit/>
          </a:bodyPr>
          <a:lstStyle/>
          <a:p>
            <a:pPr algn="ctr"/>
            <a:r>
              <a:rPr lang="en-US" sz="30975" dirty="0">
                <a:solidFill>
                  <a:srgbClr val="002060"/>
                </a:solidFill>
                <a:latin typeface="Tahoma" panose="020B0604030504040204" pitchFamily="34" charset="0"/>
                <a:ea typeface="Tahoma" panose="020B0604030504040204" pitchFamily="34" charset="0"/>
                <a:cs typeface="Tahoma" panose="020B0604030504040204" pitchFamily="34" charset="0"/>
              </a:rPr>
              <a:t>?</a:t>
            </a:r>
          </a:p>
        </p:txBody>
      </p:sp>
      <p:sp>
        <p:nvSpPr>
          <p:cNvPr id="11" name="Title 1"/>
          <p:cNvSpPr>
            <a:spLocks noGrp="1"/>
          </p:cNvSpPr>
          <p:nvPr>
            <p:ph type="title"/>
          </p:nvPr>
        </p:nvSpPr>
        <p:spPr>
          <a:xfrm>
            <a:off x="457200" y="404664"/>
            <a:ext cx="8229600" cy="1143000"/>
          </a:xfrm>
        </p:spPr>
        <p:txBody>
          <a:bodyPr/>
          <a:lstStyle/>
          <a:p>
            <a:r>
              <a:rPr lang="en-US" dirty="0" smtClean="0"/>
              <a:t>Confusing Stuff</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3"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2" presetClass="exit" presetSubtype="8" fill="hold" grpId="1" nodeType="withEffect">
                                  <p:stCondLst>
                                    <p:cond delay="0"/>
                                  </p:stCondLst>
                                  <p:childTnLst>
                                    <p:anim calcmode="lin" valueType="num">
                                      <p:cBhvr additive="base">
                                        <p:cTn id="39" dur="500"/>
                                        <p:tgtEl>
                                          <p:spTgt spid="5"/>
                                        </p:tgtEl>
                                        <p:attrNameLst>
                                          <p:attrName>ppt_x</p:attrName>
                                        </p:attrNameLst>
                                      </p:cBhvr>
                                      <p:tavLst>
                                        <p:tav tm="0">
                                          <p:val>
                                            <p:strVal val="ppt_x"/>
                                          </p:val>
                                        </p:tav>
                                        <p:tav tm="100000">
                                          <p:val>
                                            <p:strVal val="0-ppt_w/2"/>
                                          </p:val>
                                        </p:tav>
                                      </p:tavLst>
                                    </p:anim>
                                    <p:anim calcmode="lin" valueType="num">
                                      <p:cBhvr additive="base">
                                        <p:cTn id="40" dur="500"/>
                                        <p:tgtEl>
                                          <p:spTgt spid="5"/>
                                        </p:tgtEl>
                                        <p:attrNameLst>
                                          <p:attrName>ppt_y</p:attrName>
                                        </p:attrNameLst>
                                      </p:cBhvr>
                                      <p:tavLst>
                                        <p:tav tm="0">
                                          <p:val>
                                            <p:strVal val="ppt_y"/>
                                          </p:val>
                                        </p:tav>
                                        <p:tav tm="100000">
                                          <p:val>
                                            <p:strVal val="ppt_y"/>
                                          </p:val>
                                        </p:tav>
                                      </p:tavLst>
                                    </p:anim>
                                    <p:set>
                                      <p:cBhvr>
                                        <p:cTn id="41" dur="1" fill="hold">
                                          <p:stCondLst>
                                            <p:cond delay="499"/>
                                          </p:stCondLst>
                                        </p:cTn>
                                        <p:tgtEl>
                                          <p:spTgt spid="5"/>
                                        </p:tgtEl>
                                        <p:attrNameLst>
                                          <p:attrName>style.visibility</p:attrName>
                                        </p:attrNameLst>
                                      </p:cBhvr>
                                      <p:to>
                                        <p:strVal val="hidden"/>
                                      </p:to>
                                    </p:set>
                                  </p:childTnLst>
                                </p:cTn>
                              </p:par>
                              <p:par>
                                <p:cTn id="42" presetID="2" presetClass="exit" presetSubtype="8" fill="hold" grpId="1" nodeType="withEffect">
                                  <p:stCondLst>
                                    <p:cond delay="0"/>
                                  </p:stCondLst>
                                  <p:childTnLst>
                                    <p:anim calcmode="lin" valueType="num">
                                      <p:cBhvr additive="base">
                                        <p:cTn id="43" dur="500"/>
                                        <p:tgtEl>
                                          <p:spTgt spid="9"/>
                                        </p:tgtEl>
                                        <p:attrNameLst>
                                          <p:attrName>ppt_x</p:attrName>
                                        </p:attrNameLst>
                                      </p:cBhvr>
                                      <p:tavLst>
                                        <p:tav tm="0">
                                          <p:val>
                                            <p:strVal val="ppt_x"/>
                                          </p:val>
                                        </p:tav>
                                        <p:tav tm="100000">
                                          <p:val>
                                            <p:strVal val="0-ppt_w/2"/>
                                          </p:val>
                                        </p:tav>
                                      </p:tavLst>
                                    </p:anim>
                                    <p:anim calcmode="lin" valueType="num">
                                      <p:cBhvr additive="base">
                                        <p:cTn id="44" dur="500"/>
                                        <p:tgtEl>
                                          <p:spTgt spid="9"/>
                                        </p:tgtEl>
                                        <p:attrNameLst>
                                          <p:attrName>ppt_y</p:attrName>
                                        </p:attrNameLst>
                                      </p:cBhvr>
                                      <p:tavLst>
                                        <p:tav tm="0">
                                          <p:val>
                                            <p:strVal val="ppt_y"/>
                                          </p:val>
                                        </p:tav>
                                        <p:tav tm="100000">
                                          <p:val>
                                            <p:strVal val="ppt_y"/>
                                          </p:val>
                                        </p:tav>
                                      </p:tavLst>
                                    </p:anim>
                                    <p:set>
                                      <p:cBhvr>
                                        <p:cTn id="45" dur="1" fill="hold">
                                          <p:stCondLst>
                                            <p:cond delay="499"/>
                                          </p:stCondLst>
                                        </p:cTn>
                                        <p:tgtEl>
                                          <p:spTgt spid="9"/>
                                        </p:tgtEl>
                                        <p:attrNameLst>
                                          <p:attrName>style.visibility</p:attrName>
                                        </p:attrNameLst>
                                      </p:cBhvr>
                                      <p:to>
                                        <p:strVal val="hidden"/>
                                      </p:to>
                                    </p:set>
                                  </p:childTnLst>
                                </p:cTn>
                              </p:par>
                              <p:par>
                                <p:cTn id="46" presetID="2" presetClass="exit" presetSubtype="4" fill="hold" grpId="1" nodeType="withEffect">
                                  <p:stCondLst>
                                    <p:cond delay="0"/>
                                  </p:stCondLst>
                                  <p:childTnLst>
                                    <p:anim calcmode="lin" valueType="num">
                                      <p:cBhvr additive="base">
                                        <p:cTn id="47" dur="500"/>
                                        <p:tgtEl>
                                          <p:spTgt spid="7"/>
                                        </p:tgtEl>
                                        <p:attrNameLst>
                                          <p:attrName>ppt_x</p:attrName>
                                        </p:attrNameLst>
                                      </p:cBhvr>
                                      <p:tavLst>
                                        <p:tav tm="0">
                                          <p:val>
                                            <p:strVal val="ppt_x"/>
                                          </p:val>
                                        </p:tav>
                                        <p:tav tm="100000">
                                          <p:val>
                                            <p:strVal val="ppt_x"/>
                                          </p:val>
                                        </p:tav>
                                      </p:tavLst>
                                    </p:anim>
                                    <p:anim calcmode="lin" valueType="num">
                                      <p:cBhvr additive="base">
                                        <p:cTn id="48" dur="500"/>
                                        <p:tgtEl>
                                          <p:spTgt spid="7"/>
                                        </p:tgtEl>
                                        <p:attrNameLst>
                                          <p:attrName>ppt_y</p:attrName>
                                        </p:attrNameLst>
                                      </p:cBhvr>
                                      <p:tavLst>
                                        <p:tav tm="0">
                                          <p:val>
                                            <p:strVal val="ppt_y"/>
                                          </p:val>
                                        </p:tav>
                                        <p:tav tm="100000">
                                          <p:val>
                                            <p:strVal val="1+ppt_h/2"/>
                                          </p:val>
                                        </p:tav>
                                      </p:tavLst>
                                    </p:anim>
                                    <p:set>
                                      <p:cBhvr>
                                        <p:cTn id="49" dur="1" fill="hold">
                                          <p:stCondLst>
                                            <p:cond delay="499"/>
                                          </p:stCondLst>
                                        </p:cTn>
                                        <p:tgtEl>
                                          <p:spTgt spid="7"/>
                                        </p:tgtEl>
                                        <p:attrNameLst>
                                          <p:attrName>style.visibility</p:attrName>
                                        </p:attrNameLst>
                                      </p:cBhvr>
                                      <p:to>
                                        <p:strVal val="hidden"/>
                                      </p:to>
                                    </p:set>
                                  </p:childTnLst>
                                </p:cTn>
                              </p:par>
                              <p:par>
                                <p:cTn id="50" presetID="2" presetClass="exit" presetSubtype="2" fill="hold" grpId="1" nodeType="withEffect">
                                  <p:stCondLst>
                                    <p:cond delay="0"/>
                                  </p:stCondLst>
                                  <p:childTnLst>
                                    <p:anim calcmode="lin" valueType="num">
                                      <p:cBhvr additive="base">
                                        <p:cTn id="51" dur="500"/>
                                        <p:tgtEl>
                                          <p:spTgt spid="6"/>
                                        </p:tgtEl>
                                        <p:attrNameLst>
                                          <p:attrName>ppt_x</p:attrName>
                                        </p:attrNameLst>
                                      </p:cBhvr>
                                      <p:tavLst>
                                        <p:tav tm="0">
                                          <p:val>
                                            <p:strVal val="ppt_x"/>
                                          </p:val>
                                        </p:tav>
                                        <p:tav tm="100000">
                                          <p:val>
                                            <p:strVal val="1+ppt_w/2"/>
                                          </p:val>
                                        </p:tav>
                                      </p:tavLst>
                                    </p:anim>
                                    <p:anim calcmode="lin" valueType="num">
                                      <p:cBhvr additive="base">
                                        <p:cTn id="52" dur="500"/>
                                        <p:tgtEl>
                                          <p:spTgt spid="6"/>
                                        </p:tgtEl>
                                        <p:attrNameLst>
                                          <p:attrName>ppt_y</p:attrName>
                                        </p:attrNameLst>
                                      </p:cBhvr>
                                      <p:tavLst>
                                        <p:tav tm="0">
                                          <p:val>
                                            <p:strVal val="ppt_y"/>
                                          </p:val>
                                        </p:tav>
                                        <p:tav tm="100000">
                                          <p:val>
                                            <p:strVal val="ppt_y"/>
                                          </p:val>
                                        </p:tav>
                                      </p:tavLst>
                                    </p:anim>
                                    <p:set>
                                      <p:cBhvr>
                                        <p:cTn id="53" dur="1" fill="hold">
                                          <p:stCondLst>
                                            <p:cond delay="499"/>
                                          </p:stCondLst>
                                        </p:cTn>
                                        <p:tgtEl>
                                          <p:spTgt spid="6"/>
                                        </p:tgtEl>
                                        <p:attrNameLst>
                                          <p:attrName>style.visibility</p:attrName>
                                        </p:attrNameLst>
                                      </p:cBhvr>
                                      <p:to>
                                        <p:strVal val="hidden"/>
                                      </p:to>
                                    </p:set>
                                  </p:childTnLst>
                                </p:cTn>
                              </p:par>
                              <p:par>
                                <p:cTn id="54" presetID="2" presetClass="exit" presetSubtype="3" fill="hold" grpId="1" nodeType="withEffect">
                                  <p:stCondLst>
                                    <p:cond delay="0"/>
                                  </p:stCondLst>
                                  <p:childTnLst>
                                    <p:anim calcmode="lin" valueType="num">
                                      <p:cBhvr additive="base">
                                        <p:cTn id="55" dur="500"/>
                                        <p:tgtEl>
                                          <p:spTgt spid="8"/>
                                        </p:tgtEl>
                                        <p:attrNameLst>
                                          <p:attrName>ppt_x</p:attrName>
                                        </p:attrNameLst>
                                      </p:cBhvr>
                                      <p:tavLst>
                                        <p:tav tm="0">
                                          <p:val>
                                            <p:strVal val="ppt_x"/>
                                          </p:val>
                                        </p:tav>
                                        <p:tav tm="100000">
                                          <p:val>
                                            <p:strVal val="1+ppt_w/2"/>
                                          </p:val>
                                        </p:tav>
                                      </p:tavLst>
                                    </p:anim>
                                    <p:anim calcmode="lin" valueType="num">
                                      <p:cBhvr additive="base">
                                        <p:cTn id="56" dur="500"/>
                                        <p:tgtEl>
                                          <p:spTgt spid="8"/>
                                        </p:tgtEl>
                                        <p:attrNameLst>
                                          <p:attrName>ppt_y</p:attrName>
                                        </p:attrNameLst>
                                      </p:cBhvr>
                                      <p:tavLst>
                                        <p:tav tm="0">
                                          <p:val>
                                            <p:strVal val="ppt_y"/>
                                          </p:val>
                                        </p:tav>
                                        <p:tav tm="100000">
                                          <p:val>
                                            <p:strVal val="0-ppt_h/2"/>
                                          </p:val>
                                        </p:tav>
                                      </p:tavLst>
                                    </p:anim>
                                    <p:set>
                                      <p:cBhvr>
                                        <p:cTn id="5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1714480" y="3015210"/>
            <a:ext cx="6172200" cy="1056732"/>
          </a:xfrm>
          <a:prstGeom prst="rect">
            <a:avLst/>
          </a:prstGeom>
          <a:solidFill>
            <a:srgbClr val="9999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0" i="0" u="none" strike="noStrike" kern="1200" cap="none" spc="0" normalizeH="0" baseline="0" noProof="0" dirty="0" err="1"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ngularJS</a:t>
            </a:r>
            <a:r>
              <a:rPr kumimoji="0" lang="en-US" sz="3000" b="0" i="0" u="none" strike="noStrike" kern="1200" cap="none" spc="0" normalizeH="0" baseline="0" noProof="0" dirty="0"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 is a full-featured </a:t>
            </a:r>
            <a:br>
              <a:rPr kumimoji="0" lang="en-US" sz="3000" b="0" i="0" u="none" strike="noStrike" kern="1200" cap="none" spc="0" normalizeH="0" baseline="0" noProof="0" dirty="0"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en-US" sz="3000" b="0" i="0" u="none" strike="noStrike" kern="1200" cap="none" spc="0" normalizeH="0" baseline="0" noProof="0" dirty="0"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SPA framework</a:t>
            </a:r>
            <a:endParaRPr kumimoji="0" lang="en-US" sz="3000" b="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bwMode="auto">
          <a:xfrm>
            <a:off x="1341218" y="1057907"/>
            <a:ext cx="2043136" cy="4572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Data Binding</a:t>
            </a:r>
            <a:endParaRPr lang="en-US" sz="1600" dirty="0">
              <a:latin typeface="Century" pitchFamily="18" charset="0"/>
              <a:ea typeface="Tahoma" panose="020B0604030504040204" pitchFamily="34" charset="0"/>
              <a:cs typeface="Tahoma" panose="020B0604030504040204" pitchFamily="34" charset="0"/>
            </a:endParaRPr>
          </a:p>
        </p:txBody>
      </p:sp>
      <p:sp>
        <p:nvSpPr>
          <p:cNvPr id="7" name="Rectangle 6"/>
          <p:cNvSpPr/>
          <p:nvPr/>
        </p:nvSpPr>
        <p:spPr bwMode="auto">
          <a:xfrm>
            <a:off x="3614308" y="1057907"/>
            <a:ext cx="971550"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MVC</a:t>
            </a:r>
            <a:endParaRPr lang="en-US" sz="1600" dirty="0">
              <a:latin typeface="Century" pitchFamily="18" charset="0"/>
              <a:ea typeface="Tahoma" panose="020B0604030504040204" pitchFamily="34" charset="0"/>
              <a:cs typeface="Tahoma" panose="020B0604030504040204" pitchFamily="34" charset="0"/>
            </a:endParaRPr>
          </a:p>
        </p:txBody>
      </p:sp>
      <p:sp>
        <p:nvSpPr>
          <p:cNvPr id="8" name="Rectangle 7"/>
          <p:cNvSpPr/>
          <p:nvPr/>
        </p:nvSpPr>
        <p:spPr bwMode="auto">
          <a:xfrm>
            <a:off x="4815812" y="1057907"/>
            <a:ext cx="1314450"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Routing</a:t>
            </a:r>
            <a:endParaRPr lang="en-US" sz="1600" dirty="0">
              <a:latin typeface="Century" pitchFamily="18" charset="0"/>
              <a:ea typeface="Tahoma" panose="020B0604030504040204" pitchFamily="34" charset="0"/>
              <a:cs typeface="Tahoma" panose="020B0604030504040204" pitchFamily="34" charset="0"/>
            </a:endParaRPr>
          </a:p>
        </p:txBody>
      </p:sp>
      <p:sp>
        <p:nvSpPr>
          <p:cNvPr id="9" name="Rectangle 8"/>
          <p:cNvSpPr/>
          <p:nvPr/>
        </p:nvSpPr>
        <p:spPr bwMode="auto">
          <a:xfrm>
            <a:off x="3000364" y="1971668"/>
            <a:ext cx="1627572"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Templates</a:t>
            </a:r>
            <a:endParaRPr lang="en-US" sz="1600" dirty="0">
              <a:latin typeface="Century" pitchFamily="18" charset="0"/>
              <a:ea typeface="Tahoma" panose="020B0604030504040204" pitchFamily="34" charset="0"/>
              <a:cs typeface="Tahoma" panose="020B0604030504040204" pitchFamily="34" charset="0"/>
            </a:endParaRPr>
          </a:p>
        </p:txBody>
      </p:sp>
      <p:sp>
        <p:nvSpPr>
          <p:cNvPr id="10" name="Rectangle 9"/>
          <p:cNvSpPr/>
          <p:nvPr/>
        </p:nvSpPr>
        <p:spPr bwMode="auto">
          <a:xfrm>
            <a:off x="1214414" y="4500580"/>
            <a:ext cx="1638274"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err="1">
                <a:latin typeface="Century" pitchFamily="18" charset="0"/>
                <a:ea typeface="Tahoma" panose="020B0604030504040204" pitchFamily="34" charset="0"/>
                <a:cs typeface="Tahoma" panose="020B0604030504040204" pitchFamily="34" charset="0"/>
              </a:rPr>
              <a:t>ViewModel</a:t>
            </a:r>
            <a:endParaRPr lang="en-US" sz="1600" dirty="0">
              <a:latin typeface="Century" pitchFamily="18" charset="0"/>
              <a:ea typeface="Tahoma" panose="020B0604030504040204" pitchFamily="34" charset="0"/>
              <a:cs typeface="Tahoma" panose="020B0604030504040204" pitchFamily="34" charset="0"/>
            </a:endParaRPr>
          </a:p>
        </p:txBody>
      </p:sp>
      <p:sp>
        <p:nvSpPr>
          <p:cNvPr id="11" name="Rectangle 10"/>
          <p:cNvSpPr/>
          <p:nvPr/>
        </p:nvSpPr>
        <p:spPr bwMode="auto">
          <a:xfrm>
            <a:off x="4975961" y="4500580"/>
            <a:ext cx="1143000"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Views</a:t>
            </a:r>
            <a:endParaRPr lang="en-US" sz="1600" dirty="0">
              <a:latin typeface="Century" pitchFamily="18" charset="0"/>
              <a:ea typeface="Tahoma" panose="020B0604030504040204" pitchFamily="34" charset="0"/>
              <a:cs typeface="Tahoma" panose="020B0604030504040204" pitchFamily="34" charset="0"/>
            </a:endParaRPr>
          </a:p>
        </p:txBody>
      </p:sp>
      <p:sp>
        <p:nvSpPr>
          <p:cNvPr id="12" name="Rectangle 11"/>
          <p:cNvSpPr/>
          <p:nvPr/>
        </p:nvSpPr>
        <p:spPr bwMode="auto">
          <a:xfrm>
            <a:off x="1214426" y="5471229"/>
            <a:ext cx="1714500" cy="457200"/>
          </a:xfrm>
          <a:prstGeom prst="rect">
            <a:avLst/>
          </a:prstGeom>
          <a:gradFill flip="none"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Controllers</a:t>
            </a:r>
            <a:endParaRPr lang="en-US" sz="1600" dirty="0">
              <a:latin typeface="Century" pitchFamily="18" charset="0"/>
              <a:ea typeface="Tahoma" panose="020B0604030504040204" pitchFamily="34" charset="0"/>
              <a:cs typeface="Tahoma" panose="020B0604030504040204" pitchFamily="34" charset="0"/>
            </a:endParaRPr>
          </a:p>
        </p:txBody>
      </p:sp>
      <p:sp>
        <p:nvSpPr>
          <p:cNvPr id="13" name="Rectangle 12"/>
          <p:cNvSpPr/>
          <p:nvPr/>
        </p:nvSpPr>
        <p:spPr bwMode="auto">
          <a:xfrm>
            <a:off x="3143240" y="5472130"/>
            <a:ext cx="3071834"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Dependency Injection</a:t>
            </a:r>
            <a:endParaRPr lang="en-US" sz="1600" dirty="0">
              <a:latin typeface="Century" pitchFamily="18" charset="0"/>
              <a:ea typeface="Tahoma" panose="020B0604030504040204" pitchFamily="34" charset="0"/>
              <a:cs typeface="Tahoma" panose="020B0604030504040204" pitchFamily="34" charset="0"/>
            </a:endParaRPr>
          </a:p>
        </p:txBody>
      </p:sp>
      <p:sp>
        <p:nvSpPr>
          <p:cNvPr id="14" name="Rectangle 13"/>
          <p:cNvSpPr/>
          <p:nvPr/>
        </p:nvSpPr>
        <p:spPr bwMode="auto">
          <a:xfrm>
            <a:off x="6339288" y="4500580"/>
            <a:ext cx="1518859" cy="457200"/>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Directives</a:t>
            </a:r>
            <a:endParaRPr lang="en-US" sz="1600" dirty="0">
              <a:latin typeface="Century" pitchFamily="18" charset="0"/>
              <a:ea typeface="Tahoma" panose="020B0604030504040204" pitchFamily="34" charset="0"/>
              <a:cs typeface="Tahoma" panose="020B0604030504040204" pitchFamily="34" charset="0"/>
            </a:endParaRPr>
          </a:p>
        </p:txBody>
      </p:sp>
      <p:sp>
        <p:nvSpPr>
          <p:cNvPr id="15" name="Rectangle 14"/>
          <p:cNvSpPr/>
          <p:nvPr/>
        </p:nvSpPr>
        <p:spPr bwMode="auto">
          <a:xfrm>
            <a:off x="6360215" y="1057907"/>
            <a:ext cx="1355057"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Testing</a:t>
            </a:r>
            <a:endParaRPr lang="en-US" sz="1600" dirty="0">
              <a:latin typeface="Century" pitchFamily="18" charset="0"/>
              <a:ea typeface="Tahoma" panose="020B0604030504040204" pitchFamily="34" charset="0"/>
              <a:cs typeface="Tahoma" panose="020B0604030504040204" pitchFamily="34" charset="0"/>
            </a:endParaRPr>
          </a:p>
        </p:txBody>
      </p:sp>
      <p:sp>
        <p:nvSpPr>
          <p:cNvPr id="16" name="Rectangle 15"/>
          <p:cNvSpPr/>
          <p:nvPr/>
        </p:nvSpPr>
        <p:spPr bwMode="auto">
          <a:xfrm>
            <a:off x="3073016" y="4500580"/>
            <a:ext cx="1714500" cy="45720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Controllers</a:t>
            </a:r>
            <a:endParaRPr lang="en-US" sz="1600" dirty="0">
              <a:latin typeface="Century" pitchFamily="18" charset="0"/>
              <a:ea typeface="Tahoma" panose="020B0604030504040204" pitchFamily="34" charset="0"/>
              <a:cs typeface="Tahoma" panose="020B0604030504040204" pitchFamily="34" charset="0"/>
            </a:endParaRPr>
          </a:p>
        </p:txBody>
      </p:sp>
      <p:sp>
        <p:nvSpPr>
          <p:cNvPr id="17" name="Rectangle 16"/>
          <p:cNvSpPr/>
          <p:nvPr/>
        </p:nvSpPr>
        <p:spPr bwMode="auto">
          <a:xfrm>
            <a:off x="1328725" y="1971668"/>
            <a:ext cx="1457325"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400" dirty="0" err="1">
                <a:latin typeface="Century" pitchFamily="18" charset="0"/>
                <a:ea typeface="Tahoma" panose="020B0604030504040204" pitchFamily="34" charset="0"/>
                <a:cs typeface="Tahoma" panose="020B0604030504040204" pitchFamily="34" charset="0"/>
              </a:rPr>
              <a:t>jqLite</a:t>
            </a:r>
            <a:endParaRPr lang="en-US" sz="1600" dirty="0">
              <a:latin typeface="Century" pitchFamily="18" charset="0"/>
              <a:ea typeface="Tahoma" panose="020B0604030504040204" pitchFamily="34" charset="0"/>
              <a:cs typeface="Tahoma" panose="020B0604030504040204" pitchFamily="34" charset="0"/>
            </a:endParaRPr>
          </a:p>
        </p:txBody>
      </p:sp>
      <p:sp>
        <p:nvSpPr>
          <p:cNvPr id="18" name="Rectangle 17"/>
          <p:cNvSpPr/>
          <p:nvPr/>
        </p:nvSpPr>
        <p:spPr bwMode="auto">
          <a:xfrm>
            <a:off x="6429388" y="5471229"/>
            <a:ext cx="1528786" cy="4572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Validation</a:t>
            </a:r>
            <a:endParaRPr lang="en-US" sz="1600" dirty="0">
              <a:latin typeface="Century" pitchFamily="18" charset="0"/>
              <a:ea typeface="Tahoma" panose="020B0604030504040204" pitchFamily="34" charset="0"/>
              <a:cs typeface="Tahoma" panose="020B0604030504040204" pitchFamily="34" charset="0"/>
            </a:endParaRPr>
          </a:p>
        </p:txBody>
      </p:sp>
      <p:sp>
        <p:nvSpPr>
          <p:cNvPr id="19" name="Rectangle 18"/>
          <p:cNvSpPr/>
          <p:nvPr/>
        </p:nvSpPr>
        <p:spPr bwMode="auto">
          <a:xfrm>
            <a:off x="6431653" y="1971668"/>
            <a:ext cx="1355057"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Factories</a:t>
            </a:r>
            <a:endParaRPr lang="en-US" sz="1600" dirty="0">
              <a:latin typeface="Century" pitchFamily="18" charset="0"/>
              <a:ea typeface="Tahoma" panose="020B0604030504040204" pitchFamily="34" charset="0"/>
              <a:cs typeface="Tahoma" panose="020B0604030504040204" pitchFamily="34" charset="0"/>
            </a:endParaRPr>
          </a:p>
        </p:txBody>
      </p:sp>
      <p:sp>
        <p:nvSpPr>
          <p:cNvPr id="20" name="Rectangle 19"/>
          <p:cNvSpPr/>
          <p:nvPr/>
        </p:nvSpPr>
        <p:spPr bwMode="auto">
          <a:xfrm>
            <a:off x="4860017" y="1971668"/>
            <a:ext cx="1355057"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History</a:t>
            </a:r>
            <a:endParaRPr lang="en-US" sz="1600" dirty="0">
              <a:latin typeface="Century" pitchFamily="18" charset="0"/>
              <a:ea typeface="Tahoma" panose="020B0604030504040204" pitchFamily="34" charset="0"/>
              <a:cs typeface="Tahoma" panose="020B0604030504040204" pitchFamily="34" charset="0"/>
            </a:endParaRPr>
          </a:p>
        </p:txBody>
      </p:sp>
      <p:pic>
        <p:nvPicPr>
          <p:cNvPr id="4" name="Picture 2" descr="http://www.rocketglow.com/assets/angularjs-logo-54138a1b605b98a25beb50f3061bf055.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25955" y="2876696"/>
            <a:ext cx="834390" cy="83439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2" presetClass="entr" presetSubtype="3" fill="hold" grpId="0" nodeType="after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childTnLst>
                          </p:cTn>
                        </p:par>
                        <p:par>
                          <p:cTn id="19" fill="hold">
                            <p:stCondLst>
                              <p:cond delay="2500"/>
                            </p:stCondLst>
                            <p:childTnLst>
                              <p:par>
                                <p:cTn id="20" presetID="2" presetClass="entr" presetSubtype="8" fill="hold" grpId="0" nodeType="afterEffect">
                                  <p:stCondLst>
                                    <p:cond delay="5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2" fill="hold" grpId="0" nodeType="after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grpId="0" nodeType="afterEffect">
                                  <p:stCondLst>
                                    <p:cond delay="50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1+#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childTnLst>
                          </p:cTn>
                        </p:par>
                        <p:par>
                          <p:cTn id="39" fill="hold">
                            <p:stCondLst>
                              <p:cond delay="6500"/>
                            </p:stCondLst>
                            <p:childTnLst>
                              <p:par>
                                <p:cTn id="40" presetID="2" presetClass="entr" presetSubtype="2"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1+#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0-#ppt_w/2"/>
                                          </p:val>
                                        </p:tav>
                                        <p:tav tm="100000">
                                          <p:val>
                                            <p:strVal val="#ppt_x"/>
                                          </p:val>
                                        </p:tav>
                                      </p:tavLst>
                                    </p:anim>
                                    <p:anim calcmode="lin" valueType="num">
                                      <p:cBhvr additive="base">
                                        <p:cTn id="49" dur="500" fill="hold"/>
                                        <p:tgtEl>
                                          <p:spTgt spid="10"/>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 presetClass="entr" presetSubtype="2" fill="hold" grpId="0" nodeType="afterEffect">
                                  <p:stCondLst>
                                    <p:cond delay="50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1+#ppt_w/2"/>
                                          </p:val>
                                        </p:tav>
                                        <p:tav tm="100000">
                                          <p:val>
                                            <p:strVal val="#ppt_x"/>
                                          </p:val>
                                        </p:tav>
                                      </p:tavLst>
                                    </p:anim>
                                    <p:anim calcmode="lin" valueType="num">
                                      <p:cBhvr additive="base">
                                        <p:cTn id="54" dur="500" fill="hold"/>
                                        <p:tgtEl>
                                          <p:spTgt spid="11"/>
                                        </p:tgtEl>
                                        <p:attrNameLst>
                                          <p:attrName>ppt_y</p:attrName>
                                        </p:attrNameLst>
                                      </p:cBhvr>
                                      <p:tavLst>
                                        <p:tav tm="0">
                                          <p:val>
                                            <p:strVal val="#ppt_y"/>
                                          </p:val>
                                        </p:tav>
                                        <p:tav tm="100000">
                                          <p:val>
                                            <p:strVal val="#ppt_y"/>
                                          </p:val>
                                        </p:tav>
                                      </p:tavLst>
                                    </p:anim>
                                  </p:childTnLst>
                                </p:cTn>
                              </p:par>
                            </p:childTnLst>
                          </p:cTn>
                        </p:par>
                        <p:par>
                          <p:cTn id="55" fill="hold">
                            <p:stCondLst>
                              <p:cond delay="1500"/>
                            </p:stCondLst>
                            <p:childTnLst>
                              <p:par>
                                <p:cTn id="56" presetID="2" presetClass="entr" presetSubtype="4" fill="hold" grpId="0" nodeType="afterEffect">
                                  <p:stCondLst>
                                    <p:cond delay="50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1+#ppt_h/2"/>
                                          </p:val>
                                        </p:tav>
                                        <p:tav tm="100000">
                                          <p:val>
                                            <p:strVal val="#ppt_y"/>
                                          </p:val>
                                        </p:tav>
                                      </p:tavLst>
                                    </p:anim>
                                  </p:childTnLst>
                                </p:cTn>
                              </p:par>
                            </p:childTnLst>
                          </p:cTn>
                        </p:par>
                        <p:par>
                          <p:cTn id="60" fill="hold">
                            <p:stCondLst>
                              <p:cond delay="2500"/>
                            </p:stCondLst>
                            <p:childTnLst>
                              <p:par>
                                <p:cTn id="61" presetID="2" presetClass="entr" presetSubtype="12" fill="hold" grpId="0" nodeType="afterEffect">
                                  <p:stCondLst>
                                    <p:cond delay="50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0-#ppt_w/2"/>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childTnLst>
                          </p:cTn>
                        </p:par>
                        <p:par>
                          <p:cTn id="65" fill="hold">
                            <p:stCondLst>
                              <p:cond delay="3500"/>
                            </p:stCondLst>
                            <p:childTnLst>
                              <p:par>
                                <p:cTn id="66" presetID="2" presetClass="entr" presetSubtype="6" fill="hold" grpId="0" nodeType="after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fill="hold"/>
                                        <p:tgtEl>
                                          <p:spTgt spid="14"/>
                                        </p:tgtEl>
                                        <p:attrNameLst>
                                          <p:attrName>ppt_x</p:attrName>
                                        </p:attrNameLst>
                                      </p:cBhvr>
                                      <p:tavLst>
                                        <p:tav tm="0">
                                          <p:val>
                                            <p:strVal val="1+#ppt_w/2"/>
                                          </p:val>
                                        </p:tav>
                                        <p:tav tm="100000">
                                          <p:val>
                                            <p:strVal val="#ppt_x"/>
                                          </p:val>
                                        </p:tav>
                                      </p:tavLst>
                                    </p:anim>
                                    <p:anim calcmode="lin" valueType="num">
                                      <p:cBhvr additive="base">
                                        <p:cTn id="69" dur="500" fill="hold"/>
                                        <p:tgtEl>
                                          <p:spTgt spid="14"/>
                                        </p:tgtEl>
                                        <p:attrNameLst>
                                          <p:attrName>ppt_y</p:attrName>
                                        </p:attrNameLst>
                                      </p:cBhvr>
                                      <p:tavLst>
                                        <p:tav tm="0">
                                          <p:val>
                                            <p:strVal val="1+#ppt_h/2"/>
                                          </p:val>
                                        </p:tav>
                                        <p:tav tm="100000">
                                          <p:val>
                                            <p:strVal val="#ppt_y"/>
                                          </p:val>
                                        </p:tav>
                                      </p:tavLst>
                                    </p:anim>
                                  </p:childTnLst>
                                </p:cTn>
                              </p:par>
                            </p:childTnLst>
                          </p:cTn>
                        </p:par>
                        <p:par>
                          <p:cTn id="70" fill="hold">
                            <p:stCondLst>
                              <p:cond delay="4500"/>
                            </p:stCondLst>
                            <p:childTnLst>
                              <p:par>
                                <p:cTn id="71" presetID="2" presetClass="entr" presetSubtype="4" fill="hold" grpId="0" nodeType="afterEffect">
                                  <p:stCondLst>
                                    <p:cond delay="50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 presetClass="entr" presetSubtype="6" fill="hold" grpId="0" nodeType="afterEffect">
                                  <p:stCondLst>
                                    <p:cond delay="500"/>
                                  </p:stCondLst>
                                  <p:childTnLst>
                                    <p:set>
                                      <p:cBhvr>
                                        <p:cTn id="77" dur="1" fill="hold">
                                          <p:stCondLst>
                                            <p:cond delay="0"/>
                                          </p:stCondLst>
                                        </p:cTn>
                                        <p:tgtEl>
                                          <p:spTgt spid="18"/>
                                        </p:tgtEl>
                                        <p:attrNameLst>
                                          <p:attrName>style.visibility</p:attrName>
                                        </p:attrNameLst>
                                      </p:cBhvr>
                                      <p:to>
                                        <p:strVal val="visible"/>
                                      </p:to>
                                    </p:set>
                                    <p:anim calcmode="lin" valueType="num">
                                      <p:cBhvr additive="base">
                                        <p:cTn id="78" dur="500" fill="hold"/>
                                        <p:tgtEl>
                                          <p:spTgt spid="18"/>
                                        </p:tgtEl>
                                        <p:attrNameLst>
                                          <p:attrName>ppt_x</p:attrName>
                                        </p:attrNameLst>
                                      </p:cBhvr>
                                      <p:tavLst>
                                        <p:tav tm="0">
                                          <p:val>
                                            <p:strVal val="1+#ppt_w/2"/>
                                          </p:val>
                                        </p:tav>
                                        <p:tav tm="100000">
                                          <p:val>
                                            <p:strVal val="#ppt_x"/>
                                          </p:val>
                                        </p:tav>
                                      </p:tavLst>
                                    </p:anim>
                                    <p:anim calcmode="lin" valueType="num">
                                      <p:cBhvr additive="base">
                                        <p:cTn id="7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18" name="Content Placeholder 2"/>
          <p:cNvSpPr>
            <a:spLocks noGrp="1"/>
          </p:cNvSpPr>
          <p:nvPr>
            <p:ph idx="1"/>
          </p:nvPr>
        </p:nvSpPr>
        <p:spPr>
          <a:xfrm>
            <a:off x="457200" y="1935480"/>
            <a:ext cx="8229600" cy="4389120"/>
          </a:xfrm>
        </p:spPr>
        <p:txBody>
          <a:bodyPr>
            <a:normAutofit lnSpcReduction="10000"/>
          </a:bodyPr>
          <a:lstStyle/>
          <a:p>
            <a:endParaRPr lang="en-IN" dirty="0" smtClean="0"/>
          </a:p>
          <a:p>
            <a:r>
              <a:rPr lang="en-IN" dirty="0" smtClean="0"/>
              <a:t>Module is a container for different parts app – controllers, services, filters, directives, etc</a:t>
            </a:r>
          </a:p>
          <a:p>
            <a:pPr lvl="1"/>
            <a:r>
              <a:rPr lang="en-IN" b="1" dirty="0" err="1" smtClean="0"/>
              <a:t>angular.module</a:t>
            </a:r>
            <a:r>
              <a:rPr lang="en-IN" b="1" dirty="0" smtClean="0"/>
              <a:t>(name, [requires], [</a:t>
            </a:r>
            <a:r>
              <a:rPr lang="en-IN" b="1" dirty="0" err="1" smtClean="0"/>
              <a:t>configFn</a:t>
            </a:r>
            <a:r>
              <a:rPr lang="en-IN" b="1" dirty="0" smtClean="0"/>
              <a:t>])</a:t>
            </a:r>
            <a:endParaRPr lang="en-IN" dirty="0" smtClean="0"/>
          </a:p>
          <a:p>
            <a:pPr lvl="1">
              <a:buNone/>
            </a:pPr>
            <a:endParaRPr lang="en-IN" dirty="0" smtClean="0"/>
          </a:p>
          <a:p>
            <a:r>
              <a:rPr lang="fr-FR" dirty="0" smtClean="0"/>
              <a:t>Package code as </a:t>
            </a:r>
            <a:r>
              <a:rPr lang="fr-FR" dirty="0" err="1" smtClean="0"/>
              <a:t>reusable</a:t>
            </a:r>
            <a:r>
              <a:rPr lang="fr-FR" dirty="0" smtClean="0"/>
              <a:t> modules.</a:t>
            </a:r>
          </a:p>
          <a:p>
            <a:r>
              <a:rPr lang="en-IN" dirty="0" smtClean="0"/>
              <a:t>Unit tests only have to load relevant modules</a:t>
            </a:r>
          </a:p>
          <a:p>
            <a:r>
              <a:rPr lang="en-IN" dirty="0" smtClean="0"/>
              <a:t>The modules can be loaded in any order (or even in parallel)</a:t>
            </a:r>
          </a:p>
          <a:p>
            <a:r>
              <a:rPr lang="en-US" dirty="0" smtClean="0"/>
              <a:t>Easier to understand code and maintain.</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6DE41369-0F78-4FDA-8FD6-5557FB8E973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Flow</Template>
  <TotalTime>6281</TotalTime>
  <Words>525</Words>
  <Application>Microsoft Office PowerPoint</Application>
  <PresentationFormat>On-screen Show (4:3)</PresentationFormat>
  <Paragraphs>251</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Slide 1</vt:lpstr>
      <vt:lpstr>What is AngularJS</vt:lpstr>
      <vt:lpstr>Slide 3</vt:lpstr>
      <vt:lpstr>HTML and JavaScript</vt:lpstr>
      <vt:lpstr>Slide 5</vt:lpstr>
      <vt:lpstr>Slide 6</vt:lpstr>
      <vt:lpstr>Confusing Stuff</vt:lpstr>
      <vt:lpstr>Slide 8</vt:lpstr>
      <vt:lpstr>Modules</vt:lpstr>
      <vt:lpstr>Scopes</vt:lpstr>
      <vt:lpstr>Live Update of View</vt:lpstr>
      <vt:lpstr>Angular Digest Loop</vt:lpstr>
      <vt:lpstr>Angular Initialization</vt:lpstr>
      <vt:lpstr>Modules</vt:lpstr>
      <vt:lpstr>Service vs Factories vs Providers</vt:lpstr>
      <vt:lpstr>Single Page Application - SPA</vt:lpstr>
      <vt:lpstr>Building Applications Fast</vt:lpstr>
      <vt:lpstr>Tools for Angular</vt:lpstr>
      <vt:lpstr>Steps for installation</vt:lpstr>
      <vt:lpstr>Angular JS Comparison</vt:lpstr>
      <vt:lpstr>Scores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Puneet</dc:creator>
  <cp:lastModifiedBy>arnav</cp:lastModifiedBy>
  <cp:revision>560</cp:revision>
  <dcterms:created xsi:type="dcterms:W3CDTF">2014-02-25T03:11:51Z</dcterms:created>
  <dcterms:modified xsi:type="dcterms:W3CDTF">2016-04-29T07:05:11Z</dcterms:modified>
</cp:coreProperties>
</file>