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3" r:id="rId3"/>
    <p:sldId id="28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81" r:id="rId17"/>
    <p:sldId id="278" r:id="rId18"/>
    <p:sldId id="279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5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4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8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9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4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84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7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252F-5F43-4796-8100-8DE4D90B169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64FB-1813-4799-B537-7E452EABB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Discussion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Understanding of syllabus for Python</a:t>
            </a:r>
          </a:p>
          <a:p>
            <a:r>
              <a:rPr lang="en-US" sz="2400" dirty="0" smtClean="0"/>
              <a:t>Understand Learners Background </a:t>
            </a:r>
          </a:p>
          <a:p>
            <a:r>
              <a:rPr lang="en-US" sz="2400" dirty="0" smtClean="0"/>
              <a:t>Introduction to Python Language</a:t>
            </a:r>
          </a:p>
          <a:p>
            <a:r>
              <a:rPr lang="en-US" sz="2400" dirty="0" smtClean="0"/>
              <a:t>Python installation and setup development environment for python</a:t>
            </a:r>
          </a:p>
          <a:p>
            <a:r>
              <a:rPr lang="en-US" sz="2400" dirty="0" smtClean="0"/>
              <a:t>Python History</a:t>
            </a:r>
          </a:p>
          <a:p>
            <a:r>
              <a:rPr lang="en-US" sz="2400" dirty="0" smtClean="0"/>
              <a:t>Important of programming Basics  of Python</a:t>
            </a:r>
          </a:p>
          <a:p>
            <a:pPr lvl="1"/>
            <a:r>
              <a:rPr lang="en-IN" sz="2000" dirty="0" smtClean="0"/>
              <a:t>Python Keywords and Indentation </a:t>
            </a:r>
          </a:p>
          <a:p>
            <a:pPr lvl="1"/>
            <a:r>
              <a:rPr lang="en-IN" sz="2000" dirty="0" smtClean="0"/>
              <a:t>Comments </a:t>
            </a:r>
          </a:p>
          <a:p>
            <a:pPr lvl="1"/>
            <a:r>
              <a:rPr lang="en-IN" sz="2000" dirty="0" smtClean="0"/>
              <a:t>Python Basic Data Types </a:t>
            </a:r>
          </a:p>
          <a:p>
            <a:pPr lvl="1"/>
            <a:r>
              <a:rPr lang="en-IN" sz="2000" dirty="0" smtClean="0"/>
              <a:t>Python Variables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9370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77" y="1825625"/>
            <a:ext cx="5350245" cy="4351338"/>
          </a:xfrm>
        </p:spPr>
      </p:pic>
    </p:spTree>
    <p:extLst>
      <p:ext uri="{BB962C8B-B14F-4D97-AF65-F5344CB8AC3E}">
        <p14:creationId xmlns:p14="http://schemas.microsoft.com/office/powerpoint/2010/main" val="283662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593"/>
            <a:ext cx="10515600" cy="41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</a:t>
            </a:r>
            <a:r>
              <a:rPr lang="en-IN" dirty="0"/>
              <a:t>of python </a:t>
            </a:r>
            <a:r>
              <a:rPr lang="en-IN" dirty="0" smtClean="0"/>
              <a:t>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E</a:t>
            </a:r>
            <a:r>
              <a:rPr lang="en-US" sz="1800" dirty="0" smtClean="0"/>
              <a:t>asy </a:t>
            </a:r>
            <a:r>
              <a:rPr lang="en-US" sz="1800" dirty="0"/>
              <a:t>to </a:t>
            </a:r>
            <a:r>
              <a:rPr lang="en-US" sz="1800" dirty="0" smtClean="0"/>
              <a:t>learn, read </a:t>
            </a:r>
            <a:r>
              <a:rPr lang="en-US" sz="1800" dirty="0"/>
              <a:t>and understand and it's syntax </a:t>
            </a:r>
            <a:r>
              <a:rPr lang="en-US" sz="1800" dirty="0" smtClean="0"/>
              <a:t>is </a:t>
            </a:r>
            <a:r>
              <a:rPr lang="en-US" sz="1800" dirty="0"/>
              <a:t>similar to </a:t>
            </a:r>
            <a:r>
              <a:rPr lang="en-US" sz="1800" dirty="0" smtClean="0"/>
              <a:t>English like language</a:t>
            </a:r>
          </a:p>
          <a:p>
            <a:r>
              <a:rPr lang="en-US" sz="1800" dirty="0" smtClean="0"/>
              <a:t>Extensive Libraries support provides (os,math,Pandas,numpy</a:t>
            </a:r>
            <a:r>
              <a:rPr lang="en-US" sz="1800" dirty="0"/>
              <a:t>, </a:t>
            </a:r>
            <a:r>
              <a:rPr lang="en-US" sz="1800" dirty="0" smtClean="0"/>
              <a:t>sci-kit learn, tensorflow,keras</a:t>
            </a:r>
            <a:r>
              <a:rPr lang="en-US" sz="1800" dirty="0"/>
              <a:t>)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ortable languages -Platform-Independent: Works on multiple OS (Windows, Linux, macOS).</a:t>
            </a:r>
            <a:endParaRPr lang="en-US" sz="1800" dirty="0"/>
          </a:p>
          <a:p>
            <a:r>
              <a:rPr lang="en-US" sz="1800" dirty="0" smtClean="0"/>
              <a:t>Interpreted Language: Executes code line-by-line.</a:t>
            </a:r>
          </a:p>
          <a:p>
            <a:r>
              <a:rPr lang="en-US" sz="1800" dirty="0" smtClean="0"/>
              <a:t>Dynamically Typed: No need to declare variable types explicitly.</a:t>
            </a:r>
          </a:p>
          <a:p>
            <a:r>
              <a:rPr lang="en-US" sz="1800" dirty="0" smtClean="0"/>
              <a:t>Object-Oriented: Supports classes, objects, and inheritance.</a:t>
            </a:r>
          </a:p>
          <a:p>
            <a:r>
              <a:rPr lang="en-US" sz="1800" dirty="0" smtClean="0"/>
              <a:t>Open Source: Free to use and modify.</a:t>
            </a:r>
          </a:p>
          <a:p>
            <a:r>
              <a:rPr lang="en-US" sz="1800" dirty="0" smtClean="0"/>
              <a:t>High level language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740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 </a:t>
            </a:r>
            <a:r>
              <a:rPr lang="en-IN" dirty="0"/>
              <a:t>in </a:t>
            </a:r>
            <a:r>
              <a:rPr lang="en-IN" dirty="0" smtClean="0"/>
              <a:t>pythons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hile </a:t>
            </a:r>
            <a:r>
              <a:rPr lang="en-US" sz="2000" dirty="0"/>
              <a:t>defining names as </a:t>
            </a:r>
            <a:r>
              <a:rPr lang="en-US" sz="2000" dirty="0" smtClean="0"/>
              <a:t>variables </a:t>
            </a:r>
            <a:r>
              <a:rPr lang="en-US" sz="2000" dirty="0"/>
              <a:t>in python there are several rule to </a:t>
            </a:r>
            <a:r>
              <a:rPr lang="en-US" sz="2000" dirty="0" smtClean="0"/>
              <a:t>define </a:t>
            </a:r>
            <a:r>
              <a:rPr lang="en-US" sz="2000" dirty="0"/>
              <a:t>it</a:t>
            </a:r>
          </a:p>
          <a:p>
            <a:pPr marL="457200" lvl="1" indent="0">
              <a:buNone/>
            </a:pPr>
            <a:r>
              <a:rPr lang="en-US" sz="2000" dirty="0" smtClean="0"/>
              <a:t>1.Varible </a:t>
            </a:r>
            <a:r>
              <a:rPr lang="en-US" sz="2000" dirty="0"/>
              <a:t>name must starts with alphabets(A-Z</a:t>
            </a:r>
            <a:r>
              <a:rPr lang="en-US" sz="2000" dirty="0" smtClean="0"/>
              <a:t>, a-z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 smtClean="0"/>
              <a:t>2.Variable </a:t>
            </a:r>
            <a:r>
              <a:rPr lang="en-US" sz="2000" dirty="0"/>
              <a:t>name contain alphanumeric char(A-Z,a-z,0-9)</a:t>
            </a:r>
          </a:p>
          <a:p>
            <a:pPr marL="457200" lvl="1" indent="0">
              <a:buNone/>
            </a:pPr>
            <a:r>
              <a:rPr lang="en-US" sz="2000" dirty="0" smtClean="0"/>
              <a:t>3.Varible </a:t>
            </a:r>
            <a:r>
              <a:rPr lang="en-US" sz="2000" dirty="0"/>
              <a:t>name cannot starts with numbers and cannot use space in </a:t>
            </a:r>
            <a:r>
              <a:rPr lang="en-US" sz="2000" dirty="0" smtClean="0"/>
              <a:t>variables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4.Variables </a:t>
            </a:r>
            <a:r>
              <a:rPr lang="en-US" sz="2000" dirty="0"/>
              <a:t>name are case sensitive</a:t>
            </a:r>
          </a:p>
          <a:p>
            <a:pPr marL="457200" lvl="1" indent="0">
              <a:buNone/>
            </a:pPr>
            <a:r>
              <a:rPr lang="en-US" sz="2000" dirty="0" smtClean="0"/>
              <a:t>5.Varibales </a:t>
            </a:r>
            <a:r>
              <a:rPr lang="en-US" sz="2000" dirty="0"/>
              <a:t>names cannot contains special characters except </a:t>
            </a:r>
            <a:r>
              <a:rPr lang="en-US" sz="2000" dirty="0" smtClean="0"/>
              <a:t>underscore</a:t>
            </a:r>
            <a:r>
              <a:rPr lang="en-US" sz="2000" dirty="0"/>
              <a:t>(_)(@#$%&amp;...)</a:t>
            </a:r>
          </a:p>
          <a:p>
            <a:pPr marL="457200" lvl="1" indent="0">
              <a:buNone/>
            </a:pPr>
            <a:r>
              <a:rPr lang="en-US" sz="2000" dirty="0" smtClean="0"/>
              <a:t>6.Variable </a:t>
            </a:r>
            <a:r>
              <a:rPr lang="en-US" sz="2000" dirty="0"/>
              <a:t>names cannot use the reserved keywords(True</a:t>
            </a:r>
            <a:r>
              <a:rPr lang="en-US" sz="2000" dirty="0" smtClean="0"/>
              <a:t>, False, import, if, else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 smtClean="0"/>
              <a:t>7.Do </a:t>
            </a:r>
            <a:r>
              <a:rPr lang="en-US" sz="2000" dirty="0"/>
              <a:t>not use the built in functions name as variables names (print</a:t>
            </a:r>
            <a:r>
              <a:rPr lang="en-US" sz="2000" dirty="0" smtClean="0"/>
              <a:t>, help, sum, min,max</a:t>
            </a:r>
            <a:r>
              <a:rPr lang="en-US" sz="2000" dirty="0"/>
              <a:t>.....)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70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Numeric </a:t>
            </a:r>
            <a:r>
              <a:rPr lang="en-US" sz="2000" dirty="0"/>
              <a:t>: int, float, </a:t>
            </a:r>
            <a:r>
              <a:rPr lang="en-US" sz="2000" dirty="0" smtClean="0"/>
              <a:t>complex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ext </a:t>
            </a:r>
            <a:r>
              <a:rPr lang="en-US" sz="2000" b="1" dirty="0"/>
              <a:t>: </a:t>
            </a:r>
            <a:r>
              <a:rPr lang="en-US" sz="2000" dirty="0"/>
              <a:t>str</a:t>
            </a:r>
          </a:p>
          <a:p>
            <a:pPr marL="0" indent="0">
              <a:buNone/>
            </a:pPr>
            <a:r>
              <a:rPr lang="en-US" sz="2000" b="1" dirty="0" smtClean="0"/>
              <a:t>Sequence </a:t>
            </a:r>
            <a:r>
              <a:rPr lang="en-US" sz="2000" b="1" dirty="0"/>
              <a:t>: </a:t>
            </a:r>
            <a:r>
              <a:rPr lang="en-US" sz="2000" dirty="0"/>
              <a:t>list , tuple, range</a:t>
            </a:r>
          </a:p>
          <a:p>
            <a:pPr marL="0" indent="0">
              <a:buNone/>
            </a:pPr>
            <a:r>
              <a:rPr lang="en-US" sz="2000" b="1" dirty="0" smtClean="0"/>
              <a:t>Set: </a:t>
            </a:r>
            <a:r>
              <a:rPr lang="en-US" sz="2000" dirty="0"/>
              <a:t>set, </a:t>
            </a:r>
            <a:r>
              <a:rPr lang="en-US" sz="2000" dirty="0" smtClean="0"/>
              <a:t>frozen set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</a:t>
            </a:r>
            <a:r>
              <a:rPr lang="en-US" sz="2000" b="1" dirty="0" smtClean="0"/>
              <a:t>apping </a:t>
            </a:r>
            <a:r>
              <a:rPr lang="en-US" sz="2000" b="1" dirty="0"/>
              <a:t>: </a:t>
            </a:r>
            <a:r>
              <a:rPr lang="en-US" sz="2000" dirty="0"/>
              <a:t>dict(dictionary)[ key and pair values]</a:t>
            </a:r>
          </a:p>
          <a:p>
            <a:pPr marL="0" indent="0">
              <a:buNone/>
            </a:pPr>
            <a:r>
              <a:rPr lang="en-US" sz="2000" b="1" dirty="0" smtClean="0"/>
              <a:t>Boolean </a:t>
            </a:r>
            <a:r>
              <a:rPr lang="en-US" sz="2000" b="1" dirty="0"/>
              <a:t>: </a:t>
            </a:r>
            <a:r>
              <a:rPr lang="en-US" sz="2000" dirty="0"/>
              <a:t>bool (True &amp; False)</a:t>
            </a:r>
          </a:p>
          <a:p>
            <a:pPr marL="0" indent="0">
              <a:buNone/>
            </a:pPr>
            <a:r>
              <a:rPr lang="en-US" sz="2000" b="1" dirty="0" smtClean="0"/>
              <a:t>Binary </a:t>
            </a:r>
            <a:r>
              <a:rPr lang="en-US" sz="2000" dirty="0"/>
              <a:t>: bytes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80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Whole Numbers </a:t>
            </a:r>
          </a:p>
          <a:p>
            <a:pPr lvl="1"/>
            <a:r>
              <a:rPr lang="en-US" sz="2000" dirty="0" smtClean="0"/>
              <a:t>+</a:t>
            </a:r>
            <a:r>
              <a:rPr lang="en-US" sz="2000" dirty="0"/>
              <a:t>ve or -ve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ithout </a:t>
            </a:r>
            <a:r>
              <a:rPr lang="en-US" sz="2000" dirty="0"/>
              <a:t>decimal </a:t>
            </a:r>
            <a:r>
              <a:rPr lang="en-US" sz="2000" dirty="0" smtClean="0"/>
              <a:t>numbers</a:t>
            </a:r>
          </a:p>
          <a:p>
            <a:pPr lvl="1"/>
            <a:r>
              <a:rPr lang="en-US" sz="2000" dirty="0" smtClean="0"/>
              <a:t>For examples: (5, -3)</a:t>
            </a:r>
          </a:p>
          <a:p>
            <a:pPr lvl="1"/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70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+</a:t>
            </a:r>
            <a:r>
              <a:rPr lang="en-US" sz="2000" dirty="0"/>
              <a:t>ve or </a:t>
            </a:r>
            <a:r>
              <a:rPr lang="en-US" sz="2000" dirty="0" smtClean="0"/>
              <a:t>–ve</a:t>
            </a:r>
            <a:endParaRPr lang="en-US" sz="2000" dirty="0"/>
          </a:p>
          <a:p>
            <a:r>
              <a:rPr lang="en-US" sz="2000" dirty="0"/>
              <a:t>with decimal </a:t>
            </a:r>
            <a:r>
              <a:rPr lang="en-US" sz="2000" dirty="0" smtClean="0"/>
              <a:t>numbers</a:t>
            </a:r>
          </a:p>
          <a:p>
            <a:r>
              <a:rPr lang="en-US" sz="2000" dirty="0" smtClean="0"/>
              <a:t>For example: (3.14, -0.01)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87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Contains </a:t>
            </a:r>
            <a:r>
              <a:rPr lang="en-US" sz="2000" dirty="0"/>
              <a:t>Real and Imaginary Part</a:t>
            </a:r>
          </a:p>
          <a:p>
            <a:r>
              <a:rPr lang="en-IN" sz="2000" dirty="0"/>
              <a:t>var(a) = real(3) + imaginary(4j</a:t>
            </a:r>
            <a:r>
              <a:rPr lang="en-IN" sz="2000" dirty="0" smtClean="0"/>
              <a:t>)</a:t>
            </a:r>
          </a:p>
          <a:p>
            <a:r>
              <a:rPr lang="en-US" sz="2000" dirty="0" smtClean="0"/>
              <a:t>For example: 2+3j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967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Python Casting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change data type of variables</a:t>
            </a:r>
          </a:p>
          <a:p>
            <a:r>
              <a:rPr lang="en-US" sz="2000" dirty="0"/>
              <a:t>specify variable </a:t>
            </a:r>
            <a:r>
              <a:rPr lang="en-US" sz="2000" dirty="0" smtClean="0"/>
              <a:t>type</a:t>
            </a:r>
          </a:p>
          <a:p>
            <a:r>
              <a:rPr lang="en-IN" sz="2000" dirty="0" smtClean="0"/>
              <a:t>1</a:t>
            </a:r>
            <a:r>
              <a:rPr lang="en-IN" sz="2000" dirty="0"/>
              <a:t>. int to </a:t>
            </a:r>
            <a:r>
              <a:rPr lang="en-IN" sz="2000" dirty="0" smtClean="0"/>
              <a:t>float                 e.g. Float(5) --</a:t>
            </a:r>
            <a:r>
              <a:rPr lang="en-IN" sz="2000" dirty="0" smtClean="0">
                <a:sym typeface="Wingdings" panose="05000000000000000000" pitchFamily="2" charset="2"/>
              </a:rPr>
              <a:t> 5.0</a:t>
            </a:r>
            <a:endParaRPr lang="en-US" sz="2000" dirty="0" smtClean="0"/>
          </a:p>
          <a:p>
            <a:r>
              <a:rPr lang="en-IN" sz="2000" dirty="0"/>
              <a:t>2. float to </a:t>
            </a:r>
            <a:r>
              <a:rPr lang="en-IN" sz="2000" dirty="0" smtClean="0"/>
              <a:t>int                 e.g. Int(3.9) --</a:t>
            </a:r>
            <a:r>
              <a:rPr lang="en-IN" sz="2000" dirty="0" smtClean="0">
                <a:sym typeface="Wingdings" panose="05000000000000000000" pitchFamily="2" charset="2"/>
              </a:rPr>
              <a:t> 3</a:t>
            </a:r>
            <a:endParaRPr lang="en-IN" sz="2000" dirty="0" smtClean="0"/>
          </a:p>
          <a:p>
            <a:r>
              <a:rPr lang="en-IN" sz="2000" dirty="0"/>
              <a:t>3. int to </a:t>
            </a:r>
            <a:r>
              <a:rPr lang="en-IN" sz="2000" dirty="0" smtClean="0"/>
              <a:t>complex          e.g. Complex(4)--</a:t>
            </a:r>
            <a:r>
              <a:rPr lang="en-IN" sz="2000" dirty="0" smtClean="0">
                <a:sym typeface="Wingdings" panose="05000000000000000000" pitchFamily="2" charset="2"/>
              </a:rPr>
              <a:t>4+0j</a:t>
            </a:r>
            <a:endParaRPr lang="en-IN" sz="2000" dirty="0"/>
          </a:p>
          <a:p>
            <a:r>
              <a:rPr lang="en-IN" sz="2000" dirty="0"/>
              <a:t>4.float to </a:t>
            </a:r>
            <a:r>
              <a:rPr lang="en-IN" sz="2000" dirty="0" smtClean="0"/>
              <a:t>complex        e.g. Complex(3.5)--</a:t>
            </a:r>
            <a:r>
              <a:rPr lang="en-IN" sz="2000" dirty="0" smtClean="0">
                <a:sym typeface="Wingdings" panose="05000000000000000000" pitchFamily="2" charset="2"/>
              </a:rPr>
              <a:t>3.5+0j</a:t>
            </a:r>
            <a:endParaRPr lang="en-IN" sz="2000" dirty="0"/>
          </a:p>
          <a:p>
            <a:endParaRPr lang="en-IN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691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</a:t>
            </a:r>
            <a:r>
              <a:rPr lang="en-IN" b="1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/>
              <a:t>What is a String</a:t>
            </a:r>
            <a:r>
              <a:rPr lang="en-IN" sz="2000" b="1" dirty="0" smtClean="0"/>
              <a:t>?</a:t>
            </a:r>
          </a:p>
          <a:p>
            <a:r>
              <a:rPr lang="en-US" sz="2000" dirty="0"/>
              <a:t>A </a:t>
            </a:r>
            <a:r>
              <a:rPr lang="en-US" sz="2000" dirty="0" smtClean="0"/>
              <a:t>sequence/collection </a:t>
            </a:r>
            <a:r>
              <a:rPr lang="en-US" sz="2000" dirty="0"/>
              <a:t>of characters enclosed in quotes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Types </a:t>
            </a:r>
            <a:r>
              <a:rPr lang="en-IN" sz="2000" b="1" dirty="0"/>
              <a:t>of Quotes</a:t>
            </a:r>
            <a:r>
              <a:rPr lang="en-IN" sz="2000" dirty="0" smtClean="0"/>
              <a:t>:</a:t>
            </a:r>
          </a:p>
          <a:p>
            <a:pPr lvl="1"/>
            <a:r>
              <a:rPr lang="en-US" sz="2000" dirty="0" smtClean="0"/>
              <a:t>Single quotes: 'Hello'</a:t>
            </a:r>
          </a:p>
          <a:p>
            <a:pPr lvl="1"/>
            <a:r>
              <a:rPr lang="en-US" sz="2000" dirty="0" smtClean="0"/>
              <a:t>Double quotes: "Hello"</a:t>
            </a:r>
          </a:p>
          <a:p>
            <a:pPr lvl="1"/>
            <a:r>
              <a:rPr lang="en-US" sz="2000" dirty="0" smtClean="0"/>
              <a:t>Triple quotes: '''Multi-line string''' or """Multi-line string”””</a:t>
            </a:r>
          </a:p>
          <a:p>
            <a:pPr lvl="1"/>
            <a:endParaRPr lang="en-US" sz="2000" dirty="0"/>
          </a:p>
          <a:p>
            <a:r>
              <a:rPr lang="en-US" sz="1800" dirty="0" smtClean="0"/>
              <a:t>Note:</a:t>
            </a:r>
          </a:p>
          <a:p>
            <a:pPr lvl="1"/>
            <a:r>
              <a:rPr lang="en-US" sz="1800" dirty="0" smtClean="0"/>
              <a:t>We can not use single quote inside single quote</a:t>
            </a:r>
          </a:p>
          <a:p>
            <a:pPr lvl="1"/>
            <a:r>
              <a:rPr lang="en-US" sz="1800" dirty="0" smtClean="0"/>
              <a:t>We can not use double quote inside double quote</a:t>
            </a:r>
          </a:p>
          <a:p>
            <a:endParaRPr lang="en-US" sz="1800" dirty="0" smtClean="0"/>
          </a:p>
          <a:p>
            <a:r>
              <a:rPr lang="en-US" sz="1800" dirty="0" smtClean="0"/>
              <a:t>string is immutable data type immutable = we cannot perform any changes Once string is created we can not change it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94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1980s: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Guido van Rossum</a:t>
            </a:r>
            <a:r>
              <a:rPr lang="en-US" sz="1800" dirty="0" smtClean="0"/>
              <a:t>, a Dutch programmer, worked on ABC language at CWI (Centrum Wiskunde &amp; Informatica).</a:t>
            </a:r>
          </a:p>
          <a:p>
            <a:r>
              <a:rPr lang="en-US" sz="1800" b="1" dirty="0" smtClean="0"/>
              <a:t>February 1991: Python 0.9.0 </a:t>
            </a:r>
            <a:r>
              <a:rPr lang="en-US" sz="1800" dirty="0" smtClean="0"/>
              <a:t>was released, </a:t>
            </a:r>
            <a:r>
              <a:rPr lang="en-US" sz="1800" b="1" dirty="0" smtClean="0"/>
              <a:t>featuring functions, exception handling, </a:t>
            </a:r>
            <a:r>
              <a:rPr lang="en-US" sz="1800" dirty="0" smtClean="0"/>
              <a:t>and </a:t>
            </a:r>
            <a:r>
              <a:rPr lang="en-US" sz="1800" b="1" dirty="0" smtClean="0"/>
              <a:t>core data types (lists, dicts, strings)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1994</a:t>
            </a:r>
            <a:r>
              <a:rPr lang="en-US" sz="1800" dirty="0" smtClean="0"/>
              <a:t>: </a:t>
            </a:r>
            <a:r>
              <a:rPr lang="en-US" sz="1800" b="1" dirty="0" smtClean="0"/>
              <a:t>Python 1.0 </a:t>
            </a:r>
            <a:r>
              <a:rPr lang="en-US" sz="1800" dirty="0" smtClean="0"/>
              <a:t>was officially released with </a:t>
            </a:r>
            <a:r>
              <a:rPr lang="en-US" sz="1800" b="1" dirty="0" smtClean="0"/>
              <a:t>modules, classes, and built-in exception handling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2000:</a:t>
            </a:r>
            <a:r>
              <a:rPr lang="en-US" sz="1800" dirty="0" smtClean="0"/>
              <a:t> </a:t>
            </a:r>
            <a:r>
              <a:rPr lang="en-US" sz="1800" b="1" dirty="0" smtClean="0"/>
              <a:t>Python 2.0 </a:t>
            </a:r>
            <a:r>
              <a:rPr lang="en-US" sz="1800" dirty="0" smtClean="0"/>
              <a:t>introduced </a:t>
            </a:r>
            <a:r>
              <a:rPr lang="en-US" sz="1800" b="1" dirty="0" smtClean="0"/>
              <a:t>list comprehensions </a:t>
            </a:r>
            <a:r>
              <a:rPr lang="en-US" sz="1800" dirty="0" smtClean="0"/>
              <a:t>and </a:t>
            </a:r>
            <a:r>
              <a:rPr lang="en-US" sz="1800" b="1" dirty="0" smtClean="0"/>
              <a:t>garbage collection </a:t>
            </a:r>
            <a:r>
              <a:rPr lang="en-US" sz="1800" dirty="0" smtClean="0"/>
              <a:t>using reference counting.</a:t>
            </a:r>
          </a:p>
          <a:p>
            <a:r>
              <a:rPr lang="en-US" sz="1800" b="1" dirty="0" smtClean="0"/>
              <a:t>2008:</a:t>
            </a:r>
            <a:r>
              <a:rPr lang="en-US" sz="1800" dirty="0" smtClean="0"/>
              <a:t> </a:t>
            </a:r>
            <a:r>
              <a:rPr lang="en-US" sz="1800" b="1" dirty="0" smtClean="0"/>
              <a:t>Python 3.0 </a:t>
            </a:r>
            <a:r>
              <a:rPr lang="en-US" sz="1800" dirty="0" smtClean="0"/>
              <a:t>was released, breaking backward compatibility but improving </a:t>
            </a:r>
            <a:r>
              <a:rPr lang="en-US" sz="1800" b="1" dirty="0" smtClean="0"/>
              <a:t>Unicode support and syntax.</a:t>
            </a:r>
          </a:p>
          <a:p>
            <a:r>
              <a:rPr lang="en-US" sz="1800" b="1" dirty="0" smtClean="0"/>
              <a:t>2010:</a:t>
            </a:r>
            <a:r>
              <a:rPr lang="en-US" sz="1800" dirty="0" smtClean="0"/>
              <a:t> </a:t>
            </a:r>
            <a:r>
              <a:rPr lang="en-US" sz="1800" b="1" dirty="0" smtClean="0"/>
              <a:t>Python 2 was officially deprecated</a:t>
            </a:r>
            <a:r>
              <a:rPr lang="en-US" sz="1800" dirty="0" smtClean="0"/>
              <a:t>, encouraging migration to Python 3.</a:t>
            </a:r>
          </a:p>
          <a:p>
            <a:r>
              <a:rPr lang="en-US" sz="1800" b="1" dirty="0" smtClean="0"/>
              <a:t>2020:</a:t>
            </a:r>
            <a:r>
              <a:rPr lang="en-US" sz="1800" dirty="0" smtClean="0"/>
              <a:t> Python 2.x support ended on January 1, marking </a:t>
            </a:r>
            <a:r>
              <a:rPr lang="en-US" sz="1800" b="1" dirty="0" smtClean="0"/>
              <a:t>full adoption of Python 3.</a:t>
            </a:r>
          </a:p>
          <a:p>
            <a:r>
              <a:rPr lang="en-US" sz="1800" b="1" dirty="0" smtClean="0"/>
              <a:t>Present (2024-2025): </a:t>
            </a:r>
            <a:r>
              <a:rPr lang="en-US" sz="1800" dirty="0" smtClean="0"/>
              <a:t>Python dominates </a:t>
            </a:r>
            <a:r>
              <a:rPr lang="en-US" sz="1800" b="1" dirty="0" smtClean="0"/>
              <a:t>AI, ML, data science, web development, and automation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0169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String </a:t>
            </a:r>
            <a:r>
              <a:rPr lang="en-IN" b="1" dirty="0" smtClean="0"/>
              <a:t>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smtClean="0"/>
              <a:t>Concatenation: </a:t>
            </a:r>
            <a:r>
              <a:rPr lang="en-IN" sz="1800" dirty="0" smtClean="0"/>
              <a:t>Combine strings using +</a:t>
            </a:r>
          </a:p>
          <a:p>
            <a:pPr marL="457200" lvl="1" indent="0">
              <a:buNone/>
            </a:pPr>
            <a:r>
              <a:rPr lang="en-US" sz="1800" dirty="0" smtClean="0"/>
              <a:t>greeting = "Hello"</a:t>
            </a:r>
          </a:p>
          <a:p>
            <a:pPr marL="457200" lvl="1" indent="0">
              <a:buNone/>
            </a:pPr>
            <a:r>
              <a:rPr lang="en-US" sz="1800" dirty="0" smtClean="0"/>
              <a:t>name = "Alice"</a:t>
            </a:r>
          </a:p>
          <a:p>
            <a:pPr marL="457200" lvl="1" indent="0">
              <a:buNone/>
            </a:pPr>
            <a:r>
              <a:rPr lang="en-US" sz="1800" dirty="0" smtClean="0"/>
              <a:t>Output: message = “Hello, Alice”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IN" sz="1800" b="1" dirty="0" smtClean="0"/>
              <a:t>Repetition</a:t>
            </a:r>
            <a:r>
              <a:rPr lang="en-IN" sz="1800" dirty="0" smtClean="0"/>
              <a:t>: Repeat strings using *.</a:t>
            </a:r>
          </a:p>
          <a:p>
            <a:pPr marL="0" indent="0">
              <a:buNone/>
            </a:pPr>
            <a:r>
              <a:rPr lang="en-IN" sz="1800" dirty="0" smtClean="0"/>
              <a:t>          line = "-" </a:t>
            </a:r>
          </a:p>
          <a:p>
            <a:pPr marL="0" indent="0">
              <a:buNone/>
            </a:pPr>
            <a:r>
              <a:rPr lang="en-US" sz="1800" dirty="0" smtClean="0"/>
              <a:t>          output: line = “-----------------------”</a:t>
            </a:r>
            <a:endParaRPr lang="en-IN" sz="1800" dirty="0" smtClean="0"/>
          </a:p>
          <a:p>
            <a:pPr marL="0" indent="0">
              <a:buNone/>
            </a:pPr>
            <a:r>
              <a:rPr lang="en-US" sz="1800" b="1" dirty="0" smtClean="0"/>
              <a:t>Length: </a:t>
            </a:r>
            <a:r>
              <a:rPr lang="en-US" sz="1800" dirty="0" smtClean="0"/>
              <a:t>Use </a:t>
            </a:r>
            <a:r>
              <a:rPr lang="en-US" sz="1800" dirty="0" err="1" smtClean="0"/>
              <a:t>len</a:t>
            </a:r>
            <a:r>
              <a:rPr lang="en-US" sz="1800" dirty="0" smtClean="0"/>
              <a:t>() to find the number of characters.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text = "Python“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output: </a:t>
            </a:r>
            <a:r>
              <a:rPr lang="en-US" sz="1800" dirty="0" err="1" smtClean="0"/>
              <a:t>len</a:t>
            </a:r>
            <a:r>
              <a:rPr lang="en-US" sz="1800" dirty="0" smtClean="0"/>
              <a:t>(text) = 6</a:t>
            </a:r>
            <a:endParaRPr lang="en-IN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459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Indexing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54723" cy="4351338"/>
          </a:xfrm>
        </p:spPr>
      </p:pic>
    </p:spTree>
    <p:extLst>
      <p:ext uri="{BB962C8B-B14F-4D97-AF65-F5344CB8AC3E}">
        <p14:creationId xmlns:p14="http://schemas.microsoft.com/office/powerpoint/2010/main" val="15686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Indexing and </a:t>
            </a:r>
            <a:r>
              <a:rPr lang="en-IN" b="1" dirty="0" smtClean="0"/>
              <a:t>Slicing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Indexing: </a:t>
            </a:r>
            <a:r>
              <a:rPr lang="en-IN" sz="2000" dirty="0" smtClean="0"/>
              <a:t>Access characters using their position (starts from 0).</a:t>
            </a:r>
          </a:p>
          <a:p>
            <a:pPr lvl="1"/>
            <a:r>
              <a:rPr lang="en-IN" sz="2000" dirty="0" smtClean="0"/>
              <a:t>text = "Python"</a:t>
            </a:r>
          </a:p>
          <a:p>
            <a:pPr lvl="1"/>
            <a:r>
              <a:rPr lang="en-IN" sz="2000" dirty="0" smtClean="0"/>
              <a:t>Access/Find first char? # Output: P</a:t>
            </a:r>
          </a:p>
          <a:p>
            <a:pPr lvl="1"/>
            <a:r>
              <a:rPr lang="en-IN" sz="2000" dirty="0" smtClean="0"/>
              <a:t>Access/find last char?  # Output: n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/>
              <a:t>Slicing: </a:t>
            </a:r>
            <a:r>
              <a:rPr lang="en-IN" sz="2000" dirty="0" smtClean="0"/>
              <a:t>Extract substrings using [start: end].</a:t>
            </a:r>
          </a:p>
          <a:p>
            <a:pPr lvl="1"/>
            <a:r>
              <a:rPr lang="en-IN" sz="2000" dirty="0" smtClean="0"/>
              <a:t>text = "Python Programming"</a:t>
            </a:r>
          </a:p>
          <a:p>
            <a:pPr lvl="1"/>
            <a:r>
              <a:rPr lang="en-IN" sz="2000" dirty="0" smtClean="0"/>
              <a:t>print(text[0:6])  # Output: Python</a:t>
            </a:r>
          </a:p>
          <a:p>
            <a:pPr lvl="1"/>
            <a:r>
              <a:rPr lang="en-IN" sz="2000" dirty="0" smtClean="0"/>
              <a:t>print(text[7:])   # Output: Programming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021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Common String </a:t>
            </a:r>
            <a:r>
              <a:rPr lang="en-IN" b="1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upper(): </a:t>
            </a:r>
            <a:r>
              <a:rPr lang="en-IN" sz="1800" dirty="0" smtClean="0"/>
              <a:t>Converts to uppercase.</a:t>
            </a:r>
          </a:p>
          <a:p>
            <a:pPr marL="0" indent="0">
              <a:buNone/>
            </a:pPr>
            <a:r>
              <a:rPr lang="en-IN" sz="1800" dirty="0"/>
              <a:t>	I</a:t>
            </a:r>
            <a:r>
              <a:rPr lang="en-IN" sz="1800" dirty="0" smtClean="0"/>
              <a:t>nput = "hello“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     Output: “HELLO”</a:t>
            </a:r>
          </a:p>
          <a:p>
            <a:pPr marL="0" indent="0">
              <a:buNone/>
            </a:pPr>
            <a:r>
              <a:rPr lang="en-IN" sz="1800" b="1" dirty="0" smtClean="0"/>
              <a:t>lower(): </a:t>
            </a:r>
            <a:r>
              <a:rPr lang="en-IN" sz="1800" dirty="0" smtClean="0"/>
              <a:t>Converts to lowercase.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Input = "HELLO“”</a:t>
            </a:r>
          </a:p>
          <a:p>
            <a:pPr marL="0" indent="0">
              <a:buNone/>
            </a:pPr>
            <a:r>
              <a:rPr lang="en-IN" sz="1800" dirty="0" smtClean="0"/>
              <a:t>	Output: hello</a:t>
            </a:r>
          </a:p>
          <a:p>
            <a:pPr marL="0" indent="0">
              <a:buNone/>
            </a:pPr>
            <a:r>
              <a:rPr lang="en-IN" sz="1800" b="1" dirty="0" smtClean="0"/>
              <a:t>strip(): </a:t>
            </a:r>
            <a:r>
              <a:rPr lang="en-IN" sz="1800" dirty="0" smtClean="0"/>
              <a:t>Removes leading and trailing whitespace.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Input = "  hello  "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Output: hello</a:t>
            </a:r>
          </a:p>
          <a:p>
            <a:pPr marL="0" indent="0">
              <a:buNone/>
            </a:pPr>
            <a:r>
              <a:rPr lang="en-IN" sz="1800" b="1" dirty="0" smtClean="0"/>
              <a:t>replace(): </a:t>
            </a:r>
            <a:r>
              <a:rPr lang="en-IN" sz="1800" dirty="0" smtClean="0"/>
              <a:t>Replaces a substring.</a:t>
            </a:r>
          </a:p>
          <a:p>
            <a:pPr marL="0" indent="0">
              <a:buNone/>
            </a:pPr>
            <a:r>
              <a:rPr lang="en-IN" sz="1800" dirty="0" smtClean="0"/>
              <a:t>	Input "hello“             Output: “</a:t>
            </a:r>
            <a:r>
              <a:rPr lang="en-IN" sz="1800" dirty="0"/>
              <a:t>c</a:t>
            </a:r>
            <a:r>
              <a:rPr lang="en-IN" sz="1800" dirty="0" smtClean="0"/>
              <a:t>ello”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294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split(): </a:t>
            </a:r>
            <a:r>
              <a:rPr lang="en-IN" sz="1800" dirty="0" smtClean="0"/>
              <a:t>Splits the string into a list of substrings.</a:t>
            </a:r>
          </a:p>
          <a:p>
            <a:pPr marL="457200" lvl="1" indent="0">
              <a:buNone/>
            </a:pPr>
            <a:r>
              <a:rPr lang="en-IN" sz="1800" dirty="0" smtClean="0"/>
              <a:t>Input:"</a:t>
            </a:r>
            <a:r>
              <a:rPr lang="en-IN" sz="1800" dirty="0" err="1" smtClean="0"/>
              <a:t>abc</a:t>
            </a:r>
            <a:r>
              <a:rPr lang="en-IN" sz="1800" dirty="0" smtClean="0"/>
              <a:t>“                    Output: ['a', 'b', 'c']</a:t>
            </a:r>
          </a:p>
          <a:p>
            <a:pPr marL="0" indent="0">
              <a:buNone/>
            </a:pPr>
            <a:r>
              <a:rPr lang="en-IN" sz="1800" b="1" dirty="0" smtClean="0"/>
              <a:t>join(): </a:t>
            </a:r>
            <a:r>
              <a:rPr lang="en-IN" sz="1800" dirty="0" smtClean="0"/>
              <a:t>Joins a list of strings into one string.</a:t>
            </a:r>
          </a:p>
          <a:p>
            <a:pPr marL="457200" lvl="1" indent="0">
              <a:buNone/>
            </a:pPr>
            <a:r>
              <a:rPr lang="en-IN" sz="1800" dirty="0" smtClean="0"/>
              <a:t>Input ['a', 'b', 'c']))        Output: “</a:t>
            </a:r>
            <a:r>
              <a:rPr lang="en-IN" sz="1800" dirty="0" err="1" smtClean="0"/>
              <a:t>abc</a:t>
            </a:r>
            <a:r>
              <a:rPr lang="en-IN" sz="1800" dirty="0" smtClean="0"/>
              <a:t>”</a:t>
            </a:r>
          </a:p>
          <a:p>
            <a:pPr marL="0" indent="0">
              <a:buNone/>
            </a:pPr>
            <a:r>
              <a:rPr lang="en-IN" sz="1800" b="1" dirty="0" smtClean="0"/>
              <a:t>find(): </a:t>
            </a:r>
            <a:r>
              <a:rPr lang="en-IN" sz="1800" dirty="0" smtClean="0"/>
              <a:t>Finds the index of a substring.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input "hello“                    Index of h?e?l?o?            Output: 1,2,3,.etc.</a:t>
            </a:r>
          </a:p>
          <a:p>
            <a:pPr marL="0" indent="0">
              <a:buNone/>
            </a:pPr>
            <a:r>
              <a:rPr lang="en-IN" sz="1800" b="1" dirty="0" smtClean="0"/>
              <a:t>startswith(): </a:t>
            </a:r>
            <a:r>
              <a:rPr lang="en-IN" sz="1800" dirty="0" smtClean="0"/>
              <a:t>Checks if the string starts with a substring.</a:t>
            </a:r>
          </a:p>
          <a:p>
            <a:pPr marL="0" indent="0">
              <a:buNone/>
            </a:pPr>
            <a:r>
              <a:rPr lang="en-IN" sz="1800" dirty="0" smtClean="0"/>
              <a:t>       Input "hello“                     startswith h?                   # Output: True</a:t>
            </a:r>
          </a:p>
          <a:p>
            <a:pPr marL="0" indent="0">
              <a:buNone/>
            </a:pPr>
            <a:r>
              <a:rPr lang="en-IN" sz="1800" b="1" dirty="0" smtClean="0"/>
              <a:t>endswith(): </a:t>
            </a:r>
            <a:r>
              <a:rPr lang="en-IN" sz="1800" dirty="0" smtClean="0"/>
              <a:t>Checks if the string ends with a substring.</a:t>
            </a:r>
          </a:p>
          <a:p>
            <a:pPr marL="0" indent="0">
              <a:buNone/>
            </a:pPr>
            <a:r>
              <a:rPr lang="en-IN" sz="1800" dirty="0" smtClean="0"/>
              <a:t>       Input "hello“                     endswith o?        # Output: True</a:t>
            </a:r>
          </a:p>
          <a:p>
            <a:pPr marL="0" indent="0">
              <a:buNone/>
            </a:pPr>
            <a:r>
              <a:rPr lang="en-US" sz="1800" b="1" dirty="0"/>
              <a:t>Reversing a </a:t>
            </a:r>
            <a:r>
              <a:rPr lang="en-US" sz="1800" b="1" dirty="0" smtClean="0"/>
              <a:t>String</a:t>
            </a:r>
            <a:r>
              <a:rPr lang="en-US" sz="1800" dirty="0" smtClean="0"/>
              <a:t>: Use </a:t>
            </a:r>
            <a:r>
              <a:rPr lang="en-US" sz="1800" dirty="0"/>
              <a:t>slicing to reverse a string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text = "Python“                 output: # Output: </a:t>
            </a:r>
            <a:r>
              <a:rPr lang="en-US" sz="1800" dirty="0" err="1" smtClean="0"/>
              <a:t>nohtyP</a:t>
            </a: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0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4" y="689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String Methods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 smtClean="0"/>
              <a:t>Python provides many built-in methods to manipulate strings. Here are some commonly used ones:</a:t>
            </a:r>
            <a:endParaRPr lang="en-IN" sz="2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16955" y="2435550"/>
          <a:ext cx="9623151" cy="4250560"/>
        </p:xfrm>
        <a:graphic>
          <a:graphicData uri="http://schemas.openxmlformats.org/drawingml/2006/table">
            <a:tbl>
              <a:tblPr/>
              <a:tblGrid>
                <a:gridCol w="3207717"/>
                <a:gridCol w="3207717"/>
                <a:gridCol w="3207717"/>
              </a:tblGrid>
              <a:tr h="287801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effectLst/>
                        </a:rPr>
                        <a:t>Method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</a:rPr>
                        <a:t>Description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</a:rPr>
                        <a:t>Example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801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upper()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Converts the string to uppercase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"hello".upper() → "HELLO"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801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lower()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Converts the string to lowercase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"HELLO".lower() → "hello"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3652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strip()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Removes leading and trailing whitespace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" hello ".strip() → "hello"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801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replace()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Replaces a substring with another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"hello".replace("h", "j") → "jello"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3652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split()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Splits the string into a list of substrings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"a,b,c".split(",") → ["a", "b", "c"]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801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join()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Joins a list of strings into one string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",".join(["a", "b", "c"]) → "a,b,c"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801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find()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Finds the index of a substring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"hello".find("e") → 1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3652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startswith()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Checks if the string starts with a substring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"</a:t>
                      </a:r>
                      <a:r>
                        <a:rPr lang="en-IN" sz="1600" dirty="0" err="1">
                          <a:effectLst/>
                        </a:rPr>
                        <a:t>hello".startswith</a:t>
                      </a:r>
                      <a:r>
                        <a:rPr lang="en-IN" sz="1600" dirty="0">
                          <a:effectLst/>
                        </a:rPr>
                        <a:t>("he") → True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3652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endswith()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Checks if the string ends with a substring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"</a:t>
                      </a:r>
                      <a:r>
                        <a:rPr lang="en-IN" sz="1600" dirty="0" err="1">
                          <a:effectLst/>
                        </a:rPr>
                        <a:t>hello".endswith</a:t>
                      </a:r>
                      <a:r>
                        <a:rPr lang="en-IN" sz="1600" dirty="0">
                          <a:effectLst/>
                        </a:rPr>
                        <a:t>("lo") → True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Convert a string to uppercase and lowercase.</a:t>
            </a:r>
          </a:p>
          <a:p>
            <a:r>
              <a:rPr lang="en-IN" sz="2000" dirty="0" smtClean="0"/>
              <a:t>Remove leading and trailing spaces from a string.</a:t>
            </a:r>
          </a:p>
          <a:p>
            <a:r>
              <a:rPr lang="en-IN" sz="2000" dirty="0" smtClean="0"/>
              <a:t>Replace all occurrences of a substring in a string.</a:t>
            </a:r>
          </a:p>
          <a:p>
            <a:r>
              <a:rPr lang="en-IN" sz="2000" dirty="0" smtClean="0"/>
              <a:t>Split a string into a list of words.</a:t>
            </a:r>
          </a:p>
          <a:p>
            <a:r>
              <a:rPr lang="en-IN" sz="2000" dirty="0" smtClean="0"/>
              <a:t>Join a list of words into a single string.</a:t>
            </a:r>
          </a:p>
          <a:p>
            <a:r>
              <a:rPr lang="en-IN" sz="2000" dirty="0" smtClean="0"/>
              <a:t>Find the index of a substring in a string.</a:t>
            </a:r>
          </a:p>
          <a:p>
            <a:r>
              <a:rPr lang="en-IN" sz="2000" dirty="0" smtClean="0"/>
              <a:t>Check if a string starts or ends with a specific substring.</a:t>
            </a:r>
          </a:p>
          <a:p>
            <a:r>
              <a:rPr lang="en-US" sz="2000" dirty="0" smtClean="0"/>
              <a:t>Reverse a string.</a:t>
            </a:r>
          </a:p>
          <a:p>
            <a:r>
              <a:rPr lang="en-US" sz="2000" dirty="0" smtClean="0"/>
              <a:t>Count the number of vowels in a string.</a:t>
            </a:r>
          </a:p>
          <a:p>
            <a:r>
              <a:rPr lang="en-US" sz="2000" dirty="0" smtClean="0"/>
              <a:t>Replace spaces with underscores.</a:t>
            </a:r>
          </a:p>
          <a:p>
            <a:r>
              <a:rPr lang="en-US" sz="2000" dirty="0" smtClean="0"/>
              <a:t>Check if a string is a palindrome.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15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of Python Interpreter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Python Interpreter – Google Colab Python3 Interpreter</a:t>
            </a:r>
          </a:p>
          <a:p>
            <a:r>
              <a:rPr lang="en-US" dirty="0" smtClean="0"/>
              <a:t>Offline Python Interpreter – VS code,Pycharm,Spider,Miniconda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9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Python Environment using Google Colab Environment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</a:t>
            </a:r>
            <a:r>
              <a:rPr lang="en-IN" dirty="0" smtClean="0"/>
              <a:t>oogle </a:t>
            </a:r>
            <a:r>
              <a:rPr lang="en-IN" dirty="0" err="1" smtClean="0"/>
              <a:t>colab</a:t>
            </a:r>
            <a:r>
              <a:rPr lang="en-IN" dirty="0" smtClean="0"/>
              <a:t> notebook -</a:t>
            </a:r>
            <a:r>
              <a:rPr lang="en-IN" u="sng" dirty="0" smtClean="0">
                <a:solidFill>
                  <a:srgbClr val="00B0F0"/>
                </a:solidFill>
              </a:rPr>
              <a:t>https://colab.research.google.com/notebooks/</a:t>
            </a:r>
            <a:r>
              <a:rPr lang="en-IN" u="sng" dirty="0" err="1" smtClean="0">
                <a:solidFill>
                  <a:srgbClr val="00B0F0"/>
                </a:solidFill>
              </a:rPr>
              <a:t>intro.ipynb</a:t>
            </a:r>
            <a:endParaRPr lang="en-IN" u="sng" dirty="0" smtClean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3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https://www.python.org/</a:t>
            </a:r>
            <a:endParaRPr lang="en-US" u="sng" dirty="0" smtClean="0">
              <a:solidFill>
                <a:srgbClr val="00B0F0"/>
              </a:solidFill>
            </a:endParaRPr>
          </a:p>
          <a:p>
            <a:endParaRPr lang="en-IN" u="sng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8" y="2383203"/>
            <a:ext cx="10705368" cy="392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29" y="1825625"/>
            <a:ext cx="6978342" cy="4351338"/>
          </a:xfrm>
        </p:spPr>
      </p:pic>
    </p:spTree>
    <p:extLst>
      <p:ext uri="{BB962C8B-B14F-4D97-AF65-F5344CB8AC3E}">
        <p14:creationId xmlns:p14="http://schemas.microsoft.com/office/powerpoint/2010/main" val="32748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68" y="1825625"/>
            <a:ext cx="7073863" cy="4351338"/>
          </a:xfrm>
        </p:spPr>
      </p:pic>
    </p:spTree>
    <p:extLst>
      <p:ext uri="{BB962C8B-B14F-4D97-AF65-F5344CB8AC3E}">
        <p14:creationId xmlns:p14="http://schemas.microsoft.com/office/powerpoint/2010/main" val="4951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17" y="1825625"/>
            <a:ext cx="7051966" cy="4351338"/>
          </a:xfrm>
        </p:spPr>
      </p:pic>
    </p:spTree>
    <p:extLst>
      <p:ext uri="{BB962C8B-B14F-4D97-AF65-F5344CB8AC3E}">
        <p14:creationId xmlns:p14="http://schemas.microsoft.com/office/powerpoint/2010/main" val="42685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install Python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07" y="1825625"/>
            <a:ext cx="7092385" cy="4351338"/>
          </a:xfrm>
        </p:spPr>
      </p:pic>
    </p:spTree>
    <p:extLst>
      <p:ext uri="{BB962C8B-B14F-4D97-AF65-F5344CB8AC3E}">
        <p14:creationId xmlns:p14="http://schemas.microsoft.com/office/powerpoint/2010/main" val="227074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1201</Words>
  <Application>Microsoft Office PowerPoint</Application>
  <PresentationFormat>Widescreen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Agenda for Discussion</vt:lpstr>
      <vt:lpstr>History of Python</vt:lpstr>
      <vt:lpstr>Understanding of Python Interpreter</vt:lpstr>
      <vt:lpstr>Introduction to Python Environment using Google Colab Environment </vt:lpstr>
      <vt:lpstr>How to install Python</vt:lpstr>
      <vt:lpstr>How to install Python</vt:lpstr>
      <vt:lpstr>How to install Python</vt:lpstr>
      <vt:lpstr>How to install Python</vt:lpstr>
      <vt:lpstr>How to install Python</vt:lpstr>
      <vt:lpstr>How to install Python</vt:lpstr>
      <vt:lpstr>PowerPoint Presentation</vt:lpstr>
      <vt:lpstr>Features of python languages</vt:lpstr>
      <vt:lpstr>Variables in pythons</vt:lpstr>
      <vt:lpstr>Data Types</vt:lpstr>
      <vt:lpstr>Integer data type</vt:lpstr>
      <vt:lpstr>Float Data Type</vt:lpstr>
      <vt:lpstr>Complex Data Type</vt:lpstr>
      <vt:lpstr>Python Casting</vt:lpstr>
      <vt:lpstr>Introduction to Strings</vt:lpstr>
      <vt:lpstr>Basic String Operations</vt:lpstr>
      <vt:lpstr>String Indexing</vt:lpstr>
      <vt:lpstr>String Indexing and Slicing</vt:lpstr>
      <vt:lpstr> Common String Methods</vt:lpstr>
      <vt:lpstr>PowerPoint Presentation</vt:lpstr>
      <vt:lpstr>String Methods Python provides many built-in methods to manipulate strings. Here are some commonly used ones:</vt:lpstr>
      <vt:lpstr>Practice 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2025-02-05T10:05:28Z</dcterms:created>
  <dcterms:modified xsi:type="dcterms:W3CDTF">2025-02-12T16:57:55Z</dcterms:modified>
</cp:coreProperties>
</file>