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8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7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7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8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6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3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4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CA94-20E4-4F78-815A-75E412765A20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CDC9-0105-4C16-9D9F-A45911FB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0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</a:t>
            </a:r>
            <a:r>
              <a:rPr lang="en-IN" b="1" dirty="0" smtClean="0"/>
              <a:t>Formatting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F-Strings :</a:t>
            </a:r>
            <a:endParaRPr lang="en-US" sz="2000" dirty="0" smtClean="0"/>
          </a:p>
          <a:p>
            <a:pPr lvl="1"/>
            <a:r>
              <a:rPr lang="en-US" sz="2000" dirty="0" smtClean="0"/>
              <a:t>name = "Alice"</a:t>
            </a:r>
          </a:p>
          <a:p>
            <a:pPr lvl="1"/>
            <a:r>
              <a:rPr lang="en-US" sz="2000" dirty="0" smtClean="0"/>
              <a:t>age = 25</a:t>
            </a:r>
          </a:p>
          <a:p>
            <a:pPr lvl="1"/>
            <a:r>
              <a:rPr lang="en-US" sz="2000" dirty="0" smtClean="0"/>
              <a:t>f"{name} :{age} "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format() Method:</a:t>
            </a:r>
          </a:p>
          <a:p>
            <a:pPr lvl="1"/>
            <a:r>
              <a:rPr lang="en-US" sz="2000" dirty="0" smtClean="0"/>
              <a:t>" {} :{} ". format(name, age)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% Operator (Older Style):</a:t>
            </a:r>
            <a:endParaRPr lang="en-US" sz="2000" dirty="0" smtClean="0"/>
          </a:p>
          <a:p>
            <a:pPr lvl="1"/>
            <a:r>
              <a:rPr lang="en-US" sz="2000" dirty="0" smtClean="0"/>
              <a:t>"%s %d " % (name, age)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74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Use Lists?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Store multiple values in a single variable.</a:t>
            </a:r>
          </a:p>
          <a:p>
            <a:r>
              <a:rPr lang="en-US" sz="2000" dirty="0" smtClean="0"/>
              <a:t>Maintain the order of elements.</a:t>
            </a:r>
          </a:p>
          <a:p>
            <a:r>
              <a:rPr lang="en-US" sz="2000" dirty="0" smtClean="0"/>
              <a:t>Support dynamic resizing and modification.</a:t>
            </a:r>
          </a:p>
          <a:p>
            <a:r>
              <a:rPr lang="en-US" sz="2000" dirty="0" smtClean="0"/>
              <a:t>Allow efficient iteration and indexing.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04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Creating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Empty List: my_list = []</a:t>
            </a:r>
          </a:p>
          <a:p>
            <a:r>
              <a:rPr lang="en-US" sz="2000" dirty="0" smtClean="0"/>
              <a:t>List with elements: numbers = [1, 2, 3, 4]</a:t>
            </a:r>
          </a:p>
          <a:p>
            <a:r>
              <a:rPr lang="en-US" sz="2000" dirty="0" smtClean="0"/>
              <a:t>Mixed Data Types: mixed = [1, "apple", 3.14]</a:t>
            </a:r>
          </a:p>
          <a:p>
            <a:r>
              <a:rPr lang="en-US" sz="2000" dirty="0" smtClean="0"/>
              <a:t>Using list constructor: new_list = list((1, 2, 3))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06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Elements in a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Indexing: Access elements using their index (starts from 0)</a:t>
            </a:r>
          </a:p>
          <a:p>
            <a:r>
              <a:rPr lang="en-US" sz="2000" dirty="0" smtClean="0"/>
              <a:t>Example: fruits = ["apple", "banana", "cherry"]</a:t>
            </a:r>
          </a:p>
          <a:p>
            <a:r>
              <a:rPr lang="en-US" sz="2000" dirty="0" smtClean="0"/>
              <a:t>Example: fruits[0] → "apple"</a:t>
            </a:r>
          </a:p>
          <a:p>
            <a:r>
              <a:rPr lang="en-US" sz="2000" dirty="0" smtClean="0"/>
              <a:t>Negative Indexing: Access elements from the end.</a:t>
            </a:r>
          </a:p>
          <a:p>
            <a:r>
              <a:rPr lang="en-US" sz="2000" dirty="0" smtClean="0"/>
              <a:t>Example: fruits[-1] → "cherry"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73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Modifying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Example: fruits = ["apple", "banana", "cherry"]</a:t>
            </a:r>
          </a:p>
          <a:p>
            <a:r>
              <a:rPr lang="en-US" sz="2000" dirty="0" smtClean="0"/>
              <a:t>Change an Element: fruits[1] = "blueberry"</a:t>
            </a:r>
          </a:p>
          <a:p>
            <a:pPr marL="0" indent="0">
              <a:buNone/>
            </a:pPr>
            <a:r>
              <a:rPr lang="en-US" sz="2000" b="1" dirty="0" smtClean="0"/>
              <a:t>Add Elements:</a:t>
            </a:r>
          </a:p>
          <a:p>
            <a:r>
              <a:rPr lang="en-US" sz="2000" dirty="0" smtClean="0"/>
              <a:t>append(): Adds to the end.</a:t>
            </a:r>
          </a:p>
          <a:p>
            <a:r>
              <a:rPr lang="en-US" sz="2000" dirty="0" smtClean="0"/>
              <a:t>insert(): Inserts at a specific position.</a:t>
            </a:r>
          </a:p>
          <a:p>
            <a:r>
              <a:rPr lang="en-US" sz="2000" dirty="0" smtClean="0"/>
              <a:t>extend(): Adds multiple elements.</a:t>
            </a:r>
          </a:p>
          <a:p>
            <a:pPr marL="0" indent="0">
              <a:buNone/>
            </a:pPr>
            <a:r>
              <a:rPr lang="en-US" sz="2000" b="1" dirty="0" smtClean="0"/>
              <a:t>Remove Elements:</a:t>
            </a:r>
          </a:p>
          <a:p>
            <a:r>
              <a:rPr lang="en-US" sz="2000" dirty="0" smtClean="0"/>
              <a:t>remove(): Removes the first occurrence of a value.</a:t>
            </a:r>
          </a:p>
          <a:p>
            <a:r>
              <a:rPr lang="en-US" sz="2000" dirty="0" smtClean="0"/>
              <a:t>pop(): Removes and returns an element at a specific index.</a:t>
            </a:r>
          </a:p>
          <a:p>
            <a:r>
              <a:rPr lang="en-US" sz="2000" dirty="0" smtClean="0"/>
              <a:t>del: Deletes an element or slice.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1409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</a:t>
            </a:r>
            <a:r>
              <a:rPr lang="en-IN" b="1" dirty="0" smtClean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Slicing: </a:t>
            </a:r>
            <a:r>
              <a:rPr lang="en-US" sz="2000" dirty="0" smtClean="0"/>
              <a:t>Extract a portion of the list using [</a:t>
            </a:r>
            <a:r>
              <a:rPr lang="en-US" sz="2000" dirty="0" err="1" smtClean="0"/>
              <a:t>start:stop:step</a:t>
            </a:r>
            <a:r>
              <a:rPr lang="en-US" sz="2000" dirty="0" smtClean="0"/>
              <a:t>].</a:t>
            </a:r>
          </a:p>
          <a:p>
            <a:pPr lvl="1"/>
            <a:r>
              <a:rPr lang="en-US" sz="2000" dirty="0" smtClean="0"/>
              <a:t>Example: numbers[2:5] → [2, 3, 4]</a:t>
            </a:r>
          </a:p>
          <a:p>
            <a:endParaRPr lang="en-US" sz="2000" dirty="0" smtClean="0"/>
          </a:p>
          <a:p>
            <a:r>
              <a:rPr lang="en-US" sz="2000" b="1" dirty="0" smtClean="0"/>
              <a:t>Concatenation: </a:t>
            </a:r>
            <a:r>
              <a:rPr lang="en-US" sz="2000" dirty="0" smtClean="0"/>
              <a:t>Combine lists using +.</a:t>
            </a:r>
          </a:p>
          <a:p>
            <a:pPr lvl="1"/>
            <a:r>
              <a:rPr lang="en-US" sz="2000" dirty="0" smtClean="0"/>
              <a:t>Example: list1 + list2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Repetition: </a:t>
            </a:r>
            <a:r>
              <a:rPr lang="en-US" sz="2000" dirty="0" smtClean="0"/>
              <a:t>Repeat a list using *.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Example: [1, 2] * 3 → [1, 2, 1, 2, 1, 2]</a:t>
            </a:r>
            <a:endParaRPr lang="en-IN" dirty="0" smtClean="0"/>
          </a:p>
          <a:p>
            <a:endParaRPr lang="en-US" sz="2000" dirty="0"/>
          </a:p>
          <a:p>
            <a:r>
              <a:rPr lang="en-US" sz="2000" dirty="0" smtClean="0"/>
              <a:t>Repetition: list1 * 3</a:t>
            </a:r>
          </a:p>
          <a:p>
            <a:r>
              <a:rPr lang="en-US" sz="2000" dirty="0" smtClean="0"/>
              <a:t>Checking length: </a:t>
            </a:r>
            <a:r>
              <a:rPr lang="en-US" sz="2000" dirty="0" err="1" smtClean="0"/>
              <a:t>len</a:t>
            </a:r>
            <a:r>
              <a:rPr lang="en-US" sz="2000" dirty="0" smtClean="0"/>
              <a:t>(my_list)</a:t>
            </a:r>
            <a:endParaRPr lang="en-IN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827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len</a:t>
            </a:r>
            <a:r>
              <a:rPr lang="en-US" sz="2000" dirty="0" smtClean="0"/>
              <a:t>(): Returns the number of elements.</a:t>
            </a:r>
          </a:p>
          <a:p>
            <a:r>
              <a:rPr lang="en-US" sz="2000" dirty="0" smtClean="0"/>
              <a:t>count(): Counts occurrences of an element.</a:t>
            </a:r>
          </a:p>
          <a:p>
            <a:r>
              <a:rPr lang="en-US" sz="2000" dirty="0" smtClean="0"/>
              <a:t>index(): Returns the index of the first occurrence.</a:t>
            </a:r>
          </a:p>
          <a:p>
            <a:r>
              <a:rPr lang="en-US" sz="2000" dirty="0" smtClean="0"/>
              <a:t>sort(): Sorts the list in place.</a:t>
            </a:r>
          </a:p>
          <a:p>
            <a:r>
              <a:rPr lang="en-US" sz="2000" dirty="0" smtClean="0"/>
              <a:t>reverse(): Reverses the list in place.</a:t>
            </a:r>
          </a:p>
          <a:p>
            <a:r>
              <a:rPr lang="en-US" sz="2000" dirty="0" smtClean="0"/>
              <a:t>copy(): Creates a shallow copy of the list.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20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Definition: </a:t>
            </a:r>
            <a:r>
              <a:rPr lang="en-US" sz="2400" dirty="0" smtClean="0"/>
              <a:t>A concise way to create lists.</a:t>
            </a:r>
          </a:p>
          <a:p>
            <a:r>
              <a:rPr lang="en-US" sz="2400" b="1" dirty="0" smtClean="0"/>
              <a:t>Syntax: </a:t>
            </a:r>
            <a:r>
              <a:rPr lang="en-US" sz="2400" dirty="0" smtClean="0"/>
              <a:t>[expression for item in iterable if condition]</a:t>
            </a:r>
          </a:p>
          <a:p>
            <a:r>
              <a:rPr lang="en-US" sz="2400" b="1" dirty="0" smtClean="0"/>
              <a:t>Example: </a:t>
            </a:r>
            <a:r>
              <a:rPr lang="en-US" sz="2400" dirty="0" smtClean="0"/>
              <a:t>squares = [x**2 for x in range(5)] → [0, 1, 4, 9, 16]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53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Common List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Sorting: my_list.sort()</a:t>
            </a:r>
          </a:p>
          <a:p>
            <a:r>
              <a:rPr lang="en-US" sz="2000" dirty="0" smtClean="0"/>
              <a:t>Reversing: my_list.reverse()</a:t>
            </a:r>
          </a:p>
          <a:p>
            <a:r>
              <a:rPr lang="en-US" sz="2000" dirty="0" smtClean="0"/>
              <a:t>Finding index: my_list.index(3)</a:t>
            </a:r>
          </a:p>
          <a:p>
            <a:r>
              <a:rPr lang="en-US" sz="2000" dirty="0" smtClean="0"/>
              <a:t>Counting occurrences: my_list.count(4)</a:t>
            </a:r>
          </a:p>
          <a:p>
            <a:r>
              <a:rPr lang="en-US" sz="2000" dirty="0" smtClean="0"/>
              <a:t>Copying: copy_list = my_list.copy()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98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a list of your favorite movies and print the second movie.</a:t>
            </a:r>
          </a:p>
          <a:p>
            <a:endParaRPr lang="en-US" sz="2000" dirty="0" smtClean="0"/>
          </a:p>
          <a:p>
            <a:r>
              <a:rPr lang="en-US" sz="2000" dirty="0" smtClean="0"/>
              <a:t>Add a new movie to the list and remove the last one.</a:t>
            </a:r>
          </a:p>
          <a:p>
            <a:endParaRPr lang="en-US" sz="2000" dirty="0" smtClean="0"/>
          </a:p>
          <a:p>
            <a:r>
              <a:rPr lang="en-US" sz="2000" dirty="0" smtClean="0"/>
              <a:t>Use list comprehension to create a list of even numbers from 1 to 20.</a:t>
            </a:r>
          </a:p>
          <a:p>
            <a:endParaRPr lang="en-US" sz="2000" dirty="0" smtClean="0"/>
          </a:p>
          <a:p>
            <a:r>
              <a:rPr lang="en-US" sz="2000" dirty="0" smtClean="0"/>
              <a:t>Sort a list of random numbers in descending order.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21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Practice </a:t>
            </a:r>
            <a:r>
              <a:rPr lang="en-IN" b="1" dirty="0" smtClean="0"/>
              <a:t>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Write a Python program to print the following output using escape sequences:</a:t>
            </a:r>
          </a:p>
          <a:p>
            <a:pPr lvl="1"/>
            <a:r>
              <a:rPr lang="en-US" sz="1600" dirty="0" smtClean="0"/>
              <a:t>Hello, "World"!</a:t>
            </a:r>
          </a:p>
          <a:p>
            <a:pPr lvl="1"/>
            <a:r>
              <a:rPr lang="en-US" sz="1600" dirty="0" smtClean="0"/>
              <a:t>Python\tis\</a:t>
            </a:r>
            <a:r>
              <a:rPr lang="en-US" sz="1600" dirty="0" err="1" smtClean="0"/>
              <a:t>tawesome</a:t>
            </a:r>
            <a:r>
              <a:rPr lang="en-US" sz="1600" dirty="0" smtClean="0"/>
              <a:t>!</a:t>
            </a:r>
          </a:p>
          <a:p>
            <a:pPr lvl="1"/>
            <a:r>
              <a:rPr lang="en-US" sz="1600" dirty="0" smtClean="0"/>
              <a:t>This is a backslash: \</a:t>
            </a:r>
            <a:endParaRPr lang="en-US" sz="2000" dirty="0" smtClean="0"/>
          </a:p>
          <a:p>
            <a:r>
              <a:rPr lang="en-US" sz="2000" dirty="0" smtClean="0"/>
              <a:t>Use escape sequences to format the following output correctly:</a:t>
            </a:r>
          </a:p>
          <a:p>
            <a:pPr lvl="1"/>
            <a:r>
              <a:rPr lang="en-US" sz="1600" dirty="0" smtClean="0"/>
              <a:t>Name:    Alice  </a:t>
            </a:r>
          </a:p>
          <a:p>
            <a:pPr lvl="1"/>
            <a:r>
              <a:rPr lang="en-US" sz="1600" dirty="0" smtClean="0"/>
              <a:t>Age:     25  </a:t>
            </a:r>
          </a:p>
          <a:p>
            <a:pPr lvl="1"/>
            <a:r>
              <a:rPr lang="en-US" sz="1600" dirty="0" smtClean="0"/>
              <a:t>Country: USA </a:t>
            </a:r>
          </a:p>
          <a:p>
            <a:r>
              <a:rPr lang="en-US" sz="2000" dirty="0" smtClean="0"/>
              <a:t>Write a program that prints the sentence "It's a beautiful day!" using escape characters to handle quotes.</a:t>
            </a:r>
          </a:p>
          <a:p>
            <a:r>
              <a:rPr lang="en-US" sz="2000" dirty="0" smtClean="0"/>
              <a:t>Print the path "C:\Users\Documents\new_file.txt" in Python, ensuring the backslashes are correctly displayed.</a:t>
            </a:r>
          </a:p>
          <a:p>
            <a:r>
              <a:rPr lang="en-US" sz="2000" dirty="0" smtClean="0"/>
              <a:t>Write a program to print the following using a single print() statement:</a:t>
            </a:r>
          </a:p>
          <a:p>
            <a:pPr lvl="1"/>
            <a:r>
              <a:rPr lang="en-US" sz="1600" dirty="0" smtClean="0"/>
              <a:t>Line 1  </a:t>
            </a:r>
          </a:p>
          <a:p>
            <a:pPr lvl="1"/>
            <a:r>
              <a:rPr lang="en-US" sz="1600" dirty="0" smtClean="0"/>
              <a:t>Line 2  </a:t>
            </a:r>
          </a:p>
          <a:p>
            <a:pPr lvl="1"/>
            <a:r>
              <a:rPr lang="en-US" sz="1600" dirty="0" smtClean="0"/>
              <a:t>Line 3 </a:t>
            </a:r>
          </a:p>
          <a:p>
            <a:pPr marL="45720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52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</a:t>
            </a:r>
            <a:r>
              <a:rPr lang="en-IN" b="1" dirty="0" smtClean="0"/>
              <a:t>Mistakes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Immutability</a:t>
            </a:r>
            <a:r>
              <a:rPr lang="en-US" sz="2000" dirty="0"/>
              <a:t>: Strings cannot be changed in place.</a:t>
            </a:r>
          </a:p>
          <a:p>
            <a:r>
              <a:rPr lang="en-US" sz="2000" b="1" dirty="0"/>
              <a:t>Incorrect Indexing</a:t>
            </a:r>
            <a:r>
              <a:rPr lang="en-US" sz="2000" dirty="0"/>
              <a:t>: Using out-of-range indices causes errors.</a:t>
            </a:r>
          </a:p>
          <a:p>
            <a:r>
              <a:rPr lang="en-US" sz="2000" b="1" dirty="0"/>
              <a:t>Confusing Quotes</a:t>
            </a:r>
            <a:r>
              <a:rPr lang="en-US" sz="2000" dirty="0"/>
              <a:t>: Mixing single and double quotes incorrectly.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288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What are Escape Characters?</a:t>
            </a:r>
          </a:p>
          <a:p>
            <a:pPr lvl="1"/>
            <a:r>
              <a:rPr lang="en-US" sz="2000" dirty="0" smtClean="0"/>
              <a:t>Escape characters are special sequences that start with a backslash (\) followed by a character. They are used to represent characters that are not easily typed or have special meanings in strings.</a:t>
            </a:r>
          </a:p>
          <a:p>
            <a:endParaRPr lang="en-US" sz="2000" dirty="0" smtClean="0"/>
          </a:p>
          <a:p>
            <a:r>
              <a:rPr lang="en-US" sz="2000" dirty="0" smtClean="0"/>
              <a:t>Examples:</a:t>
            </a:r>
          </a:p>
          <a:p>
            <a:pPr lvl="1"/>
            <a:r>
              <a:rPr lang="en-US" sz="2000" dirty="0" smtClean="0"/>
              <a:t>print("Hello\</a:t>
            </a:r>
            <a:r>
              <a:rPr lang="en-US" sz="2000" dirty="0" err="1" smtClean="0"/>
              <a:t>nWorld</a:t>
            </a:r>
            <a:r>
              <a:rPr lang="en-US" sz="2000" dirty="0" smtClean="0"/>
              <a:t>")  # Newline</a:t>
            </a:r>
          </a:p>
          <a:p>
            <a:pPr lvl="1"/>
            <a:r>
              <a:rPr lang="en-US" sz="2000" dirty="0" smtClean="0"/>
              <a:t>print("He said, \"Hello!\"")  # Double quotes</a:t>
            </a:r>
          </a:p>
          <a:p>
            <a:pPr lvl="1"/>
            <a:r>
              <a:rPr lang="en-US" sz="2000" dirty="0" smtClean="0"/>
              <a:t>print("C:\\Users\\Name")  # Backslash</a:t>
            </a:r>
            <a:endParaRPr lang="en-IN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49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Escape Characters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89614"/>
          <a:ext cx="10515600" cy="402336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Escape 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\\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Backslash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"C:\\Users\\Name"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\'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Single quote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'It\'s a nice day'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\"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Double quote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"He said, \"Hello!\""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\n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Newline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"Line 1\nLine 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\t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"Name:\tJohn"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\b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Backspace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"Hello\bWorld"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\r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Carriage 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"Hello\rWorld"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\f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Form feed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"Page 1\fPage 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\ooo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Octal value (e.g., \101 = 'A')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"\101"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\xhh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Hexadecimal value (e.g., \x41 = 'A')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"\x41"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8913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005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Sometimes, you might want to ignore escape characters.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such cases, you can use raw strings by prefixing the string with r or 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12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 to Avoid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Forgetting to escape backslashes in file paths.</a:t>
            </a:r>
          </a:p>
          <a:p>
            <a:endParaRPr lang="en-US" sz="2000" dirty="0" smtClean="0"/>
          </a:p>
          <a:p>
            <a:r>
              <a:rPr lang="en-US" sz="2000" dirty="0" smtClean="0"/>
              <a:t>Using escape characters incorrectly (e.g., \m is not a valid escape sequence).</a:t>
            </a:r>
          </a:p>
          <a:p>
            <a:endParaRPr lang="en-US" sz="2000" dirty="0" smtClean="0"/>
          </a:p>
          <a:p>
            <a:r>
              <a:rPr lang="en-US" sz="2000" dirty="0" smtClean="0"/>
              <a:t>Confusing raw strings with regular strings.</a:t>
            </a:r>
          </a:p>
          <a:p>
            <a:endParaRPr lang="en-US" sz="2000" dirty="0"/>
          </a:p>
          <a:p>
            <a:r>
              <a:rPr lang="en-US" sz="2000" dirty="0" smtClean="0"/>
              <a:t>Forgetting </a:t>
            </a:r>
            <a:r>
              <a:rPr lang="en-US" sz="2000" dirty="0"/>
              <a:t>that strings are immutable (you cannot change a string in place; you must create a new one).</a:t>
            </a:r>
          </a:p>
          <a:p>
            <a:r>
              <a:rPr lang="en-US" sz="2000" dirty="0"/>
              <a:t>Confusing single quotes and double quotes.</a:t>
            </a:r>
          </a:p>
          <a:p>
            <a:r>
              <a:rPr lang="en-US" sz="2000" dirty="0"/>
              <a:t>Using the wrong index or slicing range.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60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Exercises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Print </a:t>
            </a:r>
            <a:r>
              <a:rPr lang="en-US" sz="2000" dirty="0"/>
              <a:t>a string that includes a newline and a tab.</a:t>
            </a:r>
          </a:p>
          <a:p>
            <a:r>
              <a:rPr lang="en-US" sz="2000" dirty="0"/>
              <a:t>Print a string that includes both single and double quotes.</a:t>
            </a:r>
          </a:p>
          <a:p>
            <a:r>
              <a:rPr lang="en-US" sz="2000" dirty="0"/>
              <a:t>Use a raw string to print a Windows file path.</a:t>
            </a:r>
          </a:p>
          <a:p>
            <a:r>
              <a:rPr lang="en-US" sz="2000" dirty="0"/>
              <a:t>Print the word "Python" using octal and hexadecimal escape </a:t>
            </a:r>
            <a:r>
              <a:rPr lang="en-US" sz="2000" dirty="0" smtClean="0"/>
              <a:t>characters.</a:t>
            </a:r>
          </a:p>
          <a:p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a program to reverse a string.</a:t>
            </a:r>
          </a:p>
          <a:p>
            <a:r>
              <a:rPr lang="en-US" sz="2000" dirty="0"/>
              <a:t>Count the number of vowels in a string.</a:t>
            </a:r>
          </a:p>
          <a:p>
            <a:r>
              <a:rPr lang="en-US" sz="2000" dirty="0"/>
              <a:t>Replace all spaces in a string with underscores.</a:t>
            </a:r>
          </a:p>
          <a:p>
            <a:r>
              <a:rPr lang="en-US" sz="2000" dirty="0"/>
              <a:t>Check if a string is a palindrome (e.g., "madam").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84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fruits = ["apple", "banana", "cherry"]</a:t>
            </a:r>
          </a:p>
          <a:p>
            <a:r>
              <a:rPr lang="en-US" sz="1800" dirty="0" smtClean="0"/>
              <a:t>Python list a collection of items</a:t>
            </a:r>
            <a:endParaRPr lang="en-US" sz="1800" dirty="0"/>
          </a:p>
          <a:p>
            <a:r>
              <a:rPr lang="en-US" sz="1800" dirty="0" smtClean="0"/>
              <a:t>Python </a:t>
            </a:r>
            <a:r>
              <a:rPr lang="en-US" sz="1800" dirty="0"/>
              <a:t>lists are one of the most versatile and commonly used data structures in Python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IN" sz="1800" b="1" dirty="0"/>
              <a:t>Key Features of </a:t>
            </a:r>
            <a:r>
              <a:rPr lang="en-IN" sz="1800" b="1" dirty="0" smtClean="0"/>
              <a:t>Lists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600" dirty="0" smtClean="0"/>
              <a:t>Ordered: Elements have a defined order.</a:t>
            </a:r>
          </a:p>
          <a:p>
            <a:pPr marL="457200" lvl="1" indent="0">
              <a:buNone/>
            </a:pPr>
            <a:r>
              <a:rPr lang="en-US" sz="1600" dirty="0" smtClean="0"/>
              <a:t>Mutable: Elements can be added, removed, or modified.</a:t>
            </a:r>
          </a:p>
          <a:p>
            <a:pPr marL="457200" lvl="1" indent="0">
              <a:buNone/>
            </a:pPr>
            <a:r>
              <a:rPr lang="en-US" sz="1600" dirty="0" smtClean="0"/>
              <a:t>Heterogeneous: Can store different data types (e.g., [1, "apple", 3.14]).</a:t>
            </a:r>
          </a:p>
          <a:p>
            <a:pPr marL="457200" lvl="1" indent="0">
              <a:buNone/>
            </a:pPr>
            <a:r>
              <a:rPr lang="en-US" sz="1600" dirty="0" smtClean="0"/>
              <a:t>Allows Duplicates: Can contain duplicate elements.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They can hold different data types, including numbers, strings, and other lists.</a:t>
            </a:r>
          </a:p>
          <a:p>
            <a:pPr marL="0" indent="0">
              <a:buNone/>
            </a:pPr>
            <a:r>
              <a:rPr lang="en-US" sz="1800" dirty="0" smtClean="0"/>
              <a:t>Lists are defined using square brackets: [ ].</a:t>
            </a:r>
          </a:p>
        </p:txBody>
      </p:sp>
    </p:spTree>
    <p:extLst>
      <p:ext uri="{BB962C8B-B14F-4D97-AF65-F5344CB8AC3E}">
        <p14:creationId xmlns:p14="http://schemas.microsoft.com/office/powerpoint/2010/main" val="4000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1125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String Formatting</vt:lpstr>
      <vt:lpstr>Practice Exercises</vt:lpstr>
      <vt:lpstr>Common Mistakes</vt:lpstr>
      <vt:lpstr>Escape Character</vt:lpstr>
      <vt:lpstr>Different Escape Characters</vt:lpstr>
      <vt:lpstr>Raw Strings</vt:lpstr>
      <vt:lpstr>Common Mistakes to Avoid</vt:lpstr>
      <vt:lpstr>Practice Exercises </vt:lpstr>
      <vt:lpstr>List</vt:lpstr>
      <vt:lpstr>Why Use Lists?</vt:lpstr>
      <vt:lpstr>Creating Lists</vt:lpstr>
      <vt:lpstr>Accessing Elements in a List</vt:lpstr>
      <vt:lpstr>Modifying Lists</vt:lpstr>
      <vt:lpstr>List Operations</vt:lpstr>
      <vt:lpstr>List Methods</vt:lpstr>
      <vt:lpstr>List Comprehension</vt:lpstr>
      <vt:lpstr>Common List Methods</vt:lpstr>
      <vt:lpstr>Practice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Formatting</dc:title>
  <dc:creator>Admin</dc:creator>
  <cp:lastModifiedBy>Admin</cp:lastModifiedBy>
  <cp:revision>1</cp:revision>
  <dcterms:created xsi:type="dcterms:W3CDTF">2025-02-11T15:59:12Z</dcterms:created>
  <dcterms:modified xsi:type="dcterms:W3CDTF">2025-02-11T16:02:40Z</dcterms:modified>
</cp:coreProperties>
</file>