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102A9-A868-48BC-9E95-A85C5F44E4F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208AB-3716-41E3-8629-66B43E5E00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Promoted to Engineer Technology for boosting API efficiency by 60% and mentoring developers, leading to a 70% increase in team productivity. </a:t>
          </a:r>
        </a:p>
      </dgm:t>
    </dgm:pt>
    <dgm:pt modelId="{3AE42365-A9CE-41CF-A595-FEA87D517DEF}" type="parTrans" cxnId="{4AFFC0D6-E878-442B-BA8F-2910A38E678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0763D95-53F6-4DDB-9048-17B27FF71CE2}" type="sibTrans" cxnId="{4AFFC0D6-E878-442B-BA8F-2910A38E678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3A2827C-45B0-446A-B1CD-3C98AE1942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Streamlined 30+ API workflows, reducing data retrieval time by 60% and ensuring uninterrupted performance during peak usage periods.</a:t>
          </a:r>
        </a:p>
      </dgm:t>
    </dgm:pt>
    <dgm:pt modelId="{2FD53048-0707-4BAB-8323-990B26112DCB}" type="parTrans" cxnId="{15B5A40C-5E65-4F42-BE83-4A3CA0F6943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C8166CD-5770-479C-AE96-63090477897F}" type="sibTrans" cxnId="{15B5A40C-5E65-4F42-BE83-4A3CA0F6943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878C83F-BB33-43C6-B88F-8FEA6CA974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Led the implementation of a CI/CD pipeline, cutting deployment time by 50% and enabling quicker product releases with minimal downtime.</a:t>
          </a:r>
        </a:p>
      </dgm:t>
    </dgm:pt>
    <dgm:pt modelId="{5E2B067B-1A5E-43AE-AEE1-8C05E8A2828B}" type="parTrans" cxnId="{BA82F166-9F49-4731-B4A1-6A119471C4A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3E2CCC7-2352-44A5-82D7-2476B99896BA}" type="sibTrans" cxnId="{BA82F166-9F49-4731-B4A1-6A119471C4A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156431-5032-4AFD-A726-5BAA0C8BAB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Optimized database queries, reducing operational costs by 20% and improving application response time during high traffic periods.</a:t>
          </a:r>
        </a:p>
      </dgm:t>
    </dgm:pt>
    <dgm:pt modelId="{956C667A-D04D-47FE-A303-CF2CEFD52615}" type="parTrans" cxnId="{EC567FBD-7C25-40A2-AF39-55FC6E67A6A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9C748D-09FF-4568-97F1-0DFD6E505FE5}" type="sibTrans" cxnId="{EC567FBD-7C25-40A2-AF39-55FC6E67A6A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F7D20C-9521-4D6E-993C-DBA3875DE6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Spearheaded a feature rollout that increased user engagement by 40%, directly contributing to a 15% revenue growth. </a:t>
          </a:r>
        </a:p>
      </dgm:t>
    </dgm:pt>
    <dgm:pt modelId="{30C440FA-5F19-425B-857C-A3B96B86D583}" type="parTrans" cxnId="{DA8318A6-5673-4FE7-B15A-66070C3A7F2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37EC7B-FE7C-4A19-B484-04A6734281CF}" type="sibTrans" cxnId="{DA8318A6-5673-4FE7-B15A-66070C3A7F2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F6FB20-7BBB-4C93-B406-1C5C2F1418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Collaborated with cross-functional teams to design a data-driven marketing strategy, leading to a 25% boost in client acquisition rates. </a:t>
          </a:r>
        </a:p>
      </dgm:t>
    </dgm:pt>
    <dgm:pt modelId="{19B9415B-1536-4FE5-A0FD-487C18F21EB2}" type="parTrans" cxnId="{2F62FB31-EFC0-4E7D-89E1-09B3A804628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3FE97FB-25B3-4CFC-B4DA-86CCEB5F875B}" type="sibTrans" cxnId="{2F62FB31-EFC0-4E7D-89E1-09B3A804628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A2BD3AC-3499-4145-9452-CB3B66D63BD8}" type="pres">
      <dgm:prSet presAssocID="{DE6102A9-A868-48BC-9E95-A85C5F44E4F0}" presName="root" presStyleCnt="0">
        <dgm:presLayoutVars>
          <dgm:dir/>
          <dgm:resizeHandles val="exact"/>
        </dgm:presLayoutVars>
      </dgm:prSet>
      <dgm:spPr/>
    </dgm:pt>
    <dgm:pt modelId="{99A3DDB9-CBBB-4C5F-9560-3F364CF32265}" type="pres">
      <dgm:prSet presAssocID="{72D208AB-3716-41E3-8629-66B43E5E0045}" presName="compNode" presStyleCnt="0"/>
      <dgm:spPr/>
    </dgm:pt>
    <dgm:pt modelId="{9353F7FB-E7BC-42E8-A0FC-9A8A6EB5DDF4}" type="pres">
      <dgm:prSet presAssocID="{72D208AB-3716-41E3-8629-66B43E5E0045}" presName="iconBgRect" presStyleLbl="bgShp" presStyleIdx="0" presStyleCnt="6"/>
      <dgm:spPr/>
    </dgm:pt>
    <dgm:pt modelId="{A10FAF82-B703-4519-AE62-D1983AAABAC9}" type="pres">
      <dgm:prSet presAssocID="{72D208AB-3716-41E3-8629-66B43E5E004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4876B97-FF92-4701-BEA6-FB860C0EB043}" type="pres">
      <dgm:prSet presAssocID="{72D208AB-3716-41E3-8629-66B43E5E0045}" presName="spaceRect" presStyleCnt="0"/>
      <dgm:spPr/>
    </dgm:pt>
    <dgm:pt modelId="{F1033D63-9B51-476A-AD2A-330D9C39B5A7}" type="pres">
      <dgm:prSet presAssocID="{72D208AB-3716-41E3-8629-66B43E5E0045}" presName="textRect" presStyleLbl="revTx" presStyleIdx="0" presStyleCnt="6">
        <dgm:presLayoutVars>
          <dgm:chMax val="1"/>
          <dgm:chPref val="1"/>
        </dgm:presLayoutVars>
      </dgm:prSet>
      <dgm:spPr/>
    </dgm:pt>
    <dgm:pt modelId="{F14E14E3-1C3C-4804-A651-8C53B4AC82F0}" type="pres">
      <dgm:prSet presAssocID="{30763D95-53F6-4DDB-9048-17B27FF71CE2}" presName="sibTrans" presStyleCnt="0"/>
      <dgm:spPr/>
    </dgm:pt>
    <dgm:pt modelId="{6CD26397-FED2-4B44-B237-9DE8B5164DFF}" type="pres">
      <dgm:prSet presAssocID="{53A2827C-45B0-446A-B1CD-3C98AE19422D}" presName="compNode" presStyleCnt="0"/>
      <dgm:spPr/>
    </dgm:pt>
    <dgm:pt modelId="{71E70C0D-348A-4C73-9717-79874CB786D9}" type="pres">
      <dgm:prSet presAssocID="{53A2827C-45B0-446A-B1CD-3C98AE19422D}" presName="iconBgRect" presStyleLbl="bgShp" presStyleIdx="1" presStyleCnt="6"/>
      <dgm:spPr/>
    </dgm:pt>
    <dgm:pt modelId="{DA551526-0BDE-4FF9-A78C-F427EC3649A6}" type="pres">
      <dgm:prSet presAssocID="{53A2827C-45B0-446A-B1CD-3C98AE1942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33E0E64-7ACC-48D3-9021-86AE979840B3}" type="pres">
      <dgm:prSet presAssocID="{53A2827C-45B0-446A-B1CD-3C98AE19422D}" presName="spaceRect" presStyleCnt="0"/>
      <dgm:spPr/>
    </dgm:pt>
    <dgm:pt modelId="{AD7506F1-9CB0-4FA1-B877-55AF4E70B968}" type="pres">
      <dgm:prSet presAssocID="{53A2827C-45B0-446A-B1CD-3C98AE19422D}" presName="textRect" presStyleLbl="revTx" presStyleIdx="1" presStyleCnt="6">
        <dgm:presLayoutVars>
          <dgm:chMax val="1"/>
          <dgm:chPref val="1"/>
        </dgm:presLayoutVars>
      </dgm:prSet>
      <dgm:spPr/>
    </dgm:pt>
    <dgm:pt modelId="{2DBDB5DC-992D-4A74-9C19-6A3BA196B710}" type="pres">
      <dgm:prSet presAssocID="{DC8166CD-5770-479C-AE96-63090477897F}" presName="sibTrans" presStyleCnt="0"/>
      <dgm:spPr/>
    </dgm:pt>
    <dgm:pt modelId="{B36F79FE-AFCE-4BCD-9A4E-30DAC539526C}" type="pres">
      <dgm:prSet presAssocID="{5878C83F-BB33-43C6-B88F-8FEA6CA97400}" presName="compNode" presStyleCnt="0"/>
      <dgm:spPr/>
    </dgm:pt>
    <dgm:pt modelId="{56686A0F-CC2E-4EF3-A815-6BF866DE5D41}" type="pres">
      <dgm:prSet presAssocID="{5878C83F-BB33-43C6-B88F-8FEA6CA97400}" presName="iconBgRect" presStyleLbl="bgShp" presStyleIdx="2" presStyleCnt="6"/>
      <dgm:spPr/>
    </dgm:pt>
    <dgm:pt modelId="{D64C5957-54E6-491D-A5A1-0DF4F9F74150}" type="pres">
      <dgm:prSet presAssocID="{5878C83F-BB33-43C6-B88F-8FEA6CA9740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DDBE4C-FBD3-43B1-AA5C-566EF7680DB5}" type="pres">
      <dgm:prSet presAssocID="{5878C83F-BB33-43C6-B88F-8FEA6CA97400}" presName="spaceRect" presStyleCnt="0"/>
      <dgm:spPr/>
    </dgm:pt>
    <dgm:pt modelId="{C8ED7D6F-A7CE-4129-BF6C-1128B5DDB14C}" type="pres">
      <dgm:prSet presAssocID="{5878C83F-BB33-43C6-B88F-8FEA6CA97400}" presName="textRect" presStyleLbl="revTx" presStyleIdx="2" presStyleCnt="6">
        <dgm:presLayoutVars>
          <dgm:chMax val="1"/>
          <dgm:chPref val="1"/>
        </dgm:presLayoutVars>
      </dgm:prSet>
      <dgm:spPr/>
    </dgm:pt>
    <dgm:pt modelId="{561806E4-DCC1-4494-83F9-D94409EF2D7E}" type="pres">
      <dgm:prSet presAssocID="{F3E2CCC7-2352-44A5-82D7-2476B99896BA}" presName="sibTrans" presStyleCnt="0"/>
      <dgm:spPr/>
    </dgm:pt>
    <dgm:pt modelId="{14734D24-43F3-4948-9850-42CD11CD4486}" type="pres">
      <dgm:prSet presAssocID="{1C156431-5032-4AFD-A726-5BAA0C8BAB2B}" presName="compNode" presStyleCnt="0"/>
      <dgm:spPr/>
    </dgm:pt>
    <dgm:pt modelId="{A04AD839-6163-4DD9-9FDA-3C2CEAA09ACB}" type="pres">
      <dgm:prSet presAssocID="{1C156431-5032-4AFD-A726-5BAA0C8BAB2B}" presName="iconBgRect" presStyleLbl="bgShp" presStyleIdx="3" presStyleCnt="6"/>
      <dgm:spPr/>
    </dgm:pt>
    <dgm:pt modelId="{B57C628C-EF72-4DDF-B60E-0E59ACC72AA8}" type="pres">
      <dgm:prSet presAssocID="{1C156431-5032-4AFD-A726-5BAA0C8BAB2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5771E4-7BE7-47ED-836D-CE95C9B59249}" type="pres">
      <dgm:prSet presAssocID="{1C156431-5032-4AFD-A726-5BAA0C8BAB2B}" presName="spaceRect" presStyleCnt="0"/>
      <dgm:spPr/>
    </dgm:pt>
    <dgm:pt modelId="{055B18ED-DBC7-48F2-A95D-A19FAA05F1A1}" type="pres">
      <dgm:prSet presAssocID="{1C156431-5032-4AFD-A726-5BAA0C8BAB2B}" presName="textRect" presStyleLbl="revTx" presStyleIdx="3" presStyleCnt="6">
        <dgm:presLayoutVars>
          <dgm:chMax val="1"/>
          <dgm:chPref val="1"/>
        </dgm:presLayoutVars>
      </dgm:prSet>
      <dgm:spPr/>
    </dgm:pt>
    <dgm:pt modelId="{44D462B8-19A1-497F-8743-CADB8F24702F}" type="pres">
      <dgm:prSet presAssocID="{769C748D-09FF-4568-97F1-0DFD6E505FE5}" presName="sibTrans" presStyleCnt="0"/>
      <dgm:spPr/>
    </dgm:pt>
    <dgm:pt modelId="{588646DD-C64C-4EAF-B59C-547660D9F7CE}" type="pres">
      <dgm:prSet presAssocID="{EFF7D20C-9521-4D6E-993C-DBA3875DE65C}" presName="compNode" presStyleCnt="0"/>
      <dgm:spPr/>
    </dgm:pt>
    <dgm:pt modelId="{BBAF80D8-0056-4D64-86FA-4FE3F4B0B647}" type="pres">
      <dgm:prSet presAssocID="{EFF7D20C-9521-4D6E-993C-DBA3875DE65C}" presName="iconBgRect" presStyleLbl="bgShp" presStyleIdx="4" presStyleCnt="6"/>
      <dgm:spPr/>
    </dgm:pt>
    <dgm:pt modelId="{112441BD-3932-4C2F-8AEE-F08B8739E2CC}" type="pres">
      <dgm:prSet presAssocID="{EFF7D20C-9521-4D6E-993C-DBA3875DE6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0950EA57-88C5-46F3-BA71-C9B963EBF5BE}" type="pres">
      <dgm:prSet presAssocID="{EFF7D20C-9521-4D6E-993C-DBA3875DE65C}" presName="spaceRect" presStyleCnt="0"/>
      <dgm:spPr/>
    </dgm:pt>
    <dgm:pt modelId="{178B701D-668D-49FE-A85C-E9EA313CC6D2}" type="pres">
      <dgm:prSet presAssocID="{EFF7D20C-9521-4D6E-993C-DBA3875DE65C}" presName="textRect" presStyleLbl="revTx" presStyleIdx="4" presStyleCnt="6">
        <dgm:presLayoutVars>
          <dgm:chMax val="1"/>
          <dgm:chPref val="1"/>
        </dgm:presLayoutVars>
      </dgm:prSet>
      <dgm:spPr/>
    </dgm:pt>
    <dgm:pt modelId="{1741837E-C939-4244-A5A2-A7B8A22425F1}" type="pres">
      <dgm:prSet presAssocID="{D537EC7B-FE7C-4A19-B484-04A6734281CF}" presName="sibTrans" presStyleCnt="0"/>
      <dgm:spPr/>
    </dgm:pt>
    <dgm:pt modelId="{D5F70CC1-6A5F-4848-8ACF-9BAF9BFA60B1}" type="pres">
      <dgm:prSet presAssocID="{FAF6FB20-7BBB-4C93-B406-1C5C2F141887}" presName="compNode" presStyleCnt="0"/>
      <dgm:spPr/>
    </dgm:pt>
    <dgm:pt modelId="{37195BC1-0641-4343-9C5F-5AA2DAD138F4}" type="pres">
      <dgm:prSet presAssocID="{FAF6FB20-7BBB-4C93-B406-1C5C2F141887}" presName="iconBgRect" presStyleLbl="bgShp" presStyleIdx="5" presStyleCnt="6"/>
      <dgm:spPr/>
    </dgm:pt>
    <dgm:pt modelId="{75C0450E-6284-4D1E-BA74-2CD2EC5C94E8}" type="pres">
      <dgm:prSet presAssocID="{FAF6FB20-7BBB-4C93-B406-1C5C2F14188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E7EAE2A-7451-4940-ABA6-B489070460AC}" type="pres">
      <dgm:prSet presAssocID="{FAF6FB20-7BBB-4C93-B406-1C5C2F141887}" presName="spaceRect" presStyleCnt="0"/>
      <dgm:spPr/>
    </dgm:pt>
    <dgm:pt modelId="{241598B4-1D62-43E3-8A12-2539010D9839}" type="pres">
      <dgm:prSet presAssocID="{FAF6FB20-7BBB-4C93-B406-1C5C2F14188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5B5A40C-5E65-4F42-BE83-4A3CA0F69438}" srcId="{DE6102A9-A868-48BC-9E95-A85C5F44E4F0}" destId="{53A2827C-45B0-446A-B1CD-3C98AE19422D}" srcOrd="1" destOrd="0" parTransId="{2FD53048-0707-4BAB-8323-990B26112DCB}" sibTransId="{DC8166CD-5770-479C-AE96-63090477897F}"/>
    <dgm:cxn modelId="{37E94C12-737B-4D1D-91C7-70E389C997D3}" type="presOf" srcId="{FAF6FB20-7BBB-4C93-B406-1C5C2F141887}" destId="{241598B4-1D62-43E3-8A12-2539010D9839}" srcOrd="0" destOrd="0" presId="urn:microsoft.com/office/officeart/2018/5/layout/IconCircleLabelList"/>
    <dgm:cxn modelId="{3794381A-41FF-4F30-926F-795550EE6227}" type="presOf" srcId="{72D208AB-3716-41E3-8629-66B43E5E0045}" destId="{F1033D63-9B51-476A-AD2A-330D9C39B5A7}" srcOrd="0" destOrd="0" presId="urn:microsoft.com/office/officeart/2018/5/layout/IconCircleLabelList"/>
    <dgm:cxn modelId="{2F62FB31-EFC0-4E7D-89E1-09B3A804628B}" srcId="{DE6102A9-A868-48BC-9E95-A85C5F44E4F0}" destId="{FAF6FB20-7BBB-4C93-B406-1C5C2F141887}" srcOrd="5" destOrd="0" parTransId="{19B9415B-1536-4FE5-A0FD-487C18F21EB2}" sibTransId="{23FE97FB-25B3-4CFC-B4DA-86CCEB5F875B}"/>
    <dgm:cxn modelId="{BA82F166-9F49-4731-B4A1-6A119471C4A5}" srcId="{DE6102A9-A868-48BC-9E95-A85C5F44E4F0}" destId="{5878C83F-BB33-43C6-B88F-8FEA6CA97400}" srcOrd="2" destOrd="0" parTransId="{5E2B067B-1A5E-43AE-AEE1-8C05E8A2828B}" sibTransId="{F3E2CCC7-2352-44A5-82D7-2476B99896BA}"/>
    <dgm:cxn modelId="{E9689991-EE32-4369-80AB-24804874FA08}" type="presOf" srcId="{1C156431-5032-4AFD-A726-5BAA0C8BAB2B}" destId="{055B18ED-DBC7-48F2-A95D-A19FAA05F1A1}" srcOrd="0" destOrd="0" presId="urn:microsoft.com/office/officeart/2018/5/layout/IconCircleLabelList"/>
    <dgm:cxn modelId="{DA8318A6-5673-4FE7-B15A-66070C3A7F21}" srcId="{DE6102A9-A868-48BC-9E95-A85C5F44E4F0}" destId="{EFF7D20C-9521-4D6E-993C-DBA3875DE65C}" srcOrd="4" destOrd="0" parTransId="{30C440FA-5F19-425B-857C-A3B96B86D583}" sibTransId="{D537EC7B-FE7C-4A19-B484-04A6734281CF}"/>
    <dgm:cxn modelId="{EC567FBD-7C25-40A2-AF39-55FC6E67A6A9}" srcId="{DE6102A9-A868-48BC-9E95-A85C5F44E4F0}" destId="{1C156431-5032-4AFD-A726-5BAA0C8BAB2B}" srcOrd="3" destOrd="0" parTransId="{956C667A-D04D-47FE-A303-CF2CEFD52615}" sibTransId="{769C748D-09FF-4568-97F1-0DFD6E505FE5}"/>
    <dgm:cxn modelId="{BAD883D3-059F-4A5E-90F8-DABC31CA27F4}" type="presOf" srcId="{DE6102A9-A868-48BC-9E95-A85C5F44E4F0}" destId="{6A2BD3AC-3499-4145-9452-CB3B66D63BD8}" srcOrd="0" destOrd="0" presId="urn:microsoft.com/office/officeart/2018/5/layout/IconCircleLabelList"/>
    <dgm:cxn modelId="{4AFFC0D6-E878-442B-BA8F-2910A38E6784}" srcId="{DE6102A9-A868-48BC-9E95-A85C5F44E4F0}" destId="{72D208AB-3716-41E3-8629-66B43E5E0045}" srcOrd="0" destOrd="0" parTransId="{3AE42365-A9CE-41CF-A595-FEA87D517DEF}" sibTransId="{30763D95-53F6-4DDB-9048-17B27FF71CE2}"/>
    <dgm:cxn modelId="{F52D95DB-36F7-4579-BC53-8477B9A96CF7}" type="presOf" srcId="{53A2827C-45B0-446A-B1CD-3C98AE19422D}" destId="{AD7506F1-9CB0-4FA1-B877-55AF4E70B968}" srcOrd="0" destOrd="0" presId="urn:microsoft.com/office/officeart/2018/5/layout/IconCircleLabelList"/>
    <dgm:cxn modelId="{499EDBE4-A07B-441D-B337-2A8A07E1E497}" type="presOf" srcId="{5878C83F-BB33-43C6-B88F-8FEA6CA97400}" destId="{C8ED7D6F-A7CE-4129-BF6C-1128B5DDB14C}" srcOrd="0" destOrd="0" presId="urn:microsoft.com/office/officeart/2018/5/layout/IconCircleLabelList"/>
    <dgm:cxn modelId="{1A9735F9-CF58-4103-A5AA-DAE7F77A90BF}" type="presOf" srcId="{EFF7D20C-9521-4D6E-993C-DBA3875DE65C}" destId="{178B701D-668D-49FE-A85C-E9EA313CC6D2}" srcOrd="0" destOrd="0" presId="urn:microsoft.com/office/officeart/2018/5/layout/IconCircleLabelList"/>
    <dgm:cxn modelId="{A1B257B2-F951-4BA5-83F6-1A4B76F1C83E}" type="presParOf" srcId="{6A2BD3AC-3499-4145-9452-CB3B66D63BD8}" destId="{99A3DDB9-CBBB-4C5F-9560-3F364CF32265}" srcOrd="0" destOrd="0" presId="urn:microsoft.com/office/officeart/2018/5/layout/IconCircleLabelList"/>
    <dgm:cxn modelId="{3EBACC9B-7D2E-4E91-B081-AF885315F4C2}" type="presParOf" srcId="{99A3DDB9-CBBB-4C5F-9560-3F364CF32265}" destId="{9353F7FB-E7BC-42E8-A0FC-9A8A6EB5DDF4}" srcOrd="0" destOrd="0" presId="urn:microsoft.com/office/officeart/2018/5/layout/IconCircleLabelList"/>
    <dgm:cxn modelId="{75A086B9-4BAE-4333-ADCF-8C973CA4A958}" type="presParOf" srcId="{99A3DDB9-CBBB-4C5F-9560-3F364CF32265}" destId="{A10FAF82-B703-4519-AE62-D1983AAABAC9}" srcOrd="1" destOrd="0" presId="urn:microsoft.com/office/officeart/2018/5/layout/IconCircleLabelList"/>
    <dgm:cxn modelId="{95519AC7-165C-49F8-97EC-97BB72F8013A}" type="presParOf" srcId="{99A3DDB9-CBBB-4C5F-9560-3F364CF32265}" destId="{A4876B97-FF92-4701-BEA6-FB860C0EB043}" srcOrd="2" destOrd="0" presId="urn:microsoft.com/office/officeart/2018/5/layout/IconCircleLabelList"/>
    <dgm:cxn modelId="{04469C5F-B4DD-4413-BB65-6485AFD026BC}" type="presParOf" srcId="{99A3DDB9-CBBB-4C5F-9560-3F364CF32265}" destId="{F1033D63-9B51-476A-AD2A-330D9C39B5A7}" srcOrd="3" destOrd="0" presId="urn:microsoft.com/office/officeart/2018/5/layout/IconCircleLabelList"/>
    <dgm:cxn modelId="{7710C01D-BBEC-4679-9E2A-28AEB56F7C76}" type="presParOf" srcId="{6A2BD3AC-3499-4145-9452-CB3B66D63BD8}" destId="{F14E14E3-1C3C-4804-A651-8C53B4AC82F0}" srcOrd="1" destOrd="0" presId="urn:microsoft.com/office/officeart/2018/5/layout/IconCircleLabelList"/>
    <dgm:cxn modelId="{D3F251A7-DE75-48CD-9994-D0DA29E86E65}" type="presParOf" srcId="{6A2BD3AC-3499-4145-9452-CB3B66D63BD8}" destId="{6CD26397-FED2-4B44-B237-9DE8B5164DFF}" srcOrd="2" destOrd="0" presId="urn:microsoft.com/office/officeart/2018/5/layout/IconCircleLabelList"/>
    <dgm:cxn modelId="{4CD4AA36-37B5-4CDA-88A2-DF5594869C8D}" type="presParOf" srcId="{6CD26397-FED2-4B44-B237-9DE8B5164DFF}" destId="{71E70C0D-348A-4C73-9717-79874CB786D9}" srcOrd="0" destOrd="0" presId="urn:microsoft.com/office/officeart/2018/5/layout/IconCircleLabelList"/>
    <dgm:cxn modelId="{48FBCC9B-9379-4107-93AE-7B4DDFA9ADDB}" type="presParOf" srcId="{6CD26397-FED2-4B44-B237-9DE8B5164DFF}" destId="{DA551526-0BDE-4FF9-A78C-F427EC3649A6}" srcOrd="1" destOrd="0" presId="urn:microsoft.com/office/officeart/2018/5/layout/IconCircleLabelList"/>
    <dgm:cxn modelId="{474F25A0-93BC-43F6-83EC-F29CFDE96BE3}" type="presParOf" srcId="{6CD26397-FED2-4B44-B237-9DE8B5164DFF}" destId="{C33E0E64-7ACC-48D3-9021-86AE979840B3}" srcOrd="2" destOrd="0" presId="urn:microsoft.com/office/officeart/2018/5/layout/IconCircleLabelList"/>
    <dgm:cxn modelId="{5595FA7C-49EF-4C8B-B782-A9AE02241E24}" type="presParOf" srcId="{6CD26397-FED2-4B44-B237-9DE8B5164DFF}" destId="{AD7506F1-9CB0-4FA1-B877-55AF4E70B968}" srcOrd="3" destOrd="0" presId="urn:microsoft.com/office/officeart/2018/5/layout/IconCircleLabelList"/>
    <dgm:cxn modelId="{2C7244FB-88F2-425B-9439-BEA4AA0221A1}" type="presParOf" srcId="{6A2BD3AC-3499-4145-9452-CB3B66D63BD8}" destId="{2DBDB5DC-992D-4A74-9C19-6A3BA196B710}" srcOrd="3" destOrd="0" presId="urn:microsoft.com/office/officeart/2018/5/layout/IconCircleLabelList"/>
    <dgm:cxn modelId="{EB710F1B-8D81-429C-A3CC-36B2AB036FB8}" type="presParOf" srcId="{6A2BD3AC-3499-4145-9452-CB3B66D63BD8}" destId="{B36F79FE-AFCE-4BCD-9A4E-30DAC539526C}" srcOrd="4" destOrd="0" presId="urn:microsoft.com/office/officeart/2018/5/layout/IconCircleLabelList"/>
    <dgm:cxn modelId="{3EC74D26-F568-451B-9601-57323E7301C5}" type="presParOf" srcId="{B36F79FE-AFCE-4BCD-9A4E-30DAC539526C}" destId="{56686A0F-CC2E-4EF3-A815-6BF866DE5D41}" srcOrd="0" destOrd="0" presId="urn:microsoft.com/office/officeart/2018/5/layout/IconCircleLabelList"/>
    <dgm:cxn modelId="{D3238E8B-FA76-4D0E-98FB-F8588C46F128}" type="presParOf" srcId="{B36F79FE-AFCE-4BCD-9A4E-30DAC539526C}" destId="{D64C5957-54E6-491D-A5A1-0DF4F9F74150}" srcOrd="1" destOrd="0" presId="urn:microsoft.com/office/officeart/2018/5/layout/IconCircleLabelList"/>
    <dgm:cxn modelId="{336C3BA7-4663-4AE4-A5EA-41F1DF043899}" type="presParOf" srcId="{B36F79FE-AFCE-4BCD-9A4E-30DAC539526C}" destId="{8ADDBE4C-FBD3-43B1-AA5C-566EF7680DB5}" srcOrd="2" destOrd="0" presId="urn:microsoft.com/office/officeart/2018/5/layout/IconCircleLabelList"/>
    <dgm:cxn modelId="{B5187679-25E3-40AB-8BF2-8490937A4829}" type="presParOf" srcId="{B36F79FE-AFCE-4BCD-9A4E-30DAC539526C}" destId="{C8ED7D6F-A7CE-4129-BF6C-1128B5DDB14C}" srcOrd="3" destOrd="0" presId="urn:microsoft.com/office/officeart/2018/5/layout/IconCircleLabelList"/>
    <dgm:cxn modelId="{D9272804-712B-4AB3-91B9-B67795BE5810}" type="presParOf" srcId="{6A2BD3AC-3499-4145-9452-CB3B66D63BD8}" destId="{561806E4-DCC1-4494-83F9-D94409EF2D7E}" srcOrd="5" destOrd="0" presId="urn:microsoft.com/office/officeart/2018/5/layout/IconCircleLabelList"/>
    <dgm:cxn modelId="{354C299F-C6BB-40F9-B90F-17134B5118DB}" type="presParOf" srcId="{6A2BD3AC-3499-4145-9452-CB3B66D63BD8}" destId="{14734D24-43F3-4948-9850-42CD11CD4486}" srcOrd="6" destOrd="0" presId="urn:microsoft.com/office/officeart/2018/5/layout/IconCircleLabelList"/>
    <dgm:cxn modelId="{187D47EA-0A30-4CCB-B7D4-3F5F4E68857F}" type="presParOf" srcId="{14734D24-43F3-4948-9850-42CD11CD4486}" destId="{A04AD839-6163-4DD9-9FDA-3C2CEAA09ACB}" srcOrd="0" destOrd="0" presId="urn:microsoft.com/office/officeart/2018/5/layout/IconCircleLabelList"/>
    <dgm:cxn modelId="{372332C1-646C-4149-9C66-1980F121580E}" type="presParOf" srcId="{14734D24-43F3-4948-9850-42CD11CD4486}" destId="{B57C628C-EF72-4DDF-B60E-0E59ACC72AA8}" srcOrd="1" destOrd="0" presId="urn:microsoft.com/office/officeart/2018/5/layout/IconCircleLabelList"/>
    <dgm:cxn modelId="{B8B2E69F-4793-40D4-98E0-F8AEEE5B18F2}" type="presParOf" srcId="{14734D24-43F3-4948-9850-42CD11CD4486}" destId="{D35771E4-7BE7-47ED-836D-CE95C9B59249}" srcOrd="2" destOrd="0" presId="urn:microsoft.com/office/officeart/2018/5/layout/IconCircleLabelList"/>
    <dgm:cxn modelId="{0440C0F7-AD0E-47DA-AF19-759DE8DB7A62}" type="presParOf" srcId="{14734D24-43F3-4948-9850-42CD11CD4486}" destId="{055B18ED-DBC7-48F2-A95D-A19FAA05F1A1}" srcOrd="3" destOrd="0" presId="urn:microsoft.com/office/officeart/2018/5/layout/IconCircleLabelList"/>
    <dgm:cxn modelId="{618B75B1-D65A-4D58-AD6A-644E01DC4D1B}" type="presParOf" srcId="{6A2BD3AC-3499-4145-9452-CB3B66D63BD8}" destId="{44D462B8-19A1-497F-8743-CADB8F24702F}" srcOrd="7" destOrd="0" presId="urn:microsoft.com/office/officeart/2018/5/layout/IconCircleLabelList"/>
    <dgm:cxn modelId="{CAF9F7A8-4A8F-44B3-8B7E-385762424798}" type="presParOf" srcId="{6A2BD3AC-3499-4145-9452-CB3B66D63BD8}" destId="{588646DD-C64C-4EAF-B59C-547660D9F7CE}" srcOrd="8" destOrd="0" presId="urn:microsoft.com/office/officeart/2018/5/layout/IconCircleLabelList"/>
    <dgm:cxn modelId="{A113DB3F-8125-49C0-9F16-87BB4844FFEC}" type="presParOf" srcId="{588646DD-C64C-4EAF-B59C-547660D9F7CE}" destId="{BBAF80D8-0056-4D64-86FA-4FE3F4B0B647}" srcOrd="0" destOrd="0" presId="urn:microsoft.com/office/officeart/2018/5/layout/IconCircleLabelList"/>
    <dgm:cxn modelId="{516C7AFE-973B-483B-AB75-00A687875E60}" type="presParOf" srcId="{588646DD-C64C-4EAF-B59C-547660D9F7CE}" destId="{112441BD-3932-4C2F-8AEE-F08B8739E2CC}" srcOrd="1" destOrd="0" presId="urn:microsoft.com/office/officeart/2018/5/layout/IconCircleLabelList"/>
    <dgm:cxn modelId="{6D3728E1-3295-4201-AA77-2970DB19C085}" type="presParOf" srcId="{588646DD-C64C-4EAF-B59C-547660D9F7CE}" destId="{0950EA57-88C5-46F3-BA71-C9B963EBF5BE}" srcOrd="2" destOrd="0" presId="urn:microsoft.com/office/officeart/2018/5/layout/IconCircleLabelList"/>
    <dgm:cxn modelId="{87CC0F84-AF36-4628-AFE1-DE5E475B115C}" type="presParOf" srcId="{588646DD-C64C-4EAF-B59C-547660D9F7CE}" destId="{178B701D-668D-49FE-A85C-E9EA313CC6D2}" srcOrd="3" destOrd="0" presId="urn:microsoft.com/office/officeart/2018/5/layout/IconCircleLabelList"/>
    <dgm:cxn modelId="{4925A099-D9D9-48E8-998F-28B1200C99B9}" type="presParOf" srcId="{6A2BD3AC-3499-4145-9452-CB3B66D63BD8}" destId="{1741837E-C939-4244-A5A2-A7B8A22425F1}" srcOrd="9" destOrd="0" presId="urn:microsoft.com/office/officeart/2018/5/layout/IconCircleLabelList"/>
    <dgm:cxn modelId="{03E8797C-5456-4FBD-8744-6685999EF274}" type="presParOf" srcId="{6A2BD3AC-3499-4145-9452-CB3B66D63BD8}" destId="{D5F70CC1-6A5F-4848-8ACF-9BAF9BFA60B1}" srcOrd="10" destOrd="0" presId="urn:microsoft.com/office/officeart/2018/5/layout/IconCircleLabelList"/>
    <dgm:cxn modelId="{4C9FC79F-3A2B-45A2-81FF-C25B3C894ABC}" type="presParOf" srcId="{D5F70CC1-6A5F-4848-8ACF-9BAF9BFA60B1}" destId="{37195BC1-0641-4343-9C5F-5AA2DAD138F4}" srcOrd="0" destOrd="0" presId="urn:microsoft.com/office/officeart/2018/5/layout/IconCircleLabelList"/>
    <dgm:cxn modelId="{2EB18E7B-1788-48E5-B8AF-4BE6C60AED8C}" type="presParOf" srcId="{D5F70CC1-6A5F-4848-8ACF-9BAF9BFA60B1}" destId="{75C0450E-6284-4D1E-BA74-2CD2EC5C94E8}" srcOrd="1" destOrd="0" presId="urn:microsoft.com/office/officeart/2018/5/layout/IconCircleLabelList"/>
    <dgm:cxn modelId="{41ACDB08-1737-403A-B5A5-DF17059F31F1}" type="presParOf" srcId="{D5F70CC1-6A5F-4848-8ACF-9BAF9BFA60B1}" destId="{8E7EAE2A-7451-4940-ABA6-B489070460AC}" srcOrd="2" destOrd="0" presId="urn:microsoft.com/office/officeart/2018/5/layout/IconCircleLabelList"/>
    <dgm:cxn modelId="{09E4EEF5-0FF1-4F76-928C-C6B65E9DCACB}" type="presParOf" srcId="{D5F70CC1-6A5F-4848-8ACF-9BAF9BFA60B1}" destId="{241598B4-1D62-43E3-8A12-2539010D9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3F7FB-E7BC-42E8-A0FC-9A8A6EB5DDF4}">
      <dsp:nvSpPr>
        <dsp:cNvPr id="0" name=""/>
        <dsp:cNvSpPr/>
      </dsp:nvSpPr>
      <dsp:spPr>
        <a:xfrm>
          <a:off x="540652" y="445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FAF82-B703-4519-AE62-D1983AAABAC9}">
      <dsp:nvSpPr>
        <dsp:cNvPr id="0" name=""/>
        <dsp:cNvSpPr/>
      </dsp:nvSpPr>
      <dsp:spPr>
        <a:xfrm>
          <a:off x="774652" y="67913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33D63-9B51-476A-AD2A-330D9C39B5A7}">
      <dsp:nvSpPr>
        <dsp:cNvPr id="0" name=""/>
        <dsp:cNvSpPr/>
      </dsp:nvSpPr>
      <dsp:spPr>
        <a:xfrm>
          <a:off x="189652" y="1885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Promoted to Engineer Technology for boosting API efficiency by 60% and mentoring developers, leading to a 70% increase in team productivity. </a:t>
          </a:r>
        </a:p>
      </dsp:txBody>
      <dsp:txXfrm>
        <a:off x="189652" y="1885134"/>
        <a:ext cx="1800000" cy="1035000"/>
      </dsp:txXfrm>
    </dsp:sp>
    <dsp:sp modelId="{71E70C0D-348A-4C73-9717-79874CB786D9}">
      <dsp:nvSpPr>
        <dsp:cNvPr id="0" name=""/>
        <dsp:cNvSpPr/>
      </dsp:nvSpPr>
      <dsp:spPr>
        <a:xfrm>
          <a:off x="2655653" y="445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1526-0BDE-4FF9-A78C-F427EC3649A6}">
      <dsp:nvSpPr>
        <dsp:cNvPr id="0" name=""/>
        <dsp:cNvSpPr/>
      </dsp:nvSpPr>
      <dsp:spPr>
        <a:xfrm>
          <a:off x="2889653" y="67913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506F1-9CB0-4FA1-B877-55AF4E70B968}">
      <dsp:nvSpPr>
        <dsp:cNvPr id="0" name=""/>
        <dsp:cNvSpPr/>
      </dsp:nvSpPr>
      <dsp:spPr>
        <a:xfrm>
          <a:off x="2304653" y="1885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Streamlined 30+ API workflows, reducing data retrieval time by 60% and ensuring uninterrupted performance during peak usage periods.</a:t>
          </a:r>
        </a:p>
      </dsp:txBody>
      <dsp:txXfrm>
        <a:off x="2304653" y="1885134"/>
        <a:ext cx="1800000" cy="1035000"/>
      </dsp:txXfrm>
    </dsp:sp>
    <dsp:sp modelId="{56686A0F-CC2E-4EF3-A815-6BF866DE5D41}">
      <dsp:nvSpPr>
        <dsp:cNvPr id="0" name=""/>
        <dsp:cNvSpPr/>
      </dsp:nvSpPr>
      <dsp:spPr>
        <a:xfrm>
          <a:off x="4770652" y="445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C5957-54E6-491D-A5A1-0DF4F9F74150}">
      <dsp:nvSpPr>
        <dsp:cNvPr id="0" name=""/>
        <dsp:cNvSpPr/>
      </dsp:nvSpPr>
      <dsp:spPr>
        <a:xfrm>
          <a:off x="5004652" y="67913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D7D6F-A7CE-4129-BF6C-1128B5DDB14C}">
      <dsp:nvSpPr>
        <dsp:cNvPr id="0" name=""/>
        <dsp:cNvSpPr/>
      </dsp:nvSpPr>
      <dsp:spPr>
        <a:xfrm>
          <a:off x="4419653" y="1885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Led the implementation of a CI/CD pipeline, cutting deployment time by 50% and enabling quicker product releases with minimal downtime.</a:t>
          </a:r>
        </a:p>
      </dsp:txBody>
      <dsp:txXfrm>
        <a:off x="4419653" y="1885134"/>
        <a:ext cx="1800000" cy="1035000"/>
      </dsp:txXfrm>
    </dsp:sp>
    <dsp:sp modelId="{A04AD839-6163-4DD9-9FDA-3C2CEAA09ACB}">
      <dsp:nvSpPr>
        <dsp:cNvPr id="0" name=""/>
        <dsp:cNvSpPr/>
      </dsp:nvSpPr>
      <dsp:spPr>
        <a:xfrm>
          <a:off x="540652" y="3370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C628C-EF72-4DDF-B60E-0E59ACC72AA8}">
      <dsp:nvSpPr>
        <dsp:cNvPr id="0" name=""/>
        <dsp:cNvSpPr/>
      </dsp:nvSpPr>
      <dsp:spPr>
        <a:xfrm>
          <a:off x="774652" y="360413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B18ED-DBC7-48F2-A95D-A19FAA05F1A1}">
      <dsp:nvSpPr>
        <dsp:cNvPr id="0" name=""/>
        <dsp:cNvSpPr/>
      </dsp:nvSpPr>
      <dsp:spPr>
        <a:xfrm>
          <a:off x="189652" y="4810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Optimized database queries, reducing operational costs by 20% and improving application response time during high traffic periods.</a:t>
          </a:r>
        </a:p>
      </dsp:txBody>
      <dsp:txXfrm>
        <a:off x="189652" y="4810134"/>
        <a:ext cx="1800000" cy="1035000"/>
      </dsp:txXfrm>
    </dsp:sp>
    <dsp:sp modelId="{BBAF80D8-0056-4D64-86FA-4FE3F4B0B647}">
      <dsp:nvSpPr>
        <dsp:cNvPr id="0" name=""/>
        <dsp:cNvSpPr/>
      </dsp:nvSpPr>
      <dsp:spPr>
        <a:xfrm>
          <a:off x="2655653" y="3370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441BD-3932-4C2F-8AEE-F08B8739E2CC}">
      <dsp:nvSpPr>
        <dsp:cNvPr id="0" name=""/>
        <dsp:cNvSpPr/>
      </dsp:nvSpPr>
      <dsp:spPr>
        <a:xfrm>
          <a:off x="2889653" y="360413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B701D-668D-49FE-A85C-E9EA313CC6D2}">
      <dsp:nvSpPr>
        <dsp:cNvPr id="0" name=""/>
        <dsp:cNvSpPr/>
      </dsp:nvSpPr>
      <dsp:spPr>
        <a:xfrm>
          <a:off x="2304653" y="4810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Spearheaded a feature rollout that increased user engagement by 40%, directly contributing to a 15% revenue growth. </a:t>
          </a:r>
        </a:p>
      </dsp:txBody>
      <dsp:txXfrm>
        <a:off x="2304653" y="4810134"/>
        <a:ext cx="1800000" cy="1035000"/>
      </dsp:txXfrm>
    </dsp:sp>
    <dsp:sp modelId="{37195BC1-0641-4343-9C5F-5AA2DAD138F4}">
      <dsp:nvSpPr>
        <dsp:cNvPr id="0" name=""/>
        <dsp:cNvSpPr/>
      </dsp:nvSpPr>
      <dsp:spPr>
        <a:xfrm>
          <a:off x="4770652" y="3370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0450E-6284-4D1E-BA74-2CD2EC5C94E8}">
      <dsp:nvSpPr>
        <dsp:cNvPr id="0" name=""/>
        <dsp:cNvSpPr/>
      </dsp:nvSpPr>
      <dsp:spPr>
        <a:xfrm>
          <a:off x="5004652" y="3604134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598B4-1D62-43E3-8A12-2539010D9839}">
      <dsp:nvSpPr>
        <dsp:cNvPr id="0" name=""/>
        <dsp:cNvSpPr/>
      </dsp:nvSpPr>
      <dsp:spPr>
        <a:xfrm>
          <a:off x="4419653" y="4810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Collaborated with cross-functional teams to design a data-driven marketing strategy, leading to a 25% boost in client acquisition rates. </a:t>
          </a:r>
        </a:p>
      </dsp:txBody>
      <dsp:txXfrm>
        <a:off x="4419653" y="4810134"/>
        <a:ext cx="1800000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86D732-C321-4A84-A0C2-859480BBA71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FC8B-C627-D37A-6E65-DF8BE628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149069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Ajeet Raghuvanshi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F704-01D4-F89C-51A9-25D1023F4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44400"/>
            <a:ext cx="10821560" cy="149069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Data Science 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/>
              <a:t> Learning Enthusiast | Software Engineer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Email: dsajeet2024@gmail.com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Phone: +1 (774)-526-9482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Portfolio</a:t>
            </a:r>
            <a:r>
              <a:rPr lang="en-US"/>
              <a:t>: https://ajeetraghuvanshi.vercel.app/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C6542-9AC4-BD80-8C19-1D933C6B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6" y="2889658"/>
            <a:ext cx="5556553" cy="107868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</a:t>
            </a:r>
            <a:r>
              <a:rPr lang="en-US" dirty="0"/>
              <a:t> Experience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405E64A-9128-B39A-FDBD-2D1FEDBAD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04581"/>
              </p:ext>
            </p:extLst>
          </p:nvPr>
        </p:nvGraphicFramePr>
        <p:xfrm>
          <a:off x="5556552" y="371790"/>
          <a:ext cx="6409306" cy="6290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38A4C3-80E5-F201-F25F-22D9B9A818D4}"/>
              </a:ext>
            </a:extLst>
          </p:cNvPr>
          <p:cNvSpPr txBox="1"/>
          <p:nvPr/>
        </p:nvSpPr>
        <p:spPr>
          <a:xfrm>
            <a:off x="0" y="3778429"/>
            <a:ext cx="5309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 – Technology (April 2021 – May 2024)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Virtusa Consulting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Pvt. Ltd., Bengaluru, India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2B24E-8F4E-A381-F946-B5A0FC5F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E410-68EF-A3D4-1BFA-1FB1861E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788" y="733185"/>
            <a:ext cx="7030064" cy="1125110"/>
          </a:xfrm>
          <a:effectLst/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en-US" sz="2000" b="1" dirty="0"/>
              <a:t> of Massachusetts,       Dartmouth, MA-02747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dirty="0"/>
              <a:t>Master in Data Science                   2024 - Present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E36122-A86B-83C3-E312-1F98DE07B47F}"/>
              </a:ext>
            </a:extLst>
          </p:cNvPr>
          <p:cNvSpPr txBox="1">
            <a:spLocks/>
          </p:cNvSpPr>
          <p:nvPr/>
        </p:nvSpPr>
        <p:spPr>
          <a:xfrm>
            <a:off x="5068530" y="4651340"/>
            <a:ext cx="7030064" cy="11251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Teerthanker</a:t>
            </a:r>
            <a:r>
              <a:rPr lang="en-US" b="1" dirty="0"/>
              <a:t> Mahaveer University, Moradabad, UP-244001</a:t>
            </a:r>
          </a:p>
          <a:p>
            <a:pPr marL="0" indent="0">
              <a:buNone/>
            </a:pPr>
            <a:r>
              <a:rPr lang="en-US" b="1" dirty="0"/>
              <a:t>          </a:t>
            </a:r>
            <a:r>
              <a:rPr lang="en-US" dirty="0"/>
              <a:t>Bachelor in Computer Science          2016 - 2020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870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6B63-8FD7-9434-C31C-C02D1227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BB57-5388-8F80-058B-690623AB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Languages</a:t>
            </a:r>
            <a:r>
              <a:rPr lang="en-US" dirty="0"/>
              <a:t>: Python, Java, C, SQL, PL/SQL, HTML, CSS.</a:t>
            </a:r>
          </a:p>
          <a:p>
            <a:r>
              <a:rPr lang="en-US" b="1" dirty="0"/>
              <a:t>Frameworks</a:t>
            </a:r>
            <a:r>
              <a:rPr lang="en-US" dirty="0"/>
              <a:t>: Spring Boot, Hibernate, Junit.</a:t>
            </a:r>
          </a:p>
          <a:p>
            <a:r>
              <a:rPr lang="en-US" b="1" dirty="0"/>
              <a:t>Tools &amp; Libraries</a:t>
            </a:r>
            <a:r>
              <a:rPr lang="en-US" dirty="0"/>
              <a:t>: Git, </a:t>
            </a:r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Eclipse, VS Code, MySQL, Matplotlib,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US" dirty="0"/>
              <a:t>.</a:t>
            </a:r>
          </a:p>
          <a:p>
            <a:r>
              <a:rPr lang="en-US" b="1" dirty="0"/>
              <a:t>Specializations</a:t>
            </a:r>
            <a:r>
              <a:rPr lang="en-US" dirty="0"/>
              <a:t>: Data Science, Machine Learning, Data Analytic, Data Visualization, Statistics, Debugging, End-to-End Development, Cross-Functional Collaboration. </a:t>
            </a:r>
          </a:p>
        </p:txBody>
      </p:sp>
    </p:spTree>
    <p:extLst>
      <p:ext uri="{BB962C8B-B14F-4D97-AF65-F5344CB8AC3E}">
        <p14:creationId xmlns:p14="http://schemas.microsoft.com/office/powerpoint/2010/main" val="410956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C893-72F8-ED6F-1BEA-BAC1AFAF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AD21-D6B6-B6F2-FCD9-DD56D26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92594"/>
            <a:ext cx="10554574" cy="4454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Forex Price Prediction | Python, </a:t>
            </a:r>
            <a:r>
              <a:rPr lang="en-US" b="1" dirty="0" err="1"/>
              <a:t>XGBoost</a:t>
            </a:r>
            <a:r>
              <a:rPr lang="en-US" b="1" dirty="0"/>
              <a:t>, scikit-learn                     </a:t>
            </a:r>
            <a:r>
              <a:rPr lang="en-US" dirty="0"/>
              <a:t>September 2024 – October 2024</a:t>
            </a:r>
          </a:p>
          <a:p>
            <a:r>
              <a:rPr lang="en-US" dirty="0"/>
              <a:t>Built a predictive model for Forex prices using </a:t>
            </a:r>
            <a:r>
              <a:rPr lang="en-US" dirty="0" err="1"/>
              <a:t>XGBoost</a:t>
            </a:r>
            <a:r>
              <a:rPr lang="en-US" dirty="0"/>
              <a:t>, achieving 79% accuracy with advanced time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en-US" dirty="0"/>
              <a:t> analysis and feature engineering.</a:t>
            </a:r>
          </a:p>
          <a:p>
            <a:r>
              <a:rPr lang="en-US" dirty="0"/>
              <a:t>Reduced error margins by 25% through hyperparameter tuning and thorough cross-validation.</a:t>
            </a:r>
          </a:p>
          <a:p>
            <a:r>
              <a:rPr lang="en-US" dirty="0"/>
              <a:t>Generated data visualizations with Matplotlib, helping stakeholders optimize trading strategies.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Connect Globe</a:t>
            </a:r>
            <a:r>
              <a:rPr lang="en-US" dirty="0"/>
              <a:t>                                                                                                   April 2021 – August 2021</a:t>
            </a:r>
          </a:p>
          <a:p>
            <a:r>
              <a:rPr lang="en-US" dirty="0"/>
              <a:t>Developed a community platform for 500+ users, driving 150+ weekly posts and improving retention rates by 30%. </a:t>
            </a:r>
          </a:p>
          <a:p>
            <a:r>
              <a:rPr lang="en-US" dirty="0"/>
              <a:t>Engineered secure authentication systems, reducing security incidents by 40% and enhancing platform reliability.</a:t>
            </a:r>
          </a:p>
          <a:p>
            <a:r>
              <a:rPr lang="en-US" dirty="0"/>
              <a:t>Built an admin dashboard, optimizing content management tasks and reducing completion time by 30%.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8573F-009E-18DE-1B1C-575B8F68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AWARDS &amp;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7A20-BF21-581C-2EEC-B98C51F1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415" y="622998"/>
            <a:ext cx="6270172" cy="5576835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Virtusa Consulting Service Pvt. Ltd.                                                               Bengaluru, KA, India</a:t>
            </a:r>
          </a:p>
          <a:p>
            <a:pPr marL="0" indent="0">
              <a:buNone/>
            </a:pPr>
            <a:r>
              <a:rPr lang="en-US" sz="2000" dirty="0"/>
              <a:t>Promoted 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</a:t>
            </a:r>
            <a:r>
              <a:rPr lang="en-US" sz="2000" dirty="0"/>
              <a:t> Technology for exceptional performance, including a 60% boost in API efficiency and mentoring that improved team productivity by 70%.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Java SE 8 Programmer Certification                                                         September 2021 – Present</a:t>
            </a:r>
          </a:p>
          <a:p>
            <a:pPr marL="0" indent="0">
              <a:buNone/>
            </a:pPr>
            <a:r>
              <a:rPr lang="en-US" sz="2000" dirty="0"/>
              <a:t>Oracle Certified Associate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953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character holding a sign surrounded by white people&#10;&#10;Description automatically generated">
            <a:extLst>
              <a:ext uri="{FF2B5EF4-FFF2-40B4-BE49-F238E27FC236}">
                <a16:creationId xmlns:a16="http://schemas.microsoft.com/office/drawing/2014/main" id="{3DC9484D-7D61-FC24-9B22-A96100E4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58" b="23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191</TotalTime>
  <Words>482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Quotable</vt:lpstr>
      <vt:lpstr>Ajeet Raghuvanshi</vt:lpstr>
      <vt:lpstr>Professional Experience </vt:lpstr>
      <vt:lpstr>  Education</vt:lpstr>
      <vt:lpstr>Technical Skills</vt:lpstr>
      <vt:lpstr>PROJECTS</vt:lpstr>
      <vt:lpstr>AWARDS &amp; CERTIFICATES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Ajeet Raghuvanshi</dc:creator>
  <cp:lastModifiedBy>Ajeet Raghuvanshi</cp:lastModifiedBy>
  <cp:revision>4</cp:revision>
  <dcterms:created xsi:type="dcterms:W3CDTF">2025-01-26T16:17:34Z</dcterms:created>
  <dcterms:modified xsi:type="dcterms:W3CDTF">2025-02-10T16:37:34Z</dcterms:modified>
</cp:coreProperties>
</file>