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70" r:id="rId10"/>
    <p:sldId id="271" r:id="rId11"/>
    <p:sldId id="268" r:id="rId12"/>
    <p:sldId id="272" r:id="rId13"/>
    <p:sldId id="264" r:id="rId14"/>
    <p:sldId id="273" r:id="rId15"/>
    <p:sldId id="274" r:id="rId16"/>
    <p:sldId id="275" r:id="rId17"/>
    <p:sldId id="265" r:id="rId18"/>
    <p:sldId id="276" r:id="rId19"/>
    <p:sldId id="277" r:id="rId20"/>
    <p:sldId id="266" r:id="rId21"/>
    <p:sldId id="281" r:id="rId22"/>
    <p:sldId id="282" r:id="rId23"/>
    <p:sldId id="283" r:id="rId24"/>
    <p:sldId id="267" r:id="rId25"/>
    <p:sldId id="278" r:id="rId26"/>
    <p:sldId id="279" r:id="rId27"/>
    <p:sldId id="280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4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0525" y="1119535"/>
            <a:ext cx="10271851" cy="242146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A COMBINED APPROACH OF SMOT </a:t>
            </a:r>
            <a:r>
              <a:rPr lang="en-US" b="1" dirty="0" smtClean="0"/>
              <a:t>DATA </a:t>
            </a:r>
            <a:r>
              <a:rPr lang="en-US" b="1" smtClean="0"/>
              <a:t>BALANCING </a:t>
            </a:r>
            <a:r>
              <a:rPr lang="en-US" b="1" smtClean="0"/>
              <a:t>WITH DATA </a:t>
            </a:r>
            <a:r>
              <a:rPr lang="en-US" b="1" dirty="0" smtClean="0"/>
              <a:t>MINING ALGORITHMS FOR </a:t>
            </a:r>
            <a:r>
              <a:rPr lang="en-US" b="1" dirty="0"/>
              <a:t>DETECTING CREDIT </a:t>
            </a:r>
            <a:r>
              <a:rPr lang="en-US" b="1" dirty="0" smtClean="0"/>
              <a:t>CARD </a:t>
            </a:r>
            <a:r>
              <a:rPr lang="en-IN" b="1" dirty="0" smtClean="0"/>
              <a:t>FRAUD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5245" y="4890829"/>
            <a:ext cx="7197726" cy="1405467"/>
          </a:xfrm>
        </p:spPr>
        <p:txBody>
          <a:bodyPr>
            <a:normAutofit fontScale="92500" lnSpcReduction="10000"/>
          </a:bodyPr>
          <a:lstStyle/>
          <a:p>
            <a:r>
              <a:rPr lang="en-IN"/>
              <a:t>Ajit</a:t>
            </a:r>
            <a:r>
              <a:rPr lang="en-IN" dirty="0"/>
              <a:t> Singh </a:t>
            </a:r>
            <a:r>
              <a:rPr lang="en-IN" dirty="0" err="1"/>
              <a:t>Kushwaha</a:t>
            </a:r>
            <a:r>
              <a:rPr lang="en-IN" dirty="0"/>
              <a:t> (2K14/CO/006)</a:t>
            </a:r>
          </a:p>
          <a:p>
            <a:r>
              <a:rPr lang="en-IN" dirty="0" err="1"/>
              <a:t>Bablu</a:t>
            </a:r>
            <a:r>
              <a:rPr lang="en-IN" dirty="0"/>
              <a:t> Singh (2K14/CO/020)</a:t>
            </a:r>
          </a:p>
          <a:p>
            <a:r>
              <a:rPr lang="en-IN" dirty="0"/>
              <a:t>Vaibhav Kumar Kashyap (2K14/CO/135)</a:t>
            </a:r>
          </a:p>
          <a:p>
            <a:r>
              <a:rPr lang="en-IN" dirty="0" err="1"/>
              <a:t>Vivek</a:t>
            </a:r>
            <a:r>
              <a:rPr lang="en-IN" dirty="0"/>
              <a:t> (2K14/CO/144)</a:t>
            </a:r>
          </a:p>
        </p:txBody>
      </p:sp>
    </p:spTree>
    <p:extLst>
      <p:ext uri="{BB962C8B-B14F-4D97-AF65-F5344CB8AC3E}">
        <p14:creationId xmlns:p14="http://schemas.microsoft.com/office/powerpoint/2010/main" val="257477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705394"/>
            <a:ext cx="10708370" cy="509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38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972741"/>
          </a:xfrm>
        </p:spPr>
        <p:txBody>
          <a:bodyPr>
            <a:normAutofit/>
          </a:bodyPr>
          <a:lstStyle/>
          <a:p>
            <a:pPr algn="ctr"/>
            <a:r>
              <a:rPr lang="en-IN" b="1" dirty="0" smtClean="0"/>
              <a:t>SMOTE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372533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Unbalanced classification problems cause problems to many </a:t>
            </a:r>
            <a:r>
              <a:rPr lang="en-US" dirty="0" smtClean="0"/>
              <a:t>learning algorithms</a:t>
            </a:r>
            <a:r>
              <a:rPr lang="en-US" dirty="0"/>
              <a:t>. These problems are characterized by the uneven proportion of </a:t>
            </a:r>
            <a:r>
              <a:rPr lang="en-US" dirty="0" smtClean="0"/>
              <a:t>cases that </a:t>
            </a:r>
            <a:r>
              <a:rPr lang="en-US" dirty="0"/>
              <a:t>are available for each class of the problem.</a:t>
            </a:r>
          </a:p>
          <a:p>
            <a:pPr algn="just"/>
            <a:r>
              <a:rPr lang="en-US" dirty="0" smtClean="0"/>
              <a:t>SMOTE is </a:t>
            </a:r>
            <a:r>
              <a:rPr lang="en-US" dirty="0"/>
              <a:t>a </a:t>
            </a:r>
            <a:r>
              <a:rPr lang="en-US" dirty="0" smtClean="0"/>
              <a:t>well-known </a:t>
            </a:r>
            <a:r>
              <a:rPr lang="en-US" dirty="0"/>
              <a:t>algorithm to fight this problem.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function handles unbalanced classification problems using the </a:t>
            </a:r>
            <a:r>
              <a:rPr lang="en-US" dirty="0" smtClean="0"/>
              <a:t>SMOTE method</a:t>
            </a:r>
            <a:r>
              <a:rPr lang="en-US" dirty="0"/>
              <a:t>. Namely, it can generate a new "SMOTE" data set that addresses </a:t>
            </a:r>
            <a:r>
              <a:rPr lang="en-US" dirty="0" smtClean="0"/>
              <a:t>the class </a:t>
            </a:r>
            <a:r>
              <a:rPr lang="en-US" dirty="0"/>
              <a:t>unbalance problem. Alternatively, it can also run a classification </a:t>
            </a:r>
            <a:r>
              <a:rPr lang="en-US" dirty="0" smtClean="0"/>
              <a:t>algorithm on </a:t>
            </a:r>
            <a:r>
              <a:rPr lang="en-US" dirty="0"/>
              <a:t>this new data set and return the resulting </a:t>
            </a:r>
            <a:r>
              <a:rPr lang="en-US" dirty="0" smtClean="0"/>
              <a:t>model.</a:t>
            </a:r>
          </a:p>
          <a:p>
            <a:pPr marL="0" indent="0" algn="just">
              <a:buNone/>
            </a:pPr>
            <a:r>
              <a:rPr lang="en-IN" dirty="0" smtClean="0"/>
              <a:t>Usage</a:t>
            </a:r>
            <a:endParaRPr lang="en-IN" dirty="0"/>
          </a:p>
          <a:p>
            <a:pPr algn="just"/>
            <a:r>
              <a:rPr lang="en-IN" dirty="0"/>
              <a:t>SMOTE(form, data, </a:t>
            </a:r>
            <a:r>
              <a:rPr lang="en-IN" dirty="0" err="1"/>
              <a:t>perc.over</a:t>
            </a:r>
            <a:r>
              <a:rPr lang="en-IN" dirty="0"/>
              <a:t> = 200, k = 5, </a:t>
            </a:r>
            <a:r>
              <a:rPr lang="en-IN" dirty="0" err="1"/>
              <a:t>perc.under</a:t>
            </a:r>
            <a:r>
              <a:rPr lang="en-IN" dirty="0"/>
              <a:t> = </a:t>
            </a:r>
            <a:r>
              <a:rPr lang="en-IN" dirty="0" smtClean="0"/>
              <a:t>200, learner </a:t>
            </a:r>
            <a:r>
              <a:rPr lang="en-IN" dirty="0"/>
              <a:t>= NULL, ...)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048000" y="158234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76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475" y="609600"/>
            <a:ext cx="10131425" cy="568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01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1036320"/>
          </a:xfrm>
        </p:spPr>
        <p:txBody>
          <a:bodyPr>
            <a:noAutofit/>
          </a:bodyPr>
          <a:lstStyle/>
          <a:p>
            <a:pPr algn="ctr"/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K </a:t>
            </a:r>
            <a:r>
              <a:rPr lang="en-IN" b="1" dirty="0"/>
              <a:t>– Nearest Neighbours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959429"/>
            <a:ext cx="10131425" cy="3831771"/>
          </a:xfrm>
        </p:spPr>
        <p:txBody>
          <a:bodyPr/>
          <a:lstStyle/>
          <a:p>
            <a:pPr algn="just"/>
            <a:r>
              <a:rPr lang="en-US" dirty="0" smtClean="0"/>
              <a:t>K </a:t>
            </a:r>
            <a:r>
              <a:rPr lang="en-US" dirty="0"/>
              <a:t>Nearest </a:t>
            </a:r>
            <a:r>
              <a:rPr lang="en-US" dirty="0" smtClean="0"/>
              <a:t>Neighbors </a:t>
            </a:r>
            <a:r>
              <a:rPr lang="en-US" dirty="0"/>
              <a:t>(</a:t>
            </a:r>
            <a:r>
              <a:rPr lang="en-US" dirty="0" smtClean="0"/>
              <a:t>KNN) is </a:t>
            </a:r>
            <a:r>
              <a:rPr lang="en-US" dirty="0"/>
              <a:t>one of those algorithms that </a:t>
            </a:r>
            <a:r>
              <a:rPr lang="en-US" dirty="0" smtClean="0"/>
              <a:t>are very </a:t>
            </a:r>
            <a:r>
              <a:rPr lang="en-US" dirty="0"/>
              <a:t>simple to understand but works incredibly well in practice. </a:t>
            </a:r>
            <a:endParaRPr lang="en-US" dirty="0" smtClean="0"/>
          </a:p>
          <a:p>
            <a:pPr algn="just"/>
            <a:r>
              <a:rPr lang="en-US" dirty="0" smtClean="0"/>
              <a:t>It is surprisingly </a:t>
            </a:r>
            <a:r>
              <a:rPr lang="en-US" dirty="0"/>
              <a:t>versatile and its applications range from vision to proteins </a:t>
            </a:r>
            <a:r>
              <a:rPr lang="en-US" dirty="0" smtClean="0"/>
              <a:t>to computational </a:t>
            </a:r>
            <a:r>
              <a:rPr lang="en-US" dirty="0"/>
              <a:t>geometry to graphs and so on. </a:t>
            </a:r>
            <a:endParaRPr lang="en-US" dirty="0" smtClean="0"/>
          </a:p>
          <a:p>
            <a:r>
              <a:rPr lang="en-US" dirty="0"/>
              <a:t>KNN is an non parametric lazy learning algorithm. That is a pretty </a:t>
            </a:r>
            <a:r>
              <a:rPr lang="en-US" dirty="0" smtClean="0"/>
              <a:t>concise </a:t>
            </a:r>
            <a:r>
              <a:rPr lang="en-IN" dirty="0" smtClean="0"/>
              <a:t>statement.</a:t>
            </a:r>
          </a:p>
          <a:p>
            <a:r>
              <a:rPr lang="en-US" dirty="0"/>
              <a:t>The dichotomy is pretty obvious here – There is a non existent or </a:t>
            </a:r>
            <a:r>
              <a:rPr lang="en-US" dirty="0" smtClean="0"/>
              <a:t>minimal training </a:t>
            </a:r>
            <a:r>
              <a:rPr lang="en-US" dirty="0"/>
              <a:t>phase but a costly testing phase. The cost is in terms of both time </a:t>
            </a:r>
            <a:r>
              <a:rPr lang="en-US" dirty="0" smtClean="0"/>
              <a:t>and </a:t>
            </a:r>
            <a:r>
              <a:rPr lang="en-IN" dirty="0" smtClean="0"/>
              <a:t>memory.</a:t>
            </a:r>
          </a:p>
        </p:txBody>
      </p:sp>
    </p:spTree>
    <p:extLst>
      <p:ext uri="{BB962C8B-B14F-4D97-AF65-F5344CB8AC3E}">
        <p14:creationId xmlns:p14="http://schemas.microsoft.com/office/powerpoint/2010/main" val="359330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7906" y="940525"/>
            <a:ext cx="9799319" cy="17061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905" y="2646707"/>
            <a:ext cx="9799319" cy="280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1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2293" y="609600"/>
            <a:ext cx="7414256" cy="532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64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7599" y="713332"/>
            <a:ext cx="7493784" cy="554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02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Support Vector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/>
              <a:t>Support Vector Machine” (SVM) is a supervised machine learning </a:t>
            </a:r>
            <a:r>
              <a:rPr lang="en-US" dirty="0" smtClean="0"/>
              <a:t>algorithm which </a:t>
            </a:r>
            <a:r>
              <a:rPr lang="en-US" dirty="0"/>
              <a:t>can be used for both classification or regression challenges</a:t>
            </a:r>
            <a:r>
              <a:rPr lang="en-US" dirty="0" smtClean="0"/>
              <a:t>.</a:t>
            </a:r>
          </a:p>
          <a:p>
            <a:r>
              <a:rPr lang="en-IN" dirty="0" smtClean="0"/>
              <a:t>It </a:t>
            </a:r>
            <a:r>
              <a:rPr lang="en-US" dirty="0" smtClean="0"/>
              <a:t>is </a:t>
            </a:r>
            <a:r>
              <a:rPr lang="en-US" dirty="0"/>
              <a:t>mostly used in classification problems</a:t>
            </a:r>
            <a:r>
              <a:rPr lang="en-US" dirty="0" smtClean="0"/>
              <a:t>.</a:t>
            </a:r>
          </a:p>
          <a:p>
            <a:r>
              <a:rPr lang="en-US" dirty="0"/>
              <a:t>Support Vectors are simply the co-ordinates of individual observation. </a:t>
            </a:r>
            <a:r>
              <a:rPr lang="en-US" dirty="0" smtClean="0"/>
              <a:t>Support Vector </a:t>
            </a:r>
            <a:r>
              <a:rPr lang="en-US" dirty="0"/>
              <a:t>Machine is a frontier which best segregates the two classes (</a:t>
            </a:r>
            <a:r>
              <a:rPr lang="en-US" dirty="0" smtClean="0"/>
              <a:t>hyper-plane/ </a:t>
            </a:r>
            <a:r>
              <a:rPr lang="en-IN" dirty="0" smtClean="0"/>
              <a:t>line).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864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9474"/>
          <a:stretch/>
        </p:blipFill>
        <p:spPr>
          <a:xfrm>
            <a:off x="2605501" y="609600"/>
            <a:ext cx="6831955" cy="576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17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5629" y="714126"/>
            <a:ext cx="6627858" cy="4788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630" y="1192973"/>
            <a:ext cx="6627857" cy="487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77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3649133"/>
          </a:xfrm>
        </p:spPr>
        <p:txBody>
          <a:bodyPr>
            <a:normAutofit/>
          </a:bodyPr>
          <a:lstStyle/>
          <a:p>
            <a:r>
              <a:rPr lang="en-US" dirty="0"/>
              <a:t>Credit cards are considered as a “nice target of fraud” </a:t>
            </a:r>
            <a:endParaRPr lang="en-US" dirty="0" smtClean="0"/>
          </a:p>
          <a:p>
            <a:r>
              <a:rPr lang="en-US" dirty="0" smtClean="0"/>
              <a:t>lots </a:t>
            </a:r>
            <a:r>
              <a:rPr lang="en-US" dirty="0"/>
              <a:t>of money without much risk and most of the time the </a:t>
            </a:r>
            <a:r>
              <a:rPr lang="en-US" dirty="0" smtClean="0"/>
              <a:t>fraud is </a:t>
            </a:r>
            <a:r>
              <a:rPr lang="en-US" dirty="0"/>
              <a:t>discovered after few days. </a:t>
            </a:r>
            <a:endParaRPr lang="en-US" dirty="0" smtClean="0"/>
          </a:p>
          <a:p>
            <a:r>
              <a:rPr lang="en-US" dirty="0" smtClean="0"/>
              <a:t>To commit the credit card fraud either offline or online, fraudsters are looking for sensitive information such as credit card number, bank account and social security member. </a:t>
            </a:r>
          </a:p>
          <a:p>
            <a:r>
              <a:rPr lang="en-US" dirty="0" smtClean="0"/>
              <a:t>In case of offline payment to </a:t>
            </a:r>
            <a:r>
              <a:rPr lang="en-US" dirty="0"/>
              <a:t>perform the fraudulent transactions, an attacker has to steal the credit </a:t>
            </a:r>
            <a:r>
              <a:rPr lang="en-US" dirty="0" smtClean="0"/>
              <a:t>card itself</a:t>
            </a:r>
          </a:p>
          <a:p>
            <a:r>
              <a:rPr lang="en-US" dirty="0" smtClean="0"/>
              <a:t>in </a:t>
            </a:r>
            <a:r>
              <a:rPr lang="en-US" dirty="0"/>
              <a:t>case of online payment, the fraudsters should be steal </a:t>
            </a:r>
            <a:r>
              <a:rPr lang="en-US" dirty="0" smtClean="0"/>
              <a:t>customer identity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massive </a:t>
            </a:r>
            <a:r>
              <a:rPr lang="en-US" dirty="0"/>
              <a:t>problem in </a:t>
            </a:r>
            <a:r>
              <a:rPr lang="en-US" dirty="0" smtClean="0"/>
              <a:t>transaction system</a:t>
            </a:r>
          </a:p>
          <a:p>
            <a:r>
              <a:rPr lang="en-US" dirty="0"/>
              <a:t>Fraud detection has become a vital activity in order to decrease </a:t>
            </a:r>
            <a:r>
              <a:rPr lang="en-US" dirty="0" smtClean="0"/>
              <a:t>the impact </a:t>
            </a:r>
            <a:r>
              <a:rPr lang="en-US" dirty="0"/>
              <a:t>of fraudulent transaction on service directory, costs and reputation </a:t>
            </a:r>
            <a:r>
              <a:rPr lang="en-US" dirty="0" smtClean="0"/>
              <a:t>of </a:t>
            </a:r>
            <a:r>
              <a:rPr lang="en-IN" dirty="0" smtClean="0"/>
              <a:t>the </a:t>
            </a:r>
            <a:r>
              <a:rPr lang="en-IN" dirty="0"/>
              <a:t>company.</a:t>
            </a:r>
          </a:p>
        </p:txBody>
      </p:sp>
    </p:spTree>
    <p:extLst>
      <p:ext uri="{BB962C8B-B14F-4D97-AF65-F5344CB8AC3E}">
        <p14:creationId xmlns:p14="http://schemas.microsoft.com/office/powerpoint/2010/main" val="267221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Random Forest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Forests grows many classification trees. To classify a new </a:t>
            </a:r>
            <a:r>
              <a:rPr lang="en-US" dirty="0" smtClean="0"/>
              <a:t>object from </a:t>
            </a:r>
            <a:r>
              <a:rPr lang="en-US" dirty="0"/>
              <a:t>an input vector, put the input vector down each of the trees in the </a:t>
            </a:r>
            <a:r>
              <a:rPr lang="en-US" dirty="0" smtClean="0"/>
              <a:t>forest. </a:t>
            </a:r>
          </a:p>
          <a:p>
            <a:r>
              <a:rPr lang="en-US" dirty="0" smtClean="0"/>
              <a:t>Each </a:t>
            </a:r>
            <a:r>
              <a:rPr lang="en-US" dirty="0"/>
              <a:t>tree gives a classification, and we say the tree "votes" for that class. </a:t>
            </a:r>
            <a:r>
              <a:rPr lang="en-US" dirty="0" smtClean="0"/>
              <a:t>The forest </a:t>
            </a:r>
            <a:r>
              <a:rPr lang="en-US" dirty="0"/>
              <a:t>chooses the classification having the most votes (over all the trees in </a:t>
            </a:r>
            <a:r>
              <a:rPr lang="en-US" dirty="0" smtClean="0"/>
              <a:t>the </a:t>
            </a:r>
            <a:r>
              <a:rPr lang="en-IN" dirty="0" smtClean="0"/>
              <a:t>forest).</a:t>
            </a:r>
          </a:p>
          <a:p>
            <a:r>
              <a:rPr lang="en-US" dirty="0"/>
              <a:t>It is unexcelled in accuracy among current algorithms.</a:t>
            </a:r>
          </a:p>
          <a:p>
            <a:r>
              <a:rPr lang="en-US" dirty="0" smtClean="0"/>
              <a:t>It </a:t>
            </a:r>
            <a:r>
              <a:rPr lang="en-US" dirty="0"/>
              <a:t>runs efficiently on large data bases.</a:t>
            </a:r>
          </a:p>
          <a:p>
            <a:r>
              <a:rPr lang="en-US" dirty="0" smtClean="0"/>
              <a:t>It </a:t>
            </a:r>
            <a:r>
              <a:rPr lang="en-US" dirty="0"/>
              <a:t>can handle thousands of input variables without variable deletion.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822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2424" y="609600"/>
            <a:ext cx="7318177" cy="548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2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8308" y="609600"/>
            <a:ext cx="7326409" cy="575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66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0202" y="609600"/>
            <a:ext cx="7222621" cy="559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35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Logistic Regression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Logistic </a:t>
            </a:r>
            <a:r>
              <a:rPr lang="en-US" dirty="0"/>
              <a:t>regression predicts the probability of an outcome that can only have </a:t>
            </a:r>
            <a:r>
              <a:rPr lang="en-US" dirty="0" smtClean="0"/>
              <a:t>two values </a:t>
            </a:r>
            <a:r>
              <a:rPr lang="en-US" dirty="0"/>
              <a:t>(i.e. a dichotomy). The prediction is based on the use of one or </a:t>
            </a:r>
            <a:r>
              <a:rPr lang="en-US" dirty="0" smtClean="0"/>
              <a:t>several </a:t>
            </a:r>
            <a:r>
              <a:rPr lang="en-IN" dirty="0" smtClean="0"/>
              <a:t>predictors </a:t>
            </a:r>
            <a:r>
              <a:rPr lang="en-IN" dirty="0"/>
              <a:t>(numerical and categorical</a:t>
            </a:r>
            <a:r>
              <a:rPr lang="en-IN" dirty="0" smtClean="0"/>
              <a:t>).</a:t>
            </a:r>
          </a:p>
          <a:p>
            <a:pPr algn="just"/>
            <a:r>
              <a:rPr lang="en-US" dirty="0"/>
              <a:t>A linear regression will predict values outside the acceptable range (e.g.</a:t>
            </a:r>
          </a:p>
          <a:p>
            <a:pPr algn="just"/>
            <a:r>
              <a:rPr lang="en-US" dirty="0"/>
              <a:t>predicting probabilities outside the range 0 to </a:t>
            </a:r>
            <a:r>
              <a:rPr lang="en-US" dirty="0" smtClean="0"/>
              <a:t>1) Since </a:t>
            </a:r>
            <a:r>
              <a:rPr lang="en-US" dirty="0"/>
              <a:t>the dichotomous experiments can only have one of two possible </a:t>
            </a:r>
            <a:r>
              <a:rPr lang="en-US" dirty="0" smtClean="0"/>
              <a:t>values for </a:t>
            </a:r>
            <a:r>
              <a:rPr lang="en-US" dirty="0"/>
              <a:t>each experiment, the residuals will not be normally distributed about </a:t>
            </a:r>
            <a:r>
              <a:rPr lang="en-US" dirty="0" smtClean="0"/>
              <a:t>the</a:t>
            </a:r>
            <a:r>
              <a:rPr lang="en-IN" dirty="0" smtClean="0"/>
              <a:t>predicted </a:t>
            </a:r>
            <a:r>
              <a:rPr lang="en-IN" dirty="0"/>
              <a:t>line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293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7293" y="450123"/>
            <a:ext cx="8008440" cy="7221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293" y="1172271"/>
            <a:ext cx="8008440" cy="7481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7293" y="1920379"/>
            <a:ext cx="8008440" cy="443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63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9364" y="548640"/>
            <a:ext cx="8075528" cy="579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45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4778" y="609600"/>
            <a:ext cx="7333469" cy="551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76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053737"/>
          </a:xfrm>
        </p:spPr>
        <p:txBody>
          <a:bodyPr/>
          <a:lstStyle/>
          <a:p>
            <a:pPr algn="ctr"/>
            <a:r>
              <a:rPr lang="en-IN" b="1" dirty="0" smtClean="0"/>
              <a:t>Results - </a:t>
            </a:r>
            <a:r>
              <a:rPr lang="en-IN" b="1" dirty="0" err="1" smtClean="0"/>
              <a:t>knn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4451" y="1663337"/>
            <a:ext cx="7231766" cy="474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94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7351" y="609600"/>
            <a:ext cx="7848324" cy="548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74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870857"/>
            <a:ext cx="10131425" cy="4920343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the month of august 2013, 40% of the </a:t>
            </a:r>
            <a:r>
              <a:rPr lang="en-US" dirty="0" smtClean="0"/>
              <a:t>total financial </a:t>
            </a:r>
            <a:r>
              <a:rPr lang="en-US" dirty="0"/>
              <a:t>fraud is related to credit card and loss of amount due to credit </a:t>
            </a:r>
            <a:r>
              <a:rPr lang="en-US" dirty="0" smtClean="0"/>
              <a:t>card fraud </a:t>
            </a:r>
            <a:r>
              <a:rPr lang="en-US" dirty="0"/>
              <a:t>worldwide is $5.55 billion</a:t>
            </a:r>
            <a:r>
              <a:rPr lang="en-US" dirty="0" smtClean="0"/>
              <a:t>.</a:t>
            </a:r>
          </a:p>
          <a:p>
            <a:r>
              <a:rPr lang="en-US" dirty="0"/>
              <a:t>Credit card fraud is increasing considerably with the development of </a:t>
            </a:r>
            <a:r>
              <a:rPr lang="en-US" dirty="0" smtClean="0"/>
              <a:t>modern technology </a:t>
            </a:r>
            <a:r>
              <a:rPr lang="en-US" dirty="0"/>
              <a:t>and the global superhighways of communication</a:t>
            </a:r>
            <a:r>
              <a:rPr lang="en-US" dirty="0" smtClean="0"/>
              <a:t>.</a:t>
            </a:r>
          </a:p>
          <a:p>
            <a:r>
              <a:rPr lang="en-US" dirty="0"/>
              <a:t>F</a:t>
            </a:r>
            <a:r>
              <a:rPr lang="en-US" dirty="0" smtClean="0"/>
              <a:t>raud </a:t>
            </a:r>
            <a:r>
              <a:rPr lang="en-US" dirty="0"/>
              <a:t>detection system has become essential for banks </a:t>
            </a:r>
            <a:r>
              <a:rPr lang="en-US" dirty="0" smtClean="0"/>
              <a:t>and financial </a:t>
            </a:r>
            <a:r>
              <a:rPr lang="en-US" dirty="0"/>
              <a:t>institution, to minimize their losses</a:t>
            </a:r>
            <a:r>
              <a:rPr lang="en-US" dirty="0" smtClean="0"/>
              <a:t>.</a:t>
            </a:r>
          </a:p>
          <a:p>
            <a:r>
              <a:rPr lang="en-US" dirty="0"/>
              <a:t>Fraud detection method are Support Vector Machines(SVM), </a:t>
            </a:r>
            <a:r>
              <a:rPr lang="en-US" dirty="0" smtClean="0"/>
              <a:t>K-Nearest </a:t>
            </a:r>
            <a:r>
              <a:rPr lang="en-US" dirty="0" err="1" smtClean="0"/>
              <a:t>Neighbour</a:t>
            </a:r>
            <a:r>
              <a:rPr lang="en-US" dirty="0" smtClean="0"/>
              <a:t> </a:t>
            </a:r>
            <a:r>
              <a:rPr lang="en-US" dirty="0"/>
              <a:t>algorithm(KNN). These techniques can be used alone or </a:t>
            </a:r>
            <a:r>
              <a:rPr lang="en-US" dirty="0" smtClean="0"/>
              <a:t>in collaboration </a:t>
            </a:r>
            <a:r>
              <a:rPr lang="en-US" dirty="0"/>
              <a:t>using ensemble or meta learning techniques to build classifiers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479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870856"/>
          </a:xfrm>
        </p:spPr>
        <p:txBody>
          <a:bodyPr/>
          <a:lstStyle/>
          <a:p>
            <a:pPr algn="ctr"/>
            <a:r>
              <a:rPr lang="en-IN" b="1" dirty="0" smtClean="0"/>
              <a:t>Results - SVM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3736" y="1610315"/>
            <a:ext cx="7775554" cy="469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78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1291" y="609600"/>
            <a:ext cx="7580444" cy="533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86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905691"/>
          </a:xfrm>
        </p:spPr>
        <p:txBody>
          <a:bodyPr/>
          <a:lstStyle/>
          <a:p>
            <a:pPr algn="ctr"/>
            <a:r>
              <a:rPr lang="en-IN" b="1" dirty="0" smtClean="0"/>
              <a:t>Results – random forest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5016" y="1515291"/>
            <a:ext cx="7732993" cy="463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6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5731" y="609600"/>
            <a:ext cx="7631563" cy="540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66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940526"/>
          </a:xfrm>
        </p:spPr>
        <p:txBody>
          <a:bodyPr/>
          <a:lstStyle/>
          <a:p>
            <a:pPr algn="ctr"/>
            <a:r>
              <a:rPr lang="en-IN" b="1" dirty="0" smtClean="0"/>
              <a:t>Results – logistic regression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7789" y="1619796"/>
            <a:ext cx="7647448" cy="462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84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555" y="609600"/>
            <a:ext cx="8097827" cy="543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18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conclusion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Finally, as the results in table shows that highest accuracy </a:t>
            </a:r>
            <a:r>
              <a:rPr lang="en-US" sz="2000" dirty="0" smtClean="0"/>
              <a:t>in given </a:t>
            </a:r>
            <a:r>
              <a:rPr lang="en-US" sz="2000" dirty="0"/>
              <a:t>by the Random forest algorithm when applied </a:t>
            </a:r>
            <a:r>
              <a:rPr lang="en-US" sz="2000" dirty="0" smtClean="0"/>
              <a:t>all algorithms </a:t>
            </a:r>
            <a:r>
              <a:rPr lang="en-US" sz="2000" dirty="0"/>
              <a:t>with SMOTE data balancing technique. </a:t>
            </a:r>
            <a:r>
              <a:rPr lang="en-US" sz="2000" dirty="0" smtClean="0"/>
              <a:t>These results </a:t>
            </a:r>
            <a:r>
              <a:rPr lang="en-US" sz="2000" dirty="0"/>
              <a:t>are formed on taking different fraud data rates in </a:t>
            </a:r>
            <a:r>
              <a:rPr lang="en-US" sz="2000" dirty="0" smtClean="0"/>
              <a:t>the dataset before </a:t>
            </a:r>
            <a:r>
              <a:rPr lang="en-US" sz="2000" dirty="0"/>
              <a:t>applying to the algorithms.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77526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Future scope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Algorithms can be applied on the same dataset to get </a:t>
            </a:r>
            <a:r>
              <a:rPr lang="en-US" dirty="0" smtClean="0"/>
              <a:t>good</a:t>
            </a:r>
            <a:r>
              <a:rPr lang="en-IN" dirty="0" smtClean="0"/>
              <a:t>results</a:t>
            </a:r>
            <a:r>
              <a:rPr lang="en-IN" dirty="0"/>
              <a:t>.</a:t>
            </a:r>
          </a:p>
          <a:p>
            <a:r>
              <a:rPr lang="en-US" dirty="0" smtClean="0"/>
              <a:t>Combination </a:t>
            </a:r>
            <a:r>
              <a:rPr lang="en-US" dirty="0"/>
              <a:t>of two or more algorithms of data mining are </a:t>
            </a:r>
            <a:r>
              <a:rPr lang="en-US" dirty="0" smtClean="0"/>
              <a:t>very helpful </a:t>
            </a:r>
            <a:r>
              <a:rPr lang="en-US" dirty="0"/>
              <a:t>in determining the best results. This combination </a:t>
            </a:r>
            <a:r>
              <a:rPr lang="en-US" dirty="0" smtClean="0"/>
              <a:t>of algorithms </a:t>
            </a:r>
            <a:r>
              <a:rPr lang="en-US" dirty="0"/>
              <a:t>is known as Hybrid Algorithm.</a:t>
            </a:r>
          </a:p>
          <a:p>
            <a:r>
              <a:rPr lang="en-US" dirty="0" smtClean="0"/>
              <a:t>Also </a:t>
            </a:r>
            <a:r>
              <a:rPr lang="en-US" dirty="0"/>
              <a:t>by making classifiers in present algorithms and </a:t>
            </a:r>
            <a:r>
              <a:rPr lang="en-US" dirty="0" smtClean="0"/>
              <a:t>applying new </a:t>
            </a:r>
            <a:r>
              <a:rPr lang="en-US" dirty="0"/>
              <a:t>upcoming algorithms may be helpful for improvement.</a:t>
            </a:r>
          </a:p>
          <a:p>
            <a:r>
              <a:rPr lang="en-US" dirty="0" smtClean="0"/>
              <a:t>Choosing </a:t>
            </a:r>
            <a:r>
              <a:rPr lang="en-US" dirty="0"/>
              <a:t>only those attributes which most affect the liver </a:t>
            </a:r>
            <a:r>
              <a:rPr lang="en-US" dirty="0" smtClean="0"/>
              <a:t>if slight </a:t>
            </a:r>
            <a:r>
              <a:rPr lang="en-US" dirty="0"/>
              <a:t>change in quantity occurs in body. And applying </a:t>
            </a:r>
            <a:r>
              <a:rPr lang="en-US" dirty="0" smtClean="0"/>
              <a:t>Different approaches </a:t>
            </a:r>
            <a:r>
              <a:rPr lang="en-US" dirty="0"/>
              <a:t>may improve the outcomes.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812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066801"/>
          </a:xfrm>
        </p:spPr>
        <p:txBody>
          <a:bodyPr/>
          <a:lstStyle/>
          <a:p>
            <a:pPr algn="ctr"/>
            <a:r>
              <a:rPr lang="en-IN" b="1" dirty="0" smtClean="0"/>
              <a:t>references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676401"/>
            <a:ext cx="10131425" cy="4521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Masoumeh </a:t>
            </a:r>
            <a:r>
              <a:rPr lang="en-US" dirty="0" err="1"/>
              <a:t>Zareapoor</a:t>
            </a:r>
            <a:r>
              <a:rPr lang="en-US" dirty="0"/>
              <a:t>, </a:t>
            </a:r>
            <a:r>
              <a:rPr lang="en-US" dirty="0" err="1"/>
              <a:t>P.Shamsolmoali</a:t>
            </a:r>
            <a:r>
              <a:rPr lang="en-US" dirty="0"/>
              <a:t>{2015}. Application of Credit </a:t>
            </a:r>
            <a:r>
              <a:rPr lang="en-US" dirty="0" smtClean="0"/>
              <a:t>Card </a:t>
            </a:r>
            <a:r>
              <a:rPr lang="en-IN" dirty="0" smtClean="0"/>
              <a:t>Fraud </a:t>
            </a:r>
            <a:r>
              <a:rPr lang="en-IN" dirty="0"/>
              <a:t>Detection: Based on Bagging </a:t>
            </a:r>
            <a:r>
              <a:rPr lang="en-IN" dirty="0" err="1"/>
              <a:t>Ensemmble</a:t>
            </a:r>
            <a:r>
              <a:rPr lang="en-IN" dirty="0"/>
              <a:t> </a:t>
            </a:r>
            <a:r>
              <a:rPr lang="en-IN" dirty="0" err="1" smtClean="0"/>
              <a:t>Classifier.International</a:t>
            </a:r>
            <a:r>
              <a:rPr lang="en-IN" dirty="0"/>
              <a:t> </a:t>
            </a:r>
            <a:r>
              <a:rPr lang="en-US" dirty="0" smtClean="0"/>
              <a:t>Conference </a:t>
            </a:r>
            <a:r>
              <a:rPr lang="en-US" dirty="0"/>
              <a:t>on Intelligent Computing And Convergence(ICCC-2015).</a:t>
            </a:r>
          </a:p>
          <a:p>
            <a:r>
              <a:rPr lang="en-IN" dirty="0" smtClean="0"/>
              <a:t>S</a:t>
            </a:r>
            <a:r>
              <a:rPr lang="en-IN" dirty="0"/>
              <a:t>. </a:t>
            </a:r>
            <a:r>
              <a:rPr lang="en-IN" dirty="0" err="1"/>
              <a:t>Kotsiantis</a:t>
            </a:r>
            <a:r>
              <a:rPr lang="en-IN" dirty="0"/>
              <a:t>, D. </a:t>
            </a:r>
            <a:r>
              <a:rPr lang="en-IN" dirty="0" err="1"/>
              <a:t>Kanellopoulos</a:t>
            </a:r>
            <a:r>
              <a:rPr lang="en-IN" dirty="0"/>
              <a:t>, P. </a:t>
            </a:r>
            <a:r>
              <a:rPr lang="en-IN" dirty="0" err="1"/>
              <a:t>Pintelas</a:t>
            </a:r>
            <a:r>
              <a:rPr lang="en-IN" dirty="0"/>
              <a:t> (2006). Handling </a:t>
            </a:r>
            <a:r>
              <a:rPr lang="en-IN" dirty="0" smtClean="0"/>
              <a:t>imbalanced datasets</a:t>
            </a:r>
            <a:r>
              <a:rPr lang="en-IN" dirty="0"/>
              <a:t>: A review. International Transactions on Computer Science </a:t>
            </a:r>
            <a:r>
              <a:rPr lang="en-IN" dirty="0" smtClean="0"/>
              <a:t>and Engineering</a:t>
            </a:r>
            <a:r>
              <a:rPr lang="en-IN" dirty="0"/>
              <a:t>.</a:t>
            </a:r>
          </a:p>
          <a:p>
            <a:r>
              <a:rPr lang="en-US" dirty="0" smtClean="0"/>
              <a:t>G.H</a:t>
            </a:r>
            <a:r>
              <a:rPr lang="en-US" dirty="0"/>
              <a:t>. John, P. Langley (1995). Estimating continuous distributions </a:t>
            </a:r>
            <a:r>
              <a:rPr lang="en-US" dirty="0" smtClean="0"/>
              <a:t>in Bayesian </a:t>
            </a:r>
            <a:r>
              <a:rPr lang="en-US" dirty="0"/>
              <a:t>classifiers. in: Proceedings of the 11th Conference on </a:t>
            </a:r>
            <a:r>
              <a:rPr lang="en-US" dirty="0" smtClean="0"/>
              <a:t>Uncertainty </a:t>
            </a:r>
            <a:r>
              <a:rPr lang="en-IN" dirty="0" smtClean="0"/>
              <a:t>in </a:t>
            </a:r>
            <a:r>
              <a:rPr lang="en-IN" dirty="0"/>
              <a:t>Artificial Intelligence, (1995); 338 — 345.</a:t>
            </a:r>
          </a:p>
          <a:p>
            <a:r>
              <a:rPr lang="en-IN" dirty="0" smtClean="0"/>
              <a:t>R.J</a:t>
            </a:r>
            <a:r>
              <a:rPr lang="en-IN" dirty="0"/>
              <a:t>. Bolton, D.J. Hand (2001). Unsupervised profiling methods for </a:t>
            </a:r>
            <a:r>
              <a:rPr lang="en-IN" dirty="0" smtClean="0"/>
              <a:t>fraud </a:t>
            </a:r>
            <a:r>
              <a:rPr lang="en-US" dirty="0" smtClean="0"/>
              <a:t>detection</a:t>
            </a:r>
            <a:r>
              <a:rPr lang="en-US" dirty="0"/>
              <a:t>. In Conference on credit scoring and credit control, Edinburgh.</a:t>
            </a:r>
          </a:p>
          <a:p>
            <a:r>
              <a:rPr lang="en-US" dirty="0" smtClean="0"/>
              <a:t>D</a:t>
            </a:r>
            <a:r>
              <a:rPr lang="en-US" dirty="0"/>
              <a:t>. </a:t>
            </a:r>
            <a:r>
              <a:rPr lang="en-US" dirty="0" err="1"/>
              <a:t>Kibler</a:t>
            </a:r>
            <a:r>
              <a:rPr lang="en-US" dirty="0"/>
              <a:t>. D.W. Aha, M. Albeit (1989). Instance-based prediction of </a:t>
            </a:r>
            <a:r>
              <a:rPr lang="en-US" dirty="0" err="1" smtClean="0"/>
              <a:t>realvalued</a:t>
            </a:r>
            <a:r>
              <a:rPr lang="en-US" dirty="0" smtClean="0"/>
              <a:t> </a:t>
            </a:r>
            <a:r>
              <a:rPr lang="en-IN" dirty="0" smtClean="0"/>
              <a:t>attributes</a:t>
            </a:r>
            <a:r>
              <a:rPr lang="en-IN" dirty="0"/>
              <a:t>. Computational Intelligent</a:t>
            </a:r>
          </a:p>
          <a:p>
            <a:r>
              <a:rPr lang="en-IN" dirty="0" smtClean="0"/>
              <a:t>P.K</a:t>
            </a:r>
            <a:r>
              <a:rPr lang="en-IN" dirty="0"/>
              <a:t>. Chan, W. Fan, A.L. </a:t>
            </a:r>
            <a:r>
              <a:rPr lang="en-IN" dirty="0" err="1"/>
              <a:t>Prodromidis</a:t>
            </a:r>
            <a:r>
              <a:rPr lang="en-IN" dirty="0"/>
              <a:t>. S.J. </a:t>
            </a:r>
            <a:r>
              <a:rPr lang="en-IN" dirty="0" err="1"/>
              <a:t>Stolfo</a:t>
            </a:r>
            <a:r>
              <a:rPr lang="en-IN" dirty="0"/>
              <a:t> ( 1999). Distributed </a:t>
            </a:r>
            <a:r>
              <a:rPr lang="en-IN" dirty="0" smtClean="0"/>
              <a:t>Data </a:t>
            </a:r>
            <a:r>
              <a:rPr lang="en-US" dirty="0" smtClean="0"/>
              <a:t>Mining </a:t>
            </a:r>
            <a:r>
              <a:rPr lang="en-US" dirty="0"/>
              <a:t>in Credit Card Fraud Detection. IEEE Intelligent Systems. pp </a:t>
            </a:r>
            <a:r>
              <a:rPr lang="en-US" dirty="0" smtClean="0"/>
              <a:t>67—</a:t>
            </a:r>
            <a:r>
              <a:rPr lang="en-IN" dirty="0" smtClean="0"/>
              <a:t>74</a:t>
            </a:r>
            <a:r>
              <a:rPr lang="en-IN" dirty="0"/>
              <a:t>.</a:t>
            </a:r>
          </a:p>
          <a:p>
            <a:r>
              <a:rPr lang="en-US" dirty="0" smtClean="0"/>
              <a:t>C</a:t>
            </a:r>
            <a:r>
              <a:rPr lang="en-US" dirty="0"/>
              <a:t>. Cortes, V. </a:t>
            </a:r>
            <a:r>
              <a:rPr lang="en-US" dirty="0" err="1"/>
              <a:t>Vapnik</a:t>
            </a:r>
            <a:r>
              <a:rPr lang="en-US" dirty="0"/>
              <a:t> (1995). Support vector networks. Machine </a:t>
            </a:r>
            <a:r>
              <a:rPr lang="en-US" dirty="0" smtClean="0"/>
              <a:t>Learning. </a:t>
            </a:r>
            <a:r>
              <a:rPr lang="en-IN" dirty="0" smtClean="0"/>
              <a:t>20:273—297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232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Data Mining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11383"/>
            <a:ext cx="10131425" cy="3979817"/>
          </a:xfrm>
        </p:spPr>
        <p:txBody>
          <a:bodyPr>
            <a:normAutofit/>
          </a:bodyPr>
          <a:lstStyle/>
          <a:p>
            <a:r>
              <a:rPr lang="en-US" dirty="0"/>
              <a:t>Data mining, the extraction of hidden predictive information from large </a:t>
            </a:r>
            <a:r>
              <a:rPr lang="en-US" dirty="0" smtClean="0"/>
              <a:t>databases, is </a:t>
            </a:r>
            <a:r>
              <a:rPr lang="en-US" dirty="0"/>
              <a:t>a powerful new technology with great potential to help companies focus on </a:t>
            </a:r>
            <a:r>
              <a:rPr lang="en-US" dirty="0" smtClean="0"/>
              <a:t>the most </a:t>
            </a:r>
            <a:r>
              <a:rPr lang="en-US" dirty="0"/>
              <a:t>important information in their data warehouses</a:t>
            </a:r>
            <a:r>
              <a:rPr lang="en-US" dirty="0" smtClean="0"/>
              <a:t>.</a:t>
            </a:r>
          </a:p>
          <a:p>
            <a:r>
              <a:rPr lang="en-IN" dirty="0"/>
              <a:t>Data </a:t>
            </a:r>
            <a:r>
              <a:rPr lang="en-IN" dirty="0" smtClean="0"/>
              <a:t>mining </a:t>
            </a:r>
            <a:r>
              <a:rPr lang="en-US" dirty="0" smtClean="0"/>
              <a:t>techniques </a:t>
            </a:r>
            <a:r>
              <a:rPr lang="en-US" dirty="0"/>
              <a:t>can be implemented rapidly on existing software and hardware </a:t>
            </a:r>
            <a:r>
              <a:rPr lang="en-US" dirty="0" smtClean="0"/>
              <a:t>platforms to </a:t>
            </a:r>
            <a:r>
              <a:rPr lang="en-US" dirty="0"/>
              <a:t>enhance the value of existing information resources, and can be integrated </a:t>
            </a:r>
            <a:r>
              <a:rPr lang="en-US" dirty="0" smtClean="0"/>
              <a:t>with new </a:t>
            </a:r>
            <a:r>
              <a:rPr lang="en-US" dirty="0"/>
              <a:t>products and systems as they are brought on-line</a:t>
            </a:r>
            <a:r>
              <a:rPr lang="en-US" dirty="0" smtClean="0"/>
              <a:t>.</a:t>
            </a:r>
          </a:p>
          <a:p>
            <a:r>
              <a:rPr lang="en-US" dirty="0"/>
              <a:t>Data mining techniques are the result of a long process of research and </a:t>
            </a:r>
            <a:r>
              <a:rPr lang="en-US" dirty="0" smtClean="0"/>
              <a:t>product </a:t>
            </a:r>
            <a:r>
              <a:rPr lang="en-IN" dirty="0" smtClean="0"/>
              <a:t>development.</a:t>
            </a:r>
          </a:p>
          <a:p>
            <a:r>
              <a:rPr lang="en-US" dirty="0"/>
              <a:t>Data mining takes this evolutionary process beyond retrospective data access </a:t>
            </a:r>
            <a:r>
              <a:rPr lang="en-US" dirty="0" smtClean="0"/>
              <a:t>an navigation </a:t>
            </a:r>
            <a:r>
              <a:rPr lang="en-US" dirty="0"/>
              <a:t>to prospective and proactive information delivery</a:t>
            </a:r>
            <a:r>
              <a:rPr lang="en-US" dirty="0" smtClean="0"/>
              <a:t>.</a:t>
            </a:r>
          </a:p>
          <a:p>
            <a:r>
              <a:rPr lang="en-US" dirty="0"/>
              <a:t>The core components of data mining technology have been under development </a:t>
            </a:r>
            <a:r>
              <a:rPr lang="en-US" dirty="0" smtClean="0"/>
              <a:t>for decades</a:t>
            </a:r>
            <a:r>
              <a:rPr lang="en-US" dirty="0"/>
              <a:t>, in research areas such as statistics, artificial intelligence, and </a:t>
            </a:r>
            <a:r>
              <a:rPr lang="en-US" dirty="0" smtClean="0"/>
              <a:t>machine </a:t>
            </a:r>
            <a:r>
              <a:rPr lang="en-IN" dirty="0" smtClean="0"/>
              <a:t>learning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100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931816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 smtClean="0"/>
              <a:t>Data mining architecture</a:t>
            </a:r>
            <a:endParaRPr lang="en-IN" sz="2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8695" y="1541417"/>
            <a:ext cx="9025635" cy="432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08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Data Pre-processing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197773"/>
          </a:xfrm>
        </p:spPr>
        <p:txBody>
          <a:bodyPr>
            <a:normAutofit/>
          </a:bodyPr>
          <a:lstStyle/>
          <a:p>
            <a:r>
              <a:rPr lang="en-US" dirty="0"/>
              <a:t>Data pre-processing includes cleaning, </a:t>
            </a:r>
            <a:r>
              <a:rPr lang="en-US" dirty="0" smtClean="0"/>
              <a:t>normalization, transformation</a:t>
            </a:r>
            <a:r>
              <a:rPr lang="en-US" dirty="0"/>
              <a:t>, feature extraction and selection, etc. The product of data </a:t>
            </a:r>
            <a:r>
              <a:rPr lang="en-US" dirty="0" smtClean="0"/>
              <a:t>preprocessing is </a:t>
            </a:r>
            <a:r>
              <a:rPr lang="en-US" dirty="0"/>
              <a:t>the final training set</a:t>
            </a:r>
            <a:r>
              <a:rPr lang="en-US" dirty="0" smtClean="0"/>
              <a:t>.</a:t>
            </a:r>
          </a:p>
          <a:p>
            <a:r>
              <a:rPr lang="en-US" dirty="0"/>
              <a:t>Raw data is highly susceptible to noise, missing values, and inconsistency. </a:t>
            </a:r>
            <a:r>
              <a:rPr lang="en-US" dirty="0" smtClean="0"/>
              <a:t>The quality </a:t>
            </a:r>
            <a:r>
              <a:rPr lang="en-US" dirty="0"/>
              <a:t>of data affects the data mining results. In order to help improve </a:t>
            </a:r>
            <a:r>
              <a:rPr lang="en-US" dirty="0" smtClean="0"/>
              <a:t>the quality </a:t>
            </a:r>
            <a:r>
              <a:rPr lang="en-US" dirty="0"/>
              <a:t>of the data and, consequently, of the mining results raw data is </a:t>
            </a:r>
            <a:r>
              <a:rPr lang="en-US" dirty="0" smtClean="0"/>
              <a:t>preprocessed so </a:t>
            </a:r>
            <a:r>
              <a:rPr lang="en-US" dirty="0"/>
              <a:t>as to improve the efficiency and ease of the mining process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Data pre-processing methods are divided into following categories</a:t>
            </a:r>
            <a:r>
              <a:rPr lang="en-US" b="1" dirty="0" smtClean="0"/>
              <a:t>:</a:t>
            </a:r>
          </a:p>
          <a:p>
            <a:r>
              <a:rPr lang="en-IN" dirty="0" smtClean="0"/>
              <a:t>Data </a:t>
            </a:r>
            <a:r>
              <a:rPr lang="en-IN" dirty="0"/>
              <a:t>Cleaning</a:t>
            </a:r>
          </a:p>
          <a:p>
            <a:r>
              <a:rPr lang="en-IN" dirty="0" smtClean="0"/>
              <a:t>Data </a:t>
            </a:r>
            <a:r>
              <a:rPr lang="en-IN" dirty="0"/>
              <a:t>Integration</a:t>
            </a:r>
          </a:p>
          <a:p>
            <a:r>
              <a:rPr lang="en-IN" dirty="0" smtClean="0"/>
              <a:t>Data </a:t>
            </a:r>
            <a:r>
              <a:rPr lang="en-IN" dirty="0"/>
              <a:t>Transformation</a:t>
            </a:r>
          </a:p>
          <a:p>
            <a:r>
              <a:rPr lang="en-IN" dirty="0" smtClean="0"/>
              <a:t>Data </a:t>
            </a:r>
            <a:r>
              <a:rPr lang="en-IN" dirty="0"/>
              <a:t>Reduction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427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1760824"/>
            <a:ext cx="4356463" cy="1371600"/>
          </a:xfrm>
        </p:spPr>
        <p:txBody>
          <a:bodyPr>
            <a:noAutofit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endParaRPr lang="en-IN" b="1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4030" y="593739"/>
            <a:ext cx="6261189" cy="570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81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109728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8756" y="949236"/>
            <a:ext cx="9825445" cy="498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77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44" y="627017"/>
            <a:ext cx="10131425" cy="1456267"/>
          </a:xfrm>
        </p:spPr>
        <p:txBody>
          <a:bodyPr/>
          <a:lstStyle/>
          <a:p>
            <a:pPr algn="ctr"/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9834" y="627017"/>
            <a:ext cx="7510373" cy="552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07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196</TotalTime>
  <Words>1312</Words>
  <Application>Microsoft Office PowerPoint</Application>
  <PresentationFormat>Widescreen</PresentationFormat>
  <Paragraphs>78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Celestial</vt:lpstr>
      <vt:lpstr>A COMBINED APPROACH OF SMOT DATA BALANCING WITH DATA MINING ALGORITHMS FOR DETECTING CREDIT CARD FRAUD</vt:lpstr>
      <vt:lpstr>Introduction</vt:lpstr>
      <vt:lpstr>PowerPoint Presentation</vt:lpstr>
      <vt:lpstr>Data Mining</vt:lpstr>
      <vt:lpstr>Data mining architecture</vt:lpstr>
      <vt:lpstr>Data Pre-processing</vt:lpstr>
      <vt:lpstr> </vt:lpstr>
      <vt:lpstr>PowerPoint Presentation</vt:lpstr>
      <vt:lpstr>PowerPoint Presentation</vt:lpstr>
      <vt:lpstr>PowerPoint Presentation</vt:lpstr>
      <vt:lpstr>SMOTE</vt:lpstr>
      <vt:lpstr>PowerPoint Presentation</vt:lpstr>
      <vt:lpstr> K – Nearest Neighbours </vt:lpstr>
      <vt:lpstr>PowerPoint Presentation</vt:lpstr>
      <vt:lpstr>PowerPoint Presentation</vt:lpstr>
      <vt:lpstr>PowerPoint Presentation</vt:lpstr>
      <vt:lpstr>Support Vector Machine</vt:lpstr>
      <vt:lpstr>PowerPoint Presentation</vt:lpstr>
      <vt:lpstr>PowerPoint Presentation</vt:lpstr>
      <vt:lpstr>Random Forest</vt:lpstr>
      <vt:lpstr>PowerPoint Presentation</vt:lpstr>
      <vt:lpstr>PowerPoint Presentation</vt:lpstr>
      <vt:lpstr>PowerPoint Presentation</vt:lpstr>
      <vt:lpstr>Logistic Regression </vt:lpstr>
      <vt:lpstr>PowerPoint Presentation</vt:lpstr>
      <vt:lpstr>PowerPoint Presentation</vt:lpstr>
      <vt:lpstr>PowerPoint Presentation</vt:lpstr>
      <vt:lpstr>Results - knn</vt:lpstr>
      <vt:lpstr>PowerPoint Presentation</vt:lpstr>
      <vt:lpstr>Results - SVM</vt:lpstr>
      <vt:lpstr>PowerPoint Presentation</vt:lpstr>
      <vt:lpstr>Results – random forest</vt:lpstr>
      <vt:lpstr>PowerPoint Presentation</vt:lpstr>
      <vt:lpstr>Results – logistic regression</vt:lpstr>
      <vt:lpstr>PowerPoint Presentation</vt:lpstr>
      <vt:lpstr>conclusion</vt:lpstr>
      <vt:lpstr>Future scope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COMBINED APPROACH OF SMOT DATA BALANCING WITHDATA MINING ALGORITHMS FOR DETECTING CREDIT CARD FRAUD</dc:title>
  <dc:creator>Vaibhav Kashyap</dc:creator>
  <cp:lastModifiedBy>Ajit Singh</cp:lastModifiedBy>
  <cp:revision>17</cp:revision>
  <dcterms:created xsi:type="dcterms:W3CDTF">2017-05-24T17:54:35Z</dcterms:created>
  <dcterms:modified xsi:type="dcterms:W3CDTF">2017-05-25T05:14:36Z</dcterms:modified>
</cp:coreProperties>
</file>