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71" r:id="rId6"/>
    <p:sldId id="257" r:id="rId7"/>
    <p:sldId id="258" r:id="rId8"/>
    <p:sldId id="259" r:id="rId9"/>
    <p:sldId id="272" r:id="rId10"/>
    <p:sldId id="273" r:id="rId11"/>
    <p:sldId id="260" r:id="rId12"/>
    <p:sldId id="261" r:id="rId13"/>
    <p:sldId id="274" r:id="rId14"/>
    <p:sldId id="276" r:id="rId15"/>
    <p:sldId id="277" r:id="rId16"/>
    <p:sldId id="262" r:id="rId17"/>
    <p:sldId id="263" r:id="rId18"/>
    <p:sldId id="265" r:id="rId19"/>
    <p:sldId id="278"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8" autoAdjust="0"/>
    <p:restoredTop sz="94660"/>
  </p:normalViewPr>
  <p:slideViewPr>
    <p:cSldViewPr snapToGrid="0">
      <p:cViewPr varScale="1">
        <p:scale>
          <a:sx n="57" d="100"/>
          <a:sy n="57" d="100"/>
        </p:scale>
        <p:origin x="57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64A523-A960-470B-BA11-E4BF17E2B51D}" type="datetimeFigureOut">
              <a:rPr lang="en-US" smtClean="0"/>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DC668-F685-454C-9587-9F94EAE38970}" type="slidenum">
              <a:rPr lang="en-US" smtClean="0"/>
              <a:t>‹#›</a:t>
            </a:fld>
            <a:endParaRPr lang="en-US"/>
          </a:p>
        </p:txBody>
      </p:sp>
    </p:spTree>
    <p:extLst>
      <p:ext uri="{BB962C8B-B14F-4D97-AF65-F5344CB8AC3E}">
        <p14:creationId xmlns:p14="http://schemas.microsoft.com/office/powerpoint/2010/main" val="1480574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64A523-A960-470B-BA11-E4BF17E2B51D}" type="datetimeFigureOut">
              <a:rPr lang="en-US" smtClean="0"/>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DC668-F685-454C-9587-9F94EAE38970}" type="slidenum">
              <a:rPr lang="en-US" smtClean="0"/>
              <a:t>‹#›</a:t>
            </a:fld>
            <a:endParaRPr lang="en-US"/>
          </a:p>
        </p:txBody>
      </p:sp>
    </p:spTree>
    <p:extLst>
      <p:ext uri="{BB962C8B-B14F-4D97-AF65-F5344CB8AC3E}">
        <p14:creationId xmlns:p14="http://schemas.microsoft.com/office/powerpoint/2010/main" val="2854289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64A523-A960-470B-BA11-E4BF17E2B51D}" type="datetimeFigureOut">
              <a:rPr lang="en-US" smtClean="0"/>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DC668-F685-454C-9587-9F94EAE38970}" type="slidenum">
              <a:rPr lang="en-US" smtClean="0"/>
              <a:t>‹#›</a:t>
            </a:fld>
            <a:endParaRPr lang="en-US"/>
          </a:p>
        </p:txBody>
      </p:sp>
    </p:spTree>
    <p:extLst>
      <p:ext uri="{BB962C8B-B14F-4D97-AF65-F5344CB8AC3E}">
        <p14:creationId xmlns:p14="http://schemas.microsoft.com/office/powerpoint/2010/main" val="946566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64A523-A960-470B-BA11-E4BF17E2B51D}" type="datetimeFigureOut">
              <a:rPr lang="en-US" smtClean="0"/>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DC668-F685-454C-9587-9F94EAE38970}" type="slidenum">
              <a:rPr lang="en-US" smtClean="0"/>
              <a:t>‹#›</a:t>
            </a:fld>
            <a:endParaRPr lang="en-US"/>
          </a:p>
        </p:txBody>
      </p:sp>
    </p:spTree>
    <p:extLst>
      <p:ext uri="{BB962C8B-B14F-4D97-AF65-F5344CB8AC3E}">
        <p14:creationId xmlns:p14="http://schemas.microsoft.com/office/powerpoint/2010/main" val="3261487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64A523-A960-470B-BA11-E4BF17E2B51D}" type="datetimeFigureOut">
              <a:rPr lang="en-US" smtClean="0"/>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DC668-F685-454C-9587-9F94EAE38970}" type="slidenum">
              <a:rPr lang="en-US" smtClean="0"/>
              <a:t>‹#›</a:t>
            </a:fld>
            <a:endParaRPr lang="en-US"/>
          </a:p>
        </p:txBody>
      </p:sp>
    </p:spTree>
    <p:extLst>
      <p:ext uri="{BB962C8B-B14F-4D97-AF65-F5344CB8AC3E}">
        <p14:creationId xmlns:p14="http://schemas.microsoft.com/office/powerpoint/2010/main" val="2009059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64A523-A960-470B-BA11-E4BF17E2B51D}" type="datetimeFigureOut">
              <a:rPr lang="en-US" smtClean="0"/>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4DC668-F685-454C-9587-9F94EAE38970}" type="slidenum">
              <a:rPr lang="en-US" smtClean="0"/>
              <a:t>‹#›</a:t>
            </a:fld>
            <a:endParaRPr lang="en-US"/>
          </a:p>
        </p:txBody>
      </p:sp>
    </p:spTree>
    <p:extLst>
      <p:ext uri="{BB962C8B-B14F-4D97-AF65-F5344CB8AC3E}">
        <p14:creationId xmlns:p14="http://schemas.microsoft.com/office/powerpoint/2010/main" val="2638243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64A523-A960-470B-BA11-E4BF17E2B51D}" type="datetimeFigureOut">
              <a:rPr lang="en-US" smtClean="0"/>
              <a:t>10/9/2020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4DC668-F685-454C-9587-9F94EAE38970}" type="slidenum">
              <a:rPr lang="en-US" smtClean="0"/>
              <a:t>‹#›</a:t>
            </a:fld>
            <a:endParaRPr lang="en-US"/>
          </a:p>
        </p:txBody>
      </p:sp>
    </p:spTree>
    <p:extLst>
      <p:ext uri="{BB962C8B-B14F-4D97-AF65-F5344CB8AC3E}">
        <p14:creationId xmlns:p14="http://schemas.microsoft.com/office/powerpoint/2010/main" val="77258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64A523-A960-470B-BA11-E4BF17E2B51D}" type="datetimeFigureOut">
              <a:rPr lang="en-US" smtClean="0"/>
              <a:t>10/9/2020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4DC668-F685-454C-9587-9F94EAE38970}" type="slidenum">
              <a:rPr lang="en-US" smtClean="0"/>
              <a:t>‹#›</a:t>
            </a:fld>
            <a:endParaRPr lang="en-US"/>
          </a:p>
        </p:txBody>
      </p:sp>
    </p:spTree>
    <p:extLst>
      <p:ext uri="{BB962C8B-B14F-4D97-AF65-F5344CB8AC3E}">
        <p14:creationId xmlns:p14="http://schemas.microsoft.com/office/powerpoint/2010/main" val="4149895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64A523-A960-470B-BA11-E4BF17E2B51D}" type="datetimeFigureOut">
              <a:rPr lang="en-US" smtClean="0"/>
              <a:t>10/9/2020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4DC668-F685-454C-9587-9F94EAE38970}" type="slidenum">
              <a:rPr lang="en-US" smtClean="0"/>
              <a:t>‹#›</a:t>
            </a:fld>
            <a:endParaRPr lang="en-US"/>
          </a:p>
        </p:txBody>
      </p:sp>
    </p:spTree>
    <p:extLst>
      <p:ext uri="{BB962C8B-B14F-4D97-AF65-F5344CB8AC3E}">
        <p14:creationId xmlns:p14="http://schemas.microsoft.com/office/powerpoint/2010/main" val="4072815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64A523-A960-470B-BA11-E4BF17E2B51D}" type="datetimeFigureOut">
              <a:rPr lang="en-US" smtClean="0"/>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4DC668-F685-454C-9587-9F94EAE38970}" type="slidenum">
              <a:rPr lang="en-US" smtClean="0"/>
              <a:t>‹#›</a:t>
            </a:fld>
            <a:endParaRPr lang="en-US"/>
          </a:p>
        </p:txBody>
      </p:sp>
    </p:spTree>
    <p:extLst>
      <p:ext uri="{BB962C8B-B14F-4D97-AF65-F5344CB8AC3E}">
        <p14:creationId xmlns:p14="http://schemas.microsoft.com/office/powerpoint/2010/main" val="1215126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64A523-A960-470B-BA11-E4BF17E2B51D}" type="datetimeFigureOut">
              <a:rPr lang="en-US" smtClean="0"/>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4DC668-F685-454C-9587-9F94EAE38970}" type="slidenum">
              <a:rPr lang="en-US" smtClean="0"/>
              <a:t>‹#›</a:t>
            </a:fld>
            <a:endParaRPr lang="en-US"/>
          </a:p>
        </p:txBody>
      </p:sp>
    </p:spTree>
    <p:extLst>
      <p:ext uri="{BB962C8B-B14F-4D97-AF65-F5344CB8AC3E}">
        <p14:creationId xmlns:p14="http://schemas.microsoft.com/office/powerpoint/2010/main" val="400112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64A523-A960-470B-BA11-E4BF17E2B51D}" type="datetimeFigureOut">
              <a:rPr lang="en-US" smtClean="0"/>
              <a:t>10/9/2020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4DC668-F685-454C-9587-9F94EAE38970}" type="slidenum">
              <a:rPr lang="en-US" smtClean="0"/>
              <a:t>‹#›</a:t>
            </a:fld>
            <a:endParaRPr lang="en-US"/>
          </a:p>
        </p:txBody>
      </p:sp>
    </p:spTree>
    <p:extLst>
      <p:ext uri="{BB962C8B-B14F-4D97-AF65-F5344CB8AC3E}">
        <p14:creationId xmlns:p14="http://schemas.microsoft.com/office/powerpoint/2010/main" val="917944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Spring Cloud</a:t>
            </a:r>
            <a:endParaRPr lang="en-US" dirty="0"/>
          </a:p>
        </p:txBody>
      </p:sp>
      <p:sp>
        <p:nvSpPr>
          <p:cNvPr id="3" name="Subtitle 2"/>
          <p:cNvSpPr>
            <a:spLocks noGrp="1"/>
          </p:cNvSpPr>
          <p:nvPr>
            <p:ph type="subTitle" idx="1"/>
          </p:nvPr>
        </p:nvSpPr>
        <p:spPr/>
        <p:txBody>
          <a:bodyPr/>
          <a:lstStyle/>
          <a:p>
            <a:r>
              <a:rPr lang="en-US" dirty="0" smtClean="0"/>
              <a:t>Components of Spring cloud</a:t>
            </a:r>
            <a:endParaRPr lang="en-US" dirty="0"/>
          </a:p>
        </p:txBody>
      </p:sp>
    </p:spTree>
    <p:extLst>
      <p:ext uri="{BB962C8B-B14F-4D97-AF65-F5344CB8AC3E}">
        <p14:creationId xmlns:p14="http://schemas.microsoft.com/office/powerpoint/2010/main" val="1788497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1999" cy="3170099"/>
          </a:xfrm>
          <a:prstGeom prst="rect">
            <a:avLst/>
          </a:prstGeom>
          <a:solidFill>
            <a:schemeClr val="accent2">
              <a:lumMod val="40000"/>
              <a:lumOff val="60000"/>
            </a:schemeClr>
          </a:solidFill>
        </p:spPr>
        <p:txBody>
          <a:bodyPr wrap="square">
            <a:spAutoFit/>
          </a:bodyPr>
          <a:lstStyle/>
          <a:p>
            <a:r>
              <a:rPr lang="en-US" sz="2000" dirty="0" smtClean="0">
                <a:solidFill>
                  <a:schemeClr val="tx2"/>
                </a:solidFill>
              </a:rPr>
              <a:t>Client-side </a:t>
            </a:r>
            <a:r>
              <a:rPr lang="en-US" sz="2000" dirty="0">
                <a:solidFill>
                  <a:schemeClr val="tx2"/>
                </a:solidFill>
              </a:rPr>
              <a:t>service discovery and load balancing via Spring Cloud Netflix Eureka.</a:t>
            </a:r>
          </a:p>
          <a:p>
            <a:endParaRPr lang="en-US" sz="2000" dirty="0">
              <a:solidFill>
                <a:schemeClr val="tx2"/>
              </a:solidFill>
            </a:endParaRPr>
          </a:p>
          <a:p>
            <a:r>
              <a:rPr lang="en-US" sz="2000" dirty="0">
                <a:solidFill>
                  <a:schemeClr val="tx2"/>
                </a:solidFill>
              </a:rPr>
              <a:t>In a typical </a:t>
            </a:r>
            <a:r>
              <a:rPr lang="en-US" sz="2000" dirty="0" err="1">
                <a:solidFill>
                  <a:schemeClr val="tx2"/>
                </a:solidFill>
              </a:rPr>
              <a:t>microservice</a:t>
            </a:r>
            <a:r>
              <a:rPr lang="en-US" sz="2000" dirty="0">
                <a:solidFill>
                  <a:schemeClr val="tx2"/>
                </a:solidFill>
              </a:rPr>
              <a:t> architecture we have many small applications deployed separately and they often need to communicate with each other. Specifically, when we say client service, we mean a service that needs to make REST calls to some other end service.</a:t>
            </a:r>
          </a:p>
          <a:p>
            <a:endParaRPr lang="en-US" sz="2000" dirty="0">
              <a:solidFill>
                <a:schemeClr val="tx2"/>
              </a:solidFill>
            </a:endParaRPr>
          </a:p>
          <a:p>
            <a:r>
              <a:rPr lang="en-US" sz="2000" dirty="0">
                <a:solidFill>
                  <a:schemeClr val="tx2"/>
                </a:solidFill>
              </a:rPr>
              <a:t>The problem in this type of architecture is how the client service finds all of its end services. We could hardcode the hostname/port in some property file, but this isn't always practical or feasible in a cloud environment. There could be any number of microservices, and it's time and resource-consuming to hard-code when there's an uncertain amount of them, and when their locations may change</a:t>
            </a:r>
            <a:r>
              <a:rPr lang="en-US" sz="2000" dirty="0" smtClean="0">
                <a:solidFill>
                  <a:schemeClr val="tx2"/>
                </a:solidFill>
              </a:rPr>
              <a:t>.</a:t>
            </a:r>
            <a:endParaRPr lang="en-US" sz="2000" dirty="0">
              <a:solidFill>
                <a:schemeClr val="tx2"/>
              </a:solidFill>
            </a:endParaRPr>
          </a:p>
        </p:txBody>
      </p:sp>
      <p:sp>
        <p:nvSpPr>
          <p:cNvPr id="5" name="Rectangle 4"/>
          <p:cNvSpPr/>
          <p:nvPr/>
        </p:nvSpPr>
        <p:spPr>
          <a:xfrm>
            <a:off x="0" y="3170099"/>
            <a:ext cx="12192000" cy="3416320"/>
          </a:xfrm>
          <a:prstGeom prst="rect">
            <a:avLst/>
          </a:prstGeom>
          <a:solidFill>
            <a:schemeClr val="accent2">
              <a:lumMod val="40000"/>
              <a:lumOff val="60000"/>
            </a:schemeClr>
          </a:solidFill>
        </p:spPr>
        <p:txBody>
          <a:bodyPr wrap="square">
            <a:spAutoFit/>
          </a:bodyPr>
          <a:lstStyle/>
          <a:p>
            <a:endParaRPr lang="en-US" dirty="0"/>
          </a:p>
          <a:p>
            <a:endParaRPr lang="en-US" dirty="0"/>
          </a:p>
          <a:p>
            <a:r>
              <a:rPr lang="en-US" dirty="0">
                <a:solidFill>
                  <a:schemeClr val="tx2"/>
                </a:solidFill>
              </a:rPr>
              <a:t>To further add to the complexity, services could have multiple instances of themselves (based on the load). Which instance will actually serve the response could be challenging as we want to have equal load distribution.</a:t>
            </a:r>
          </a:p>
          <a:p>
            <a:endParaRPr lang="en-US" dirty="0">
              <a:solidFill>
                <a:schemeClr val="tx2"/>
              </a:solidFill>
            </a:endParaRPr>
          </a:p>
          <a:p>
            <a:r>
              <a:rPr lang="en-US" dirty="0">
                <a:solidFill>
                  <a:schemeClr val="tx2"/>
                </a:solidFill>
              </a:rPr>
              <a:t>Netflix Eureka</a:t>
            </a:r>
          </a:p>
          <a:p>
            <a:r>
              <a:rPr lang="en-US" dirty="0">
                <a:solidFill>
                  <a:schemeClr val="tx2"/>
                </a:solidFill>
              </a:rPr>
              <a:t>Netflix Eureka is a lookup server (also called a registry). All the microservices in the cluster register themselves to this server.</a:t>
            </a:r>
          </a:p>
          <a:p>
            <a:endParaRPr lang="en-US" dirty="0">
              <a:solidFill>
                <a:schemeClr val="tx2"/>
              </a:solidFill>
            </a:endParaRPr>
          </a:p>
          <a:p>
            <a:r>
              <a:rPr lang="en-US" dirty="0">
                <a:solidFill>
                  <a:schemeClr val="tx2"/>
                </a:solidFill>
              </a:rPr>
              <a:t>When making a REST call to another service, instead of providing a hostname and port, they just provide the service name.</a:t>
            </a:r>
          </a:p>
          <a:p>
            <a:endParaRPr lang="en-US" dirty="0">
              <a:solidFill>
                <a:schemeClr val="tx2"/>
              </a:solidFill>
            </a:endParaRPr>
          </a:p>
          <a:p>
            <a:r>
              <a:rPr lang="en-US" dirty="0">
                <a:solidFill>
                  <a:schemeClr val="tx2"/>
                </a:solidFill>
              </a:rPr>
              <a:t>The actual routing is done at runtime along with equally distributing the load among the end services. There are other service discovery clients like Consul, Zookeeper </a:t>
            </a:r>
            <a:r>
              <a:rPr lang="en-US" dirty="0" err="1">
                <a:solidFill>
                  <a:schemeClr val="tx2"/>
                </a:solidFill>
              </a:rPr>
              <a:t>etc</a:t>
            </a:r>
            <a:endParaRPr lang="en-US" dirty="0">
              <a:solidFill>
                <a:schemeClr val="tx2"/>
              </a:solidFill>
            </a:endParaRPr>
          </a:p>
        </p:txBody>
      </p:sp>
    </p:spTree>
    <p:extLst>
      <p:ext uri="{BB962C8B-B14F-4D97-AF65-F5344CB8AC3E}">
        <p14:creationId xmlns:p14="http://schemas.microsoft.com/office/powerpoint/2010/main" val="3566286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Discovery</a:t>
            </a:r>
            <a:endParaRPr lang="en-US" dirty="0"/>
          </a:p>
        </p:txBody>
      </p:sp>
      <p:pic>
        <p:nvPicPr>
          <p:cNvPr id="4" name="Content Placeholder 3"/>
          <p:cNvPicPr>
            <a:picLocks noGrp="1" noChangeAspect="1"/>
          </p:cNvPicPr>
          <p:nvPr>
            <p:ph idx="1"/>
          </p:nvPr>
        </p:nvPicPr>
        <p:blipFill>
          <a:blip r:embed="rId2"/>
          <a:stretch>
            <a:fillRect/>
          </a:stretch>
        </p:blipFill>
        <p:spPr>
          <a:xfrm>
            <a:off x="1627410" y="1825625"/>
            <a:ext cx="8937179" cy="4351338"/>
          </a:xfrm>
          <a:prstGeom prst="rect">
            <a:avLst/>
          </a:prstGeom>
        </p:spPr>
      </p:pic>
    </p:spTree>
    <p:extLst>
      <p:ext uri="{BB962C8B-B14F-4D97-AF65-F5344CB8AC3E}">
        <p14:creationId xmlns:p14="http://schemas.microsoft.com/office/powerpoint/2010/main" val="1177846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and Messaging</a:t>
            </a:r>
            <a:endParaRPr lang="en-US" dirty="0"/>
          </a:p>
        </p:txBody>
      </p:sp>
      <p:pic>
        <p:nvPicPr>
          <p:cNvPr id="4" name="Content Placeholder 3"/>
          <p:cNvPicPr>
            <a:picLocks noGrp="1" noChangeAspect="1"/>
          </p:cNvPicPr>
          <p:nvPr>
            <p:ph idx="1"/>
          </p:nvPr>
        </p:nvPicPr>
        <p:blipFill>
          <a:blip r:embed="rId2"/>
          <a:stretch>
            <a:fillRect/>
          </a:stretch>
        </p:blipFill>
        <p:spPr>
          <a:xfrm>
            <a:off x="1608956" y="1825625"/>
            <a:ext cx="8974087" cy="4351338"/>
          </a:xfrm>
          <a:prstGeom prst="rect">
            <a:avLst/>
          </a:prstGeom>
        </p:spPr>
      </p:pic>
    </p:spTree>
    <p:extLst>
      <p:ext uri="{BB962C8B-B14F-4D97-AF65-F5344CB8AC3E}">
        <p14:creationId xmlns:p14="http://schemas.microsoft.com/office/powerpoint/2010/main" val="3272383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666666"/>
                </a:solidFill>
                <a:latin typeface="Open Sans"/>
              </a:rPr>
              <a:t/>
            </a:r>
            <a:br>
              <a:rPr lang="en-US" dirty="0" smtClean="0">
                <a:solidFill>
                  <a:srgbClr val="666666"/>
                </a:solidFill>
                <a:latin typeface="Open Sans"/>
              </a:rPr>
            </a:br>
            <a:r>
              <a:rPr lang="en-US" dirty="0" smtClean="0">
                <a:solidFill>
                  <a:srgbClr val="666666"/>
                </a:solidFill>
                <a:latin typeface="Open Sans"/>
              </a:rPr>
              <a:t>What </a:t>
            </a:r>
            <a:r>
              <a:rPr lang="en-US" dirty="0">
                <a:solidFill>
                  <a:srgbClr val="666666"/>
                </a:solidFill>
                <a:latin typeface="Open Sans"/>
              </a:rPr>
              <a:t>is an API Gateway? Why do we need it?</a:t>
            </a:r>
            <a:br>
              <a:rPr lang="en-US" dirty="0">
                <a:solidFill>
                  <a:srgbClr val="666666"/>
                </a:solidFill>
                <a:latin typeface="Open Sans"/>
              </a:rPr>
            </a:br>
            <a:endParaRPr lang="en-US" dirty="0"/>
          </a:p>
        </p:txBody>
      </p:sp>
      <p:sp>
        <p:nvSpPr>
          <p:cNvPr id="3" name="Rectangle 2"/>
          <p:cNvSpPr/>
          <p:nvPr/>
        </p:nvSpPr>
        <p:spPr>
          <a:xfrm>
            <a:off x="958122" y="1690688"/>
            <a:ext cx="11353800" cy="1754326"/>
          </a:xfrm>
          <a:prstGeom prst="rect">
            <a:avLst/>
          </a:prstGeom>
        </p:spPr>
        <p:txBody>
          <a:bodyPr wrap="square">
            <a:spAutoFit/>
          </a:bodyPr>
          <a:lstStyle/>
          <a:p>
            <a:r>
              <a:rPr lang="en-US" dirty="0" smtClean="0">
                <a:solidFill>
                  <a:srgbClr val="333333"/>
                </a:solidFill>
                <a:latin typeface="Open Sans"/>
              </a:rPr>
              <a:t>An </a:t>
            </a:r>
            <a:r>
              <a:rPr lang="en-US" dirty="0">
                <a:solidFill>
                  <a:srgbClr val="333333"/>
                </a:solidFill>
                <a:latin typeface="Open Sans"/>
              </a:rPr>
              <a:t>API Gateway acts as a single entry point for a collection of microservices. Any external client cannot access the microservices directly but can access them only through the application gateway</a:t>
            </a:r>
            <a:r>
              <a:rPr lang="en-US" dirty="0"/>
              <a:t/>
            </a:r>
            <a:br>
              <a:rPr lang="en-US" dirty="0"/>
            </a:br>
            <a:r>
              <a:rPr lang="en-US" dirty="0">
                <a:solidFill>
                  <a:srgbClr val="333333"/>
                </a:solidFill>
                <a:latin typeface="Open Sans"/>
              </a:rPr>
              <a:t>In a real world scenario an external client can be any one of the </a:t>
            </a:r>
            <a:r>
              <a:rPr lang="en-US" dirty="0" smtClean="0">
                <a:solidFill>
                  <a:srgbClr val="333333"/>
                </a:solidFill>
                <a:latin typeface="Open Sans"/>
              </a:rPr>
              <a:t>three-</a:t>
            </a:r>
          </a:p>
          <a:p>
            <a:pPr marL="285750" indent="-285750">
              <a:buFont typeface="Arial" panose="020B0604020202020204" pitchFamily="34" charset="0"/>
              <a:buChar char="•"/>
            </a:pPr>
            <a:r>
              <a:rPr lang="en-US" dirty="0" smtClean="0">
                <a:solidFill>
                  <a:srgbClr val="333333"/>
                </a:solidFill>
                <a:latin typeface="Open Sans"/>
              </a:rPr>
              <a:t>Mobile </a:t>
            </a:r>
            <a:r>
              <a:rPr lang="en-US" dirty="0">
                <a:solidFill>
                  <a:srgbClr val="333333"/>
                </a:solidFill>
                <a:latin typeface="Open Sans"/>
              </a:rPr>
              <a:t>Application</a:t>
            </a:r>
          </a:p>
          <a:p>
            <a:pPr>
              <a:buFont typeface="Arial" panose="020B0604020202020204" pitchFamily="34" charset="0"/>
              <a:buChar char="•"/>
            </a:pPr>
            <a:r>
              <a:rPr lang="en-US" dirty="0" smtClean="0">
                <a:solidFill>
                  <a:srgbClr val="333333"/>
                </a:solidFill>
                <a:latin typeface="Open Sans"/>
              </a:rPr>
              <a:t>   Desktop </a:t>
            </a:r>
            <a:r>
              <a:rPr lang="en-US" dirty="0">
                <a:solidFill>
                  <a:srgbClr val="333333"/>
                </a:solidFill>
                <a:latin typeface="Open Sans"/>
              </a:rPr>
              <a:t>Application</a:t>
            </a:r>
          </a:p>
          <a:p>
            <a:pPr>
              <a:buFont typeface="Arial" panose="020B0604020202020204" pitchFamily="34" charset="0"/>
              <a:buChar char="•"/>
            </a:pPr>
            <a:r>
              <a:rPr lang="en-US" dirty="0" smtClean="0">
                <a:solidFill>
                  <a:srgbClr val="333333"/>
                </a:solidFill>
                <a:latin typeface="Open Sans"/>
              </a:rPr>
              <a:t>   External </a:t>
            </a:r>
            <a:r>
              <a:rPr lang="en-US" dirty="0">
                <a:solidFill>
                  <a:srgbClr val="333333"/>
                </a:solidFill>
                <a:latin typeface="Open Sans"/>
              </a:rPr>
              <a:t>Services or third party Apps</a:t>
            </a:r>
            <a:endParaRPr lang="en-US" b="0" i="0" dirty="0">
              <a:solidFill>
                <a:srgbClr val="333333"/>
              </a:solidFill>
              <a:effectLst/>
              <a:latin typeface="Open Sans"/>
            </a:endParaRPr>
          </a:p>
        </p:txBody>
      </p:sp>
      <p:pic>
        <p:nvPicPr>
          <p:cNvPr id="4" name="Picture 3"/>
          <p:cNvPicPr>
            <a:picLocks noChangeAspect="1"/>
          </p:cNvPicPr>
          <p:nvPr/>
        </p:nvPicPr>
        <p:blipFill>
          <a:blip r:embed="rId2"/>
          <a:stretch>
            <a:fillRect/>
          </a:stretch>
        </p:blipFill>
        <p:spPr>
          <a:xfrm>
            <a:off x="5543550" y="2567851"/>
            <a:ext cx="6648450" cy="4257675"/>
          </a:xfrm>
          <a:prstGeom prst="rect">
            <a:avLst/>
          </a:prstGeom>
        </p:spPr>
      </p:pic>
    </p:spTree>
    <p:extLst>
      <p:ext uri="{BB962C8B-B14F-4D97-AF65-F5344CB8AC3E}">
        <p14:creationId xmlns:p14="http://schemas.microsoft.com/office/powerpoint/2010/main" val="734949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8494" y="161863"/>
            <a:ext cx="11678587" cy="2031325"/>
          </a:xfrm>
          <a:prstGeom prst="rect">
            <a:avLst/>
          </a:prstGeom>
          <a:solidFill>
            <a:schemeClr val="accent2">
              <a:lumMod val="40000"/>
              <a:lumOff val="60000"/>
            </a:schemeClr>
          </a:solidFill>
        </p:spPr>
        <p:txBody>
          <a:bodyPr wrap="square">
            <a:spAutoFit/>
          </a:bodyPr>
          <a:lstStyle/>
          <a:p>
            <a:pPr>
              <a:buFont typeface="Arial" panose="020B0604020202020204" pitchFamily="34" charset="0"/>
              <a:buChar char="•"/>
            </a:pPr>
            <a:r>
              <a:rPr lang="en-US" dirty="0">
                <a:solidFill>
                  <a:srgbClr val="333333"/>
                </a:solidFill>
                <a:latin typeface="Open Sans"/>
              </a:rPr>
              <a:t>The advantages of this approach are as follows-This improves the security of the microservices as we limit the access of external calls to all our services.</a:t>
            </a:r>
          </a:p>
          <a:p>
            <a:pPr>
              <a:buFont typeface="Arial" panose="020B0604020202020204" pitchFamily="34" charset="0"/>
              <a:buChar char="•"/>
            </a:pPr>
            <a:r>
              <a:rPr lang="en-US" dirty="0">
                <a:solidFill>
                  <a:srgbClr val="333333"/>
                </a:solidFill>
                <a:latin typeface="Open Sans"/>
              </a:rPr>
              <a:t>The cross cutting concerns like authentication, monitoring/metrics, and resiliency will be needed to be implemented only in the API Gateway as all our calls will be routed through it.</a:t>
            </a:r>
          </a:p>
          <a:p>
            <a:pPr>
              <a:buFont typeface="Arial" panose="020B0604020202020204" pitchFamily="34" charset="0"/>
              <a:buChar char="•"/>
            </a:pPr>
            <a:r>
              <a:rPr lang="en-US" dirty="0">
                <a:solidFill>
                  <a:srgbClr val="333333"/>
                </a:solidFill>
                <a:latin typeface="Open Sans"/>
              </a:rPr>
              <a:t>The client does not know about the internal architecture of our microservices system. Client will not be able to determine the location of the </a:t>
            </a:r>
            <a:r>
              <a:rPr lang="en-US" dirty="0" err="1">
                <a:solidFill>
                  <a:srgbClr val="333333"/>
                </a:solidFill>
                <a:latin typeface="Open Sans"/>
              </a:rPr>
              <a:t>microservice</a:t>
            </a:r>
            <a:r>
              <a:rPr lang="en-US" dirty="0">
                <a:solidFill>
                  <a:srgbClr val="333333"/>
                </a:solidFill>
                <a:latin typeface="Open Sans"/>
              </a:rPr>
              <a:t> instances.</a:t>
            </a:r>
          </a:p>
          <a:p>
            <a:pPr>
              <a:buFont typeface="Arial" panose="020B0604020202020204" pitchFamily="34" charset="0"/>
              <a:buChar char="•"/>
            </a:pPr>
            <a:r>
              <a:rPr lang="en-US" dirty="0">
                <a:solidFill>
                  <a:srgbClr val="333333"/>
                </a:solidFill>
                <a:latin typeface="Open Sans"/>
              </a:rPr>
              <a:t>Simplifies client interaction as he will need to access only a single service for all the requirements.</a:t>
            </a:r>
            <a:endParaRPr lang="en-US" b="0" i="0" dirty="0">
              <a:solidFill>
                <a:srgbClr val="333333"/>
              </a:solidFill>
              <a:effectLst/>
              <a:latin typeface="Open Sans"/>
            </a:endParaRPr>
          </a:p>
        </p:txBody>
      </p:sp>
      <p:sp>
        <p:nvSpPr>
          <p:cNvPr id="4" name="Rectangle 3"/>
          <p:cNvSpPr/>
          <p:nvPr/>
        </p:nvSpPr>
        <p:spPr>
          <a:xfrm>
            <a:off x="388494" y="2717844"/>
            <a:ext cx="11678587" cy="3416320"/>
          </a:xfrm>
          <a:prstGeom prst="rect">
            <a:avLst/>
          </a:prstGeom>
          <a:solidFill>
            <a:schemeClr val="accent2">
              <a:lumMod val="40000"/>
              <a:lumOff val="60000"/>
            </a:schemeClr>
          </a:solidFill>
        </p:spPr>
        <p:txBody>
          <a:bodyPr wrap="square">
            <a:spAutoFit/>
          </a:bodyPr>
          <a:lstStyle/>
          <a:p>
            <a:r>
              <a:rPr lang="en-US" b="1" u="sng" dirty="0">
                <a:solidFill>
                  <a:srgbClr val="666666"/>
                </a:solidFill>
                <a:latin typeface="Open Sans"/>
              </a:rPr>
              <a:t>Spring Cloud Gateway Architecture</a:t>
            </a:r>
          </a:p>
          <a:p>
            <a:pPr>
              <a:buFont typeface="Arial" panose="020B0604020202020204" pitchFamily="34" charset="0"/>
              <a:buChar char="•"/>
            </a:pPr>
            <a:r>
              <a:rPr lang="en-US" dirty="0">
                <a:solidFill>
                  <a:srgbClr val="333333"/>
                </a:solidFill>
                <a:latin typeface="Open Sans"/>
              </a:rPr>
              <a:t>Spring Cloud Gateway is API Gateway implementation by Spring Cloud team on top of Spring reactive ecosystem. It consists of the following building blocks-Route: Route the basic building block of the gateway. It consists of</a:t>
            </a:r>
          </a:p>
          <a:p>
            <a:pPr marL="742950" lvl="1" indent="-285750">
              <a:buFont typeface="Arial" panose="020B0604020202020204" pitchFamily="34" charset="0"/>
              <a:buChar char="•"/>
            </a:pPr>
            <a:r>
              <a:rPr lang="en-US" dirty="0">
                <a:solidFill>
                  <a:srgbClr val="333333"/>
                </a:solidFill>
                <a:latin typeface="Open Sans"/>
              </a:rPr>
              <a:t>ID</a:t>
            </a:r>
          </a:p>
          <a:p>
            <a:pPr marL="742950" lvl="1" indent="-285750">
              <a:buFont typeface="Arial" panose="020B0604020202020204" pitchFamily="34" charset="0"/>
              <a:buChar char="•"/>
            </a:pPr>
            <a:r>
              <a:rPr lang="en-US" dirty="0">
                <a:solidFill>
                  <a:srgbClr val="333333"/>
                </a:solidFill>
                <a:latin typeface="Open Sans"/>
              </a:rPr>
              <a:t>destination URI</a:t>
            </a:r>
          </a:p>
          <a:p>
            <a:pPr marL="742950" lvl="1" indent="-285750">
              <a:buFont typeface="Arial" panose="020B0604020202020204" pitchFamily="34" charset="0"/>
              <a:buChar char="•"/>
            </a:pPr>
            <a:r>
              <a:rPr lang="en-US" dirty="0">
                <a:solidFill>
                  <a:srgbClr val="333333"/>
                </a:solidFill>
                <a:latin typeface="Open Sans"/>
              </a:rPr>
              <a:t>Collection of predicates and a collection of filters</a:t>
            </a:r>
          </a:p>
          <a:p>
            <a:pPr>
              <a:buFont typeface="Arial" panose="020B0604020202020204" pitchFamily="34" charset="0"/>
              <a:buChar char="•"/>
            </a:pPr>
            <a:r>
              <a:rPr lang="en-US" dirty="0">
                <a:solidFill>
                  <a:srgbClr val="333333"/>
                </a:solidFill>
                <a:latin typeface="Open Sans"/>
              </a:rPr>
              <a:t>A route is matched if aggregate predicate is true.</a:t>
            </a:r>
          </a:p>
          <a:p>
            <a:pPr>
              <a:buFont typeface="Arial" panose="020B0604020202020204" pitchFamily="34" charset="0"/>
              <a:buChar char="•"/>
            </a:pPr>
            <a:r>
              <a:rPr lang="en-US" dirty="0">
                <a:solidFill>
                  <a:srgbClr val="333333"/>
                </a:solidFill>
                <a:latin typeface="Open Sans"/>
              </a:rPr>
              <a:t>Predicate: This is similar to Java 8 Function Predicate. Using this functionality we can match HTTP request, such as headers , </a:t>
            </a:r>
            <a:r>
              <a:rPr lang="en-US" dirty="0" err="1">
                <a:solidFill>
                  <a:srgbClr val="333333"/>
                </a:solidFill>
                <a:latin typeface="Open Sans"/>
              </a:rPr>
              <a:t>url</a:t>
            </a:r>
            <a:r>
              <a:rPr lang="en-US" dirty="0">
                <a:solidFill>
                  <a:srgbClr val="333333"/>
                </a:solidFill>
                <a:latin typeface="Open Sans"/>
              </a:rPr>
              <a:t>, cookies or parameters.</a:t>
            </a:r>
          </a:p>
          <a:p>
            <a:pPr>
              <a:buFont typeface="Arial" panose="020B0604020202020204" pitchFamily="34" charset="0"/>
              <a:buChar char="•"/>
            </a:pPr>
            <a:r>
              <a:rPr lang="en-US" dirty="0">
                <a:solidFill>
                  <a:srgbClr val="333333"/>
                </a:solidFill>
                <a:latin typeface="Open Sans"/>
              </a:rPr>
              <a:t>Filter: These are instances Spring Framework </a:t>
            </a:r>
            <a:r>
              <a:rPr lang="en-US" dirty="0" err="1">
                <a:solidFill>
                  <a:srgbClr val="333333"/>
                </a:solidFill>
                <a:latin typeface="Open Sans"/>
              </a:rPr>
              <a:t>GatewayFilter</a:t>
            </a:r>
            <a:r>
              <a:rPr lang="en-US" dirty="0">
                <a:solidFill>
                  <a:srgbClr val="333333"/>
                </a:solidFill>
                <a:latin typeface="Open Sans"/>
              </a:rPr>
              <a:t>. Using this we can modify the request or response as per the requirement. </a:t>
            </a:r>
            <a:endParaRPr lang="en-US" b="0" i="0" dirty="0">
              <a:solidFill>
                <a:srgbClr val="333333"/>
              </a:solidFill>
              <a:effectLst/>
              <a:latin typeface="Open Sans"/>
            </a:endParaRPr>
          </a:p>
        </p:txBody>
      </p:sp>
    </p:spTree>
    <p:extLst>
      <p:ext uri="{BB962C8B-B14F-4D97-AF65-F5344CB8AC3E}">
        <p14:creationId xmlns:p14="http://schemas.microsoft.com/office/powerpoint/2010/main" val="1228909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272677"/>
            <a:ext cx="12192000" cy="2585323"/>
          </a:xfrm>
          <a:prstGeom prst="rect">
            <a:avLst/>
          </a:prstGeom>
          <a:solidFill>
            <a:schemeClr val="accent2">
              <a:lumMod val="20000"/>
              <a:lumOff val="80000"/>
            </a:schemeClr>
          </a:solidFill>
        </p:spPr>
        <p:txBody>
          <a:bodyPr wrap="square">
            <a:spAutoFit/>
          </a:bodyPr>
          <a:lstStyle/>
          <a:p>
            <a:r>
              <a:rPr lang="en-US" dirty="0">
                <a:solidFill>
                  <a:srgbClr val="333333"/>
                </a:solidFill>
                <a:latin typeface="Open Sans"/>
              </a:rPr>
              <a:t>When the client makes a request to the Spring Cloud Gateway, the Gateway Handler Mapping first checks if the request matches a route. This matching is done using the predicates. If it matches the predicate then the request is sent to the filters</a:t>
            </a:r>
            <a:r>
              <a:rPr lang="en-US" dirty="0" smtClean="0">
                <a:solidFill>
                  <a:srgbClr val="333333"/>
                </a:solidFill>
                <a:latin typeface="Open Sans"/>
              </a:rPr>
              <a:t>.</a:t>
            </a:r>
          </a:p>
          <a:p>
            <a:endParaRPr lang="en-US" dirty="0" smtClean="0">
              <a:solidFill>
                <a:srgbClr val="333333"/>
              </a:solidFill>
              <a:latin typeface="Open Sans"/>
            </a:endParaRPr>
          </a:p>
          <a:p>
            <a:r>
              <a:rPr lang="en-US" b="1" u="sng" dirty="0" smtClean="0">
                <a:solidFill>
                  <a:srgbClr val="666666"/>
                </a:solidFill>
                <a:latin typeface="Open Sans"/>
              </a:rPr>
              <a:t>Implementing </a:t>
            </a:r>
            <a:r>
              <a:rPr lang="en-US" b="1" u="sng" dirty="0">
                <a:solidFill>
                  <a:srgbClr val="666666"/>
                </a:solidFill>
                <a:latin typeface="Open Sans"/>
              </a:rPr>
              <a:t>Spring Cloud </a:t>
            </a:r>
            <a:r>
              <a:rPr lang="en-US" b="1" u="sng" dirty="0" smtClean="0">
                <a:solidFill>
                  <a:srgbClr val="666666"/>
                </a:solidFill>
                <a:latin typeface="Open Sans"/>
              </a:rPr>
              <a:t>Gateway</a:t>
            </a:r>
          </a:p>
          <a:p>
            <a:endParaRPr lang="en-US" b="1" u="sng" dirty="0">
              <a:solidFill>
                <a:srgbClr val="666666"/>
              </a:solidFill>
              <a:latin typeface="Open Sans"/>
            </a:endParaRPr>
          </a:p>
          <a:p>
            <a:pPr>
              <a:buFont typeface="Arial" panose="020B0604020202020204" pitchFamily="34" charset="0"/>
              <a:buChar char="•"/>
            </a:pPr>
            <a:r>
              <a:rPr lang="en-US" dirty="0">
                <a:solidFill>
                  <a:srgbClr val="333333"/>
                </a:solidFill>
                <a:latin typeface="Open Sans"/>
              </a:rPr>
              <a:t>Using Spring Cloud Gateway we can create routes in either of the two ways -Use java based configuration to programmatically create routes</a:t>
            </a:r>
          </a:p>
          <a:p>
            <a:pPr>
              <a:buFont typeface="Arial" panose="020B0604020202020204" pitchFamily="34" charset="0"/>
              <a:buChar char="•"/>
            </a:pPr>
            <a:r>
              <a:rPr lang="en-US" dirty="0">
                <a:solidFill>
                  <a:srgbClr val="333333"/>
                </a:solidFill>
                <a:latin typeface="Open Sans"/>
              </a:rPr>
              <a:t>Use property based configuration(</a:t>
            </a:r>
            <a:r>
              <a:rPr lang="en-US" dirty="0" err="1">
                <a:solidFill>
                  <a:srgbClr val="333333"/>
                </a:solidFill>
                <a:latin typeface="Open Sans"/>
              </a:rPr>
              <a:t>i.e</a:t>
            </a:r>
            <a:r>
              <a:rPr lang="en-US" dirty="0">
                <a:solidFill>
                  <a:srgbClr val="333333"/>
                </a:solidFill>
                <a:latin typeface="Open Sans"/>
              </a:rPr>
              <a:t> </a:t>
            </a:r>
            <a:r>
              <a:rPr lang="en-US" dirty="0" err="1">
                <a:solidFill>
                  <a:srgbClr val="333333"/>
                </a:solidFill>
                <a:latin typeface="Open Sans"/>
              </a:rPr>
              <a:t>application.properties</a:t>
            </a:r>
            <a:r>
              <a:rPr lang="en-US" dirty="0">
                <a:solidFill>
                  <a:srgbClr val="333333"/>
                </a:solidFill>
                <a:latin typeface="Open Sans"/>
              </a:rPr>
              <a:t> or </a:t>
            </a:r>
            <a:r>
              <a:rPr lang="en-US" dirty="0" err="1">
                <a:solidFill>
                  <a:srgbClr val="333333"/>
                </a:solidFill>
                <a:latin typeface="Open Sans"/>
              </a:rPr>
              <a:t>application.yml</a:t>
            </a:r>
            <a:r>
              <a:rPr lang="en-US" dirty="0">
                <a:solidFill>
                  <a:srgbClr val="333333"/>
                </a:solidFill>
                <a:latin typeface="Open Sans"/>
              </a:rPr>
              <a:t>) to create routes.</a:t>
            </a:r>
            <a:endParaRPr lang="en-US" b="0" i="0" dirty="0">
              <a:solidFill>
                <a:srgbClr val="333333"/>
              </a:solidFill>
              <a:effectLst/>
              <a:latin typeface="Open Sans"/>
            </a:endParaRPr>
          </a:p>
        </p:txBody>
      </p:sp>
      <p:pic>
        <p:nvPicPr>
          <p:cNvPr id="4" name="Picture 3"/>
          <p:cNvPicPr>
            <a:picLocks noChangeAspect="1"/>
          </p:cNvPicPr>
          <p:nvPr/>
        </p:nvPicPr>
        <p:blipFill>
          <a:blip r:embed="rId2"/>
          <a:stretch>
            <a:fillRect/>
          </a:stretch>
        </p:blipFill>
        <p:spPr>
          <a:xfrm>
            <a:off x="0" y="183005"/>
            <a:ext cx="11887200" cy="3733800"/>
          </a:xfrm>
          <a:prstGeom prst="rect">
            <a:avLst/>
          </a:prstGeom>
        </p:spPr>
      </p:pic>
    </p:spTree>
    <p:extLst>
      <p:ext uri="{BB962C8B-B14F-4D97-AF65-F5344CB8AC3E}">
        <p14:creationId xmlns:p14="http://schemas.microsoft.com/office/powerpoint/2010/main" val="1363957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Gateway</a:t>
            </a:r>
            <a:endParaRPr lang="en-US" dirty="0"/>
          </a:p>
        </p:txBody>
      </p:sp>
      <p:pic>
        <p:nvPicPr>
          <p:cNvPr id="4" name="Content Placeholder 3"/>
          <p:cNvPicPr>
            <a:picLocks noGrp="1" noChangeAspect="1"/>
          </p:cNvPicPr>
          <p:nvPr>
            <p:ph idx="1"/>
          </p:nvPr>
        </p:nvPicPr>
        <p:blipFill>
          <a:blip r:embed="rId2"/>
          <a:stretch>
            <a:fillRect/>
          </a:stretch>
        </p:blipFill>
        <p:spPr>
          <a:xfrm>
            <a:off x="1636096" y="1825625"/>
            <a:ext cx="8919808" cy="4351338"/>
          </a:xfrm>
          <a:prstGeom prst="rect">
            <a:avLst/>
          </a:prstGeom>
        </p:spPr>
      </p:pic>
    </p:spTree>
    <p:extLst>
      <p:ext uri="{BB962C8B-B14F-4D97-AF65-F5344CB8AC3E}">
        <p14:creationId xmlns:p14="http://schemas.microsoft.com/office/powerpoint/2010/main" val="2744728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Breaker</a:t>
            </a:r>
            <a:endParaRPr lang="en-US" dirty="0"/>
          </a:p>
        </p:txBody>
      </p:sp>
      <p:pic>
        <p:nvPicPr>
          <p:cNvPr id="4" name="Content Placeholder 3"/>
          <p:cNvPicPr>
            <a:picLocks noGrp="1" noChangeAspect="1"/>
          </p:cNvPicPr>
          <p:nvPr>
            <p:ph idx="1"/>
          </p:nvPr>
        </p:nvPicPr>
        <p:blipFill>
          <a:blip r:embed="rId2"/>
          <a:stretch>
            <a:fillRect/>
          </a:stretch>
        </p:blipFill>
        <p:spPr>
          <a:xfrm>
            <a:off x="1688432" y="1825625"/>
            <a:ext cx="8815136" cy="4351338"/>
          </a:xfrm>
          <a:prstGeom prst="rect">
            <a:avLst/>
          </a:prstGeom>
        </p:spPr>
      </p:pic>
    </p:spTree>
    <p:extLst>
      <p:ext uri="{BB962C8B-B14F-4D97-AF65-F5344CB8AC3E}">
        <p14:creationId xmlns:p14="http://schemas.microsoft.com/office/powerpoint/2010/main" val="939241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Tracing</a:t>
            </a:r>
            <a:endParaRPr lang="en-US" dirty="0"/>
          </a:p>
        </p:txBody>
      </p:sp>
      <p:pic>
        <p:nvPicPr>
          <p:cNvPr id="5" name="Content Placeholder 4"/>
          <p:cNvPicPr>
            <a:picLocks noGrp="1" noChangeAspect="1"/>
          </p:cNvPicPr>
          <p:nvPr>
            <p:ph idx="1"/>
          </p:nvPr>
        </p:nvPicPr>
        <p:blipFill>
          <a:blip r:embed="rId2"/>
          <a:stretch>
            <a:fillRect/>
          </a:stretch>
        </p:blipFill>
        <p:spPr>
          <a:xfrm>
            <a:off x="1593697" y="1825625"/>
            <a:ext cx="9004605" cy="4351338"/>
          </a:xfrm>
          <a:prstGeom prst="rect">
            <a:avLst/>
          </a:prstGeom>
        </p:spPr>
      </p:pic>
    </p:spTree>
    <p:extLst>
      <p:ext uri="{BB962C8B-B14F-4D97-AF65-F5344CB8AC3E}">
        <p14:creationId xmlns:p14="http://schemas.microsoft.com/office/powerpoint/2010/main" val="3106815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dirty="0" smtClean="0"/>
              <a:t>API – Student Course </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a:p>
          <a:p>
            <a:endParaRPr lang="en-US" dirty="0"/>
          </a:p>
          <a:p>
            <a:r>
              <a:rPr lang="en-US" dirty="0"/>
              <a:t>API 1 : Get All Course for the user</a:t>
            </a:r>
          </a:p>
          <a:p>
            <a:r>
              <a:rPr lang="en-US" dirty="0"/>
              <a:t>API 2 : Register student for a course </a:t>
            </a:r>
          </a:p>
          <a:p>
            <a:pPr marL="0" indent="0">
              <a:buNone/>
            </a:pPr>
            <a:r>
              <a:rPr lang="en-US" dirty="0" smtClean="0"/>
              <a:t>    --- </a:t>
            </a:r>
            <a:r>
              <a:rPr lang="en-US" dirty="0"/>
              <a:t>course should have available seats</a:t>
            </a:r>
          </a:p>
          <a:p>
            <a:pPr marL="0" indent="0">
              <a:buNone/>
            </a:pPr>
            <a:r>
              <a:rPr lang="en-US" dirty="0" smtClean="0"/>
              <a:t>    --- </a:t>
            </a:r>
            <a:r>
              <a:rPr lang="en-US" dirty="0"/>
              <a:t>course is not expired</a:t>
            </a:r>
          </a:p>
          <a:p>
            <a:pPr marL="0" indent="0">
              <a:buNone/>
            </a:pPr>
            <a:r>
              <a:rPr lang="en-US" dirty="0" smtClean="0"/>
              <a:t>    --- </a:t>
            </a:r>
            <a:r>
              <a:rPr lang="en-US" dirty="0"/>
              <a:t>student should not have already registered for the course</a:t>
            </a:r>
          </a:p>
          <a:p>
            <a:endParaRPr lang="en-US" dirty="0"/>
          </a:p>
          <a:p>
            <a:endParaRPr lang="en-US" dirty="0"/>
          </a:p>
          <a:p>
            <a:r>
              <a:rPr lang="en-US" dirty="0"/>
              <a:t>API 3 : Get Registered Courses </a:t>
            </a:r>
            <a:r>
              <a:rPr lang="en-US" dirty="0" smtClean="0"/>
              <a:t>--- username</a:t>
            </a:r>
            <a:endParaRPr lang="en-US" dirty="0"/>
          </a:p>
          <a:p>
            <a:endParaRPr lang="en-US" dirty="0"/>
          </a:p>
          <a:p>
            <a:r>
              <a:rPr lang="en-US" dirty="0"/>
              <a:t>API 4: Get Students by </a:t>
            </a:r>
            <a:r>
              <a:rPr lang="en-US" dirty="0" smtClean="0"/>
              <a:t>User Name ---- username</a:t>
            </a:r>
            <a:endParaRPr lang="en-US" dirty="0"/>
          </a:p>
        </p:txBody>
      </p:sp>
    </p:spTree>
    <p:extLst>
      <p:ext uri="{BB962C8B-B14F-4D97-AF65-F5344CB8AC3E}">
        <p14:creationId xmlns:p14="http://schemas.microsoft.com/office/powerpoint/2010/main" val="1393571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Monolithic</a:t>
            </a:r>
            <a:endParaRPr lang="en-US" dirty="0"/>
          </a:p>
        </p:txBody>
      </p:sp>
      <p:pic>
        <p:nvPicPr>
          <p:cNvPr id="4" name="Picture 3"/>
          <p:cNvPicPr>
            <a:picLocks noChangeAspect="1"/>
          </p:cNvPicPr>
          <p:nvPr/>
        </p:nvPicPr>
        <p:blipFill>
          <a:blip r:embed="rId2"/>
          <a:stretch>
            <a:fillRect/>
          </a:stretch>
        </p:blipFill>
        <p:spPr>
          <a:xfrm>
            <a:off x="2026303" y="1940299"/>
            <a:ext cx="7305675" cy="4591050"/>
          </a:xfrm>
          <a:prstGeom prst="rect">
            <a:avLst/>
          </a:prstGeom>
        </p:spPr>
      </p:pic>
    </p:spTree>
    <p:extLst>
      <p:ext uri="{BB962C8B-B14F-4D97-AF65-F5344CB8AC3E}">
        <p14:creationId xmlns:p14="http://schemas.microsoft.com/office/powerpoint/2010/main" val="3893349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a:t>
            </a:r>
            <a:endParaRPr lang="en-US" dirty="0"/>
          </a:p>
        </p:txBody>
      </p:sp>
      <p:pic>
        <p:nvPicPr>
          <p:cNvPr id="4" name="Picture 3"/>
          <p:cNvPicPr>
            <a:picLocks noChangeAspect="1"/>
          </p:cNvPicPr>
          <p:nvPr/>
        </p:nvPicPr>
        <p:blipFill>
          <a:blip r:embed="rId2"/>
          <a:stretch>
            <a:fillRect/>
          </a:stretch>
        </p:blipFill>
        <p:spPr>
          <a:xfrm>
            <a:off x="934851" y="1690688"/>
            <a:ext cx="4029075" cy="4029075"/>
          </a:xfrm>
          <a:prstGeom prst="rect">
            <a:avLst/>
          </a:prstGeom>
        </p:spPr>
      </p:pic>
    </p:spTree>
    <p:extLst>
      <p:ext uri="{BB962C8B-B14F-4D97-AF65-F5344CB8AC3E}">
        <p14:creationId xmlns:p14="http://schemas.microsoft.com/office/powerpoint/2010/main" val="528971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micro services ?</a:t>
            </a:r>
            <a:endParaRPr lang="en-US" dirty="0"/>
          </a:p>
        </p:txBody>
      </p:sp>
      <p:pic>
        <p:nvPicPr>
          <p:cNvPr id="3" name="Picture 2"/>
          <p:cNvPicPr>
            <a:picLocks noChangeAspect="1"/>
          </p:cNvPicPr>
          <p:nvPr/>
        </p:nvPicPr>
        <p:blipFill>
          <a:blip r:embed="rId2"/>
          <a:stretch>
            <a:fillRect/>
          </a:stretch>
        </p:blipFill>
        <p:spPr>
          <a:xfrm>
            <a:off x="712694" y="1690688"/>
            <a:ext cx="10757647" cy="4333875"/>
          </a:xfrm>
          <a:prstGeom prst="rect">
            <a:avLst/>
          </a:prstGeom>
        </p:spPr>
      </p:pic>
    </p:spTree>
    <p:extLst>
      <p:ext uri="{BB962C8B-B14F-4D97-AF65-F5344CB8AC3E}">
        <p14:creationId xmlns:p14="http://schemas.microsoft.com/office/powerpoint/2010/main" val="1156420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pic>
        <p:nvPicPr>
          <p:cNvPr id="3" name="Picture 2"/>
          <p:cNvPicPr>
            <a:picLocks noChangeAspect="1"/>
          </p:cNvPicPr>
          <p:nvPr/>
        </p:nvPicPr>
        <p:blipFill>
          <a:blip r:embed="rId2"/>
          <a:stretch>
            <a:fillRect/>
          </a:stretch>
        </p:blipFill>
        <p:spPr>
          <a:xfrm>
            <a:off x="1013012" y="1690688"/>
            <a:ext cx="7315200" cy="4391025"/>
          </a:xfrm>
          <a:prstGeom prst="rect">
            <a:avLst/>
          </a:prstGeom>
        </p:spPr>
      </p:pic>
    </p:spTree>
    <p:extLst>
      <p:ext uri="{BB962C8B-B14F-4D97-AF65-F5344CB8AC3E}">
        <p14:creationId xmlns:p14="http://schemas.microsoft.com/office/powerpoint/2010/main" val="246820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pic>
        <p:nvPicPr>
          <p:cNvPr id="3" name="Picture 2"/>
          <p:cNvPicPr>
            <a:picLocks noChangeAspect="1"/>
          </p:cNvPicPr>
          <p:nvPr/>
        </p:nvPicPr>
        <p:blipFill>
          <a:blip r:embed="rId2"/>
          <a:stretch>
            <a:fillRect/>
          </a:stretch>
        </p:blipFill>
        <p:spPr>
          <a:xfrm>
            <a:off x="838200" y="1690688"/>
            <a:ext cx="7086600" cy="4457700"/>
          </a:xfrm>
          <a:prstGeom prst="rect">
            <a:avLst/>
          </a:prstGeom>
        </p:spPr>
      </p:pic>
    </p:spTree>
    <p:extLst>
      <p:ext uri="{BB962C8B-B14F-4D97-AF65-F5344CB8AC3E}">
        <p14:creationId xmlns:p14="http://schemas.microsoft.com/office/powerpoint/2010/main" val="905677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Components</a:t>
            </a:r>
            <a:endParaRPr lang="en-US" dirty="0"/>
          </a:p>
        </p:txBody>
      </p:sp>
      <p:pic>
        <p:nvPicPr>
          <p:cNvPr id="4" name="Content Placeholder 3"/>
          <p:cNvPicPr>
            <a:picLocks noGrp="1" noChangeAspect="1"/>
          </p:cNvPicPr>
          <p:nvPr>
            <p:ph idx="1"/>
          </p:nvPr>
        </p:nvPicPr>
        <p:blipFill>
          <a:blip r:embed="rId2"/>
          <a:stretch>
            <a:fillRect/>
          </a:stretch>
        </p:blipFill>
        <p:spPr>
          <a:xfrm>
            <a:off x="1795854" y="1825625"/>
            <a:ext cx="8600291" cy="4351338"/>
          </a:xfrm>
          <a:prstGeom prst="rect">
            <a:avLst/>
          </a:prstGeom>
        </p:spPr>
      </p:pic>
    </p:spTree>
    <p:extLst>
      <p:ext uri="{BB962C8B-B14F-4D97-AF65-F5344CB8AC3E}">
        <p14:creationId xmlns:p14="http://schemas.microsoft.com/office/powerpoint/2010/main" val="2982973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 are more…..</a:t>
            </a:r>
            <a:endParaRPr lang="en-US" dirty="0"/>
          </a:p>
        </p:txBody>
      </p:sp>
      <p:sp>
        <p:nvSpPr>
          <p:cNvPr id="3" name="Content Placeholder 2"/>
          <p:cNvSpPr>
            <a:spLocks noGrp="1"/>
          </p:cNvSpPr>
          <p:nvPr>
            <p:ph idx="1"/>
          </p:nvPr>
        </p:nvSpPr>
        <p:spPr/>
        <p:txBody>
          <a:bodyPr/>
          <a:lstStyle/>
          <a:p>
            <a:pPr marL="0" indent="0">
              <a:buNone/>
            </a:pPr>
            <a:r>
              <a:rPr lang="en-US" dirty="0"/>
              <a:t>• Spring Cloud Bus</a:t>
            </a:r>
          </a:p>
          <a:p>
            <a:pPr marL="0" indent="0">
              <a:buNone/>
            </a:pPr>
            <a:r>
              <a:rPr lang="en-US" dirty="0"/>
              <a:t>• Spring Cloud Stream</a:t>
            </a:r>
          </a:p>
          <a:p>
            <a:pPr marL="0" indent="0">
              <a:buNone/>
            </a:pPr>
            <a:r>
              <a:rPr lang="en-US" dirty="0"/>
              <a:t>• Spring Cloud Data and Task</a:t>
            </a:r>
          </a:p>
          <a:p>
            <a:pPr marL="0" indent="0">
              <a:buNone/>
            </a:pPr>
            <a:r>
              <a:rPr lang="en-US" dirty="0"/>
              <a:t>• Spring Cloud AWS</a:t>
            </a:r>
          </a:p>
          <a:p>
            <a:pPr marL="0" indent="0">
              <a:buNone/>
            </a:pPr>
            <a:r>
              <a:rPr lang="en-US" dirty="0"/>
              <a:t>….and more</a:t>
            </a:r>
          </a:p>
        </p:txBody>
      </p:sp>
    </p:spTree>
    <p:extLst>
      <p:ext uri="{BB962C8B-B14F-4D97-AF65-F5344CB8AC3E}">
        <p14:creationId xmlns:p14="http://schemas.microsoft.com/office/powerpoint/2010/main" val="1485629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551459" cy="1890806"/>
          </a:xfrm>
        </p:spPr>
        <p:txBody>
          <a:bodyPr>
            <a:normAutofit fontScale="90000"/>
          </a:bodyPr>
          <a:lstStyle/>
          <a:p>
            <a:r>
              <a:rPr lang="en-US" dirty="0" smtClean="0"/>
              <a:t>Configuration- Spring-Cloud-</a:t>
            </a:r>
            <a:r>
              <a:rPr lang="en-US" dirty="0" err="1" smtClean="0"/>
              <a:t>Config</a:t>
            </a:r>
            <a:r>
              <a:rPr lang="en-US" dirty="0" smtClean="0"/>
              <a:t/>
            </a:r>
            <a:br>
              <a:rPr lang="en-US" dirty="0" smtClean="0"/>
            </a:br>
            <a:r>
              <a:rPr lang="en-US" sz="2200" dirty="0">
                <a:latin typeface="+mn-lt"/>
              </a:rPr>
              <a:t>Spring Cloud </a:t>
            </a:r>
            <a:r>
              <a:rPr lang="en-US" sz="2200" dirty="0" err="1">
                <a:latin typeface="+mn-lt"/>
              </a:rPr>
              <a:t>Config</a:t>
            </a:r>
            <a:r>
              <a:rPr lang="en-US" sz="2200" dirty="0">
                <a:latin typeface="+mn-lt"/>
              </a:rPr>
              <a:t> provides server and client-side support for externalized configuration in a distributed system. With the </a:t>
            </a:r>
            <a:r>
              <a:rPr lang="en-US" sz="2200" dirty="0" err="1">
                <a:latin typeface="+mn-lt"/>
              </a:rPr>
              <a:t>Config</a:t>
            </a:r>
            <a:r>
              <a:rPr lang="en-US" sz="2200" dirty="0">
                <a:latin typeface="+mn-lt"/>
              </a:rPr>
              <a:t> Server you have a central place to manage external properties for applications across all environments.</a:t>
            </a:r>
            <a:br>
              <a:rPr lang="en-US" sz="2200" dirty="0">
                <a:latin typeface="+mn-lt"/>
              </a:rPr>
            </a:br>
            <a:r>
              <a:rPr lang="en-US" sz="2200" dirty="0">
                <a:latin typeface="+mn-lt"/>
              </a:rPr>
              <a:t>Modules can have common global properties which are repeated in all the modules. For example we have </a:t>
            </a:r>
            <a:r>
              <a:rPr lang="en-US" sz="2200" dirty="0" err="1">
                <a:latin typeface="+mn-lt"/>
              </a:rPr>
              <a:t>have</a:t>
            </a:r>
            <a:r>
              <a:rPr lang="en-US" sz="2200" dirty="0">
                <a:latin typeface="+mn-lt"/>
              </a:rPr>
              <a:t> properties related to Database, Messaging Queues etc.</a:t>
            </a:r>
          </a:p>
        </p:txBody>
      </p:sp>
      <p:pic>
        <p:nvPicPr>
          <p:cNvPr id="4" name="Content Placeholder 3"/>
          <p:cNvPicPr>
            <a:picLocks noGrp="1" noChangeAspect="1"/>
          </p:cNvPicPr>
          <p:nvPr>
            <p:ph idx="1"/>
          </p:nvPr>
        </p:nvPicPr>
        <p:blipFill>
          <a:blip r:embed="rId2"/>
          <a:stretch>
            <a:fillRect/>
          </a:stretch>
        </p:blipFill>
        <p:spPr>
          <a:xfrm>
            <a:off x="458527" y="2255931"/>
            <a:ext cx="9177204" cy="4351338"/>
          </a:xfrm>
          <a:prstGeom prst="rect">
            <a:avLst/>
          </a:prstGeom>
        </p:spPr>
      </p:pic>
    </p:spTree>
    <p:extLst>
      <p:ext uri="{BB962C8B-B14F-4D97-AF65-F5344CB8AC3E}">
        <p14:creationId xmlns:p14="http://schemas.microsoft.com/office/powerpoint/2010/main" val="2806602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rgbClr val="333333"/>
                </a:solidFill>
                <a:latin typeface="Open Sans"/>
              </a:rPr>
              <a:t>How Spring Cloud </a:t>
            </a:r>
            <a:r>
              <a:rPr lang="en-US" u="sng" dirty="0" err="1">
                <a:solidFill>
                  <a:srgbClr val="333333"/>
                </a:solidFill>
                <a:latin typeface="Open Sans"/>
              </a:rPr>
              <a:t>Config</a:t>
            </a:r>
            <a:r>
              <a:rPr lang="en-US" u="sng" dirty="0">
                <a:solidFill>
                  <a:srgbClr val="333333"/>
                </a:solidFill>
                <a:latin typeface="Open Sans"/>
              </a:rPr>
              <a:t> Works?</a:t>
            </a:r>
            <a:endParaRPr lang="en-US" dirty="0"/>
          </a:p>
        </p:txBody>
      </p:sp>
      <p:sp>
        <p:nvSpPr>
          <p:cNvPr id="3" name="Rectangle 2"/>
          <p:cNvSpPr/>
          <p:nvPr/>
        </p:nvSpPr>
        <p:spPr>
          <a:xfrm>
            <a:off x="838200" y="1690688"/>
            <a:ext cx="8615082" cy="2031325"/>
          </a:xfrm>
          <a:prstGeom prst="rect">
            <a:avLst/>
          </a:prstGeom>
        </p:spPr>
        <p:txBody>
          <a:bodyPr wrap="square">
            <a:spAutoFit/>
          </a:bodyPr>
          <a:lstStyle/>
          <a:p>
            <a:r>
              <a:rPr lang="en-US" dirty="0" smtClean="0">
                <a:solidFill>
                  <a:srgbClr val="333333"/>
                </a:solidFill>
                <a:latin typeface="Open Sans"/>
              </a:rPr>
              <a:t>Spring </a:t>
            </a:r>
            <a:r>
              <a:rPr lang="en-US" dirty="0">
                <a:solidFill>
                  <a:srgbClr val="333333"/>
                </a:solidFill>
                <a:latin typeface="Open Sans"/>
              </a:rPr>
              <a:t>Cloud </a:t>
            </a:r>
            <a:r>
              <a:rPr lang="en-US" dirty="0" err="1">
                <a:solidFill>
                  <a:srgbClr val="333333"/>
                </a:solidFill>
                <a:latin typeface="Open Sans"/>
              </a:rPr>
              <a:t>Config</a:t>
            </a:r>
            <a:r>
              <a:rPr lang="en-US" dirty="0">
                <a:solidFill>
                  <a:srgbClr val="333333"/>
                </a:solidFill>
                <a:latin typeface="Open Sans"/>
              </a:rPr>
              <a:t> Server can be either configured in following 2 </a:t>
            </a:r>
            <a:r>
              <a:rPr lang="en-US" dirty="0" smtClean="0">
                <a:solidFill>
                  <a:srgbClr val="333333"/>
                </a:solidFill>
                <a:latin typeface="Open Sans"/>
              </a:rPr>
              <a:t>ways-</a:t>
            </a:r>
          </a:p>
          <a:p>
            <a:r>
              <a:rPr lang="en-US" dirty="0"/>
              <a:t/>
            </a:r>
            <a:br>
              <a:rPr lang="en-US" dirty="0"/>
            </a:br>
            <a:r>
              <a:rPr lang="en-US" b="1" dirty="0">
                <a:solidFill>
                  <a:srgbClr val="333333"/>
                </a:solidFill>
                <a:latin typeface="Open Sans"/>
              </a:rPr>
              <a:t>Using Local File System - </a:t>
            </a:r>
            <a:r>
              <a:rPr lang="en-US" dirty="0">
                <a:solidFill>
                  <a:srgbClr val="333333"/>
                </a:solidFill>
                <a:latin typeface="Open Sans"/>
              </a:rPr>
              <a:t>Properties to be externalized are stored in the local file system of the Spring Cloud </a:t>
            </a:r>
            <a:r>
              <a:rPr lang="en-US" dirty="0" err="1">
                <a:solidFill>
                  <a:srgbClr val="333333"/>
                </a:solidFill>
                <a:latin typeface="Open Sans"/>
              </a:rPr>
              <a:t>Config</a:t>
            </a:r>
            <a:r>
              <a:rPr lang="en-US" dirty="0">
                <a:solidFill>
                  <a:srgbClr val="333333"/>
                </a:solidFill>
                <a:latin typeface="Open Sans"/>
              </a:rPr>
              <a:t> Server</a:t>
            </a:r>
            <a:r>
              <a:rPr lang="en-US" dirty="0" smtClean="0">
                <a:solidFill>
                  <a:srgbClr val="333333"/>
                </a:solidFill>
                <a:latin typeface="Open Sans"/>
              </a:rPr>
              <a:t>.</a:t>
            </a:r>
          </a:p>
          <a:p>
            <a:endParaRPr lang="en-US" dirty="0">
              <a:solidFill>
                <a:srgbClr val="333333"/>
              </a:solidFill>
              <a:latin typeface="Open Sans"/>
            </a:endParaRPr>
          </a:p>
          <a:p>
            <a:endParaRPr lang="en-US" dirty="0" smtClean="0">
              <a:solidFill>
                <a:srgbClr val="333333"/>
              </a:solidFill>
              <a:latin typeface="Open Sans"/>
            </a:endParaRPr>
          </a:p>
          <a:p>
            <a:r>
              <a:rPr lang="en-US" b="1" dirty="0"/>
              <a:t>Using GIT Repo - </a:t>
            </a:r>
            <a:r>
              <a:rPr lang="en-US" dirty="0"/>
              <a:t>Properties to be externalized are stored in the GIT Repo.</a:t>
            </a:r>
            <a:endParaRPr lang="en-US" b="0" i="0" dirty="0">
              <a:solidFill>
                <a:srgbClr val="333333"/>
              </a:solidFill>
              <a:effectLst/>
              <a:latin typeface="Open Sans"/>
            </a:endParaRPr>
          </a:p>
        </p:txBody>
      </p:sp>
    </p:spTree>
    <p:extLst>
      <p:ext uri="{BB962C8B-B14F-4D97-AF65-F5344CB8AC3E}">
        <p14:creationId xmlns:p14="http://schemas.microsoft.com/office/powerpoint/2010/main" val="2476150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722</Words>
  <Application>Microsoft Office PowerPoint</Application>
  <PresentationFormat>Widescreen</PresentationFormat>
  <Paragraphs>77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Open Sans</vt:lpstr>
      <vt:lpstr>Office Theme</vt:lpstr>
      <vt:lpstr>Spring Cloud</vt:lpstr>
      <vt:lpstr>Monolithic</vt:lpstr>
      <vt:lpstr>What are micro services ?</vt:lpstr>
      <vt:lpstr>Advantages</vt:lpstr>
      <vt:lpstr>Challenges</vt:lpstr>
      <vt:lpstr>Spring Cloud Components</vt:lpstr>
      <vt:lpstr>There are more…..</vt:lpstr>
      <vt:lpstr>Configuration- Spring-Cloud-Config Spring Cloud Config provides server and client-side support for externalized configuration in a distributed system. With the Config Server you have a central place to manage external properties for applications across all environments. Modules can have common global properties which are repeated in all the modules. For example we have have properties related to Database, Messaging Queues etc.</vt:lpstr>
      <vt:lpstr>How Spring Cloud Config Works?</vt:lpstr>
      <vt:lpstr>PowerPoint Presentation</vt:lpstr>
      <vt:lpstr>Service Discovery</vt:lpstr>
      <vt:lpstr>Routing and Messaging</vt:lpstr>
      <vt:lpstr> What is an API Gateway? Why do we need it? </vt:lpstr>
      <vt:lpstr>PowerPoint Presentation</vt:lpstr>
      <vt:lpstr>PowerPoint Presentation</vt:lpstr>
      <vt:lpstr>API Gateway</vt:lpstr>
      <vt:lpstr>Circuit Breaker</vt:lpstr>
      <vt:lpstr>Tracing</vt:lpstr>
      <vt:lpstr>API – Student Course </vt:lpstr>
      <vt:lpstr>Database</vt:lpstr>
    </vt:vector>
  </TitlesOfParts>
  <Company>by adguard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Cloud</dc:title>
  <dc:creator>Dell</dc:creator>
  <cp:lastModifiedBy>Dell</cp:lastModifiedBy>
  <cp:revision>13</cp:revision>
  <dcterms:created xsi:type="dcterms:W3CDTF">2020-10-06T19:03:53Z</dcterms:created>
  <dcterms:modified xsi:type="dcterms:W3CDTF">2020-10-08T18:51:02Z</dcterms:modified>
</cp:coreProperties>
</file>