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3" r:id="rId4"/>
    <p:sldId id="268" r:id="rId5"/>
    <p:sldId id="258" r:id="rId6"/>
    <p:sldId id="265" r:id="rId7"/>
    <p:sldId id="260" r:id="rId8"/>
    <p:sldId id="261" r:id="rId9"/>
    <p:sldId id="259" r:id="rId10"/>
    <p:sldId id="270" r:id="rId11"/>
    <p:sldId id="264" r:id="rId12"/>
    <p:sldId id="269" r:id="rId13"/>
    <p:sldId id="266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9AEEE-B058-4083-8243-1EC637A0EF2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99385E-74EE-4D1E-B7A4-EF7C170ACE7B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3200" b="0" i="0" baseline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FELONY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Major crime punishable by imprisonment of 1 year or longer or death.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Murder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Burglary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Arson</a:t>
          </a:r>
        </a:p>
      </dgm:t>
    </dgm:pt>
    <dgm:pt modelId="{6B11A93C-0495-4992-8EFA-A4814885DC11}" type="parTrans" cxnId="{BB90F98F-8E9D-4B4C-9F1E-94FCD68BC101}">
      <dgm:prSet/>
      <dgm:spPr/>
      <dgm:t>
        <a:bodyPr/>
        <a:lstStyle/>
        <a:p>
          <a:endParaRPr lang="en-US"/>
        </a:p>
      </dgm:t>
    </dgm:pt>
    <dgm:pt modelId="{436BF1BA-D7CB-465B-AB35-3AC722E424ED}" type="sibTrans" cxnId="{BB90F98F-8E9D-4B4C-9F1E-94FCD68BC101}">
      <dgm:prSet/>
      <dgm:spPr/>
      <dgm:t>
        <a:bodyPr/>
        <a:lstStyle/>
        <a:p>
          <a:endParaRPr lang="en-US"/>
        </a:p>
      </dgm:t>
    </dgm:pt>
    <dgm:pt modelId="{FCD11109-9ACB-422A-9475-2411B401104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32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MISDEMEANOR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Less serious crime with a less severe penalty, such as a fine or a brief imprisonment of &lt; 1 year.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Petty Theft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Public Intoxication</a:t>
          </a:r>
        </a:p>
        <a:p>
          <a:r>
            <a:rPr lang="en-US" sz="2400" b="0" i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Disorderly Conduct</a:t>
          </a:r>
        </a:p>
      </dgm:t>
    </dgm:pt>
    <dgm:pt modelId="{0152A0A6-36D1-4D25-BBAA-AB9C4D075B4F}" type="parTrans" cxnId="{1ADE6C2F-391E-4262-8C96-7412B7194AD0}">
      <dgm:prSet/>
      <dgm:spPr/>
      <dgm:t>
        <a:bodyPr/>
        <a:lstStyle/>
        <a:p>
          <a:endParaRPr lang="en-US"/>
        </a:p>
      </dgm:t>
    </dgm:pt>
    <dgm:pt modelId="{4FB4E67D-38BA-4850-A23D-926E6B24062C}" type="sibTrans" cxnId="{1ADE6C2F-391E-4262-8C96-7412B7194AD0}">
      <dgm:prSet/>
      <dgm:spPr/>
      <dgm:t>
        <a:bodyPr/>
        <a:lstStyle/>
        <a:p>
          <a:endParaRPr lang="en-US"/>
        </a:p>
      </dgm:t>
    </dgm:pt>
    <dgm:pt modelId="{B98D5F03-081E-4150-9E12-CDF930DE2037}" type="pres">
      <dgm:prSet presAssocID="{2229AEEE-B058-4083-8243-1EC637A0EF2B}" presName="diagram" presStyleCnt="0">
        <dgm:presLayoutVars>
          <dgm:dir/>
          <dgm:resizeHandles val="exact"/>
        </dgm:presLayoutVars>
      </dgm:prSet>
      <dgm:spPr/>
    </dgm:pt>
    <dgm:pt modelId="{77784EBC-9136-4B2C-B074-EF4BCB175723}" type="pres">
      <dgm:prSet presAssocID="{5B99385E-74EE-4D1E-B7A4-EF7C170ACE7B}" presName="node" presStyleLbl="node1" presStyleIdx="0" presStyleCnt="2">
        <dgm:presLayoutVars>
          <dgm:bulletEnabled val="1"/>
        </dgm:presLayoutVars>
      </dgm:prSet>
      <dgm:spPr/>
    </dgm:pt>
    <dgm:pt modelId="{289CE11F-84A1-438E-A1E1-F5658CE6AAA7}" type="pres">
      <dgm:prSet presAssocID="{436BF1BA-D7CB-465B-AB35-3AC722E424ED}" presName="sibTrans" presStyleCnt="0"/>
      <dgm:spPr/>
    </dgm:pt>
    <dgm:pt modelId="{CF909106-4075-4B7C-99BD-4FBC03BCCB6D}" type="pres">
      <dgm:prSet presAssocID="{FCD11109-9ACB-422A-9475-2411B4011047}" presName="node" presStyleLbl="node1" presStyleIdx="1" presStyleCnt="2">
        <dgm:presLayoutVars>
          <dgm:bulletEnabled val="1"/>
        </dgm:presLayoutVars>
      </dgm:prSet>
      <dgm:spPr/>
    </dgm:pt>
  </dgm:ptLst>
  <dgm:cxnLst>
    <dgm:cxn modelId="{3FAC7A05-88A8-4004-AF88-92DED12B188F}" type="presOf" srcId="{2229AEEE-B058-4083-8243-1EC637A0EF2B}" destId="{B98D5F03-081E-4150-9E12-CDF930DE2037}" srcOrd="0" destOrd="0" presId="urn:microsoft.com/office/officeart/2005/8/layout/default"/>
    <dgm:cxn modelId="{1ADE6C2F-391E-4262-8C96-7412B7194AD0}" srcId="{2229AEEE-B058-4083-8243-1EC637A0EF2B}" destId="{FCD11109-9ACB-422A-9475-2411B4011047}" srcOrd="1" destOrd="0" parTransId="{0152A0A6-36D1-4D25-BBAA-AB9C4D075B4F}" sibTransId="{4FB4E67D-38BA-4850-A23D-926E6B24062C}"/>
    <dgm:cxn modelId="{BB90F98F-8E9D-4B4C-9F1E-94FCD68BC101}" srcId="{2229AEEE-B058-4083-8243-1EC637A0EF2B}" destId="{5B99385E-74EE-4D1E-B7A4-EF7C170ACE7B}" srcOrd="0" destOrd="0" parTransId="{6B11A93C-0495-4992-8EFA-A4814885DC11}" sibTransId="{436BF1BA-D7CB-465B-AB35-3AC722E424ED}"/>
    <dgm:cxn modelId="{42E46DC7-B1D9-4739-AD94-77E2D9EE05AF}" type="presOf" srcId="{5B99385E-74EE-4D1E-B7A4-EF7C170ACE7B}" destId="{77784EBC-9136-4B2C-B074-EF4BCB175723}" srcOrd="0" destOrd="0" presId="urn:microsoft.com/office/officeart/2005/8/layout/default"/>
    <dgm:cxn modelId="{F5CE2BEC-6828-479F-B160-D9A57ADCAFC1}" type="presOf" srcId="{FCD11109-9ACB-422A-9475-2411B4011047}" destId="{CF909106-4075-4B7C-99BD-4FBC03BCCB6D}" srcOrd="0" destOrd="0" presId="urn:microsoft.com/office/officeart/2005/8/layout/default"/>
    <dgm:cxn modelId="{DC5B300F-3868-4D68-82DD-39E7560F620C}" type="presParOf" srcId="{B98D5F03-081E-4150-9E12-CDF930DE2037}" destId="{77784EBC-9136-4B2C-B074-EF4BCB175723}" srcOrd="0" destOrd="0" presId="urn:microsoft.com/office/officeart/2005/8/layout/default"/>
    <dgm:cxn modelId="{9835D5B7-F000-44D9-80F6-3B095156A3E2}" type="presParOf" srcId="{B98D5F03-081E-4150-9E12-CDF930DE2037}" destId="{289CE11F-84A1-438E-A1E1-F5658CE6AAA7}" srcOrd="1" destOrd="0" presId="urn:microsoft.com/office/officeart/2005/8/layout/default"/>
    <dgm:cxn modelId="{3C1972AC-A6CF-47F2-BEFA-77A186B202CE}" type="presParOf" srcId="{B98D5F03-081E-4150-9E12-CDF930DE2037}" destId="{CF909106-4075-4B7C-99BD-4FBC03BCCB6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84EBC-9136-4B2C-B074-EF4BCB175723}">
      <dsp:nvSpPr>
        <dsp:cNvPr id="0" name=""/>
        <dsp:cNvSpPr/>
      </dsp:nvSpPr>
      <dsp:spPr>
        <a:xfrm>
          <a:off x="1283" y="538625"/>
          <a:ext cx="5006206" cy="300372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FELONY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Major crime punishable by imprisonment of 1 year or longer or death.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Murder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Burglary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Arson</a:t>
          </a:r>
        </a:p>
      </dsp:txBody>
      <dsp:txXfrm>
        <a:off x="1283" y="538625"/>
        <a:ext cx="5006206" cy="3003723"/>
      </dsp:txXfrm>
    </dsp:sp>
    <dsp:sp modelId="{CF909106-4075-4B7C-99BD-4FBC03BCCB6D}">
      <dsp:nvSpPr>
        <dsp:cNvPr id="0" name=""/>
        <dsp:cNvSpPr/>
      </dsp:nvSpPr>
      <dsp:spPr>
        <a:xfrm>
          <a:off x="5508110" y="538625"/>
          <a:ext cx="5006206" cy="300372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MISDEMEANOR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Less serious crime with a less severe penalty, such as a fine or a brief imprisonment of &lt; 1 year.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Petty Theft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Public Intoxication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Disorderly Conduct</a:t>
          </a:r>
        </a:p>
      </dsp:txBody>
      <dsp:txXfrm>
        <a:off x="5508110" y="538625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6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9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62A-4960-46E7-9E3E-796099160E0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BBB2-E32C-4ACC-99B3-C0FDC15A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593FA-EF31-4476-81DC-445A92B30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2D2E8-188B-45F9-953A-C7F6B976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2910" y="3231931"/>
            <a:ext cx="4330262" cy="18340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Environmental Site Characterization:</a:t>
            </a: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2018 Staten Island Felonies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6359-27DB-4D7B-AF87-44C053B8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Andrea Elhajj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453B2-D818-4DDE-A530-8D227330C700}"/>
              </a:ext>
            </a:extLst>
          </p:cNvPr>
          <p:cNvSpPr txBox="1"/>
          <p:nvPr/>
        </p:nvSpPr>
        <p:spPr>
          <a:xfrm>
            <a:off x="1499937" y="3167390"/>
            <a:ext cx="9192125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2800" dirty="0">
                <a:ln w="0"/>
                <a:ea typeface="Cambria Math" panose="02040503050406030204" pitchFamily="18" charset="0"/>
              </a:rPr>
              <a:t>Does the data exhibit spatial structure?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50CA58E3-B2FD-4E01-BB35-92F833112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29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6B6A1-786C-48BA-8C37-03BEA19BF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784467"/>
            <a:ext cx="10905066" cy="5043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45A497-9945-4510-8613-D67281DF9B7A}"/>
                  </a:ext>
                </a:extLst>
              </p:cNvPr>
              <p:cNvSpPr txBox="1"/>
              <p:nvPr/>
            </p:nvSpPr>
            <p:spPr>
              <a:xfrm>
                <a:off x="2075085" y="152639"/>
                <a:ext cx="8041827" cy="182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Gaussian Model:</a:t>
                </a:r>
                <a:endParaRPr lang="en-US" sz="20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𝑆𝑒𝑚𝑖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𝑠𝑖𝑙𝑙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𝑛𝑢𝑔𝑔𝑒𝑡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𝑟𝑎𝑛𝑔𝑒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𝑛𝑢𝑔𝑔𝑒𝑡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b="1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Where sill = 1.09, nugget = 0.85, and range = 1700 m</a:t>
                </a:r>
                <a:endParaRPr lang="en-US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45A497-9945-4510-8613-D67281DF9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085" y="152639"/>
                <a:ext cx="8041827" cy="1821332"/>
              </a:xfrm>
              <a:prstGeom prst="rect">
                <a:avLst/>
              </a:prstGeom>
              <a:blipFill>
                <a:blip r:embed="rId4"/>
                <a:stretch>
                  <a:fillRect t="-1672" b="-5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00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7C61E1-CB78-4620-83F0-C25C840DB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" b="5292"/>
          <a:stretch/>
        </p:blipFill>
        <p:spPr>
          <a:xfrm>
            <a:off x="643467" y="548640"/>
            <a:ext cx="10905066" cy="56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2620F-091F-4047-9952-7EE092FD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4" y="643467"/>
            <a:ext cx="66919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9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4B8A5-4278-4631-A5B3-84FC9E9B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3" t="3658" r="25000" b="1254"/>
          <a:stretch/>
        </p:blipFill>
        <p:spPr>
          <a:xfrm>
            <a:off x="3003259" y="436227"/>
            <a:ext cx="6140741" cy="6140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37AE44-D3BD-4CAC-B231-76251645999A}"/>
              </a:ext>
            </a:extLst>
          </p:cNvPr>
          <p:cNvSpPr txBox="1"/>
          <p:nvPr/>
        </p:nvSpPr>
        <p:spPr>
          <a:xfrm>
            <a:off x="6325299" y="635682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6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9DD3F-0929-4BEB-A119-78903A4EC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3657" r="23692" b="735"/>
          <a:stretch/>
        </p:blipFill>
        <p:spPr>
          <a:xfrm>
            <a:off x="2969702" y="436228"/>
            <a:ext cx="6333689" cy="6174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D3979C-2BAC-4B24-B332-BE5A402D47F3}"/>
              </a:ext>
            </a:extLst>
          </p:cNvPr>
          <p:cNvSpPr txBox="1"/>
          <p:nvPr/>
        </p:nvSpPr>
        <p:spPr>
          <a:xfrm>
            <a:off x="6325299" y="634945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003D9-6C36-47FC-980F-E1654CA17EF5}"/>
              </a:ext>
            </a:extLst>
          </p:cNvPr>
          <p:cNvSpPr txBox="1"/>
          <p:nvPr/>
        </p:nvSpPr>
        <p:spPr>
          <a:xfrm rot="16200000">
            <a:off x="2842920" y="2877356"/>
            <a:ext cx="528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42367-BDA5-457B-AEE6-14AACA43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556B1-E90B-4F86-9846-AF1091EF143E}"/>
              </a:ext>
            </a:extLst>
          </p:cNvPr>
          <p:cNvSpPr txBox="1"/>
          <p:nvPr/>
        </p:nvSpPr>
        <p:spPr>
          <a:xfrm>
            <a:off x="6325299" y="634945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81AE3-E94E-4360-88EE-80A032504A8C}"/>
              </a:ext>
            </a:extLst>
          </p:cNvPr>
          <p:cNvSpPr txBox="1"/>
          <p:nvPr/>
        </p:nvSpPr>
        <p:spPr>
          <a:xfrm rot="16200000">
            <a:off x="2842920" y="2877356"/>
            <a:ext cx="528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FED17-FAEB-4BFC-8664-EC096CBC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A6255-BBAA-4797-AE5B-FE5D450C0FD1}"/>
              </a:ext>
            </a:extLst>
          </p:cNvPr>
          <p:cNvSpPr txBox="1"/>
          <p:nvPr/>
        </p:nvSpPr>
        <p:spPr>
          <a:xfrm>
            <a:off x="6325299" y="634945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4159A-56EE-471E-9E0E-298D15AAD349}"/>
              </a:ext>
            </a:extLst>
          </p:cNvPr>
          <p:cNvSpPr txBox="1"/>
          <p:nvPr/>
        </p:nvSpPr>
        <p:spPr>
          <a:xfrm rot="16200000">
            <a:off x="2842920" y="2877356"/>
            <a:ext cx="528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9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E966C-5DF1-4B09-B52D-9E9ACC83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019C0-B11A-4F57-80BA-AC671E0ED833}"/>
              </a:ext>
            </a:extLst>
          </p:cNvPr>
          <p:cNvSpPr txBox="1"/>
          <p:nvPr/>
        </p:nvSpPr>
        <p:spPr>
          <a:xfrm>
            <a:off x="6325299" y="634945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987B5-D177-4E21-AC18-512286EB6348}"/>
              </a:ext>
            </a:extLst>
          </p:cNvPr>
          <p:cNvSpPr txBox="1"/>
          <p:nvPr/>
        </p:nvSpPr>
        <p:spPr>
          <a:xfrm rot="16200000">
            <a:off x="2842920" y="2877356"/>
            <a:ext cx="528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(km)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aten island">
            <a:extLst>
              <a:ext uri="{FF2B5EF4-FFF2-40B4-BE49-F238E27FC236}">
                <a16:creationId xmlns:a16="http://schemas.microsoft.com/office/drawing/2014/main" id="{3AF09B42-72DC-44D4-87F7-7956C05A5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r="2131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294FAD5-2BAE-49C9-A77D-07B257856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4697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7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07EED0-06C5-461A-ADB5-5B5073DCE86E}"/>
              </a:ext>
            </a:extLst>
          </p:cNvPr>
          <p:cNvSpPr/>
          <p:nvPr/>
        </p:nvSpPr>
        <p:spPr>
          <a:xfrm>
            <a:off x="159027" y="797510"/>
            <a:ext cx="120329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Bring in crime data.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("NYPD_Complaint_Data_Current__Year_To_Date_.csv")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Select columns of interest and restrict data to crimes in 2018 on Staten Island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%&gt;%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filter(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str_detect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(CMPLNT_FR_DT, "2018"), BORO_NM == "STATEN ISLAND", LAW_CAT_CD == "FELONY",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OFNS_DESC == "NYS LAWS-UNCLASSIFIED FELONY" | OFNS_DESC == "HOMICIDE-NEGLIGENT,UNCLASSIFIE" |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OFNS_DESC == "KIDNAPPING &amp; RELATED OFFENSES" | OFNS_DESC == "KIDNAPPING" | OFNS_DESC == 			"DANGEROUS WEAPONS" | OFNS_DESC == "GRAND LARCENY" | OFNS_DESC == "GRAND LARCENY OF MOTOR 		VEHICLE" | OFNS_DESC == "CRIMINAL MISCHIEF &amp; RELATED OF") %&gt;%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::select(KY_CD, OFNS_DESC, Latitude, Longitude)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Remove any rows with missing coordinates: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na.omit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#Create "Severity Column," containing a numeric value corresponding to the severity of the crime: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TheData$Severity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&lt;- revalue(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TheData$OFNS_DESC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c("NYS LAWS-UNCLASSIFIED FELONY" = 1, "HOMICIDE-NEGLIGENT,UNCLASSIFIE" = 1,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"KIDNAPPING &amp; RELATED OFFENSES" = 2, "KIDNAPPING" = 2,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"DANGEROUS WEAPONS" = 3, "GRAND LARCENY" = 4,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"GRAND LARCENY OF MOTOR VEHICLE" = 4, "CRIMINAL MISCHIEF &amp; RELATED OF" = 5))</a:t>
            </a:r>
          </a:p>
        </p:txBody>
      </p:sp>
    </p:spTree>
    <p:extLst>
      <p:ext uri="{BB962C8B-B14F-4D97-AF65-F5344CB8AC3E}">
        <p14:creationId xmlns:p14="http://schemas.microsoft.com/office/powerpoint/2010/main" val="39118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2C42B-23CD-4062-9491-BEB04F02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21"/>
            <a:ext cx="12192000" cy="62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624DD-7555-4E4C-A0B8-9A1947396413}"/>
              </a:ext>
            </a:extLst>
          </p:cNvPr>
          <p:cNvSpPr txBox="1"/>
          <p:nvPr/>
        </p:nvSpPr>
        <p:spPr>
          <a:xfrm>
            <a:off x="1499937" y="3429000"/>
            <a:ext cx="9192125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2800" dirty="0">
                <a:ln w="0"/>
                <a:ea typeface="Cambria Math" panose="02040503050406030204" pitchFamily="18" charset="0"/>
              </a:rPr>
              <a:t>Is suspect age correlated to the type of felony committed?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B628F-6D9C-409A-8CD7-A86405237114}"/>
              </a:ext>
            </a:extLst>
          </p:cNvPr>
          <p:cNvSpPr txBox="1"/>
          <p:nvPr/>
        </p:nvSpPr>
        <p:spPr>
          <a:xfrm>
            <a:off x="3212434" y="2905780"/>
            <a:ext cx="986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a typeface="Cambria Math" panose="02040503050406030204" pitchFamily="18" charset="0"/>
              </a:rPr>
              <a:t>race?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BAAC-CA93-43C9-9821-F029FBF9A870}"/>
              </a:ext>
            </a:extLst>
          </p:cNvPr>
          <p:cNvSpPr txBox="1"/>
          <p:nvPr/>
        </p:nvSpPr>
        <p:spPr>
          <a:xfrm>
            <a:off x="2979825" y="2438349"/>
            <a:ext cx="145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a typeface="Cambria Math" panose="02040503050406030204" pitchFamily="18" charset="0"/>
              </a:rPr>
              <a:t>gender?</a:t>
            </a:r>
          </a:p>
        </p:txBody>
      </p:sp>
      <p:pic>
        <p:nvPicPr>
          <p:cNvPr id="10" name="Graphic 9" descr="Gender">
            <a:extLst>
              <a:ext uri="{FF2B5EF4-FFF2-40B4-BE49-F238E27FC236}">
                <a16:creationId xmlns:a16="http://schemas.microsoft.com/office/drawing/2014/main" id="{B6B5DBB1-3E4E-4027-9946-7CBE0F44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467" y="693671"/>
            <a:ext cx="1111405" cy="1111405"/>
          </a:xfrm>
          <a:prstGeom prst="rect">
            <a:avLst/>
          </a:prstGeom>
        </p:spPr>
      </p:pic>
      <p:pic>
        <p:nvPicPr>
          <p:cNvPr id="12" name="Graphic 11" descr="Man with cane">
            <a:extLst>
              <a:ext uri="{FF2B5EF4-FFF2-40B4-BE49-F238E27FC236}">
                <a16:creationId xmlns:a16="http://schemas.microsoft.com/office/drawing/2014/main" id="{0A996800-9C5D-4E7A-8E3E-AE43DCCAB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977" y="2174612"/>
            <a:ext cx="914400" cy="914400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FBAAAC0B-F573-464D-AE27-6EC2F9646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0119" y="818870"/>
            <a:ext cx="1186556" cy="1186556"/>
          </a:xfrm>
          <a:prstGeom prst="rect">
            <a:avLst/>
          </a:prstGeom>
        </p:spPr>
      </p:pic>
      <p:pic>
        <p:nvPicPr>
          <p:cNvPr id="16" name="Graphic 15" descr="Baby">
            <a:extLst>
              <a:ext uri="{FF2B5EF4-FFF2-40B4-BE49-F238E27FC236}">
                <a16:creationId xmlns:a16="http://schemas.microsoft.com/office/drawing/2014/main" id="{476B1D23-349B-4069-9DB3-5289A866B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1600" y="4994840"/>
            <a:ext cx="914400" cy="914400"/>
          </a:xfrm>
          <a:prstGeom prst="rect">
            <a:avLst/>
          </a:prstGeom>
        </p:spPr>
      </p:pic>
      <p:pic>
        <p:nvPicPr>
          <p:cNvPr id="18" name="Graphic 17" descr="Walk">
            <a:extLst>
              <a:ext uri="{FF2B5EF4-FFF2-40B4-BE49-F238E27FC236}">
                <a16:creationId xmlns:a16="http://schemas.microsoft.com/office/drawing/2014/main" id="{FDD2600E-53BE-41F8-881F-D73686C022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7325" y="4178893"/>
            <a:ext cx="914400" cy="914400"/>
          </a:xfrm>
          <a:prstGeom prst="rect">
            <a:avLst/>
          </a:prstGeom>
        </p:spPr>
      </p:pic>
      <p:pic>
        <p:nvPicPr>
          <p:cNvPr id="20" name="Graphic 19" descr="Earth globe: Americas">
            <a:extLst>
              <a:ext uri="{FF2B5EF4-FFF2-40B4-BE49-F238E27FC236}">
                <a16:creationId xmlns:a16="http://schemas.microsoft.com/office/drawing/2014/main" id="{E07AF8FB-C1B3-447E-A282-C258C29C47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1030" y="4358860"/>
            <a:ext cx="1615108" cy="1615108"/>
          </a:xfrm>
          <a:prstGeom prst="rect">
            <a:avLst/>
          </a:prstGeom>
        </p:spPr>
      </p:pic>
      <p:pic>
        <p:nvPicPr>
          <p:cNvPr id="22" name="Graphic 21" descr="Police">
            <a:extLst>
              <a:ext uri="{FF2B5EF4-FFF2-40B4-BE49-F238E27FC236}">
                <a16:creationId xmlns:a16="http://schemas.microsoft.com/office/drawing/2014/main" id="{31B1AF1B-BCD1-4992-99C4-8C0EF07DD8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037" y="5327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78ABCF-70FB-4AF6-9EC3-B709F383BD5B}"/>
              </a:ext>
            </a:extLst>
          </p:cNvPr>
          <p:cNvSpPr/>
          <p:nvPr/>
        </p:nvSpPr>
        <p:spPr>
          <a:xfrm>
            <a:off x="228079" y="1690062"/>
            <a:ext cx="32837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Pearson's Chi-squared test</a:t>
            </a:r>
          </a:p>
          <a:p>
            <a:endParaRPr lang="en-US" sz="2000" i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Null Hypothesis: Suspect age group is independent of type of crime committed.</a:t>
            </a:r>
          </a:p>
          <a:p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𝛘</a:t>
            </a:r>
            <a:r>
              <a:rPr lang="en-US" sz="20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40.79</a:t>
            </a:r>
          </a:p>
          <a:p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p-value = 0.003964 &lt; 0.05, </a:t>
            </a:r>
          </a:p>
          <a:p>
            <a:endParaRPr lang="en-US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Reject the null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687F4-ED56-411F-B6BA-A0D7199B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87" y="267095"/>
            <a:ext cx="7752381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2E340-68F6-4CA4-A2AD-050F46FF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5" y="95615"/>
            <a:ext cx="11007805" cy="56811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F20314-444B-4A69-9ACB-9A7A1A919F2F}"/>
              </a:ext>
            </a:extLst>
          </p:cNvPr>
          <p:cNvSpPr/>
          <p:nvPr/>
        </p:nvSpPr>
        <p:spPr>
          <a:xfrm>
            <a:off x="16044" y="5565909"/>
            <a:ext cx="11526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Pearson's Chi-squared test</a:t>
            </a:r>
          </a:p>
          <a:p>
            <a:r>
              <a:rPr lang="en-US" sz="24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Null Hypothesis: Suspect race is independent of type of crime committed.</a:t>
            </a:r>
          </a:p>
          <a:p>
            <a:r>
              <a:rPr lang="en-US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𝛘</a:t>
            </a:r>
            <a:r>
              <a:rPr lang="en-US" sz="24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36.482, p-value = 0.01349 &lt; 0.05,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Reject the null </a:t>
            </a:r>
          </a:p>
        </p:txBody>
      </p:sp>
    </p:spTree>
    <p:extLst>
      <p:ext uri="{BB962C8B-B14F-4D97-AF65-F5344CB8AC3E}">
        <p14:creationId xmlns:p14="http://schemas.microsoft.com/office/powerpoint/2010/main" val="87852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9C9F3-216E-41E9-9D2E-13F502C59E60}"/>
              </a:ext>
            </a:extLst>
          </p:cNvPr>
          <p:cNvSpPr/>
          <p:nvPr/>
        </p:nvSpPr>
        <p:spPr>
          <a:xfrm>
            <a:off x="474382" y="1296470"/>
            <a:ext cx="33650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Pearson's Chi-squared test</a:t>
            </a:r>
          </a:p>
          <a:p>
            <a:endParaRPr lang="en-US" sz="2000" i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Null Hypothesis: Suspect gender is independent of type of crime committed.</a:t>
            </a:r>
          </a:p>
          <a:p>
            <a:endParaRPr lang="en-US" sz="2000" i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𝛘</a:t>
            </a:r>
            <a:r>
              <a:rPr lang="en-US" sz="20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31.7</a:t>
            </a:r>
          </a:p>
          <a:p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p-value = 6.813e-06 &lt; 0.05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Reject the null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86070-FD38-4424-B1FB-E89BC574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16" y="274637"/>
            <a:ext cx="7752381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339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Environmental Site Characterization: 2018 Staten Island Felonies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Site Characterization: 2018 Staten Island Felonies </dc:title>
  <dc:creator>Andrea</dc:creator>
  <cp:lastModifiedBy>Andrea</cp:lastModifiedBy>
  <cp:revision>11</cp:revision>
  <dcterms:created xsi:type="dcterms:W3CDTF">2019-04-29T18:04:39Z</dcterms:created>
  <dcterms:modified xsi:type="dcterms:W3CDTF">2019-06-11T14:24:28Z</dcterms:modified>
</cp:coreProperties>
</file>