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Canva Sans Bold" panose="020B0604020202020204" charset="0"/>
      <p:regular r:id="rId8"/>
    </p:embeddedFont>
    <p:embeddedFont>
      <p:font typeface="Inter" panose="020B0604020202020204" charset="0"/>
      <p:regular r:id="rId9"/>
    </p:embeddedFont>
    <p:embeddedFont>
      <p:font typeface="Inter Bold" panose="020B0604020202020204" charset="0"/>
      <p:regular r:id="rId10"/>
    </p:embeddedFont>
    <p:embeddedFont>
      <p:font typeface="Montserrat Semi-Bold"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9" d="100"/>
          <a:sy n="39" d="100"/>
        </p:scale>
        <p:origin x="940"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303F"/>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6923999" y="3038153"/>
            <a:ext cx="2870095" cy="1340599"/>
            <a:chOff x="0" y="0"/>
            <a:chExt cx="755910" cy="353080"/>
          </a:xfrm>
        </p:grpSpPr>
        <p:sp>
          <p:nvSpPr>
            <p:cNvPr id="3" name="Freeform 3"/>
            <p:cNvSpPr/>
            <p:nvPr/>
          </p:nvSpPr>
          <p:spPr>
            <a:xfrm>
              <a:off x="0" y="0"/>
              <a:ext cx="755910" cy="353080"/>
            </a:xfrm>
            <a:custGeom>
              <a:avLst/>
              <a:gdLst/>
              <a:ahLst/>
              <a:cxnLst/>
              <a:rect l="l" t="t" r="r" b="b"/>
              <a:pathLst>
                <a:path w="755910" h="353080">
                  <a:moveTo>
                    <a:pt x="176540" y="0"/>
                  </a:moveTo>
                  <a:lnTo>
                    <a:pt x="579370" y="0"/>
                  </a:lnTo>
                  <a:cubicBezTo>
                    <a:pt x="676870" y="0"/>
                    <a:pt x="755910" y="79040"/>
                    <a:pt x="755910" y="176540"/>
                  </a:cubicBezTo>
                  <a:lnTo>
                    <a:pt x="755910" y="176540"/>
                  </a:lnTo>
                  <a:cubicBezTo>
                    <a:pt x="755910" y="274040"/>
                    <a:pt x="676870" y="353080"/>
                    <a:pt x="579370" y="353080"/>
                  </a:cubicBezTo>
                  <a:lnTo>
                    <a:pt x="176540" y="353080"/>
                  </a:lnTo>
                  <a:cubicBezTo>
                    <a:pt x="79040" y="353080"/>
                    <a:pt x="0" y="274040"/>
                    <a:pt x="0" y="176540"/>
                  </a:cubicBezTo>
                  <a:lnTo>
                    <a:pt x="0" y="176540"/>
                  </a:lnTo>
                  <a:cubicBezTo>
                    <a:pt x="0" y="79040"/>
                    <a:pt x="79040" y="0"/>
                    <a:pt x="176540" y="0"/>
                  </a:cubicBezTo>
                  <a:close/>
                </a:path>
              </a:pathLst>
            </a:custGeom>
            <a:solidFill>
              <a:srgbClr val="FFFFFF"/>
            </a:solidFill>
          </p:spPr>
        </p:sp>
        <p:sp>
          <p:nvSpPr>
            <p:cNvPr id="4" name="TextBox 4"/>
            <p:cNvSpPr txBox="1"/>
            <p:nvPr/>
          </p:nvSpPr>
          <p:spPr>
            <a:xfrm>
              <a:off x="0" y="28575"/>
              <a:ext cx="755910" cy="324505"/>
            </a:xfrm>
            <a:prstGeom prst="rect">
              <a:avLst/>
            </a:prstGeom>
          </p:spPr>
          <p:txBody>
            <a:bodyPr lIns="50800" tIns="50800" rIns="50800" bIns="50800" rtlCol="0" anchor="ctr"/>
            <a:lstStyle/>
            <a:p>
              <a:pPr algn="ctr">
                <a:lnSpc>
                  <a:spcPts val="2616"/>
                </a:lnSpc>
              </a:pPr>
              <a:endParaRPr/>
            </a:p>
          </p:txBody>
        </p:sp>
      </p:grpSp>
      <p:grpSp>
        <p:nvGrpSpPr>
          <p:cNvPr id="5" name="Group 5"/>
          <p:cNvGrpSpPr/>
          <p:nvPr/>
        </p:nvGrpSpPr>
        <p:grpSpPr>
          <a:xfrm>
            <a:off x="-2207588" y="9512818"/>
            <a:ext cx="7979569" cy="2264569"/>
            <a:chOff x="0" y="0"/>
            <a:chExt cx="2101615" cy="596430"/>
          </a:xfrm>
        </p:grpSpPr>
        <p:sp>
          <p:nvSpPr>
            <p:cNvPr id="6" name="Freeform 6"/>
            <p:cNvSpPr/>
            <p:nvPr/>
          </p:nvSpPr>
          <p:spPr>
            <a:xfrm>
              <a:off x="0" y="0"/>
              <a:ext cx="2101615" cy="596430"/>
            </a:xfrm>
            <a:custGeom>
              <a:avLst/>
              <a:gdLst/>
              <a:ahLst/>
              <a:cxnLst/>
              <a:rect l="l" t="t" r="r" b="b"/>
              <a:pathLst>
                <a:path w="2101615" h="596430">
                  <a:moveTo>
                    <a:pt x="58213" y="0"/>
                  </a:moveTo>
                  <a:lnTo>
                    <a:pt x="2043402" y="0"/>
                  </a:lnTo>
                  <a:cubicBezTo>
                    <a:pt x="2075552" y="0"/>
                    <a:pt x="2101615" y="26063"/>
                    <a:pt x="2101615" y="58213"/>
                  </a:cubicBezTo>
                  <a:lnTo>
                    <a:pt x="2101615" y="538217"/>
                  </a:lnTo>
                  <a:cubicBezTo>
                    <a:pt x="2101615" y="570367"/>
                    <a:pt x="2075552" y="596430"/>
                    <a:pt x="2043402" y="596430"/>
                  </a:cubicBezTo>
                  <a:lnTo>
                    <a:pt x="58213" y="596430"/>
                  </a:lnTo>
                  <a:cubicBezTo>
                    <a:pt x="26063" y="596430"/>
                    <a:pt x="0" y="570367"/>
                    <a:pt x="0" y="538217"/>
                  </a:cubicBezTo>
                  <a:lnTo>
                    <a:pt x="0" y="58213"/>
                  </a:lnTo>
                  <a:cubicBezTo>
                    <a:pt x="0" y="26063"/>
                    <a:pt x="26063" y="0"/>
                    <a:pt x="58213" y="0"/>
                  </a:cubicBezTo>
                  <a:close/>
                </a:path>
              </a:pathLst>
            </a:custGeom>
            <a:solidFill>
              <a:srgbClr val="FFFFFF"/>
            </a:solidFill>
          </p:spPr>
        </p:sp>
        <p:sp>
          <p:nvSpPr>
            <p:cNvPr id="7" name="TextBox 7"/>
            <p:cNvSpPr txBox="1"/>
            <p:nvPr/>
          </p:nvSpPr>
          <p:spPr>
            <a:xfrm>
              <a:off x="0" y="-38100"/>
              <a:ext cx="2101615" cy="634530"/>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2803477" y="1448867"/>
            <a:ext cx="12622378" cy="2487861"/>
          </a:xfrm>
          <a:prstGeom prst="rect">
            <a:avLst/>
          </a:prstGeom>
        </p:spPr>
        <p:txBody>
          <a:bodyPr lIns="0" tIns="0" rIns="0" bIns="0" rtlCol="0" anchor="t">
            <a:spAutoFit/>
          </a:bodyPr>
          <a:lstStyle/>
          <a:p>
            <a:pPr algn="ctr">
              <a:lnSpc>
                <a:spcPts val="9696"/>
              </a:lnSpc>
            </a:pPr>
            <a:r>
              <a:rPr lang="en-US" sz="8895" dirty="0">
                <a:solidFill>
                  <a:srgbClr val="FFFFFF"/>
                </a:solidFill>
                <a:latin typeface="Montserrat Semi-Bold"/>
              </a:rPr>
              <a:t>Clustering &amp; Regression </a:t>
            </a:r>
          </a:p>
        </p:txBody>
      </p:sp>
      <p:grpSp>
        <p:nvGrpSpPr>
          <p:cNvPr id="9" name="Group 9"/>
          <p:cNvGrpSpPr/>
          <p:nvPr/>
        </p:nvGrpSpPr>
        <p:grpSpPr>
          <a:xfrm>
            <a:off x="6675391" y="5224979"/>
            <a:ext cx="4937217" cy="788673"/>
            <a:chOff x="0" y="0"/>
            <a:chExt cx="6582956" cy="1051563"/>
          </a:xfrm>
        </p:grpSpPr>
        <p:grpSp>
          <p:nvGrpSpPr>
            <p:cNvPr id="10" name="Group 10"/>
            <p:cNvGrpSpPr/>
            <p:nvPr/>
          </p:nvGrpSpPr>
          <p:grpSpPr>
            <a:xfrm>
              <a:off x="294374" y="0"/>
              <a:ext cx="5994208" cy="1051563"/>
              <a:chOff x="0" y="0"/>
              <a:chExt cx="1184041" cy="207716"/>
            </a:xfrm>
          </p:grpSpPr>
          <p:sp>
            <p:nvSpPr>
              <p:cNvPr id="11" name="Freeform 11"/>
              <p:cNvSpPr/>
              <p:nvPr/>
            </p:nvSpPr>
            <p:spPr>
              <a:xfrm>
                <a:off x="0" y="0"/>
                <a:ext cx="1184041" cy="207716"/>
              </a:xfrm>
              <a:custGeom>
                <a:avLst/>
                <a:gdLst/>
                <a:ahLst/>
                <a:cxnLst/>
                <a:rect l="l" t="t" r="r" b="b"/>
                <a:pathLst>
                  <a:path w="1184041" h="207716">
                    <a:moveTo>
                      <a:pt x="103858" y="0"/>
                    </a:moveTo>
                    <a:lnTo>
                      <a:pt x="1080183" y="0"/>
                    </a:lnTo>
                    <a:cubicBezTo>
                      <a:pt x="1137542" y="0"/>
                      <a:pt x="1184041" y="46499"/>
                      <a:pt x="1184041" y="103858"/>
                    </a:cubicBezTo>
                    <a:lnTo>
                      <a:pt x="1184041" y="103858"/>
                    </a:lnTo>
                    <a:cubicBezTo>
                      <a:pt x="1184041" y="161217"/>
                      <a:pt x="1137542" y="207716"/>
                      <a:pt x="1080183" y="207716"/>
                    </a:cubicBezTo>
                    <a:lnTo>
                      <a:pt x="103858" y="207716"/>
                    </a:lnTo>
                    <a:cubicBezTo>
                      <a:pt x="46499" y="207716"/>
                      <a:pt x="0" y="161217"/>
                      <a:pt x="0" y="103858"/>
                    </a:cubicBezTo>
                    <a:lnTo>
                      <a:pt x="0" y="103858"/>
                    </a:lnTo>
                    <a:cubicBezTo>
                      <a:pt x="0" y="46499"/>
                      <a:pt x="46499" y="0"/>
                      <a:pt x="103858" y="0"/>
                    </a:cubicBezTo>
                    <a:close/>
                  </a:path>
                </a:pathLst>
              </a:custGeom>
              <a:gradFill rotWithShape="1">
                <a:gsLst>
                  <a:gs pos="0">
                    <a:srgbClr val="EACDBE">
                      <a:alpha val="100000"/>
                    </a:srgbClr>
                  </a:gs>
                  <a:gs pos="100000">
                    <a:srgbClr val="D59693">
                      <a:alpha val="100000"/>
                    </a:srgbClr>
                  </a:gs>
                </a:gsLst>
                <a:lin ang="0"/>
              </a:gradFill>
            </p:spPr>
          </p:sp>
          <p:sp>
            <p:nvSpPr>
              <p:cNvPr id="12" name="TextBox 12"/>
              <p:cNvSpPr txBox="1"/>
              <p:nvPr/>
            </p:nvSpPr>
            <p:spPr>
              <a:xfrm>
                <a:off x="0" y="28575"/>
                <a:ext cx="1184041" cy="179141"/>
              </a:xfrm>
              <a:prstGeom prst="rect">
                <a:avLst/>
              </a:prstGeom>
            </p:spPr>
            <p:txBody>
              <a:bodyPr lIns="50800" tIns="50800" rIns="50800" bIns="50800" rtlCol="0" anchor="ctr"/>
              <a:lstStyle/>
              <a:p>
                <a:pPr algn="ctr">
                  <a:lnSpc>
                    <a:spcPts val="2616"/>
                  </a:lnSpc>
                </a:pPr>
                <a:endParaRPr/>
              </a:p>
            </p:txBody>
          </p:sp>
        </p:grpSp>
        <p:sp>
          <p:nvSpPr>
            <p:cNvPr id="13" name="TextBox 13"/>
            <p:cNvSpPr txBox="1"/>
            <p:nvPr/>
          </p:nvSpPr>
          <p:spPr>
            <a:xfrm>
              <a:off x="0" y="294163"/>
              <a:ext cx="6582956" cy="447929"/>
            </a:xfrm>
            <a:prstGeom prst="rect">
              <a:avLst/>
            </a:prstGeom>
          </p:spPr>
          <p:txBody>
            <a:bodyPr lIns="0" tIns="0" rIns="0" bIns="0" rtlCol="0" anchor="t">
              <a:spAutoFit/>
            </a:bodyPr>
            <a:lstStyle/>
            <a:p>
              <a:pPr algn="ctr">
                <a:lnSpc>
                  <a:spcPts val="2616"/>
                </a:lnSpc>
              </a:pPr>
              <a:r>
                <a:rPr lang="en-US" sz="2400">
                  <a:solidFill>
                    <a:srgbClr val="20303F"/>
                  </a:solidFill>
                  <a:latin typeface="Montserrat Semi-Bold"/>
                </a:rPr>
                <a:t>Nama Anggota Kelompok</a:t>
              </a:r>
            </a:p>
          </p:txBody>
        </p:sp>
      </p:grpSp>
      <p:grpSp>
        <p:nvGrpSpPr>
          <p:cNvPr id="14" name="Group 14"/>
          <p:cNvGrpSpPr/>
          <p:nvPr/>
        </p:nvGrpSpPr>
        <p:grpSpPr>
          <a:xfrm>
            <a:off x="1028700" y="801386"/>
            <a:ext cx="4498880" cy="873032"/>
            <a:chOff x="0" y="0"/>
            <a:chExt cx="5998506" cy="1164043"/>
          </a:xfrm>
        </p:grpSpPr>
        <p:grpSp>
          <p:nvGrpSpPr>
            <p:cNvPr id="15" name="Group 15"/>
            <p:cNvGrpSpPr/>
            <p:nvPr/>
          </p:nvGrpSpPr>
          <p:grpSpPr>
            <a:xfrm>
              <a:off x="0" y="0"/>
              <a:ext cx="4183198" cy="1164043"/>
              <a:chOff x="0" y="0"/>
              <a:chExt cx="1072963" cy="298569"/>
            </a:xfrm>
          </p:grpSpPr>
          <p:sp>
            <p:nvSpPr>
              <p:cNvPr id="16" name="Freeform 16"/>
              <p:cNvSpPr/>
              <p:nvPr/>
            </p:nvSpPr>
            <p:spPr>
              <a:xfrm>
                <a:off x="0" y="0"/>
                <a:ext cx="1072963" cy="298569"/>
              </a:xfrm>
              <a:custGeom>
                <a:avLst/>
                <a:gdLst/>
                <a:ahLst/>
                <a:cxnLst/>
                <a:rect l="l" t="t" r="r" b="b"/>
                <a:pathLst>
                  <a:path w="1072963" h="298569">
                    <a:moveTo>
                      <a:pt x="149285" y="0"/>
                    </a:moveTo>
                    <a:lnTo>
                      <a:pt x="923678" y="0"/>
                    </a:lnTo>
                    <a:cubicBezTo>
                      <a:pt x="963271" y="0"/>
                      <a:pt x="1001242" y="15728"/>
                      <a:pt x="1029238" y="43724"/>
                    </a:cubicBezTo>
                    <a:cubicBezTo>
                      <a:pt x="1057234" y="71721"/>
                      <a:pt x="1072963" y="109692"/>
                      <a:pt x="1072963" y="149285"/>
                    </a:cubicBezTo>
                    <a:lnTo>
                      <a:pt x="1072963" y="149285"/>
                    </a:lnTo>
                    <a:cubicBezTo>
                      <a:pt x="1072963" y="188877"/>
                      <a:pt x="1057234" y="226849"/>
                      <a:pt x="1029238" y="254845"/>
                    </a:cubicBezTo>
                    <a:cubicBezTo>
                      <a:pt x="1001242" y="282841"/>
                      <a:pt x="963271" y="298569"/>
                      <a:pt x="923678" y="298569"/>
                    </a:cubicBezTo>
                    <a:lnTo>
                      <a:pt x="149285" y="298569"/>
                    </a:lnTo>
                    <a:cubicBezTo>
                      <a:pt x="109692" y="298569"/>
                      <a:pt x="71721" y="282841"/>
                      <a:pt x="43724" y="254845"/>
                    </a:cubicBezTo>
                    <a:cubicBezTo>
                      <a:pt x="15728" y="226849"/>
                      <a:pt x="0" y="188877"/>
                      <a:pt x="0" y="149285"/>
                    </a:cubicBezTo>
                    <a:lnTo>
                      <a:pt x="0" y="149285"/>
                    </a:lnTo>
                    <a:cubicBezTo>
                      <a:pt x="0" y="109692"/>
                      <a:pt x="15728" y="71721"/>
                      <a:pt x="43724" y="43724"/>
                    </a:cubicBezTo>
                    <a:cubicBezTo>
                      <a:pt x="71721" y="15728"/>
                      <a:pt x="109692" y="0"/>
                      <a:pt x="149285" y="0"/>
                    </a:cubicBezTo>
                    <a:close/>
                  </a:path>
                </a:pathLst>
              </a:custGeom>
              <a:gradFill rotWithShape="1">
                <a:gsLst>
                  <a:gs pos="0">
                    <a:srgbClr val="EACDBE">
                      <a:alpha val="100000"/>
                    </a:srgbClr>
                  </a:gs>
                  <a:gs pos="100000">
                    <a:srgbClr val="D59693">
                      <a:alpha val="100000"/>
                    </a:srgbClr>
                  </a:gs>
                </a:gsLst>
                <a:lin ang="0"/>
              </a:gradFill>
            </p:spPr>
          </p:sp>
          <p:sp>
            <p:nvSpPr>
              <p:cNvPr id="17" name="TextBox 17"/>
              <p:cNvSpPr txBox="1"/>
              <p:nvPr/>
            </p:nvSpPr>
            <p:spPr>
              <a:xfrm>
                <a:off x="0" y="-38100"/>
                <a:ext cx="1072963" cy="336669"/>
              </a:xfrm>
              <a:prstGeom prst="rect">
                <a:avLst/>
              </a:prstGeom>
            </p:spPr>
            <p:txBody>
              <a:bodyPr lIns="50800" tIns="50800" rIns="50800" bIns="50800" rtlCol="0" anchor="ctr"/>
              <a:lstStyle/>
              <a:p>
                <a:pPr algn="ctr">
                  <a:lnSpc>
                    <a:spcPts val="2659"/>
                  </a:lnSpc>
                  <a:spcBef>
                    <a:spcPct val="0"/>
                  </a:spcBef>
                </a:pPr>
                <a:endParaRPr/>
              </a:p>
            </p:txBody>
          </p:sp>
        </p:grpSp>
        <p:sp>
          <p:nvSpPr>
            <p:cNvPr id="18" name="Freeform 18"/>
            <p:cNvSpPr/>
            <p:nvPr/>
          </p:nvSpPr>
          <p:spPr>
            <a:xfrm>
              <a:off x="323839" y="202890"/>
              <a:ext cx="709201" cy="709201"/>
            </a:xfrm>
            <a:custGeom>
              <a:avLst/>
              <a:gdLst/>
              <a:ahLst/>
              <a:cxnLst/>
              <a:rect l="l" t="t" r="r" b="b"/>
              <a:pathLst>
                <a:path w="709201" h="709201">
                  <a:moveTo>
                    <a:pt x="0" y="0"/>
                  </a:moveTo>
                  <a:lnTo>
                    <a:pt x="709200" y="0"/>
                  </a:lnTo>
                  <a:lnTo>
                    <a:pt x="709200" y="709201"/>
                  </a:lnTo>
                  <a:lnTo>
                    <a:pt x="0" y="7092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TextBox 19"/>
            <p:cNvSpPr txBox="1"/>
            <p:nvPr/>
          </p:nvSpPr>
          <p:spPr>
            <a:xfrm>
              <a:off x="1249360" y="347813"/>
              <a:ext cx="4749146" cy="447929"/>
            </a:xfrm>
            <a:prstGeom prst="rect">
              <a:avLst/>
            </a:prstGeom>
          </p:spPr>
          <p:txBody>
            <a:bodyPr lIns="0" tIns="0" rIns="0" bIns="0" rtlCol="0" anchor="t">
              <a:spAutoFit/>
            </a:bodyPr>
            <a:lstStyle/>
            <a:p>
              <a:pPr algn="l">
                <a:lnSpc>
                  <a:spcPts val="2616"/>
                </a:lnSpc>
              </a:pPr>
              <a:r>
                <a:rPr lang="en-US" sz="2400">
                  <a:solidFill>
                    <a:srgbClr val="20303F"/>
                  </a:solidFill>
                  <a:latin typeface="Montserrat Semi-Bold"/>
                </a:rPr>
                <a:t>Data Mining</a:t>
              </a:r>
            </a:p>
          </p:txBody>
        </p:sp>
      </p:grpSp>
      <p:sp>
        <p:nvSpPr>
          <p:cNvPr id="20" name="Freeform 20"/>
          <p:cNvSpPr/>
          <p:nvPr/>
        </p:nvSpPr>
        <p:spPr>
          <a:xfrm>
            <a:off x="1782197" y="5746657"/>
            <a:ext cx="701922" cy="701922"/>
          </a:xfrm>
          <a:custGeom>
            <a:avLst/>
            <a:gdLst/>
            <a:ahLst/>
            <a:cxnLst/>
            <a:rect l="l" t="t" r="r" b="b"/>
            <a:pathLst>
              <a:path w="701922" h="701922">
                <a:moveTo>
                  <a:pt x="0" y="0"/>
                </a:moveTo>
                <a:lnTo>
                  <a:pt x="701922" y="0"/>
                </a:lnTo>
                <a:lnTo>
                  <a:pt x="701922" y="701922"/>
                </a:lnTo>
                <a:lnTo>
                  <a:pt x="0" y="7019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1" name="TextBox 21"/>
          <p:cNvSpPr txBox="1"/>
          <p:nvPr/>
        </p:nvSpPr>
        <p:spPr>
          <a:xfrm>
            <a:off x="3940833" y="3933269"/>
            <a:ext cx="10406335" cy="856781"/>
          </a:xfrm>
          <a:prstGeom prst="rect">
            <a:avLst/>
          </a:prstGeom>
        </p:spPr>
        <p:txBody>
          <a:bodyPr lIns="0" tIns="0" rIns="0" bIns="0" rtlCol="0" anchor="t">
            <a:spAutoFit/>
          </a:bodyPr>
          <a:lstStyle/>
          <a:p>
            <a:pPr algn="ctr">
              <a:lnSpc>
                <a:spcPts val="6652"/>
              </a:lnSpc>
            </a:pPr>
            <a:r>
              <a:rPr lang="en-US" sz="6102">
                <a:solidFill>
                  <a:srgbClr val="FFFFFF"/>
                </a:solidFill>
                <a:latin typeface="Montserrat Semi-Bold"/>
              </a:rPr>
              <a:t>Dataset Shopping Trends</a:t>
            </a:r>
          </a:p>
        </p:txBody>
      </p:sp>
      <p:grpSp>
        <p:nvGrpSpPr>
          <p:cNvPr id="22" name="Group 22"/>
          <p:cNvGrpSpPr/>
          <p:nvPr/>
        </p:nvGrpSpPr>
        <p:grpSpPr>
          <a:xfrm>
            <a:off x="4254413" y="6448579"/>
            <a:ext cx="9779173" cy="2253801"/>
            <a:chOff x="0" y="0"/>
            <a:chExt cx="13038898" cy="3005068"/>
          </a:xfrm>
        </p:grpSpPr>
        <p:sp>
          <p:nvSpPr>
            <p:cNvPr id="23" name="TextBox 23"/>
            <p:cNvSpPr txBox="1"/>
            <p:nvPr/>
          </p:nvSpPr>
          <p:spPr>
            <a:xfrm>
              <a:off x="0" y="2428426"/>
              <a:ext cx="13038898" cy="576642"/>
            </a:xfrm>
            <a:prstGeom prst="rect">
              <a:avLst/>
            </a:prstGeom>
          </p:spPr>
          <p:txBody>
            <a:bodyPr lIns="0" tIns="0" rIns="0" bIns="0" rtlCol="0" anchor="t">
              <a:spAutoFit/>
            </a:bodyPr>
            <a:lstStyle/>
            <a:p>
              <a:pPr algn="ctr">
                <a:lnSpc>
                  <a:spcPts val="3273"/>
                </a:lnSpc>
              </a:pPr>
              <a:r>
                <a:rPr lang="en-US" sz="3003">
                  <a:solidFill>
                    <a:srgbClr val="FFFFFF"/>
                  </a:solidFill>
                  <a:latin typeface="Montserrat Semi-Bold"/>
                </a:rPr>
                <a:t>4. Nadilah Putri Kurniasih (4111422044)</a:t>
              </a:r>
            </a:p>
          </p:txBody>
        </p:sp>
        <p:sp>
          <p:nvSpPr>
            <p:cNvPr id="24" name="TextBox 24"/>
            <p:cNvSpPr txBox="1"/>
            <p:nvPr/>
          </p:nvSpPr>
          <p:spPr>
            <a:xfrm>
              <a:off x="0" y="38100"/>
              <a:ext cx="13038898" cy="576642"/>
            </a:xfrm>
            <a:prstGeom prst="rect">
              <a:avLst/>
            </a:prstGeom>
          </p:spPr>
          <p:txBody>
            <a:bodyPr lIns="0" tIns="0" rIns="0" bIns="0" rtlCol="0" anchor="t">
              <a:spAutoFit/>
            </a:bodyPr>
            <a:lstStyle/>
            <a:p>
              <a:pPr algn="ctr">
                <a:lnSpc>
                  <a:spcPts val="3273"/>
                </a:lnSpc>
              </a:pPr>
              <a:r>
                <a:rPr lang="en-US" sz="3003">
                  <a:solidFill>
                    <a:srgbClr val="FFFFFF"/>
                  </a:solidFill>
                  <a:latin typeface="Montserrat Semi-Bold"/>
                </a:rPr>
                <a:t>1. Zalikha Syahlarani Fathina Ahmad (4111422006)</a:t>
              </a:r>
            </a:p>
          </p:txBody>
        </p:sp>
        <p:sp>
          <p:nvSpPr>
            <p:cNvPr id="25" name="TextBox 25"/>
            <p:cNvSpPr txBox="1"/>
            <p:nvPr/>
          </p:nvSpPr>
          <p:spPr>
            <a:xfrm>
              <a:off x="0" y="830642"/>
              <a:ext cx="13038898" cy="576642"/>
            </a:xfrm>
            <a:prstGeom prst="rect">
              <a:avLst/>
            </a:prstGeom>
          </p:spPr>
          <p:txBody>
            <a:bodyPr lIns="0" tIns="0" rIns="0" bIns="0" rtlCol="0" anchor="t">
              <a:spAutoFit/>
            </a:bodyPr>
            <a:lstStyle/>
            <a:p>
              <a:pPr algn="ctr">
                <a:lnSpc>
                  <a:spcPts val="3273"/>
                </a:lnSpc>
              </a:pPr>
              <a:r>
                <a:rPr lang="en-US" sz="3003">
                  <a:solidFill>
                    <a:srgbClr val="FFFFFF"/>
                  </a:solidFill>
                  <a:latin typeface="Montserrat Semi-Bold"/>
                </a:rPr>
                <a:t>2. Ajeng Tiara Dilla (4111422007)</a:t>
              </a:r>
            </a:p>
          </p:txBody>
        </p:sp>
        <p:sp>
          <p:nvSpPr>
            <p:cNvPr id="26" name="TextBox 26"/>
            <p:cNvSpPr txBox="1"/>
            <p:nvPr/>
          </p:nvSpPr>
          <p:spPr>
            <a:xfrm>
              <a:off x="0" y="1635884"/>
              <a:ext cx="13038898" cy="576642"/>
            </a:xfrm>
            <a:prstGeom prst="rect">
              <a:avLst/>
            </a:prstGeom>
          </p:spPr>
          <p:txBody>
            <a:bodyPr lIns="0" tIns="0" rIns="0" bIns="0" rtlCol="0" anchor="t">
              <a:spAutoFit/>
            </a:bodyPr>
            <a:lstStyle/>
            <a:p>
              <a:pPr algn="ctr">
                <a:lnSpc>
                  <a:spcPts val="3273"/>
                </a:lnSpc>
              </a:pPr>
              <a:r>
                <a:rPr lang="en-US" sz="3003">
                  <a:solidFill>
                    <a:srgbClr val="FFFFFF"/>
                  </a:solidFill>
                  <a:latin typeface="Montserrat Semi-Bold"/>
                </a:rPr>
                <a:t>3. Salwa Bara Afnan Zufar (4111422022)</a:t>
              </a:r>
            </a:p>
          </p:txBody>
        </p:sp>
      </p:grpSp>
      <p:sp>
        <p:nvSpPr>
          <p:cNvPr id="27" name="Freeform 27"/>
          <p:cNvSpPr/>
          <p:nvPr/>
        </p:nvSpPr>
        <p:spPr>
          <a:xfrm>
            <a:off x="16304134" y="8702381"/>
            <a:ext cx="955166" cy="955166"/>
          </a:xfrm>
          <a:custGeom>
            <a:avLst/>
            <a:gdLst/>
            <a:ahLst/>
            <a:cxnLst/>
            <a:rect l="l" t="t" r="r" b="b"/>
            <a:pathLst>
              <a:path w="955166" h="955166">
                <a:moveTo>
                  <a:pt x="0" y="0"/>
                </a:moveTo>
                <a:lnTo>
                  <a:pt x="955166" y="0"/>
                </a:lnTo>
                <a:lnTo>
                  <a:pt x="955166" y="955166"/>
                </a:lnTo>
                <a:lnTo>
                  <a:pt x="0" y="9551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28" name="Group 28"/>
          <p:cNvGrpSpPr/>
          <p:nvPr/>
        </p:nvGrpSpPr>
        <p:grpSpPr>
          <a:xfrm>
            <a:off x="12753627" y="1028700"/>
            <a:ext cx="4505673" cy="527416"/>
            <a:chOff x="0" y="0"/>
            <a:chExt cx="6007564" cy="703221"/>
          </a:xfrm>
        </p:grpSpPr>
        <p:grpSp>
          <p:nvGrpSpPr>
            <p:cNvPr id="29" name="Group 29"/>
            <p:cNvGrpSpPr/>
            <p:nvPr/>
          </p:nvGrpSpPr>
          <p:grpSpPr>
            <a:xfrm>
              <a:off x="1298661" y="514790"/>
              <a:ext cx="535368" cy="188431"/>
              <a:chOff x="0" y="0"/>
              <a:chExt cx="812800" cy="286078"/>
            </a:xfrm>
          </p:grpSpPr>
          <p:sp>
            <p:nvSpPr>
              <p:cNvPr id="30" name="Freeform 30"/>
              <p:cNvSpPr/>
              <p:nvPr/>
            </p:nvSpPr>
            <p:spPr>
              <a:xfrm>
                <a:off x="0" y="0"/>
                <a:ext cx="812800" cy="286078"/>
              </a:xfrm>
              <a:custGeom>
                <a:avLst/>
                <a:gdLst/>
                <a:ahLst/>
                <a:cxnLst/>
                <a:rect l="l" t="t" r="r" b="b"/>
                <a:pathLst>
                  <a:path w="812800" h="286078">
                    <a:moveTo>
                      <a:pt x="406400" y="286078"/>
                    </a:moveTo>
                    <a:lnTo>
                      <a:pt x="812800" y="0"/>
                    </a:lnTo>
                    <a:lnTo>
                      <a:pt x="0" y="0"/>
                    </a:lnTo>
                    <a:lnTo>
                      <a:pt x="406400" y="286078"/>
                    </a:lnTo>
                    <a:close/>
                  </a:path>
                </a:pathLst>
              </a:custGeom>
              <a:gradFill rotWithShape="1">
                <a:gsLst>
                  <a:gs pos="0">
                    <a:srgbClr val="EACDBE">
                      <a:alpha val="100000"/>
                    </a:srgbClr>
                  </a:gs>
                  <a:gs pos="100000">
                    <a:srgbClr val="D59693">
                      <a:alpha val="100000"/>
                    </a:srgbClr>
                  </a:gs>
                </a:gsLst>
                <a:lin ang="0"/>
              </a:gradFill>
            </p:spPr>
          </p:sp>
          <p:sp>
            <p:nvSpPr>
              <p:cNvPr id="31" name="TextBox 31"/>
              <p:cNvSpPr txBox="1"/>
              <p:nvPr/>
            </p:nvSpPr>
            <p:spPr>
              <a:xfrm>
                <a:off x="127000" y="49009"/>
                <a:ext cx="558800" cy="104247"/>
              </a:xfrm>
              <a:prstGeom prst="rect">
                <a:avLst/>
              </a:prstGeom>
            </p:spPr>
            <p:txBody>
              <a:bodyPr lIns="50800" tIns="50800" rIns="50800" bIns="50800" rtlCol="0" anchor="ctr"/>
              <a:lstStyle/>
              <a:p>
                <a:pPr algn="ctr">
                  <a:lnSpc>
                    <a:spcPts val="2616"/>
                  </a:lnSpc>
                </a:pPr>
                <a:endParaRPr/>
              </a:p>
            </p:txBody>
          </p:sp>
        </p:grpSp>
        <p:sp>
          <p:nvSpPr>
            <p:cNvPr id="32" name="Freeform 32"/>
            <p:cNvSpPr/>
            <p:nvPr/>
          </p:nvSpPr>
          <p:spPr>
            <a:xfrm>
              <a:off x="5291911" y="0"/>
              <a:ext cx="715654" cy="675317"/>
            </a:xfrm>
            <a:custGeom>
              <a:avLst/>
              <a:gdLst/>
              <a:ahLst/>
              <a:cxnLst/>
              <a:rect l="l" t="t" r="r" b="b"/>
              <a:pathLst>
                <a:path w="715654" h="675317">
                  <a:moveTo>
                    <a:pt x="0" y="0"/>
                  </a:moveTo>
                  <a:lnTo>
                    <a:pt x="715653" y="0"/>
                  </a:lnTo>
                  <a:lnTo>
                    <a:pt x="715653" y="675317"/>
                  </a:lnTo>
                  <a:lnTo>
                    <a:pt x="0" y="6753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3" name="TextBox 33"/>
            <p:cNvSpPr txBox="1"/>
            <p:nvPr/>
          </p:nvSpPr>
          <p:spPr>
            <a:xfrm>
              <a:off x="0" y="44728"/>
              <a:ext cx="3132690" cy="447929"/>
            </a:xfrm>
            <a:prstGeom prst="rect">
              <a:avLst/>
            </a:prstGeom>
          </p:spPr>
          <p:txBody>
            <a:bodyPr lIns="0" tIns="0" rIns="0" bIns="0" rtlCol="0" anchor="t">
              <a:spAutoFit/>
            </a:bodyPr>
            <a:lstStyle/>
            <a:p>
              <a:pPr algn="ctr">
                <a:lnSpc>
                  <a:spcPts val="2616"/>
                </a:lnSpc>
              </a:pPr>
              <a:r>
                <a:rPr lang="en-US" sz="2400">
                  <a:solidFill>
                    <a:srgbClr val="FFFFFF"/>
                  </a:solidFill>
                  <a:latin typeface="Montserrat Semi-Bold"/>
                </a:rPr>
                <a:t>Teknologi</a:t>
              </a:r>
            </a:p>
          </p:txBody>
        </p:sp>
        <p:sp>
          <p:nvSpPr>
            <p:cNvPr id="34" name="TextBox 34"/>
            <p:cNvSpPr txBox="1"/>
            <p:nvPr/>
          </p:nvSpPr>
          <p:spPr>
            <a:xfrm>
              <a:off x="2831816" y="44728"/>
              <a:ext cx="2169873" cy="447929"/>
            </a:xfrm>
            <a:prstGeom prst="rect">
              <a:avLst/>
            </a:prstGeom>
          </p:spPr>
          <p:txBody>
            <a:bodyPr lIns="0" tIns="0" rIns="0" bIns="0" rtlCol="0" anchor="t">
              <a:spAutoFit/>
            </a:bodyPr>
            <a:lstStyle/>
            <a:p>
              <a:pPr algn="ctr">
                <a:lnSpc>
                  <a:spcPts val="2616"/>
                </a:lnSpc>
              </a:pPr>
              <a:r>
                <a:rPr lang="en-US" sz="2400">
                  <a:solidFill>
                    <a:srgbClr val="FFFFFF"/>
                  </a:solidFill>
                  <a:latin typeface="Montserrat Semi-Bold"/>
                </a:rPr>
                <a:t>Profil</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303F"/>
        </a:solidFill>
        <a:effectLst/>
      </p:bgPr>
    </p:bg>
    <p:spTree>
      <p:nvGrpSpPr>
        <p:cNvPr id="1" name=""/>
        <p:cNvGrpSpPr/>
        <p:nvPr/>
      </p:nvGrpSpPr>
      <p:grpSpPr>
        <a:xfrm>
          <a:off x="0" y="0"/>
          <a:ext cx="0" cy="0"/>
          <a:chOff x="0" y="0"/>
          <a:chExt cx="0" cy="0"/>
        </a:xfrm>
      </p:grpSpPr>
      <p:sp>
        <p:nvSpPr>
          <p:cNvPr id="2" name="Freeform 2"/>
          <p:cNvSpPr/>
          <p:nvPr/>
        </p:nvSpPr>
        <p:spPr>
          <a:xfrm>
            <a:off x="1271579" y="953553"/>
            <a:ext cx="531901" cy="531901"/>
          </a:xfrm>
          <a:custGeom>
            <a:avLst/>
            <a:gdLst/>
            <a:ahLst/>
            <a:cxnLst/>
            <a:rect l="l" t="t" r="r" b="b"/>
            <a:pathLst>
              <a:path w="531901" h="531901">
                <a:moveTo>
                  <a:pt x="0" y="0"/>
                </a:moveTo>
                <a:lnTo>
                  <a:pt x="531901" y="0"/>
                </a:lnTo>
                <a:lnTo>
                  <a:pt x="531901" y="531901"/>
                </a:lnTo>
                <a:lnTo>
                  <a:pt x="0" y="5319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5400000">
            <a:off x="16923999" y="3038153"/>
            <a:ext cx="2870095" cy="1340599"/>
            <a:chOff x="0" y="0"/>
            <a:chExt cx="755910" cy="353080"/>
          </a:xfrm>
        </p:grpSpPr>
        <p:sp>
          <p:nvSpPr>
            <p:cNvPr id="4" name="Freeform 4"/>
            <p:cNvSpPr/>
            <p:nvPr/>
          </p:nvSpPr>
          <p:spPr>
            <a:xfrm>
              <a:off x="0" y="0"/>
              <a:ext cx="755910" cy="353080"/>
            </a:xfrm>
            <a:custGeom>
              <a:avLst/>
              <a:gdLst/>
              <a:ahLst/>
              <a:cxnLst/>
              <a:rect l="l" t="t" r="r" b="b"/>
              <a:pathLst>
                <a:path w="755910" h="353080">
                  <a:moveTo>
                    <a:pt x="176540" y="0"/>
                  </a:moveTo>
                  <a:lnTo>
                    <a:pt x="579370" y="0"/>
                  </a:lnTo>
                  <a:cubicBezTo>
                    <a:pt x="676870" y="0"/>
                    <a:pt x="755910" y="79040"/>
                    <a:pt x="755910" y="176540"/>
                  </a:cubicBezTo>
                  <a:lnTo>
                    <a:pt x="755910" y="176540"/>
                  </a:lnTo>
                  <a:cubicBezTo>
                    <a:pt x="755910" y="274040"/>
                    <a:pt x="676870" y="353080"/>
                    <a:pt x="579370" y="353080"/>
                  </a:cubicBezTo>
                  <a:lnTo>
                    <a:pt x="176540" y="353080"/>
                  </a:lnTo>
                  <a:cubicBezTo>
                    <a:pt x="79040" y="353080"/>
                    <a:pt x="0" y="274040"/>
                    <a:pt x="0" y="176540"/>
                  </a:cubicBezTo>
                  <a:lnTo>
                    <a:pt x="0" y="176540"/>
                  </a:lnTo>
                  <a:cubicBezTo>
                    <a:pt x="0" y="79040"/>
                    <a:pt x="79040" y="0"/>
                    <a:pt x="176540" y="0"/>
                  </a:cubicBezTo>
                  <a:close/>
                </a:path>
              </a:pathLst>
            </a:custGeom>
            <a:solidFill>
              <a:srgbClr val="FFFFFF"/>
            </a:solidFill>
          </p:spPr>
        </p:sp>
        <p:sp>
          <p:nvSpPr>
            <p:cNvPr id="5" name="TextBox 5"/>
            <p:cNvSpPr txBox="1"/>
            <p:nvPr/>
          </p:nvSpPr>
          <p:spPr>
            <a:xfrm>
              <a:off x="0" y="28575"/>
              <a:ext cx="755910" cy="324505"/>
            </a:xfrm>
            <a:prstGeom prst="rect">
              <a:avLst/>
            </a:prstGeom>
          </p:spPr>
          <p:txBody>
            <a:bodyPr lIns="50800" tIns="50800" rIns="50800" bIns="50800" rtlCol="0" anchor="ctr"/>
            <a:lstStyle/>
            <a:p>
              <a:pPr algn="ctr">
                <a:lnSpc>
                  <a:spcPts val="2616"/>
                </a:lnSpc>
              </a:pPr>
              <a:endParaRPr/>
            </a:p>
          </p:txBody>
        </p:sp>
      </p:grpSp>
      <p:sp>
        <p:nvSpPr>
          <p:cNvPr id="6" name="Freeform 6"/>
          <p:cNvSpPr/>
          <p:nvPr/>
        </p:nvSpPr>
        <p:spPr>
          <a:xfrm>
            <a:off x="15318288" y="5865779"/>
            <a:ext cx="955166" cy="955166"/>
          </a:xfrm>
          <a:custGeom>
            <a:avLst/>
            <a:gdLst/>
            <a:ahLst/>
            <a:cxnLst/>
            <a:rect l="l" t="t" r="r" b="b"/>
            <a:pathLst>
              <a:path w="955166" h="955166">
                <a:moveTo>
                  <a:pt x="0" y="0"/>
                </a:moveTo>
                <a:lnTo>
                  <a:pt x="955166" y="0"/>
                </a:lnTo>
                <a:lnTo>
                  <a:pt x="955166" y="955166"/>
                </a:lnTo>
                <a:lnTo>
                  <a:pt x="0" y="9551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9369208" y="2024220"/>
            <a:ext cx="701922" cy="701922"/>
          </a:xfrm>
          <a:custGeom>
            <a:avLst/>
            <a:gdLst/>
            <a:ahLst/>
            <a:cxnLst/>
            <a:rect l="l" t="t" r="r" b="b"/>
            <a:pathLst>
              <a:path w="701922" h="701922">
                <a:moveTo>
                  <a:pt x="0" y="0"/>
                </a:moveTo>
                <a:lnTo>
                  <a:pt x="701922" y="0"/>
                </a:lnTo>
                <a:lnTo>
                  <a:pt x="701922" y="701922"/>
                </a:lnTo>
                <a:lnTo>
                  <a:pt x="0" y="7019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8" name="Group 8"/>
          <p:cNvGrpSpPr/>
          <p:nvPr/>
        </p:nvGrpSpPr>
        <p:grpSpPr>
          <a:xfrm>
            <a:off x="-2207588" y="9512818"/>
            <a:ext cx="7979569" cy="2264569"/>
            <a:chOff x="0" y="0"/>
            <a:chExt cx="2101615" cy="596430"/>
          </a:xfrm>
        </p:grpSpPr>
        <p:sp>
          <p:nvSpPr>
            <p:cNvPr id="9" name="Freeform 9"/>
            <p:cNvSpPr/>
            <p:nvPr/>
          </p:nvSpPr>
          <p:spPr>
            <a:xfrm>
              <a:off x="0" y="0"/>
              <a:ext cx="2101615" cy="596430"/>
            </a:xfrm>
            <a:custGeom>
              <a:avLst/>
              <a:gdLst/>
              <a:ahLst/>
              <a:cxnLst/>
              <a:rect l="l" t="t" r="r" b="b"/>
              <a:pathLst>
                <a:path w="2101615" h="596430">
                  <a:moveTo>
                    <a:pt x="58213" y="0"/>
                  </a:moveTo>
                  <a:lnTo>
                    <a:pt x="2043402" y="0"/>
                  </a:lnTo>
                  <a:cubicBezTo>
                    <a:pt x="2075552" y="0"/>
                    <a:pt x="2101615" y="26063"/>
                    <a:pt x="2101615" y="58213"/>
                  </a:cubicBezTo>
                  <a:lnTo>
                    <a:pt x="2101615" y="538217"/>
                  </a:lnTo>
                  <a:cubicBezTo>
                    <a:pt x="2101615" y="570367"/>
                    <a:pt x="2075552" y="596430"/>
                    <a:pt x="2043402" y="596430"/>
                  </a:cubicBezTo>
                  <a:lnTo>
                    <a:pt x="58213" y="596430"/>
                  </a:lnTo>
                  <a:cubicBezTo>
                    <a:pt x="26063" y="596430"/>
                    <a:pt x="0" y="570367"/>
                    <a:pt x="0" y="538217"/>
                  </a:cubicBezTo>
                  <a:lnTo>
                    <a:pt x="0" y="58213"/>
                  </a:lnTo>
                  <a:cubicBezTo>
                    <a:pt x="0" y="26063"/>
                    <a:pt x="26063" y="0"/>
                    <a:pt x="58213" y="0"/>
                  </a:cubicBezTo>
                  <a:close/>
                </a:path>
              </a:pathLst>
            </a:custGeom>
            <a:solidFill>
              <a:srgbClr val="FFFFFF"/>
            </a:solidFill>
          </p:spPr>
        </p:sp>
        <p:sp>
          <p:nvSpPr>
            <p:cNvPr id="10" name="TextBox 10"/>
            <p:cNvSpPr txBox="1"/>
            <p:nvPr/>
          </p:nvSpPr>
          <p:spPr>
            <a:xfrm>
              <a:off x="0" y="-38100"/>
              <a:ext cx="2101615" cy="634530"/>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1803480" y="2392341"/>
            <a:ext cx="7150733" cy="1748790"/>
          </a:xfrm>
          <a:prstGeom prst="rect">
            <a:avLst/>
          </a:prstGeom>
        </p:spPr>
        <p:txBody>
          <a:bodyPr lIns="0" tIns="0" rIns="0" bIns="0" rtlCol="0" anchor="t">
            <a:spAutoFit/>
          </a:bodyPr>
          <a:lstStyle/>
          <a:p>
            <a:pPr marL="0" lvl="0" indent="0" algn="l">
              <a:lnSpc>
                <a:spcPts val="6930"/>
              </a:lnSpc>
              <a:spcBef>
                <a:spcPct val="0"/>
              </a:spcBef>
            </a:pPr>
            <a:r>
              <a:rPr lang="en-US" sz="5500">
                <a:solidFill>
                  <a:srgbClr val="FFFFFF"/>
                </a:solidFill>
                <a:latin typeface="Montserrat Semi-Bold"/>
              </a:rPr>
              <a:t>Business Understanding</a:t>
            </a:r>
          </a:p>
        </p:txBody>
      </p:sp>
      <p:sp>
        <p:nvSpPr>
          <p:cNvPr id="12" name="TextBox 12"/>
          <p:cNvSpPr txBox="1"/>
          <p:nvPr/>
        </p:nvSpPr>
        <p:spPr>
          <a:xfrm>
            <a:off x="1803480" y="4962492"/>
            <a:ext cx="11042830" cy="1758950"/>
          </a:xfrm>
          <a:prstGeom prst="rect">
            <a:avLst/>
          </a:prstGeom>
        </p:spPr>
        <p:txBody>
          <a:bodyPr lIns="0" tIns="0" rIns="0" bIns="0" rtlCol="0" anchor="t">
            <a:spAutoFit/>
          </a:bodyPr>
          <a:lstStyle/>
          <a:p>
            <a:pPr algn="l">
              <a:lnSpc>
                <a:spcPts val="2800"/>
              </a:lnSpc>
            </a:pPr>
            <a:r>
              <a:rPr lang="en-US" sz="2000">
                <a:solidFill>
                  <a:srgbClr val="FFFFFF">
                    <a:alpha val="69804"/>
                  </a:srgbClr>
                </a:solidFill>
                <a:latin typeface="Inter"/>
              </a:rPr>
              <a:t>Tujuannya adalah untuk mengelompokkan pelanggan menjadi beberapa kelompok yang berbeda berdasarkan perilaku pembelian mereka (Purchase Amount), informasi demografis (berupa Age), dan pola pengeluaran (Frequency of Purchases). Segmentasi ini dapat membantu menyesuaikan strategi pemasaran, meningkatkan layanan pelanggan, dan mengidentifikasi peluang pertumbuhan potensial.</a:t>
            </a:r>
          </a:p>
        </p:txBody>
      </p:sp>
      <p:sp>
        <p:nvSpPr>
          <p:cNvPr id="13" name="TextBox 13"/>
          <p:cNvSpPr txBox="1"/>
          <p:nvPr/>
        </p:nvSpPr>
        <p:spPr>
          <a:xfrm>
            <a:off x="1803480" y="4454856"/>
            <a:ext cx="11502011" cy="405765"/>
          </a:xfrm>
          <a:prstGeom prst="rect">
            <a:avLst/>
          </a:prstGeom>
        </p:spPr>
        <p:txBody>
          <a:bodyPr lIns="0" tIns="0" rIns="0" bIns="0" rtlCol="0" anchor="t">
            <a:spAutoFit/>
          </a:bodyPr>
          <a:lstStyle/>
          <a:p>
            <a:pPr algn="l">
              <a:lnSpc>
                <a:spcPts val="3359"/>
              </a:lnSpc>
            </a:pPr>
            <a:r>
              <a:rPr lang="en-US" sz="2399">
                <a:solidFill>
                  <a:srgbClr val="D69996"/>
                </a:solidFill>
                <a:latin typeface="Inter Bold"/>
              </a:rPr>
              <a:t>Clustering Dataset Shopping Trends</a:t>
            </a:r>
          </a:p>
        </p:txBody>
      </p:sp>
      <p:sp>
        <p:nvSpPr>
          <p:cNvPr id="14" name="TextBox 14"/>
          <p:cNvSpPr txBox="1"/>
          <p:nvPr/>
        </p:nvSpPr>
        <p:spPr>
          <a:xfrm>
            <a:off x="1782197" y="7352903"/>
            <a:ext cx="11064113" cy="1406525"/>
          </a:xfrm>
          <a:prstGeom prst="rect">
            <a:avLst/>
          </a:prstGeom>
        </p:spPr>
        <p:txBody>
          <a:bodyPr lIns="0" tIns="0" rIns="0" bIns="0" rtlCol="0" anchor="t">
            <a:spAutoFit/>
          </a:bodyPr>
          <a:lstStyle/>
          <a:p>
            <a:pPr algn="l">
              <a:lnSpc>
                <a:spcPts val="2800"/>
              </a:lnSpc>
            </a:pPr>
            <a:r>
              <a:rPr lang="en-US" sz="2000">
                <a:solidFill>
                  <a:srgbClr val="FFFFFF">
                    <a:alpha val="69804"/>
                  </a:srgbClr>
                </a:solidFill>
                <a:latin typeface="Inter"/>
              </a:rPr>
              <a:t>Tujuannya untuk memodelkan dan memahami faktor-faktor yang mempengaruhi jumlah pembelian (purchase amount) pelanggan. Ini dapat membantu bisnis mengidentifikasi variabel kunci yang berkontribusi terhadap pengeluaran pelanggan dan memungkinkan strategi yang lebih tepat sasaran untuk meningkatkan pendapatan.</a:t>
            </a:r>
          </a:p>
        </p:txBody>
      </p:sp>
      <p:sp>
        <p:nvSpPr>
          <p:cNvPr id="15" name="TextBox 15"/>
          <p:cNvSpPr txBox="1"/>
          <p:nvPr/>
        </p:nvSpPr>
        <p:spPr>
          <a:xfrm>
            <a:off x="1782197" y="6842363"/>
            <a:ext cx="10702550" cy="405765"/>
          </a:xfrm>
          <a:prstGeom prst="rect">
            <a:avLst/>
          </a:prstGeom>
        </p:spPr>
        <p:txBody>
          <a:bodyPr lIns="0" tIns="0" rIns="0" bIns="0" rtlCol="0" anchor="t">
            <a:spAutoFit/>
          </a:bodyPr>
          <a:lstStyle/>
          <a:p>
            <a:pPr algn="l">
              <a:lnSpc>
                <a:spcPts val="3359"/>
              </a:lnSpc>
            </a:pPr>
            <a:r>
              <a:rPr lang="en-US" sz="2399">
                <a:solidFill>
                  <a:srgbClr val="D69996"/>
                </a:solidFill>
                <a:latin typeface="Inter Bold"/>
              </a:rPr>
              <a:t>Regresi Dataset Shopping Trends</a:t>
            </a:r>
          </a:p>
        </p:txBody>
      </p:sp>
      <p:grpSp>
        <p:nvGrpSpPr>
          <p:cNvPr id="16" name="Group 16"/>
          <p:cNvGrpSpPr/>
          <p:nvPr/>
        </p:nvGrpSpPr>
        <p:grpSpPr>
          <a:xfrm>
            <a:off x="1028700" y="801386"/>
            <a:ext cx="4498880" cy="873032"/>
            <a:chOff x="0" y="0"/>
            <a:chExt cx="5998506" cy="1164043"/>
          </a:xfrm>
        </p:grpSpPr>
        <p:grpSp>
          <p:nvGrpSpPr>
            <p:cNvPr id="17" name="Group 17"/>
            <p:cNvGrpSpPr/>
            <p:nvPr/>
          </p:nvGrpSpPr>
          <p:grpSpPr>
            <a:xfrm>
              <a:off x="0" y="0"/>
              <a:ext cx="4183198" cy="1164043"/>
              <a:chOff x="0" y="0"/>
              <a:chExt cx="1072963" cy="298569"/>
            </a:xfrm>
          </p:grpSpPr>
          <p:sp>
            <p:nvSpPr>
              <p:cNvPr id="18" name="Freeform 18"/>
              <p:cNvSpPr/>
              <p:nvPr/>
            </p:nvSpPr>
            <p:spPr>
              <a:xfrm>
                <a:off x="0" y="0"/>
                <a:ext cx="1072963" cy="298569"/>
              </a:xfrm>
              <a:custGeom>
                <a:avLst/>
                <a:gdLst/>
                <a:ahLst/>
                <a:cxnLst/>
                <a:rect l="l" t="t" r="r" b="b"/>
                <a:pathLst>
                  <a:path w="1072963" h="298569">
                    <a:moveTo>
                      <a:pt x="149285" y="0"/>
                    </a:moveTo>
                    <a:lnTo>
                      <a:pt x="923678" y="0"/>
                    </a:lnTo>
                    <a:cubicBezTo>
                      <a:pt x="963271" y="0"/>
                      <a:pt x="1001242" y="15728"/>
                      <a:pt x="1029238" y="43724"/>
                    </a:cubicBezTo>
                    <a:cubicBezTo>
                      <a:pt x="1057234" y="71721"/>
                      <a:pt x="1072963" y="109692"/>
                      <a:pt x="1072963" y="149285"/>
                    </a:cubicBezTo>
                    <a:lnTo>
                      <a:pt x="1072963" y="149285"/>
                    </a:lnTo>
                    <a:cubicBezTo>
                      <a:pt x="1072963" y="188877"/>
                      <a:pt x="1057234" y="226849"/>
                      <a:pt x="1029238" y="254845"/>
                    </a:cubicBezTo>
                    <a:cubicBezTo>
                      <a:pt x="1001242" y="282841"/>
                      <a:pt x="963271" y="298569"/>
                      <a:pt x="923678" y="298569"/>
                    </a:cubicBezTo>
                    <a:lnTo>
                      <a:pt x="149285" y="298569"/>
                    </a:lnTo>
                    <a:cubicBezTo>
                      <a:pt x="109692" y="298569"/>
                      <a:pt x="71721" y="282841"/>
                      <a:pt x="43724" y="254845"/>
                    </a:cubicBezTo>
                    <a:cubicBezTo>
                      <a:pt x="15728" y="226849"/>
                      <a:pt x="0" y="188877"/>
                      <a:pt x="0" y="149285"/>
                    </a:cubicBezTo>
                    <a:lnTo>
                      <a:pt x="0" y="149285"/>
                    </a:lnTo>
                    <a:cubicBezTo>
                      <a:pt x="0" y="109692"/>
                      <a:pt x="15728" y="71721"/>
                      <a:pt x="43724" y="43724"/>
                    </a:cubicBezTo>
                    <a:cubicBezTo>
                      <a:pt x="71721" y="15728"/>
                      <a:pt x="109692" y="0"/>
                      <a:pt x="149285" y="0"/>
                    </a:cubicBezTo>
                    <a:close/>
                  </a:path>
                </a:pathLst>
              </a:custGeom>
              <a:gradFill rotWithShape="1">
                <a:gsLst>
                  <a:gs pos="0">
                    <a:srgbClr val="EACDBE">
                      <a:alpha val="100000"/>
                    </a:srgbClr>
                  </a:gs>
                  <a:gs pos="100000">
                    <a:srgbClr val="D59693">
                      <a:alpha val="100000"/>
                    </a:srgbClr>
                  </a:gs>
                </a:gsLst>
                <a:lin ang="0"/>
              </a:gradFill>
            </p:spPr>
          </p:sp>
          <p:sp>
            <p:nvSpPr>
              <p:cNvPr id="19" name="TextBox 19"/>
              <p:cNvSpPr txBox="1"/>
              <p:nvPr/>
            </p:nvSpPr>
            <p:spPr>
              <a:xfrm>
                <a:off x="0" y="-38100"/>
                <a:ext cx="1072963" cy="336669"/>
              </a:xfrm>
              <a:prstGeom prst="rect">
                <a:avLst/>
              </a:prstGeom>
            </p:spPr>
            <p:txBody>
              <a:bodyPr lIns="50800" tIns="50800" rIns="50800" bIns="50800" rtlCol="0" anchor="ctr"/>
              <a:lstStyle/>
              <a:p>
                <a:pPr algn="ctr">
                  <a:lnSpc>
                    <a:spcPts val="2659"/>
                  </a:lnSpc>
                  <a:spcBef>
                    <a:spcPct val="0"/>
                  </a:spcBef>
                </a:pPr>
                <a:endParaRPr/>
              </a:p>
            </p:txBody>
          </p:sp>
        </p:grpSp>
        <p:sp>
          <p:nvSpPr>
            <p:cNvPr id="20" name="Freeform 20"/>
            <p:cNvSpPr/>
            <p:nvPr/>
          </p:nvSpPr>
          <p:spPr>
            <a:xfrm>
              <a:off x="323839" y="202890"/>
              <a:ext cx="709201" cy="709201"/>
            </a:xfrm>
            <a:custGeom>
              <a:avLst/>
              <a:gdLst/>
              <a:ahLst/>
              <a:cxnLst/>
              <a:rect l="l" t="t" r="r" b="b"/>
              <a:pathLst>
                <a:path w="709201" h="709201">
                  <a:moveTo>
                    <a:pt x="0" y="0"/>
                  </a:moveTo>
                  <a:lnTo>
                    <a:pt x="709200" y="0"/>
                  </a:lnTo>
                  <a:lnTo>
                    <a:pt x="709200" y="709201"/>
                  </a:lnTo>
                  <a:lnTo>
                    <a:pt x="0" y="7092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p:cNvSpPr txBox="1"/>
            <p:nvPr/>
          </p:nvSpPr>
          <p:spPr>
            <a:xfrm>
              <a:off x="1249360" y="347813"/>
              <a:ext cx="4749146" cy="447929"/>
            </a:xfrm>
            <a:prstGeom prst="rect">
              <a:avLst/>
            </a:prstGeom>
          </p:spPr>
          <p:txBody>
            <a:bodyPr lIns="0" tIns="0" rIns="0" bIns="0" rtlCol="0" anchor="t">
              <a:spAutoFit/>
            </a:bodyPr>
            <a:lstStyle/>
            <a:p>
              <a:pPr algn="l">
                <a:lnSpc>
                  <a:spcPts val="2616"/>
                </a:lnSpc>
              </a:pPr>
              <a:r>
                <a:rPr lang="en-US" sz="2400">
                  <a:solidFill>
                    <a:srgbClr val="20303F"/>
                  </a:solidFill>
                  <a:latin typeface="Montserrat Semi-Bold"/>
                </a:rPr>
                <a:t>Data Mining</a:t>
              </a:r>
            </a:p>
          </p:txBody>
        </p:sp>
      </p:grpSp>
      <p:grpSp>
        <p:nvGrpSpPr>
          <p:cNvPr id="22" name="Group 22"/>
          <p:cNvGrpSpPr/>
          <p:nvPr/>
        </p:nvGrpSpPr>
        <p:grpSpPr>
          <a:xfrm>
            <a:off x="12753627" y="1028700"/>
            <a:ext cx="4505673" cy="527416"/>
            <a:chOff x="0" y="0"/>
            <a:chExt cx="6007564" cy="703221"/>
          </a:xfrm>
        </p:grpSpPr>
        <p:grpSp>
          <p:nvGrpSpPr>
            <p:cNvPr id="23" name="Group 23"/>
            <p:cNvGrpSpPr/>
            <p:nvPr/>
          </p:nvGrpSpPr>
          <p:grpSpPr>
            <a:xfrm>
              <a:off x="1298661" y="514790"/>
              <a:ext cx="535368" cy="188431"/>
              <a:chOff x="0" y="0"/>
              <a:chExt cx="812800" cy="286078"/>
            </a:xfrm>
          </p:grpSpPr>
          <p:sp>
            <p:nvSpPr>
              <p:cNvPr id="24" name="Freeform 24"/>
              <p:cNvSpPr/>
              <p:nvPr/>
            </p:nvSpPr>
            <p:spPr>
              <a:xfrm>
                <a:off x="0" y="0"/>
                <a:ext cx="812800" cy="286078"/>
              </a:xfrm>
              <a:custGeom>
                <a:avLst/>
                <a:gdLst/>
                <a:ahLst/>
                <a:cxnLst/>
                <a:rect l="l" t="t" r="r" b="b"/>
                <a:pathLst>
                  <a:path w="812800" h="286078">
                    <a:moveTo>
                      <a:pt x="406400" y="286078"/>
                    </a:moveTo>
                    <a:lnTo>
                      <a:pt x="812800" y="0"/>
                    </a:lnTo>
                    <a:lnTo>
                      <a:pt x="0" y="0"/>
                    </a:lnTo>
                    <a:lnTo>
                      <a:pt x="406400" y="286078"/>
                    </a:lnTo>
                    <a:close/>
                  </a:path>
                </a:pathLst>
              </a:custGeom>
              <a:gradFill rotWithShape="1">
                <a:gsLst>
                  <a:gs pos="0">
                    <a:srgbClr val="EACDBE">
                      <a:alpha val="100000"/>
                    </a:srgbClr>
                  </a:gs>
                  <a:gs pos="100000">
                    <a:srgbClr val="D59693">
                      <a:alpha val="100000"/>
                    </a:srgbClr>
                  </a:gs>
                </a:gsLst>
                <a:lin ang="0"/>
              </a:gradFill>
            </p:spPr>
          </p:sp>
          <p:sp>
            <p:nvSpPr>
              <p:cNvPr id="25" name="TextBox 25"/>
              <p:cNvSpPr txBox="1"/>
              <p:nvPr/>
            </p:nvSpPr>
            <p:spPr>
              <a:xfrm>
                <a:off x="127000" y="49009"/>
                <a:ext cx="558800" cy="104247"/>
              </a:xfrm>
              <a:prstGeom prst="rect">
                <a:avLst/>
              </a:prstGeom>
            </p:spPr>
            <p:txBody>
              <a:bodyPr lIns="50800" tIns="50800" rIns="50800" bIns="50800" rtlCol="0" anchor="ctr"/>
              <a:lstStyle/>
              <a:p>
                <a:pPr algn="ctr">
                  <a:lnSpc>
                    <a:spcPts val="2616"/>
                  </a:lnSpc>
                </a:pPr>
                <a:endParaRPr/>
              </a:p>
            </p:txBody>
          </p:sp>
        </p:grpSp>
        <p:sp>
          <p:nvSpPr>
            <p:cNvPr id="26" name="Freeform 26"/>
            <p:cNvSpPr/>
            <p:nvPr/>
          </p:nvSpPr>
          <p:spPr>
            <a:xfrm>
              <a:off x="5291911" y="0"/>
              <a:ext cx="715654" cy="675317"/>
            </a:xfrm>
            <a:custGeom>
              <a:avLst/>
              <a:gdLst/>
              <a:ahLst/>
              <a:cxnLst/>
              <a:rect l="l" t="t" r="r" b="b"/>
              <a:pathLst>
                <a:path w="715654" h="675317">
                  <a:moveTo>
                    <a:pt x="0" y="0"/>
                  </a:moveTo>
                  <a:lnTo>
                    <a:pt x="715653" y="0"/>
                  </a:lnTo>
                  <a:lnTo>
                    <a:pt x="715653" y="675317"/>
                  </a:lnTo>
                  <a:lnTo>
                    <a:pt x="0" y="6753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TextBox 27"/>
            <p:cNvSpPr txBox="1"/>
            <p:nvPr/>
          </p:nvSpPr>
          <p:spPr>
            <a:xfrm>
              <a:off x="0" y="44728"/>
              <a:ext cx="3132690" cy="447929"/>
            </a:xfrm>
            <a:prstGeom prst="rect">
              <a:avLst/>
            </a:prstGeom>
          </p:spPr>
          <p:txBody>
            <a:bodyPr lIns="0" tIns="0" rIns="0" bIns="0" rtlCol="0" anchor="t">
              <a:spAutoFit/>
            </a:bodyPr>
            <a:lstStyle/>
            <a:p>
              <a:pPr algn="ctr">
                <a:lnSpc>
                  <a:spcPts val="2616"/>
                </a:lnSpc>
              </a:pPr>
              <a:r>
                <a:rPr lang="en-US" sz="2400">
                  <a:solidFill>
                    <a:srgbClr val="FFFFFF"/>
                  </a:solidFill>
                  <a:latin typeface="Montserrat Semi-Bold"/>
                </a:rPr>
                <a:t>Teknologi</a:t>
              </a:r>
            </a:p>
          </p:txBody>
        </p:sp>
        <p:sp>
          <p:nvSpPr>
            <p:cNvPr id="28" name="TextBox 28"/>
            <p:cNvSpPr txBox="1"/>
            <p:nvPr/>
          </p:nvSpPr>
          <p:spPr>
            <a:xfrm>
              <a:off x="2831816" y="44728"/>
              <a:ext cx="2169873" cy="447929"/>
            </a:xfrm>
            <a:prstGeom prst="rect">
              <a:avLst/>
            </a:prstGeom>
          </p:spPr>
          <p:txBody>
            <a:bodyPr lIns="0" tIns="0" rIns="0" bIns="0" rtlCol="0" anchor="t">
              <a:spAutoFit/>
            </a:bodyPr>
            <a:lstStyle/>
            <a:p>
              <a:pPr algn="ctr">
                <a:lnSpc>
                  <a:spcPts val="2616"/>
                </a:lnSpc>
              </a:pPr>
              <a:r>
                <a:rPr lang="en-US" sz="2400">
                  <a:solidFill>
                    <a:srgbClr val="FFFFFF"/>
                  </a:solidFill>
                  <a:latin typeface="Montserrat Semi-Bold"/>
                </a:rPr>
                <a:t>Profil</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303F"/>
        </a:solidFill>
        <a:effectLst/>
      </p:bgPr>
    </p:bg>
    <p:spTree>
      <p:nvGrpSpPr>
        <p:cNvPr id="1" name=""/>
        <p:cNvGrpSpPr/>
        <p:nvPr/>
      </p:nvGrpSpPr>
      <p:grpSpPr>
        <a:xfrm>
          <a:off x="0" y="0"/>
          <a:ext cx="0" cy="0"/>
          <a:chOff x="0" y="0"/>
          <a:chExt cx="0" cy="0"/>
        </a:xfrm>
      </p:grpSpPr>
      <p:sp>
        <p:nvSpPr>
          <p:cNvPr id="2" name="Freeform 2"/>
          <p:cNvSpPr/>
          <p:nvPr/>
        </p:nvSpPr>
        <p:spPr>
          <a:xfrm>
            <a:off x="1271579" y="953553"/>
            <a:ext cx="531901" cy="531901"/>
          </a:xfrm>
          <a:custGeom>
            <a:avLst/>
            <a:gdLst/>
            <a:ahLst/>
            <a:cxnLst/>
            <a:rect l="l" t="t" r="r" b="b"/>
            <a:pathLst>
              <a:path w="531901" h="531901">
                <a:moveTo>
                  <a:pt x="0" y="0"/>
                </a:moveTo>
                <a:lnTo>
                  <a:pt x="531901" y="0"/>
                </a:lnTo>
                <a:lnTo>
                  <a:pt x="531901" y="531901"/>
                </a:lnTo>
                <a:lnTo>
                  <a:pt x="0" y="5319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5400000">
            <a:off x="16852952" y="7303765"/>
            <a:ext cx="2870095" cy="1340599"/>
            <a:chOff x="0" y="0"/>
            <a:chExt cx="755910" cy="353080"/>
          </a:xfrm>
        </p:grpSpPr>
        <p:sp>
          <p:nvSpPr>
            <p:cNvPr id="4" name="Freeform 4"/>
            <p:cNvSpPr/>
            <p:nvPr/>
          </p:nvSpPr>
          <p:spPr>
            <a:xfrm>
              <a:off x="0" y="0"/>
              <a:ext cx="755910" cy="353080"/>
            </a:xfrm>
            <a:custGeom>
              <a:avLst/>
              <a:gdLst/>
              <a:ahLst/>
              <a:cxnLst/>
              <a:rect l="l" t="t" r="r" b="b"/>
              <a:pathLst>
                <a:path w="755910" h="353080">
                  <a:moveTo>
                    <a:pt x="176540" y="0"/>
                  </a:moveTo>
                  <a:lnTo>
                    <a:pt x="579370" y="0"/>
                  </a:lnTo>
                  <a:cubicBezTo>
                    <a:pt x="676870" y="0"/>
                    <a:pt x="755910" y="79040"/>
                    <a:pt x="755910" y="176540"/>
                  </a:cubicBezTo>
                  <a:lnTo>
                    <a:pt x="755910" y="176540"/>
                  </a:lnTo>
                  <a:cubicBezTo>
                    <a:pt x="755910" y="274040"/>
                    <a:pt x="676870" y="353080"/>
                    <a:pt x="579370" y="353080"/>
                  </a:cubicBezTo>
                  <a:lnTo>
                    <a:pt x="176540" y="353080"/>
                  </a:lnTo>
                  <a:cubicBezTo>
                    <a:pt x="79040" y="353080"/>
                    <a:pt x="0" y="274040"/>
                    <a:pt x="0" y="176540"/>
                  </a:cubicBezTo>
                  <a:lnTo>
                    <a:pt x="0" y="176540"/>
                  </a:lnTo>
                  <a:cubicBezTo>
                    <a:pt x="0" y="79040"/>
                    <a:pt x="79040" y="0"/>
                    <a:pt x="176540" y="0"/>
                  </a:cubicBezTo>
                  <a:close/>
                </a:path>
              </a:pathLst>
            </a:custGeom>
            <a:solidFill>
              <a:srgbClr val="FFFFFF"/>
            </a:solidFill>
          </p:spPr>
        </p:sp>
        <p:sp>
          <p:nvSpPr>
            <p:cNvPr id="5" name="TextBox 5"/>
            <p:cNvSpPr txBox="1"/>
            <p:nvPr/>
          </p:nvSpPr>
          <p:spPr>
            <a:xfrm>
              <a:off x="0" y="28575"/>
              <a:ext cx="755910" cy="324505"/>
            </a:xfrm>
            <a:prstGeom prst="rect">
              <a:avLst/>
            </a:prstGeom>
          </p:spPr>
          <p:txBody>
            <a:bodyPr lIns="50800" tIns="50800" rIns="50800" bIns="50800" rtlCol="0" anchor="ctr"/>
            <a:lstStyle/>
            <a:p>
              <a:pPr algn="ctr">
                <a:lnSpc>
                  <a:spcPts val="2616"/>
                </a:lnSpc>
              </a:pPr>
              <a:endParaRPr/>
            </a:p>
          </p:txBody>
        </p:sp>
      </p:grpSp>
      <p:sp>
        <p:nvSpPr>
          <p:cNvPr id="6" name="TextBox 6"/>
          <p:cNvSpPr txBox="1"/>
          <p:nvPr/>
        </p:nvSpPr>
        <p:spPr>
          <a:xfrm>
            <a:off x="3278140" y="1967198"/>
            <a:ext cx="11865837" cy="681462"/>
          </a:xfrm>
          <a:prstGeom prst="rect">
            <a:avLst/>
          </a:prstGeom>
        </p:spPr>
        <p:txBody>
          <a:bodyPr lIns="0" tIns="0" rIns="0" bIns="0" rtlCol="0" anchor="t">
            <a:spAutoFit/>
          </a:bodyPr>
          <a:lstStyle/>
          <a:p>
            <a:pPr marL="0" lvl="0" indent="0" algn="ctr">
              <a:lnSpc>
                <a:spcPts val="5442"/>
              </a:lnSpc>
              <a:spcBef>
                <a:spcPct val="0"/>
              </a:spcBef>
            </a:pPr>
            <a:r>
              <a:rPr lang="en-US" sz="4319">
                <a:solidFill>
                  <a:srgbClr val="FFFFFF"/>
                </a:solidFill>
                <a:latin typeface="Montserrat Semi-Bold"/>
              </a:rPr>
              <a:t>Data Understanding &amp; Data Preparation</a:t>
            </a:r>
          </a:p>
        </p:txBody>
      </p:sp>
      <p:sp>
        <p:nvSpPr>
          <p:cNvPr id="7" name="TextBox 7"/>
          <p:cNvSpPr txBox="1"/>
          <p:nvPr/>
        </p:nvSpPr>
        <p:spPr>
          <a:xfrm>
            <a:off x="1039498" y="3956043"/>
            <a:ext cx="16302393" cy="349250"/>
          </a:xfrm>
          <a:prstGeom prst="rect">
            <a:avLst/>
          </a:prstGeom>
        </p:spPr>
        <p:txBody>
          <a:bodyPr lIns="0" tIns="0" rIns="0" bIns="0" rtlCol="0" anchor="t">
            <a:spAutoFit/>
          </a:bodyPr>
          <a:lstStyle/>
          <a:p>
            <a:pPr algn="l">
              <a:lnSpc>
                <a:spcPts val="2800"/>
              </a:lnSpc>
            </a:pPr>
            <a:r>
              <a:rPr lang="en-US" sz="2000">
                <a:solidFill>
                  <a:srgbClr val="FFFFFF">
                    <a:alpha val="69804"/>
                  </a:srgbClr>
                </a:solidFill>
                <a:latin typeface="Inter"/>
              </a:rPr>
              <a:t>Kumpulan dataset ini mencakup fitur-fitur :</a:t>
            </a:r>
          </a:p>
        </p:txBody>
      </p:sp>
      <p:grpSp>
        <p:nvGrpSpPr>
          <p:cNvPr id="8" name="Group 8"/>
          <p:cNvGrpSpPr/>
          <p:nvPr/>
        </p:nvGrpSpPr>
        <p:grpSpPr>
          <a:xfrm>
            <a:off x="1028700" y="801386"/>
            <a:ext cx="4498880" cy="873032"/>
            <a:chOff x="0" y="0"/>
            <a:chExt cx="5998506" cy="1164043"/>
          </a:xfrm>
        </p:grpSpPr>
        <p:grpSp>
          <p:nvGrpSpPr>
            <p:cNvPr id="9" name="Group 9"/>
            <p:cNvGrpSpPr/>
            <p:nvPr/>
          </p:nvGrpSpPr>
          <p:grpSpPr>
            <a:xfrm>
              <a:off x="0" y="0"/>
              <a:ext cx="4183198" cy="1164043"/>
              <a:chOff x="0" y="0"/>
              <a:chExt cx="1072963" cy="298569"/>
            </a:xfrm>
          </p:grpSpPr>
          <p:sp>
            <p:nvSpPr>
              <p:cNvPr id="10" name="Freeform 10"/>
              <p:cNvSpPr/>
              <p:nvPr/>
            </p:nvSpPr>
            <p:spPr>
              <a:xfrm>
                <a:off x="0" y="0"/>
                <a:ext cx="1072963" cy="298569"/>
              </a:xfrm>
              <a:custGeom>
                <a:avLst/>
                <a:gdLst/>
                <a:ahLst/>
                <a:cxnLst/>
                <a:rect l="l" t="t" r="r" b="b"/>
                <a:pathLst>
                  <a:path w="1072963" h="298569">
                    <a:moveTo>
                      <a:pt x="149285" y="0"/>
                    </a:moveTo>
                    <a:lnTo>
                      <a:pt x="923678" y="0"/>
                    </a:lnTo>
                    <a:cubicBezTo>
                      <a:pt x="963271" y="0"/>
                      <a:pt x="1001242" y="15728"/>
                      <a:pt x="1029238" y="43724"/>
                    </a:cubicBezTo>
                    <a:cubicBezTo>
                      <a:pt x="1057234" y="71721"/>
                      <a:pt x="1072963" y="109692"/>
                      <a:pt x="1072963" y="149285"/>
                    </a:cubicBezTo>
                    <a:lnTo>
                      <a:pt x="1072963" y="149285"/>
                    </a:lnTo>
                    <a:cubicBezTo>
                      <a:pt x="1072963" y="188877"/>
                      <a:pt x="1057234" y="226849"/>
                      <a:pt x="1029238" y="254845"/>
                    </a:cubicBezTo>
                    <a:cubicBezTo>
                      <a:pt x="1001242" y="282841"/>
                      <a:pt x="963271" y="298569"/>
                      <a:pt x="923678" y="298569"/>
                    </a:cubicBezTo>
                    <a:lnTo>
                      <a:pt x="149285" y="298569"/>
                    </a:lnTo>
                    <a:cubicBezTo>
                      <a:pt x="109692" y="298569"/>
                      <a:pt x="71721" y="282841"/>
                      <a:pt x="43724" y="254845"/>
                    </a:cubicBezTo>
                    <a:cubicBezTo>
                      <a:pt x="15728" y="226849"/>
                      <a:pt x="0" y="188877"/>
                      <a:pt x="0" y="149285"/>
                    </a:cubicBezTo>
                    <a:lnTo>
                      <a:pt x="0" y="149285"/>
                    </a:lnTo>
                    <a:cubicBezTo>
                      <a:pt x="0" y="109692"/>
                      <a:pt x="15728" y="71721"/>
                      <a:pt x="43724" y="43724"/>
                    </a:cubicBezTo>
                    <a:cubicBezTo>
                      <a:pt x="71721" y="15728"/>
                      <a:pt x="109692" y="0"/>
                      <a:pt x="149285" y="0"/>
                    </a:cubicBezTo>
                    <a:close/>
                  </a:path>
                </a:pathLst>
              </a:custGeom>
              <a:gradFill rotWithShape="1">
                <a:gsLst>
                  <a:gs pos="0">
                    <a:srgbClr val="EACDBE">
                      <a:alpha val="100000"/>
                    </a:srgbClr>
                  </a:gs>
                  <a:gs pos="100000">
                    <a:srgbClr val="D59693">
                      <a:alpha val="100000"/>
                    </a:srgbClr>
                  </a:gs>
                </a:gsLst>
                <a:lin ang="0"/>
              </a:gradFill>
            </p:spPr>
          </p:sp>
          <p:sp>
            <p:nvSpPr>
              <p:cNvPr id="11" name="TextBox 11"/>
              <p:cNvSpPr txBox="1"/>
              <p:nvPr/>
            </p:nvSpPr>
            <p:spPr>
              <a:xfrm>
                <a:off x="0" y="-38100"/>
                <a:ext cx="1072963" cy="336669"/>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a:off x="323839" y="202890"/>
              <a:ext cx="709201" cy="709201"/>
            </a:xfrm>
            <a:custGeom>
              <a:avLst/>
              <a:gdLst/>
              <a:ahLst/>
              <a:cxnLst/>
              <a:rect l="l" t="t" r="r" b="b"/>
              <a:pathLst>
                <a:path w="709201" h="709201">
                  <a:moveTo>
                    <a:pt x="0" y="0"/>
                  </a:moveTo>
                  <a:lnTo>
                    <a:pt x="709200" y="0"/>
                  </a:lnTo>
                  <a:lnTo>
                    <a:pt x="709200" y="709201"/>
                  </a:lnTo>
                  <a:lnTo>
                    <a:pt x="0" y="7092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1249360" y="347813"/>
              <a:ext cx="4749146" cy="447929"/>
            </a:xfrm>
            <a:prstGeom prst="rect">
              <a:avLst/>
            </a:prstGeom>
          </p:spPr>
          <p:txBody>
            <a:bodyPr lIns="0" tIns="0" rIns="0" bIns="0" rtlCol="0" anchor="t">
              <a:spAutoFit/>
            </a:bodyPr>
            <a:lstStyle/>
            <a:p>
              <a:pPr algn="l">
                <a:lnSpc>
                  <a:spcPts val="2616"/>
                </a:lnSpc>
              </a:pPr>
              <a:r>
                <a:rPr lang="en-US" sz="2400">
                  <a:solidFill>
                    <a:srgbClr val="20303F"/>
                  </a:solidFill>
                  <a:latin typeface="Montserrat Semi-Bold"/>
                </a:rPr>
                <a:t>Data Mining</a:t>
              </a:r>
            </a:p>
          </p:txBody>
        </p:sp>
      </p:grpSp>
      <p:grpSp>
        <p:nvGrpSpPr>
          <p:cNvPr id="14" name="Group 14"/>
          <p:cNvGrpSpPr/>
          <p:nvPr/>
        </p:nvGrpSpPr>
        <p:grpSpPr>
          <a:xfrm>
            <a:off x="1028700" y="2896311"/>
            <a:ext cx="16209003" cy="859708"/>
            <a:chOff x="0" y="0"/>
            <a:chExt cx="21612004" cy="1146277"/>
          </a:xfrm>
        </p:grpSpPr>
        <p:grpSp>
          <p:nvGrpSpPr>
            <p:cNvPr id="15" name="Group 15"/>
            <p:cNvGrpSpPr/>
            <p:nvPr/>
          </p:nvGrpSpPr>
          <p:grpSpPr>
            <a:xfrm>
              <a:off x="0" y="0"/>
              <a:ext cx="21612004" cy="1146277"/>
              <a:chOff x="0" y="0"/>
              <a:chExt cx="4269038" cy="226425"/>
            </a:xfrm>
          </p:grpSpPr>
          <p:sp>
            <p:nvSpPr>
              <p:cNvPr id="16" name="Freeform 16"/>
              <p:cNvSpPr/>
              <p:nvPr/>
            </p:nvSpPr>
            <p:spPr>
              <a:xfrm>
                <a:off x="0" y="0"/>
                <a:ext cx="4269038" cy="226425"/>
              </a:xfrm>
              <a:custGeom>
                <a:avLst/>
                <a:gdLst/>
                <a:ahLst/>
                <a:cxnLst/>
                <a:rect l="l" t="t" r="r" b="b"/>
                <a:pathLst>
                  <a:path w="4269038" h="226425">
                    <a:moveTo>
                      <a:pt x="47763" y="0"/>
                    </a:moveTo>
                    <a:lnTo>
                      <a:pt x="4221275" y="0"/>
                    </a:lnTo>
                    <a:cubicBezTo>
                      <a:pt x="4247654" y="0"/>
                      <a:pt x="4269038" y="21384"/>
                      <a:pt x="4269038" y="47763"/>
                    </a:cubicBezTo>
                    <a:lnTo>
                      <a:pt x="4269038" y="178662"/>
                    </a:lnTo>
                    <a:cubicBezTo>
                      <a:pt x="4269038" y="205041"/>
                      <a:pt x="4247654" y="226425"/>
                      <a:pt x="4221275" y="226425"/>
                    </a:cubicBezTo>
                    <a:lnTo>
                      <a:pt x="47763" y="226425"/>
                    </a:lnTo>
                    <a:cubicBezTo>
                      <a:pt x="21384" y="226425"/>
                      <a:pt x="0" y="205041"/>
                      <a:pt x="0" y="178662"/>
                    </a:cubicBezTo>
                    <a:lnTo>
                      <a:pt x="0" y="47763"/>
                    </a:lnTo>
                    <a:cubicBezTo>
                      <a:pt x="0" y="21384"/>
                      <a:pt x="21384" y="0"/>
                      <a:pt x="47763" y="0"/>
                    </a:cubicBezTo>
                    <a:close/>
                  </a:path>
                </a:pathLst>
              </a:custGeom>
              <a:gradFill rotWithShape="1">
                <a:gsLst>
                  <a:gs pos="0">
                    <a:srgbClr val="EACDBE">
                      <a:alpha val="100000"/>
                    </a:srgbClr>
                  </a:gs>
                  <a:gs pos="100000">
                    <a:srgbClr val="D59693">
                      <a:alpha val="100000"/>
                    </a:srgbClr>
                  </a:gs>
                </a:gsLst>
                <a:lin ang="0"/>
              </a:gradFill>
            </p:spPr>
          </p:sp>
          <p:sp>
            <p:nvSpPr>
              <p:cNvPr id="17" name="TextBox 17"/>
              <p:cNvSpPr txBox="1"/>
              <p:nvPr/>
            </p:nvSpPr>
            <p:spPr>
              <a:xfrm>
                <a:off x="0" y="28575"/>
                <a:ext cx="4269038" cy="197850"/>
              </a:xfrm>
              <a:prstGeom prst="rect">
                <a:avLst/>
              </a:prstGeom>
            </p:spPr>
            <p:txBody>
              <a:bodyPr lIns="50800" tIns="50800" rIns="50800" bIns="50800" rtlCol="0" anchor="ctr"/>
              <a:lstStyle/>
              <a:p>
                <a:pPr algn="ctr">
                  <a:lnSpc>
                    <a:spcPts val="2616"/>
                  </a:lnSpc>
                </a:pPr>
                <a:endParaRPr/>
              </a:p>
            </p:txBody>
          </p:sp>
        </p:grpSp>
        <p:sp>
          <p:nvSpPr>
            <p:cNvPr id="18" name="Freeform 18"/>
            <p:cNvSpPr/>
            <p:nvPr/>
          </p:nvSpPr>
          <p:spPr>
            <a:xfrm>
              <a:off x="252440" y="140353"/>
              <a:ext cx="944915" cy="912702"/>
            </a:xfrm>
            <a:custGeom>
              <a:avLst/>
              <a:gdLst/>
              <a:ahLst/>
              <a:cxnLst/>
              <a:rect l="l" t="t" r="r" b="b"/>
              <a:pathLst>
                <a:path w="944915" h="912702">
                  <a:moveTo>
                    <a:pt x="0" y="0"/>
                  </a:moveTo>
                  <a:lnTo>
                    <a:pt x="944915" y="0"/>
                  </a:lnTo>
                  <a:lnTo>
                    <a:pt x="944915" y="912701"/>
                  </a:lnTo>
                  <a:lnTo>
                    <a:pt x="0" y="9127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TextBox 19"/>
            <p:cNvSpPr txBox="1"/>
            <p:nvPr/>
          </p:nvSpPr>
          <p:spPr>
            <a:xfrm>
              <a:off x="1222755" y="286753"/>
              <a:ext cx="20253526" cy="525145"/>
            </a:xfrm>
            <a:prstGeom prst="rect">
              <a:avLst/>
            </a:prstGeom>
          </p:spPr>
          <p:txBody>
            <a:bodyPr lIns="0" tIns="0" rIns="0" bIns="0" rtlCol="0" anchor="t">
              <a:spAutoFit/>
            </a:bodyPr>
            <a:lstStyle/>
            <a:p>
              <a:pPr algn="l">
                <a:lnSpc>
                  <a:spcPts val="3359"/>
                </a:lnSpc>
              </a:pPr>
              <a:r>
                <a:rPr lang="en-US" sz="2399">
                  <a:solidFill>
                    <a:srgbClr val="20303F"/>
                  </a:solidFill>
                  <a:latin typeface="Inter"/>
                </a:rPr>
                <a:t>Sumber Data : https://www.kaggle.com/datasets/iamsouravbanerjee/customer-shopping-trends-dataset</a:t>
              </a:r>
            </a:p>
          </p:txBody>
        </p:sp>
      </p:grpSp>
      <p:sp>
        <p:nvSpPr>
          <p:cNvPr id="20" name="TextBox 20"/>
          <p:cNvSpPr txBox="1"/>
          <p:nvPr/>
        </p:nvSpPr>
        <p:spPr>
          <a:xfrm>
            <a:off x="1028700" y="4488118"/>
            <a:ext cx="7977489" cy="4225925"/>
          </a:xfrm>
          <a:prstGeom prst="rect">
            <a:avLst/>
          </a:prstGeom>
        </p:spPr>
        <p:txBody>
          <a:bodyPr lIns="0" tIns="0" rIns="0" bIns="0" rtlCol="0" anchor="t">
            <a:spAutoFit/>
          </a:bodyPr>
          <a:lstStyle/>
          <a:p>
            <a:pPr marL="431801" lvl="1" indent="-215900" algn="l">
              <a:lnSpc>
                <a:spcPts val="2800"/>
              </a:lnSpc>
              <a:buFont typeface="Arial"/>
              <a:buChar char="•"/>
            </a:pPr>
            <a:r>
              <a:rPr lang="en-US" sz="2000">
                <a:solidFill>
                  <a:srgbClr val="D69996"/>
                </a:solidFill>
                <a:latin typeface="Inter Bold"/>
              </a:rPr>
              <a:t>Custemer ID - Pengidentifikasi unik untuk setiap pelanggan</a:t>
            </a:r>
          </a:p>
          <a:p>
            <a:pPr marL="431801" lvl="1" indent="-215900" algn="l">
              <a:lnSpc>
                <a:spcPts val="2800"/>
              </a:lnSpc>
              <a:buFont typeface="Arial"/>
              <a:buChar char="•"/>
            </a:pPr>
            <a:r>
              <a:rPr lang="en-US" sz="2000">
                <a:solidFill>
                  <a:srgbClr val="D69996"/>
                </a:solidFill>
                <a:latin typeface="Inter Bold"/>
              </a:rPr>
              <a:t>Age - Usia pelanggan</a:t>
            </a:r>
          </a:p>
          <a:p>
            <a:pPr marL="431801" lvl="1" indent="-215900" algn="l">
              <a:lnSpc>
                <a:spcPts val="2800"/>
              </a:lnSpc>
              <a:buFont typeface="Arial"/>
              <a:buChar char="•"/>
            </a:pPr>
            <a:r>
              <a:rPr lang="en-US" sz="2000">
                <a:solidFill>
                  <a:srgbClr val="D69996"/>
                </a:solidFill>
                <a:latin typeface="Inter Bold"/>
              </a:rPr>
              <a:t>Gender - Jenis kelamin pelanggan (Pria/Wanita)</a:t>
            </a:r>
          </a:p>
          <a:p>
            <a:pPr marL="431801" lvl="1" indent="-215900" algn="l">
              <a:lnSpc>
                <a:spcPts val="2800"/>
              </a:lnSpc>
              <a:buFont typeface="Arial"/>
              <a:buChar char="•"/>
            </a:pPr>
            <a:r>
              <a:rPr lang="en-US" sz="2000">
                <a:solidFill>
                  <a:srgbClr val="D69996"/>
                </a:solidFill>
                <a:latin typeface="Inter Bold"/>
              </a:rPr>
              <a:t>Item Purchased - Barang yang dibeli oleh pelanggan</a:t>
            </a:r>
          </a:p>
          <a:p>
            <a:pPr marL="431801" lvl="1" indent="-215900" algn="l">
              <a:lnSpc>
                <a:spcPts val="2800"/>
              </a:lnSpc>
              <a:buFont typeface="Arial"/>
              <a:buChar char="•"/>
            </a:pPr>
            <a:r>
              <a:rPr lang="en-US" sz="2000">
                <a:solidFill>
                  <a:srgbClr val="D69996"/>
                </a:solidFill>
                <a:latin typeface="Inter Bold"/>
              </a:rPr>
              <a:t>Category - Kategori barang yang dibeli</a:t>
            </a:r>
          </a:p>
          <a:p>
            <a:pPr marL="431801" lvl="1" indent="-215900" algn="l">
              <a:lnSpc>
                <a:spcPts val="2800"/>
              </a:lnSpc>
              <a:buFont typeface="Arial"/>
              <a:buChar char="•"/>
            </a:pPr>
            <a:r>
              <a:rPr lang="en-US" sz="2000">
                <a:solidFill>
                  <a:srgbClr val="D69996"/>
                </a:solidFill>
                <a:latin typeface="Inter Bold"/>
              </a:rPr>
              <a:t>Purchase Amount (USD) - Jumlah pembelian dalam USD</a:t>
            </a:r>
          </a:p>
          <a:p>
            <a:pPr marL="431801" lvl="1" indent="-215900" algn="l">
              <a:lnSpc>
                <a:spcPts val="2800"/>
              </a:lnSpc>
              <a:buFont typeface="Arial"/>
              <a:buChar char="•"/>
            </a:pPr>
            <a:r>
              <a:rPr lang="en-US" sz="2000">
                <a:solidFill>
                  <a:srgbClr val="D69996"/>
                </a:solidFill>
                <a:latin typeface="Inter Bold"/>
              </a:rPr>
              <a:t>Location - Lokasi pembelian dilakukan</a:t>
            </a:r>
          </a:p>
          <a:p>
            <a:pPr marL="431801" lvl="1" indent="-215900" algn="l">
              <a:lnSpc>
                <a:spcPts val="2800"/>
              </a:lnSpc>
              <a:buFont typeface="Arial"/>
              <a:buChar char="•"/>
            </a:pPr>
            <a:r>
              <a:rPr lang="en-US" sz="2000">
                <a:solidFill>
                  <a:srgbClr val="D69996"/>
                </a:solidFill>
                <a:latin typeface="Inter Bold"/>
              </a:rPr>
              <a:t>Size - Ukuran barang yang dibeli</a:t>
            </a:r>
          </a:p>
          <a:p>
            <a:pPr marL="431801" lvl="1" indent="-215900" algn="l">
              <a:lnSpc>
                <a:spcPts val="2800"/>
              </a:lnSpc>
              <a:buFont typeface="Arial"/>
              <a:buChar char="•"/>
            </a:pPr>
            <a:r>
              <a:rPr lang="en-US" sz="2000">
                <a:solidFill>
                  <a:srgbClr val="D69996"/>
                </a:solidFill>
                <a:latin typeface="Inter Bold"/>
              </a:rPr>
              <a:t>Color - Warna barang yang dibeli</a:t>
            </a:r>
          </a:p>
          <a:p>
            <a:pPr marL="431801" lvl="1" indent="-215900" algn="l">
              <a:lnSpc>
                <a:spcPts val="2800"/>
              </a:lnSpc>
              <a:buFont typeface="Arial"/>
              <a:buChar char="•"/>
            </a:pPr>
            <a:r>
              <a:rPr lang="en-US" sz="2000">
                <a:solidFill>
                  <a:srgbClr val="D69996"/>
                </a:solidFill>
                <a:latin typeface="Inter Bold"/>
              </a:rPr>
              <a:t>Season - Musim saat pembelian dilakukan</a:t>
            </a:r>
          </a:p>
          <a:p>
            <a:pPr marL="431801" lvl="1" indent="-215900" algn="l">
              <a:lnSpc>
                <a:spcPts val="2800"/>
              </a:lnSpc>
              <a:buFont typeface="Arial"/>
              <a:buChar char="•"/>
            </a:pPr>
            <a:r>
              <a:rPr lang="en-US" sz="2000">
                <a:solidFill>
                  <a:srgbClr val="D69996"/>
                </a:solidFill>
                <a:latin typeface="Inter Bold"/>
              </a:rPr>
              <a:t>Review Rating - Peringkat yang diberikan oleh pelanggan untuk barang yang dibeli</a:t>
            </a:r>
          </a:p>
        </p:txBody>
      </p:sp>
      <p:sp>
        <p:nvSpPr>
          <p:cNvPr id="21" name="TextBox 21"/>
          <p:cNvSpPr txBox="1"/>
          <p:nvPr/>
        </p:nvSpPr>
        <p:spPr>
          <a:xfrm>
            <a:off x="9006189" y="4505318"/>
            <a:ext cx="8253111" cy="4225925"/>
          </a:xfrm>
          <a:prstGeom prst="rect">
            <a:avLst/>
          </a:prstGeom>
        </p:spPr>
        <p:txBody>
          <a:bodyPr lIns="0" tIns="0" rIns="0" bIns="0" rtlCol="0" anchor="t">
            <a:spAutoFit/>
          </a:bodyPr>
          <a:lstStyle/>
          <a:p>
            <a:pPr marL="431801" lvl="1" indent="-215900" algn="l">
              <a:lnSpc>
                <a:spcPts val="2800"/>
              </a:lnSpc>
              <a:buFont typeface="Arial"/>
              <a:buChar char="•"/>
            </a:pPr>
            <a:r>
              <a:rPr lang="en-US" sz="2000">
                <a:solidFill>
                  <a:srgbClr val="D69996"/>
                </a:solidFill>
                <a:latin typeface="Inter Bold"/>
              </a:rPr>
              <a:t>Subscription Status - Status Berlangganan (Ya/Tidak)</a:t>
            </a:r>
          </a:p>
          <a:p>
            <a:pPr marL="431801" lvl="1" indent="-215900" algn="l">
              <a:lnSpc>
                <a:spcPts val="2800"/>
              </a:lnSpc>
              <a:buFont typeface="Arial"/>
              <a:buChar char="•"/>
            </a:pPr>
            <a:r>
              <a:rPr lang="en-US" sz="2000">
                <a:solidFill>
                  <a:srgbClr val="D69996"/>
                </a:solidFill>
                <a:latin typeface="Inter Bold"/>
              </a:rPr>
              <a:t>Shipping Type - Jenis pengiriman yang dipilih oleh pelanggan</a:t>
            </a:r>
          </a:p>
          <a:p>
            <a:pPr marL="431801" lvl="1" indent="-215900" algn="l">
              <a:lnSpc>
                <a:spcPts val="2800"/>
              </a:lnSpc>
              <a:buFont typeface="Arial"/>
              <a:buChar char="•"/>
            </a:pPr>
            <a:r>
              <a:rPr lang="en-US" sz="2000">
                <a:solidFill>
                  <a:srgbClr val="D69996"/>
                </a:solidFill>
                <a:latin typeface="Inter Bold"/>
              </a:rPr>
              <a:t>Discount Applied - Menunjukkan apakah diskon diterapkan pada pembelian (Ya/Tidak)</a:t>
            </a:r>
          </a:p>
          <a:p>
            <a:pPr marL="431801" lvl="1" indent="-215900" algn="l">
              <a:lnSpc>
                <a:spcPts val="2800"/>
              </a:lnSpc>
              <a:buFont typeface="Arial"/>
              <a:buChar char="•"/>
            </a:pPr>
            <a:r>
              <a:rPr lang="en-US" sz="2000">
                <a:solidFill>
                  <a:srgbClr val="D69996"/>
                </a:solidFill>
                <a:latin typeface="Inter Bold"/>
              </a:rPr>
              <a:t>Promo Code - Menunjukkan apakah kode promo digunakan untuk pembelian (Ya/Tidak)</a:t>
            </a:r>
          </a:p>
          <a:p>
            <a:pPr marL="431801" lvl="1" indent="-215900" algn="l">
              <a:lnSpc>
                <a:spcPts val="2800"/>
              </a:lnSpc>
              <a:buFont typeface="Arial"/>
              <a:buChar char="•"/>
            </a:pPr>
            <a:r>
              <a:rPr lang="en-US" sz="2000">
                <a:solidFill>
                  <a:srgbClr val="D69996"/>
                </a:solidFill>
                <a:latin typeface="Inter Bold"/>
              </a:rPr>
              <a:t>Previous Purchases - Jumlah pembelian sebelumnya yang dilakukan oleh pelanggan</a:t>
            </a:r>
          </a:p>
          <a:p>
            <a:pPr marL="431801" lvl="1" indent="-215900" algn="l">
              <a:lnSpc>
                <a:spcPts val="2800"/>
              </a:lnSpc>
              <a:buFont typeface="Arial"/>
              <a:buChar char="•"/>
            </a:pPr>
            <a:r>
              <a:rPr lang="en-US" sz="2000">
                <a:solidFill>
                  <a:srgbClr val="D69996"/>
                </a:solidFill>
                <a:latin typeface="Inter Bold"/>
              </a:rPr>
              <a:t>Payment Method - Metode pembayaran yang paling disukai Pelanggan</a:t>
            </a:r>
          </a:p>
          <a:p>
            <a:pPr marL="431801" lvl="1" indent="-215900" algn="l">
              <a:lnSpc>
                <a:spcPts val="2800"/>
              </a:lnSpc>
              <a:buFont typeface="Arial"/>
              <a:buChar char="•"/>
            </a:pPr>
            <a:r>
              <a:rPr lang="en-US" sz="2000">
                <a:solidFill>
                  <a:srgbClr val="D69996"/>
                </a:solidFill>
                <a:latin typeface="Inter Bold"/>
              </a:rPr>
              <a:t>Frequency of Purchases - Frekuensi pelanggan melakukan pembelian (misalnya, Mingguan, Dua Mingguan, Bulanan)</a:t>
            </a:r>
          </a:p>
        </p:txBody>
      </p:sp>
      <p:sp>
        <p:nvSpPr>
          <p:cNvPr id="22" name="TextBox 22"/>
          <p:cNvSpPr txBox="1"/>
          <p:nvPr/>
        </p:nvSpPr>
        <p:spPr>
          <a:xfrm>
            <a:off x="1028700" y="9210675"/>
            <a:ext cx="16230600" cy="349250"/>
          </a:xfrm>
          <a:prstGeom prst="rect">
            <a:avLst/>
          </a:prstGeom>
        </p:spPr>
        <p:txBody>
          <a:bodyPr lIns="0" tIns="0" rIns="0" bIns="0" rtlCol="0" anchor="t">
            <a:spAutoFit/>
          </a:bodyPr>
          <a:lstStyle/>
          <a:p>
            <a:pPr algn="l">
              <a:lnSpc>
                <a:spcPts val="2800"/>
              </a:lnSpc>
            </a:pPr>
            <a:r>
              <a:rPr lang="en-US" sz="2000">
                <a:solidFill>
                  <a:srgbClr val="FFFFFF">
                    <a:alpha val="69804"/>
                  </a:srgbClr>
                </a:solidFill>
                <a:latin typeface="Inter"/>
              </a:rPr>
              <a:t>Setelah diperiksa ternyata tidak terdapat nilai null dan nilai duplikat pada dataset tersebut.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303F"/>
        </a:solidFill>
        <a:effectLst/>
      </p:bgPr>
    </p:bg>
    <p:spTree>
      <p:nvGrpSpPr>
        <p:cNvPr id="1" name=""/>
        <p:cNvGrpSpPr/>
        <p:nvPr/>
      </p:nvGrpSpPr>
      <p:grpSpPr>
        <a:xfrm>
          <a:off x="0" y="0"/>
          <a:ext cx="0" cy="0"/>
          <a:chOff x="0" y="0"/>
          <a:chExt cx="0" cy="0"/>
        </a:xfrm>
      </p:grpSpPr>
      <p:sp>
        <p:nvSpPr>
          <p:cNvPr id="2" name="Freeform 2"/>
          <p:cNvSpPr/>
          <p:nvPr/>
        </p:nvSpPr>
        <p:spPr>
          <a:xfrm>
            <a:off x="1271579" y="953553"/>
            <a:ext cx="531901" cy="531901"/>
          </a:xfrm>
          <a:custGeom>
            <a:avLst/>
            <a:gdLst/>
            <a:ahLst/>
            <a:cxnLst/>
            <a:rect l="l" t="t" r="r" b="b"/>
            <a:pathLst>
              <a:path w="531901" h="531901">
                <a:moveTo>
                  <a:pt x="0" y="0"/>
                </a:moveTo>
                <a:lnTo>
                  <a:pt x="531901" y="0"/>
                </a:lnTo>
                <a:lnTo>
                  <a:pt x="531901" y="531901"/>
                </a:lnTo>
                <a:lnTo>
                  <a:pt x="0" y="5319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8980930" y="2448322"/>
            <a:ext cx="3881773" cy="1200833"/>
            <a:chOff x="0" y="0"/>
            <a:chExt cx="5175698" cy="1601111"/>
          </a:xfrm>
        </p:grpSpPr>
        <p:grpSp>
          <p:nvGrpSpPr>
            <p:cNvPr id="4" name="Group 4"/>
            <p:cNvGrpSpPr/>
            <p:nvPr/>
          </p:nvGrpSpPr>
          <p:grpSpPr>
            <a:xfrm>
              <a:off x="0" y="0"/>
              <a:ext cx="5175698" cy="1601111"/>
              <a:chOff x="0" y="0"/>
              <a:chExt cx="1434606" cy="443798"/>
            </a:xfrm>
          </p:grpSpPr>
          <p:sp>
            <p:nvSpPr>
              <p:cNvPr id="5" name="Freeform 5"/>
              <p:cNvSpPr/>
              <p:nvPr/>
            </p:nvSpPr>
            <p:spPr>
              <a:xfrm>
                <a:off x="0" y="0"/>
                <a:ext cx="1434606" cy="443798"/>
              </a:xfrm>
              <a:custGeom>
                <a:avLst/>
                <a:gdLst/>
                <a:ahLst/>
                <a:cxnLst/>
                <a:rect l="l" t="t" r="r" b="b"/>
                <a:pathLst>
                  <a:path w="1434606" h="443798">
                    <a:moveTo>
                      <a:pt x="51855" y="0"/>
                    </a:moveTo>
                    <a:lnTo>
                      <a:pt x="1382751" y="0"/>
                    </a:lnTo>
                    <a:cubicBezTo>
                      <a:pt x="1411390" y="0"/>
                      <a:pt x="1434606" y="23216"/>
                      <a:pt x="1434606" y="51855"/>
                    </a:cubicBezTo>
                    <a:lnTo>
                      <a:pt x="1434606" y="391943"/>
                    </a:lnTo>
                    <a:cubicBezTo>
                      <a:pt x="1434606" y="420581"/>
                      <a:pt x="1411390" y="443798"/>
                      <a:pt x="1382751" y="443798"/>
                    </a:cubicBezTo>
                    <a:lnTo>
                      <a:pt x="51855" y="443798"/>
                    </a:lnTo>
                    <a:cubicBezTo>
                      <a:pt x="23216" y="443798"/>
                      <a:pt x="0" y="420581"/>
                      <a:pt x="0" y="391943"/>
                    </a:cubicBezTo>
                    <a:lnTo>
                      <a:pt x="0" y="51855"/>
                    </a:lnTo>
                    <a:cubicBezTo>
                      <a:pt x="0" y="23216"/>
                      <a:pt x="23216" y="0"/>
                      <a:pt x="51855" y="0"/>
                    </a:cubicBezTo>
                    <a:close/>
                  </a:path>
                </a:pathLst>
              </a:custGeom>
              <a:gradFill rotWithShape="1">
                <a:gsLst>
                  <a:gs pos="0">
                    <a:srgbClr val="EACDBE">
                      <a:alpha val="100000"/>
                    </a:srgbClr>
                  </a:gs>
                  <a:gs pos="100000">
                    <a:srgbClr val="D59693">
                      <a:alpha val="100000"/>
                    </a:srgbClr>
                  </a:gs>
                </a:gsLst>
                <a:lin ang="0"/>
              </a:gradFill>
            </p:spPr>
          </p:sp>
          <p:sp>
            <p:nvSpPr>
              <p:cNvPr id="6" name="TextBox 6"/>
              <p:cNvSpPr txBox="1"/>
              <p:nvPr/>
            </p:nvSpPr>
            <p:spPr>
              <a:xfrm>
                <a:off x="0" y="-38100"/>
                <a:ext cx="1434606" cy="481898"/>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461743" y="158363"/>
              <a:ext cx="4352709" cy="368876"/>
            </a:xfrm>
            <a:prstGeom prst="rect">
              <a:avLst/>
            </a:prstGeom>
          </p:spPr>
          <p:txBody>
            <a:bodyPr lIns="0" tIns="0" rIns="0" bIns="0" rtlCol="0" anchor="t">
              <a:spAutoFit/>
            </a:bodyPr>
            <a:lstStyle/>
            <a:p>
              <a:pPr algn="ctr">
                <a:lnSpc>
                  <a:spcPts val="2394"/>
                </a:lnSpc>
              </a:pPr>
              <a:r>
                <a:rPr lang="en-US" sz="1710">
                  <a:solidFill>
                    <a:srgbClr val="20303F"/>
                  </a:solidFill>
                  <a:latin typeface="Inter Bold"/>
                </a:rPr>
                <a:t>Algoritma Pengelompokkan :</a:t>
              </a:r>
            </a:p>
          </p:txBody>
        </p:sp>
        <p:sp>
          <p:nvSpPr>
            <p:cNvPr id="8" name="TextBox 8"/>
            <p:cNvSpPr txBox="1"/>
            <p:nvPr/>
          </p:nvSpPr>
          <p:spPr>
            <a:xfrm>
              <a:off x="189033" y="688785"/>
              <a:ext cx="4898130" cy="589455"/>
            </a:xfrm>
            <a:prstGeom prst="rect">
              <a:avLst/>
            </a:prstGeom>
          </p:spPr>
          <p:txBody>
            <a:bodyPr lIns="0" tIns="0" rIns="0" bIns="0" rtlCol="0" anchor="t">
              <a:spAutoFit/>
            </a:bodyPr>
            <a:lstStyle/>
            <a:p>
              <a:pPr algn="ctr">
                <a:lnSpc>
                  <a:spcPts val="3791"/>
                </a:lnSpc>
              </a:pPr>
              <a:r>
                <a:rPr lang="en-US" sz="2707">
                  <a:solidFill>
                    <a:srgbClr val="20303F">
                      <a:alpha val="69804"/>
                    </a:srgbClr>
                  </a:solidFill>
                  <a:latin typeface="Inter"/>
                </a:rPr>
                <a:t>K-Means Clustering</a:t>
              </a:r>
            </a:p>
          </p:txBody>
        </p:sp>
      </p:grpSp>
      <p:sp>
        <p:nvSpPr>
          <p:cNvPr id="9" name="Freeform 9"/>
          <p:cNvSpPr/>
          <p:nvPr/>
        </p:nvSpPr>
        <p:spPr>
          <a:xfrm>
            <a:off x="8146942" y="4160404"/>
            <a:ext cx="5494251" cy="5594147"/>
          </a:xfrm>
          <a:custGeom>
            <a:avLst/>
            <a:gdLst/>
            <a:ahLst/>
            <a:cxnLst/>
            <a:rect l="l" t="t" r="r" b="b"/>
            <a:pathLst>
              <a:path w="5494251" h="5594147">
                <a:moveTo>
                  <a:pt x="0" y="0"/>
                </a:moveTo>
                <a:lnTo>
                  <a:pt x="5494251" y="0"/>
                </a:lnTo>
                <a:lnTo>
                  <a:pt x="5494251" y="5594147"/>
                </a:lnTo>
                <a:lnTo>
                  <a:pt x="0" y="5594147"/>
                </a:lnTo>
                <a:lnTo>
                  <a:pt x="0" y="0"/>
                </a:lnTo>
                <a:close/>
              </a:path>
            </a:pathLst>
          </a:custGeom>
          <a:blipFill>
            <a:blip r:embed="rId4"/>
            <a:stretch>
              <a:fillRect/>
            </a:stretch>
          </a:blipFill>
        </p:spPr>
      </p:sp>
      <p:grpSp>
        <p:nvGrpSpPr>
          <p:cNvPr id="10" name="Group 10"/>
          <p:cNvGrpSpPr/>
          <p:nvPr/>
        </p:nvGrpSpPr>
        <p:grpSpPr>
          <a:xfrm>
            <a:off x="1028700" y="801386"/>
            <a:ext cx="4498880" cy="873032"/>
            <a:chOff x="0" y="0"/>
            <a:chExt cx="5998506" cy="1164043"/>
          </a:xfrm>
        </p:grpSpPr>
        <p:grpSp>
          <p:nvGrpSpPr>
            <p:cNvPr id="11" name="Group 11"/>
            <p:cNvGrpSpPr/>
            <p:nvPr/>
          </p:nvGrpSpPr>
          <p:grpSpPr>
            <a:xfrm>
              <a:off x="0" y="0"/>
              <a:ext cx="4183198" cy="1164043"/>
              <a:chOff x="0" y="0"/>
              <a:chExt cx="1072963" cy="298569"/>
            </a:xfrm>
          </p:grpSpPr>
          <p:sp>
            <p:nvSpPr>
              <p:cNvPr id="12" name="Freeform 12"/>
              <p:cNvSpPr/>
              <p:nvPr/>
            </p:nvSpPr>
            <p:spPr>
              <a:xfrm>
                <a:off x="0" y="0"/>
                <a:ext cx="1072963" cy="298569"/>
              </a:xfrm>
              <a:custGeom>
                <a:avLst/>
                <a:gdLst/>
                <a:ahLst/>
                <a:cxnLst/>
                <a:rect l="l" t="t" r="r" b="b"/>
                <a:pathLst>
                  <a:path w="1072963" h="298569">
                    <a:moveTo>
                      <a:pt x="149285" y="0"/>
                    </a:moveTo>
                    <a:lnTo>
                      <a:pt x="923678" y="0"/>
                    </a:lnTo>
                    <a:cubicBezTo>
                      <a:pt x="963271" y="0"/>
                      <a:pt x="1001242" y="15728"/>
                      <a:pt x="1029238" y="43724"/>
                    </a:cubicBezTo>
                    <a:cubicBezTo>
                      <a:pt x="1057234" y="71721"/>
                      <a:pt x="1072963" y="109692"/>
                      <a:pt x="1072963" y="149285"/>
                    </a:cubicBezTo>
                    <a:lnTo>
                      <a:pt x="1072963" y="149285"/>
                    </a:lnTo>
                    <a:cubicBezTo>
                      <a:pt x="1072963" y="188877"/>
                      <a:pt x="1057234" y="226849"/>
                      <a:pt x="1029238" y="254845"/>
                    </a:cubicBezTo>
                    <a:cubicBezTo>
                      <a:pt x="1001242" y="282841"/>
                      <a:pt x="963271" y="298569"/>
                      <a:pt x="923678" y="298569"/>
                    </a:cubicBezTo>
                    <a:lnTo>
                      <a:pt x="149285" y="298569"/>
                    </a:lnTo>
                    <a:cubicBezTo>
                      <a:pt x="109692" y="298569"/>
                      <a:pt x="71721" y="282841"/>
                      <a:pt x="43724" y="254845"/>
                    </a:cubicBezTo>
                    <a:cubicBezTo>
                      <a:pt x="15728" y="226849"/>
                      <a:pt x="0" y="188877"/>
                      <a:pt x="0" y="149285"/>
                    </a:cubicBezTo>
                    <a:lnTo>
                      <a:pt x="0" y="149285"/>
                    </a:lnTo>
                    <a:cubicBezTo>
                      <a:pt x="0" y="109692"/>
                      <a:pt x="15728" y="71721"/>
                      <a:pt x="43724" y="43724"/>
                    </a:cubicBezTo>
                    <a:cubicBezTo>
                      <a:pt x="71721" y="15728"/>
                      <a:pt x="109692" y="0"/>
                      <a:pt x="149285" y="0"/>
                    </a:cubicBezTo>
                    <a:close/>
                  </a:path>
                </a:pathLst>
              </a:custGeom>
              <a:gradFill rotWithShape="1">
                <a:gsLst>
                  <a:gs pos="0">
                    <a:srgbClr val="EACDBE">
                      <a:alpha val="100000"/>
                    </a:srgbClr>
                  </a:gs>
                  <a:gs pos="100000">
                    <a:srgbClr val="D59693">
                      <a:alpha val="100000"/>
                    </a:srgbClr>
                  </a:gs>
                </a:gsLst>
                <a:lin ang="0"/>
              </a:gradFill>
            </p:spPr>
          </p:sp>
          <p:sp>
            <p:nvSpPr>
              <p:cNvPr id="13" name="TextBox 13"/>
              <p:cNvSpPr txBox="1"/>
              <p:nvPr/>
            </p:nvSpPr>
            <p:spPr>
              <a:xfrm>
                <a:off x="0" y="-38100"/>
                <a:ext cx="1072963" cy="336669"/>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323839" y="202890"/>
              <a:ext cx="709201" cy="709201"/>
            </a:xfrm>
            <a:custGeom>
              <a:avLst/>
              <a:gdLst/>
              <a:ahLst/>
              <a:cxnLst/>
              <a:rect l="l" t="t" r="r" b="b"/>
              <a:pathLst>
                <a:path w="709201" h="709201">
                  <a:moveTo>
                    <a:pt x="0" y="0"/>
                  </a:moveTo>
                  <a:lnTo>
                    <a:pt x="709200" y="0"/>
                  </a:lnTo>
                  <a:lnTo>
                    <a:pt x="709200" y="709201"/>
                  </a:lnTo>
                  <a:lnTo>
                    <a:pt x="0" y="7092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1249360" y="347813"/>
              <a:ext cx="4749146" cy="447929"/>
            </a:xfrm>
            <a:prstGeom prst="rect">
              <a:avLst/>
            </a:prstGeom>
          </p:spPr>
          <p:txBody>
            <a:bodyPr lIns="0" tIns="0" rIns="0" bIns="0" rtlCol="0" anchor="t">
              <a:spAutoFit/>
            </a:bodyPr>
            <a:lstStyle/>
            <a:p>
              <a:pPr algn="l">
                <a:lnSpc>
                  <a:spcPts val="2616"/>
                </a:lnSpc>
              </a:pPr>
              <a:r>
                <a:rPr lang="en-US" sz="2400">
                  <a:solidFill>
                    <a:srgbClr val="20303F"/>
                  </a:solidFill>
                  <a:latin typeface="Montserrat Semi-Bold"/>
                </a:rPr>
                <a:t>Data Mining</a:t>
              </a:r>
            </a:p>
          </p:txBody>
        </p:sp>
      </p:grpSp>
      <p:sp>
        <p:nvSpPr>
          <p:cNvPr id="16" name="Freeform 16"/>
          <p:cNvSpPr/>
          <p:nvPr/>
        </p:nvSpPr>
        <p:spPr>
          <a:xfrm>
            <a:off x="14619970" y="4160404"/>
            <a:ext cx="2934450" cy="1582718"/>
          </a:xfrm>
          <a:custGeom>
            <a:avLst/>
            <a:gdLst/>
            <a:ahLst/>
            <a:cxnLst/>
            <a:rect l="l" t="t" r="r" b="b"/>
            <a:pathLst>
              <a:path w="2934450" h="1582718">
                <a:moveTo>
                  <a:pt x="0" y="0"/>
                </a:moveTo>
                <a:lnTo>
                  <a:pt x="2934449" y="0"/>
                </a:lnTo>
                <a:lnTo>
                  <a:pt x="2934449" y="1582718"/>
                </a:lnTo>
                <a:lnTo>
                  <a:pt x="0" y="1582718"/>
                </a:lnTo>
                <a:lnTo>
                  <a:pt x="0" y="0"/>
                </a:lnTo>
                <a:close/>
              </a:path>
            </a:pathLst>
          </a:custGeom>
          <a:blipFill>
            <a:blip r:embed="rId5"/>
            <a:stretch>
              <a:fillRect l="-5330" r="-23248"/>
            </a:stretch>
          </a:blipFill>
        </p:spPr>
      </p:sp>
      <p:grpSp>
        <p:nvGrpSpPr>
          <p:cNvPr id="17" name="Group 17"/>
          <p:cNvGrpSpPr/>
          <p:nvPr/>
        </p:nvGrpSpPr>
        <p:grpSpPr>
          <a:xfrm>
            <a:off x="14146308" y="2448322"/>
            <a:ext cx="3881773" cy="1231523"/>
            <a:chOff x="0" y="0"/>
            <a:chExt cx="5175698" cy="1642031"/>
          </a:xfrm>
        </p:grpSpPr>
        <p:grpSp>
          <p:nvGrpSpPr>
            <p:cNvPr id="18" name="Group 18"/>
            <p:cNvGrpSpPr/>
            <p:nvPr/>
          </p:nvGrpSpPr>
          <p:grpSpPr>
            <a:xfrm>
              <a:off x="0" y="0"/>
              <a:ext cx="5175698" cy="1642031"/>
              <a:chOff x="0" y="0"/>
              <a:chExt cx="1434606" cy="455140"/>
            </a:xfrm>
          </p:grpSpPr>
          <p:sp>
            <p:nvSpPr>
              <p:cNvPr id="19" name="Freeform 19"/>
              <p:cNvSpPr/>
              <p:nvPr/>
            </p:nvSpPr>
            <p:spPr>
              <a:xfrm>
                <a:off x="0" y="0"/>
                <a:ext cx="1434606" cy="455140"/>
              </a:xfrm>
              <a:custGeom>
                <a:avLst/>
                <a:gdLst/>
                <a:ahLst/>
                <a:cxnLst/>
                <a:rect l="l" t="t" r="r" b="b"/>
                <a:pathLst>
                  <a:path w="1434606" h="455140">
                    <a:moveTo>
                      <a:pt x="51855" y="0"/>
                    </a:moveTo>
                    <a:lnTo>
                      <a:pt x="1382751" y="0"/>
                    </a:lnTo>
                    <a:cubicBezTo>
                      <a:pt x="1411390" y="0"/>
                      <a:pt x="1434606" y="23216"/>
                      <a:pt x="1434606" y="51855"/>
                    </a:cubicBezTo>
                    <a:lnTo>
                      <a:pt x="1434606" y="403285"/>
                    </a:lnTo>
                    <a:cubicBezTo>
                      <a:pt x="1434606" y="431924"/>
                      <a:pt x="1411390" y="455140"/>
                      <a:pt x="1382751" y="455140"/>
                    </a:cubicBezTo>
                    <a:lnTo>
                      <a:pt x="51855" y="455140"/>
                    </a:lnTo>
                    <a:cubicBezTo>
                      <a:pt x="23216" y="455140"/>
                      <a:pt x="0" y="431924"/>
                      <a:pt x="0" y="403285"/>
                    </a:cubicBezTo>
                    <a:lnTo>
                      <a:pt x="0" y="51855"/>
                    </a:lnTo>
                    <a:cubicBezTo>
                      <a:pt x="0" y="23216"/>
                      <a:pt x="23216" y="0"/>
                      <a:pt x="51855" y="0"/>
                    </a:cubicBezTo>
                    <a:close/>
                  </a:path>
                </a:pathLst>
              </a:custGeom>
              <a:gradFill rotWithShape="1">
                <a:gsLst>
                  <a:gs pos="0">
                    <a:srgbClr val="EACDBE">
                      <a:alpha val="100000"/>
                    </a:srgbClr>
                  </a:gs>
                  <a:gs pos="100000">
                    <a:srgbClr val="D59693">
                      <a:alpha val="100000"/>
                    </a:srgbClr>
                  </a:gs>
                </a:gsLst>
                <a:lin ang="0"/>
              </a:gradFill>
            </p:spPr>
          </p:sp>
          <p:sp>
            <p:nvSpPr>
              <p:cNvPr id="20" name="TextBox 20"/>
              <p:cNvSpPr txBox="1"/>
              <p:nvPr/>
            </p:nvSpPr>
            <p:spPr>
              <a:xfrm>
                <a:off x="0" y="-38100"/>
                <a:ext cx="1434606" cy="493240"/>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461743" y="158363"/>
              <a:ext cx="4352709" cy="368876"/>
            </a:xfrm>
            <a:prstGeom prst="rect">
              <a:avLst/>
            </a:prstGeom>
          </p:spPr>
          <p:txBody>
            <a:bodyPr lIns="0" tIns="0" rIns="0" bIns="0" rtlCol="0" anchor="t">
              <a:spAutoFit/>
            </a:bodyPr>
            <a:lstStyle/>
            <a:p>
              <a:pPr algn="ctr">
                <a:lnSpc>
                  <a:spcPts val="2394"/>
                </a:lnSpc>
              </a:pPr>
              <a:r>
                <a:rPr lang="en-US" sz="1710">
                  <a:solidFill>
                    <a:srgbClr val="20303F"/>
                  </a:solidFill>
                  <a:latin typeface="Inter Bold"/>
                </a:rPr>
                <a:t>Model Regresi :</a:t>
              </a:r>
            </a:p>
          </p:txBody>
        </p:sp>
        <p:sp>
          <p:nvSpPr>
            <p:cNvPr id="22" name="TextBox 22"/>
            <p:cNvSpPr txBox="1"/>
            <p:nvPr/>
          </p:nvSpPr>
          <p:spPr>
            <a:xfrm>
              <a:off x="189033" y="688785"/>
              <a:ext cx="4898130" cy="596147"/>
            </a:xfrm>
            <a:prstGeom prst="rect">
              <a:avLst/>
            </a:prstGeom>
          </p:spPr>
          <p:txBody>
            <a:bodyPr lIns="0" tIns="0" rIns="0" bIns="0" rtlCol="0" anchor="t">
              <a:spAutoFit/>
            </a:bodyPr>
            <a:lstStyle/>
            <a:p>
              <a:pPr algn="ctr">
                <a:lnSpc>
                  <a:spcPts val="3791"/>
                </a:lnSpc>
              </a:pPr>
              <a:r>
                <a:rPr lang="en-US" sz="2707" dirty="0">
                  <a:solidFill>
                    <a:srgbClr val="20303F">
                      <a:alpha val="69804"/>
                    </a:srgbClr>
                  </a:solidFill>
                  <a:latin typeface="Inter"/>
                </a:rPr>
                <a:t>Logistic Regression</a:t>
              </a:r>
            </a:p>
          </p:txBody>
        </p:sp>
      </p:grpSp>
      <p:sp>
        <p:nvSpPr>
          <p:cNvPr id="23" name="Freeform 23"/>
          <p:cNvSpPr/>
          <p:nvPr/>
        </p:nvSpPr>
        <p:spPr>
          <a:xfrm>
            <a:off x="1194414" y="3679846"/>
            <a:ext cx="5362143" cy="2935068"/>
          </a:xfrm>
          <a:custGeom>
            <a:avLst/>
            <a:gdLst/>
            <a:ahLst/>
            <a:cxnLst/>
            <a:rect l="l" t="t" r="r" b="b"/>
            <a:pathLst>
              <a:path w="5362143" h="2935068">
                <a:moveTo>
                  <a:pt x="0" y="0"/>
                </a:moveTo>
                <a:lnTo>
                  <a:pt x="5362143" y="0"/>
                </a:lnTo>
                <a:lnTo>
                  <a:pt x="5362143" y="2935068"/>
                </a:lnTo>
                <a:lnTo>
                  <a:pt x="0" y="2935068"/>
                </a:lnTo>
                <a:lnTo>
                  <a:pt x="0" y="0"/>
                </a:lnTo>
                <a:close/>
              </a:path>
            </a:pathLst>
          </a:custGeom>
          <a:blipFill>
            <a:blip r:embed="rId6"/>
            <a:stretch>
              <a:fillRect/>
            </a:stretch>
          </a:blipFill>
        </p:spPr>
      </p:sp>
      <p:sp>
        <p:nvSpPr>
          <p:cNvPr id="24" name="Freeform 24"/>
          <p:cNvSpPr/>
          <p:nvPr/>
        </p:nvSpPr>
        <p:spPr>
          <a:xfrm>
            <a:off x="326778" y="6975168"/>
            <a:ext cx="2851359" cy="2779383"/>
          </a:xfrm>
          <a:custGeom>
            <a:avLst/>
            <a:gdLst/>
            <a:ahLst/>
            <a:cxnLst/>
            <a:rect l="l" t="t" r="r" b="b"/>
            <a:pathLst>
              <a:path w="2851359" h="2779383">
                <a:moveTo>
                  <a:pt x="0" y="0"/>
                </a:moveTo>
                <a:lnTo>
                  <a:pt x="2851359" y="0"/>
                </a:lnTo>
                <a:lnTo>
                  <a:pt x="2851359" y="2779383"/>
                </a:lnTo>
                <a:lnTo>
                  <a:pt x="0" y="2779383"/>
                </a:lnTo>
                <a:lnTo>
                  <a:pt x="0" y="0"/>
                </a:lnTo>
                <a:close/>
              </a:path>
            </a:pathLst>
          </a:custGeom>
          <a:blipFill>
            <a:blip r:embed="rId7"/>
            <a:stretch>
              <a:fillRect/>
            </a:stretch>
          </a:blipFill>
        </p:spPr>
      </p:sp>
      <p:sp>
        <p:nvSpPr>
          <p:cNvPr id="25" name="Freeform 25"/>
          <p:cNvSpPr/>
          <p:nvPr/>
        </p:nvSpPr>
        <p:spPr>
          <a:xfrm>
            <a:off x="3416262" y="6975168"/>
            <a:ext cx="4281063" cy="2744917"/>
          </a:xfrm>
          <a:custGeom>
            <a:avLst/>
            <a:gdLst/>
            <a:ahLst/>
            <a:cxnLst/>
            <a:rect l="l" t="t" r="r" b="b"/>
            <a:pathLst>
              <a:path w="4281063" h="2744917">
                <a:moveTo>
                  <a:pt x="0" y="0"/>
                </a:moveTo>
                <a:lnTo>
                  <a:pt x="4281062" y="0"/>
                </a:lnTo>
                <a:lnTo>
                  <a:pt x="4281062" y="2744916"/>
                </a:lnTo>
                <a:lnTo>
                  <a:pt x="0" y="2744916"/>
                </a:lnTo>
                <a:lnTo>
                  <a:pt x="0" y="0"/>
                </a:lnTo>
                <a:close/>
              </a:path>
            </a:pathLst>
          </a:custGeom>
          <a:blipFill>
            <a:blip r:embed="rId8"/>
            <a:stretch>
              <a:fillRect/>
            </a:stretch>
          </a:blipFill>
        </p:spPr>
      </p:sp>
      <p:grpSp>
        <p:nvGrpSpPr>
          <p:cNvPr id="26" name="Group 26"/>
          <p:cNvGrpSpPr/>
          <p:nvPr/>
        </p:nvGrpSpPr>
        <p:grpSpPr>
          <a:xfrm>
            <a:off x="2526278" y="2448322"/>
            <a:ext cx="2698415" cy="849872"/>
            <a:chOff x="0" y="0"/>
            <a:chExt cx="3597887" cy="1133163"/>
          </a:xfrm>
        </p:grpSpPr>
        <p:grpSp>
          <p:nvGrpSpPr>
            <p:cNvPr id="27" name="Group 27"/>
            <p:cNvGrpSpPr/>
            <p:nvPr/>
          </p:nvGrpSpPr>
          <p:grpSpPr>
            <a:xfrm>
              <a:off x="0" y="0"/>
              <a:ext cx="3597887" cy="1133163"/>
              <a:chOff x="0" y="0"/>
              <a:chExt cx="997267" cy="314091"/>
            </a:xfrm>
          </p:grpSpPr>
          <p:sp>
            <p:nvSpPr>
              <p:cNvPr id="28" name="Freeform 28"/>
              <p:cNvSpPr/>
              <p:nvPr/>
            </p:nvSpPr>
            <p:spPr>
              <a:xfrm>
                <a:off x="0" y="0"/>
                <a:ext cx="997267" cy="314091"/>
              </a:xfrm>
              <a:custGeom>
                <a:avLst/>
                <a:gdLst/>
                <a:ahLst/>
                <a:cxnLst/>
                <a:rect l="l" t="t" r="r" b="b"/>
                <a:pathLst>
                  <a:path w="997267" h="314091">
                    <a:moveTo>
                      <a:pt x="74596" y="0"/>
                    </a:moveTo>
                    <a:lnTo>
                      <a:pt x="922671" y="0"/>
                    </a:lnTo>
                    <a:cubicBezTo>
                      <a:pt x="942455" y="0"/>
                      <a:pt x="961429" y="7859"/>
                      <a:pt x="975418" y="21849"/>
                    </a:cubicBezTo>
                    <a:cubicBezTo>
                      <a:pt x="989407" y="35838"/>
                      <a:pt x="997267" y="54812"/>
                      <a:pt x="997267" y="74596"/>
                    </a:cubicBezTo>
                    <a:lnTo>
                      <a:pt x="997267" y="239496"/>
                    </a:lnTo>
                    <a:cubicBezTo>
                      <a:pt x="997267" y="259280"/>
                      <a:pt x="989407" y="278253"/>
                      <a:pt x="975418" y="292243"/>
                    </a:cubicBezTo>
                    <a:cubicBezTo>
                      <a:pt x="961429" y="306232"/>
                      <a:pt x="942455" y="314091"/>
                      <a:pt x="922671" y="314091"/>
                    </a:cubicBezTo>
                    <a:lnTo>
                      <a:pt x="74596" y="314091"/>
                    </a:lnTo>
                    <a:cubicBezTo>
                      <a:pt x="54812" y="314091"/>
                      <a:pt x="35838" y="306232"/>
                      <a:pt x="21849" y="292243"/>
                    </a:cubicBezTo>
                    <a:cubicBezTo>
                      <a:pt x="7859" y="278253"/>
                      <a:pt x="0" y="259280"/>
                      <a:pt x="0" y="239496"/>
                    </a:cubicBezTo>
                    <a:lnTo>
                      <a:pt x="0" y="74596"/>
                    </a:lnTo>
                    <a:cubicBezTo>
                      <a:pt x="0" y="54812"/>
                      <a:pt x="7859" y="35838"/>
                      <a:pt x="21849" y="21849"/>
                    </a:cubicBezTo>
                    <a:cubicBezTo>
                      <a:pt x="35838" y="7859"/>
                      <a:pt x="54812" y="0"/>
                      <a:pt x="74596" y="0"/>
                    </a:cubicBezTo>
                    <a:close/>
                  </a:path>
                </a:pathLst>
              </a:custGeom>
              <a:gradFill rotWithShape="1">
                <a:gsLst>
                  <a:gs pos="0">
                    <a:srgbClr val="EACDBE">
                      <a:alpha val="100000"/>
                    </a:srgbClr>
                  </a:gs>
                  <a:gs pos="100000">
                    <a:srgbClr val="D59693">
                      <a:alpha val="100000"/>
                    </a:srgbClr>
                  </a:gs>
                </a:gsLst>
                <a:lin ang="0"/>
              </a:gradFill>
            </p:spPr>
          </p:sp>
          <p:sp>
            <p:nvSpPr>
              <p:cNvPr id="29" name="TextBox 29"/>
              <p:cNvSpPr txBox="1"/>
              <p:nvPr/>
            </p:nvSpPr>
            <p:spPr>
              <a:xfrm>
                <a:off x="0" y="-38100"/>
                <a:ext cx="997267" cy="352191"/>
              </a:xfrm>
              <a:prstGeom prst="rect">
                <a:avLst/>
              </a:prstGeom>
            </p:spPr>
            <p:txBody>
              <a:bodyPr lIns="50800" tIns="50800" rIns="50800" bIns="50800" rtlCol="0" anchor="ctr"/>
              <a:lstStyle/>
              <a:p>
                <a:pPr algn="ctr">
                  <a:lnSpc>
                    <a:spcPts val="2659"/>
                  </a:lnSpc>
                </a:pPr>
                <a:endParaRPr/>
              </a:p>
            </p:txBody>
          </p:sp>
        </p:grpSp>
        <p:sp>
          <p:nvSpPr>
            <p:cNvPr id="30" name="TextBox 30"/>
            <p:cNvSpPr txBox="1"/>
            <p:nvPr/>
          </p:nvSpPr>
          <p:spPr>
            <a:xfrm>
              <a:off x="642095" y="243886"/>
              <a:ext cx="2313696" cy="589455"/>
            </a:xfrm>
            <a:prstGeom prst="rect">
              <a:avLst/>
            </a:prstGeom>
          </p:spPr>
          <p:txBody>
            <a:bodyPr lIns="0" tIns="0" rIns="0" bIns="0" rtlCol="0" anchor="t">
              <a:spAutoFit/>
            </a:bodyPr>
            <a:lstStyle/>
            <a:p>
              <a:pPr algn="ctr">
                <a:lnSpc>
                  <a:spcPts val="3791"/>
                </a:lnSpc>
              </a:pPr>
              <a:r>
                <a:rPr lang="en-US" sz="2707">
                  <a:solidFill>
                    <a:srgbClr val="20303F">
                      <a:alpha val="69804"/>
                    </a:srgbClr>
                  </a:solidFill>
                  <a:latin typeface="Inter"/>
                </a:rPr>
                <a:t>Visualisasi</a:t>
              </a:r>
            </a:p>
          </p:txBody>
        </p:sp>
      </p:grpSp>
      <p:sp>
        <p:nvSpPr>
          <p:cNvPr id="31" name="Freeform 31"/>
          <p:cNvSpPr/>
          <p:nvPr/>
        </p:nvSpPr>
        <p:spPr>
          <a:xfrm>
            <a:off x="14357943" y="7624983"/>
            <a:ext cx="3458504" cy="2129567"/>
          </a:xfrm>
          <a:custGeom>
            <a:avLst/>
            <a:gdLst/>
            <a:ahLst/>
            <a:cxnLst/>
            <a:rect l="l" t="t" r="r" b="b"/>
            <a:pathLst>
              <a:path w="3458504" h="2129567">
                <a:moveTo>
                  <a:pt x="0" y="0"/>
                </a:moveTo>
                <a:lnTo>
                  <a:pt x="3458504" y="0"/>
                </a:lnTo>
                <a:lnTo>
                  <a:pt x="3458504" y="2129568"/>
                </a:lnTo>
                <a:lnTo>
                  <a:pt x="0" y="2129568"/>
                </a:lnTo>
                <a:lnTo>
                  <a:pt x="0" y="0"/>
                </a:lnTo>
                <a:close/>
              </a:path>
            </a:pathLst>
          </a:custGeom>
          <a:blipFill>
            <a:blip r:embed="rId9"/>
            <a:stretch>
              <a:fillRect/>
            </a:stretch>
          </a:blipFill>
        </p:spPr>
      </p:sp>
      <p:grpSp>
        <p:nvGrpSpPr>
          <p:cNvPr id="32" name="Group 32"/>
          <p:cNvGrpSpPr/>
          <p:nvPr/>
        </p:nvGrpSpPr>
        <p:grpSpPr>
          <a:xfrm>
            <a:off x="14146308" y="6068291"/>
            <a:ext cx="3881773" cy="1231523"/>
            <a:chOff x="0" y="0"/>
            <a:chExt cx="5175698" cy="1642031"/>
          </a:xfrm>
        </p:grpSpPr>
        <p:grpSp>
          <p:nvGrpSpPr>
            <p:cNvPr id="33" name="Group 33"/>
            <p:cNvGrpSpPr/>
            <p:nvPr/>
          </p:nvGrpSpPr>
          <p:grpSpPr>
            <a:xfrm>
              <a:off x="0" y="0"/>
              <a:ext cx="5175698" cy="1642031"/>
              <a:chOff x="0" y="0"/>
              <a:chExt cx="1434606" cy="455140"/>
            </a:xfrm>
          </p:grpSpPr>
          <p:sp>
            <p:nvSpPr>
              <p:cNvPr id="34" name="Freeform 34"/>
              <p:cNvSpPr/>
              <p:nvPr/>
            </p:nvSpPr>
            <p:spPr>
              <a:xfrm>
                <a:off x="0" y="0"/>
                <a:ext cx="1434606" cy="455140"/>
              </a:xfrm>
              <a:custGeom>
                <a:avLst/>
                <a:gdLst/>
                <a:ahLst/>
                <a:cxnLst/>
                <a:rect l="l" t="t" r="r" b="b"/>
                <a:pathLst>
                  <a:path w="1434606" h="455140">
                    <a:moveTo>
                      <a:pt x="51855" y="0"/>
                    </a:moveTo>
                    <a:lnTo>
                      <a:pt x="1382751" y="0"/>
                    </a:lnTo>
                    <a:cubicBezTo>
                      <a:pt x="1411390" y="0"/>
                      <a:pt x="1434606" y="23216"/>
                      <a:pt x="1434606" y="51855"/>
                    </a:cubicBezTo>
                    <a:lnTo>
                      <a:pt x="1434606" y="403285"/>
                    </a:lnTo>
                    <a:cubicBezTo>
                      <a:pt x="1434606" y="431924"/>
                      <a:pt x="1411390" y="455140"/>
                      <a:pt x="1382751" y="455140"/>
                    </a:cubicBezTo>
                    <a:lnTo>
                      <a:pt x="51855" y="455140"/>
                    </a:lnTo>
                    <a:cubicBezTo>
                      <a:pt x="23216" y="455140"/>
                      <a:pt x="0" y="431924"/>
                      <a:pt x="0" y="403285"/>
                    </a:cubicBezTo>
                    <a:lnTo>
                      <a:pt x="0" y="51855"/>
                    </a:lnTo>
                    <a:cubicBezTo>
                      <a:pt x="0" y="23216"/>
                      <a:pt x="23216" y="0"/>
                      <a:pt x="51855" y="0"/>
                    </a:cubicBezTo>
                    <a:close/>
                  </a:path>
                </a:pathLst>
              </a:custGeom>
              <a:gradFill rotWithShape="1">
                <a:gsLst>
                  <a:gs pos="0">
                    <a:srgbClr val="EACDBE">
                      <a:alpha val="100000"/>
                    </a:srgbClr>
                  </a:gs>
                  <a:gs pos="100000">
                    <a:srgbClr val="D59693">
                      <a:alpha val="100000"/>
                    </a:srgbClr>
                  </a:gs>
                </a:gsLst>
                <a:lin ang="0"/>
              </a:gradFill>
            </p:spPr>
          </p:sp>
          <p:sp>
            <p:nvSpPr>
              <p:cNvPr id="35" name="TextBox 35"/>
              <p:cNvSpPr txBox="1"/>
              <p:nvPr/>
            </p:nvSpPr>
            <p:spPr>
              <a:xfrm>
                <a:off x="0" y="-38100"/>
                <a:ext cx="1434606" cy="493240"/>
              </a:xfrm>
              <a:prstGeom prst="rect">
                <a:avLst/>
              </a:prstGeom>
            </p:spPr>
            <p:txBody>
              <a:bodyPr lIns="50800" tIns="50800" rIns="50800" bIns="50800" rtlCol="0" anchor="ctr"/>
              <a:lstStyle/>
              <a:p>
                <a:pPr algn="ctr">
                  <a:lnSpc>
                    <a:spcPts val="2659"/>
                  </a:lnSpc>
                </a:pPr>
                <a:endParaRPr/>
              </a:p>
            </p:txBody>
          </p:sp>
        </p:grpSp>
        <p:sp>
          <p:nvSpPr>
            <p:cNvPr id="36" name="TextBox 36"/>
            <p:cNvSpPr txBox="1"/>
            <p:nvPr/>
          </p:nvSpPr>
          <p:spPr>
            <a:xfrm>
              <a:off x="461743" y="158363"/>
              <a:ext cx="4352709" cy="368876"/>
            </a:xfrm>
            <a:prstGeom prst="rect">
              <a:avLst/>
            </a:prstGeom>
          </p:spPr>
          <p:txBody>
            <a:bodyPr lIns="0" tIns="0" rIns="0" bIns="0" rtlCol="0" anchor="t">
              <a:spAutoFit/>
            </a:bodyPr>
            <a:lstStyle/>
            <a:p>
              <a:pPr algn="ctr">
                <a:lnSpc>
                  <a:spcPts val="2394"/>
                </a:lnSpc>
              </a:pPr>
              <a:r>
                <a:rPr lang="en-US" sz="1710">
                  <a:solidFill>
                    <a:srgbClr val="20303F"/>
                  </a:solidFill>
                  <a:latin typeface="Inter Bold"/>
                </a:rPr>
                <a:t>Model Regresi :</a:t>
              </a:r>
            </a:p>
          </p:txBody>
        </p:sp>
        <p:sp>
          <p:nvSpPr>
            <p:cNvPr id="37" name="TextBox 37"/>
            <p:cNvSpPr txBox="1"/>
            <p:nvPr/>
          </p:nvSpPr>
          <p:spPr>
            <a:xfrm>
              <a:off x="189033" y="688785"/>
              <a:ext cx="4898130" cy="596147"/>
            </a:xfrm>
            <a:prstGeom prst="rect">
              <a:avLst/>
            </a:prstGeom>
          </p:spPr>
          <p:txBody>
            <a:bodyPr lIns="0" tIns="0" rIns="0" bIns="0" rtlCol="0" anchor="t">
              <a:spAutoFit/>
            </a:bodyPr>
            <a:lstStyle/>
            <a:p>
              <a:pPr algn="ctr">
                <a:lnSpc>
                  <a:spcPts val="3791"/>
                </a:lnSpc>
              </a:pPr>
              <a:r>
                <a:rPr lang="en-US" sz="2707" dirty="0">
                  <a:solidFill>
                    <a:srgbClr val="20303F">
                      <a:alpha val="69804"/>
                    </a:srgbClr>
                  </a:solidFill>
                  <a:latin typeface="Inter"/>
                </a:rPr>
                <a:t>Linear Regression</a:t>
              </a:r>
            </a:p>
          </p:txBody>
        </p:sp>
      </p:grpSp>
      <p:sp>
        <p:nvSpPr>
          <p:cNvPr id="38" name="TextBox 38"/>
          <p:cNvSpPr txBox="1"/>
          <p:nvPr/>
        </p:nvSpPr>
        <p:spPr>
          <a:xfrm>
            <a:off x="7364241" y="915453"/>
            <a:ext cx="3559517" cy="854480"/>
          </a:xfrm>
          <a:prstGeom prst="rect">
            <a:avLst/>
          </a:prstGeom>
        </p:spPr>
        <p:txBody>
          <a:bodyPr lIns="0" tIns="0" rIns="0" bIns="0" rtlCol="0" anchor="t">
            <a:spAutoFit/>
          </a:bodyPr>
          <a:lstStyle/>
          <a:p>
            <a:pPr marL="0" lvl="0" indent="0" algn="ctr">
              <a:lnSpc>
                <a:spcPts val="6758"/>
              </a:lnSpc>
              <a:spcBef>
                <a:spcPct val="0"/>
              </a:spcBef>
            </a:pPr>
            <a:r>
              <a:rPr lang="en-US" sz="5363">
                <a:solidFill>
                  <a:srgbClr val="FFFFFF"/>
                </a:solidFill>
                <a:latin typeface="Montserrat Semi-Bold"/>
              </a:rPr>
              <a:t>Modelling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303F"/>
        </a:solidFill>
        <a:effectLst/>
      </p:bgPr>
    </p:bg>
    <p:spTree>
      <p:nvGrpSpPr>
        <p:cNvPr id="1" name=""/>
        <p:cNvGrpSpPr/>
        <p:nvPr/>
      </p:nvGrpSpPr>
      <p:grpSpPr>
        <a:xfrm>
          <a:off x="0" y="0"/>
          <a:ext cx="0" cy="0"/>
          <a:chOff x="0" y="0"/>
          <a:chExt cx="0" cy="0"/>
        </a:xfrm>
      </p:grpSpPr>
      <p:sp>
        <p:nvSpPr>
          <p:cNvPr id="2" name="Freeform 2"/>
          <p:cNvSpPr/>
          <p:nvPr/>
        </p:nvSpPr>
        <p:spPr>
          <a:xfrm>
            <a:off x="1271579" y="953553"/>
            <a:ext cx="531901" cy="531901"/>
          </a:xfrm>
          <a:custGeom>
            <a:avLst/>
            <a:gdLst/>
            <a:ahLst/>
            <a:cxnLst/>
            <a:rect l="l" t="t" r="r" b="b"/>
            <a:pathLst>
              <a:path w="531901" h="531901">
                <a:moveTo>
                  <a:pt x="0" y="0"/>
                </a:moveTo>
                <a:lnTo>
                  <a:pt x="531901" y="0"/>
                </a:lnTo>
                <a:lnTo>
                  <a:pt x="531901" y="531901"/>
                </a:lnTo>
                <a:lnTo>
                  <a:pt x="0" y="5319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2207588" y="9512818"/>
            <a:ext cx="7979569" cy="2264569"/>
            <a:chOff x="0" y="0"/>
            <a:chExt cx="2101615" cy="596430"/>
          </a:xfrm>
        </p:grpSpPr>
        <p:sp>
          <p:nvSpPr>
            <p:cNvPr id="4" name="Freeform 4"/>
            <p:cNvSpPr/>
            <p:nvPr/>
          </p:nvSpPr>
          <p:spPr>
            <a:xfrm>
              <a:off x="0" y="0"/>
              <a:ext cx="2101615" cy="596430"/>
            </a:xfrm>
            <a:custGeom>
              <a:avLst/>
              <a:gdLst/>
              <a:ahLst/>
              <a:cxnLst/>
              <a:rect l="l" t="t" r="r" b="b"/>
              <a:pathLst>
                <a:path w="2101615" h="596430">
                  <a:moveTo>
                    <a:pt x="58213" y="0"/>
                  </a:moveTo>
                  <a:lnTo>
                    <a:pt x="2043402" y="0"/>
                  </a:lnTo>
                  <a:cubicBezTo>
                    <a:pt x="2075552" y="0"/>
                    <a:pt x="2101615" y="26063"/>
                    <a:pt x="2101615" y="58213"/>
                  </a:cubicBezTo>
                  <a:lnTo>
                    <a:pt x="2101615" y="538217"/>
                  </a:lnTo>
                  <a:cubicBezTo>
                    <a:pt x="2101615" y="570367"/>
                    <a:pt x="2075552" y="596430"/>
                    <a:pt x="2043402" y="596430"/>
                  </a:cubicBezTo>
                  <a:lnTo>
                    <a:pt x="58213" y="596430"/>
                  </a:lnTo>
                  <a:cubicBezTo>
                    <a:pt x="26063" y="596430"/>
                    <a:pt x="0" y="570367"/>
                    <a:pt x="0" y="538217"/>
                  </a:cubicBezTo>
                  <a:lnTo>
                    <a:pt x="0" y="58213"/>
                  </a:lnTo>
                  <a:cubicBezTo>
                    <a:pt x="0" y="26063"/>
                    <a:pt x="26063" y="0"/>
                    <a:pt x="58213" y="0"/>
                  </a:cubicBezTo>
                  <a:close/>
                </a:path>
              </a:pathLst>
            </a:custGeom>
            <a:gradFill rotWithShape="1">
              <a:gsLst>
                <a:gs pos="0">
                  <a:srgbClr val="EACDBE">
                    <a:alpha val="100000"/>
                  </a:srgbClr>
                </a:gs>
                <a:gs pos="100000">
                  <a:srgbClr val="D59693">
                    <a:alpha val="100000"/>
                  </a:srgbClr>
                </a:gs>
              </a:gsLst>
              <a:lin ang="0"/>
            </a:gradFill>
          </p:spPr>
        </p:sp>
        <p:sp>
          <p:nvSpPr>
            <p:cNvPr id="5" name="TextBox 5"/>
            <p:cNvSpPr txBox="1"/>
            <p:nvPr/>
          </p:nvSpPr>
          <p:spPr>
            <a:xfrm>
              <a:off x="0" y="-38100"/>
              <a:ext cx="2101615" cy="63453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028700" y="801386"/>
            <a:ext cx="4498880" cy="873032"/>
            <a:chOff x="0" y="0"/>
            <a:chExt cx="5998506" cy="1164043"/>
          </a:xfrm>
        </p:grpSpPr>
        <p:grpSp>
          <p:nvGrpSpPr>
            <p:cNvPr id="7" name="Group 7"/>
            <p:cNvGrpSpPr/>
            <p:nvPr/>
          </p:nvGrpSpPr>
          <p:grpSpPr>
            <a:xfrm>
              <a:off x="0" y="0"/>
              <a:ext cx="4183198" cy="1164043"/>
              <a:chOff x="0" y="0"/>
              <a:chExt cx="1072963" cy="298569"/>
            </a:xfrm>
          </p:grpSpPr>
          <p:sp>
            <p:nvSpPr>
              <p:cNvPr id="8" name="Freeform 8"/>
              <p:cNvSpPr/>
              <p:nvPr/>
            </p:nvSpPr>
            <p:spPr>
              <a:xfrm>
                <a:off x="0" y="0"/>
                <a:ext cx="1072963" cy="298569"/>
              </a:xfrm>
              <a:custGeom>
                <a:avLst/>
                <a:gdLst/>
                <a:ahLst/>
                <a:cxnLst/>
                <a:rect l="l" t="t" r="r" b="b"/>
                <a:pathLst>
                  <a:path w="1072963" h="298569">
                    <a:moveTo>
                      <a:pt x="149285" y="0"/>
                    </a:moveTo>
                    <a:lnTo>
                      <a:pt x="923678" y="0"/>
                    </a:lnTo>
                    <a:cubicBezTo>
                      <a:pt x="963271" y="0"/>
                      <a:pt x="1001242" y="15728"/>
                      <a:pt x="1029238" y="43724"/>
                    </a:cubicBezTo>
                    <a:cubicBezTo>
                      <a:pt x="1057234" y="71721"/>
                      <a:pt x="1072963" y="109692"/>
                      <a:pt x="1072963" y="149285"/>
                    </a:cubicBezTo>
                    <a:lnTo>
                      <a:pt x="1072963" y="149285"/>
                    </a:lnTo>
                    <a:cubicBezTo>
                      <a:pt x="1072963" y="188877"/>
                      <a:pt x="1057234" y="226849"/>
                      <a:pt x="1029238" y="254845"/>
                    </a:cubicBezTo>
                    <a:cubicBezTo>
                      <a:pt x="1001242" y="282841"/>
                      <a:pt x="963271" y="298569"/>
                      <a:pt x="923678" y="298569"/>
                    </a:cubicBezTo>
                    <a:lnTo>
                      <a:pt x="149285" y="298569"/>
                    </a:lnTo>
                    <a:cubicBezTo>
                      <a:pt x="109692" y="298569"/>
                      <a:pt x="71721" y="282841"/>
                      <a:pt x="43724" y="254845"/>
                    </a:cubicBezTo>
                    <a:cubicBezTo>
                      <a:pt x="15728" y="226849"/>
                      <a:pt x="0" y="188877"/>
                      <a:pt x="0" y="149285"/>
                    </a:cubicBezTo>
                    <a:lnTo>
                      <a:pt x="0" y="149285"/>
                    </a:lnTo>
                    <a:cubicBezTo>
                      <a:pt x="0" y="109692"/>
                      <a:pt x="15728" y="71721"/>
                      <a:pt x="43724" y="43724"/>
                    </a:cubicBezTo>
                    <a:cubicBezTo>
                      <a:pt x="71721" y="15728"/>
                      <a:pt x="109692" y="0"/>
                      <a:pt x="149285" y="0"/>
                    </a:cubicBezTo>
                    <a:close/>
                  </a:path>
                </a:pathLst>
              </a:custGeom>
              <a:gradFill rotWithShape="1">
                <a:gsLst>
                  <a:gs pos="0">
                    <a:srgbClr val="EACDBE">
                      <a:alpha val="100000"/>
                    </a:srgbClr>
                  </a:gs>
                  <a:gs pos="100000">
                    <a:srgbClr val="D59693">
                      <a:alpha val="100000"/>
                    </a:srgbClr>
                  </a:gs>
                </a:gsLst>
                <a:lin ang="0"/>
              </a:gradFill>
            </p:spPr>
          </p:sp>
          <p:sp>
            <p:nvSpPr>
              <p:cNvPr id="9" name="TextBox 9"/>
              <p:cNvSpPr txBox="1"/>
              <p:nvPr/>
            </p:nvSpPr>
            <p:spPr>
              <a:xfrm>
                <a:off x="0" y="-38100"/>
                <a:ext cx="1072963" cy="336669"/>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323839" y="202890"/>
              <a:ext cx="709201" cy="709201"/>
            </a:xfrm>
            <a:custGeom>
              <a:avLst/>
              <a:gdLst/>
              <a:ahLst/>
              <a:cxnLst/>
              <a:rect l="l" t="t" r="r" b="b"/>
              <a:pathLst>
                <a:path w="709201" h="709201">
                  <a:moveTo>
                    <a:pt x="0" y="0"/>
                  </a:moveTo>
                  <a:lnTo>
                    <a:pt x="709200" y="0"/>
                  </a:lnTo>
                  <a:lnTo>
                    <a:pt x="709200" y="709201"/>
                  </a:lnTo>
                  <a:lnTo>
                    <a:pt x="0" y="7092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1249360" y="347813"/>
              <a:ext cx="4749146" cy="447929"/>
            </a:xfrm>
            <a:prstGeom prst="rect">
              <a:avLst/>
            </a:prstGeom>
          </p:spPr>
          <p:txBody>
            <a:bodyPr lIns="0" tIns="0" rIns="0" bIns="0" rtlCol="0" anchor="t">
              <a:spAutoFit/>
            </a:bodyPr>
            <a:lstStyle/>
            <a:p>
              <a:pPr algn="l">
                <a:lnSpc>
                  <a:spcPts val="2616"/>
                </a:lnSpc>
              </a:pPr>
              <a:r>
                <a:rPr lang="en-US" sz="2400">
                  <a:solidFill>
                    <a:srgbClr val="20303F"/>
                  </a:solidFill>
                  <a:latin typeface="Montserrat Semi-Bold"/>
                </a:rPr>
                <a:t>Data Mining</a:t>
              </a:r>
            </a:p>
          </p:txBody>
        </p:sp>
      </p:grpSp>
      <p:sp>
        <p:nvSpPr>
          <p:cNvPr id="12" name="Freeform 12"/>
          <p:cNvSpPr/>
          <p:nvPr/>
        </p:nvSpPr>
        <p:spPr>
          <a:xfrm>
            <a:off x="484450" y="3446734"/>
            <a:ext cx="8173109" cy="2221347"/>
          </a:xfrm>
          <a:custGeom>
            <a:avLst/>
            <a:gdLst/>
            <a:ahLst/>
            <a:cxnLst/>
            <a:rect l="l" t="t" r="r" b="b"/>
            <a:pathLst>
              <a:path w="8173109" h="2221347">
                <a:moveTo>
                  <a:pt x="0" y="0"/>
                </a:moveTo>
                <a:lnTo>
                  <a:pt x="8173109" y="0"/>
                </a:lnTo>
                <a:lnTo>
                  <a:pt x="8173109" y="2221347"/>
                </a:lnTo>
                <a:lnTo>
                  <a:pt x="0" y="2221347"/>
                </a:lnTo>
                <a:lnTo>
                  <a:pt x="0" y="0"/>
                </a:lnTo>
                <a:close/>
              </a:path>
            </a:pathLst>
          </a:custGeom>
          <a:blipFill>
            <a:blip r:embed="rId4"/>
            <a:stretch>
              <a:fillRect/>
            </a:stretch>
          </a:blipFill>
        </p:spPr>
      </p:sp>
      <p:sp>
        <p:nvSpPr>
          <p:cNvPr id="13" name="Freeform 13"/>
          <p:cNvSpPr/>
          <p:nvPr/>
        </p:nvSpPr>
        <p:spPr>
          <a:xfrm>
            <a:off x="9144000" y="3446734"/>
            <a:ext cx="8514273" cy="2829456"/>
          </a:xfrm>
          <a:custGeom>
            <a:avLst/>
            <a:gdLst/>
            <a:ahLst/>
            <a:cxnLst/>
            <a:rect l="l" t="t" r="r" b="b"/>
            <a:pathLst>
              <a:path w="8514273" h="2829456">
                <a:moveTo>
                  <a:pt x="0" y="0"/>
                </a:moveTo>
                <a:lnTo>
                  <a:pt x="8514273" y="0"/>
                </a:lnTo>
                <a:lnTo>
                  <a:pt x="8514273" y="2829456"/>
                </a:lnTo>
                <a:lnTo>
                  <a:pt x="0" y="2829456"/>
                </a:lnTo>
                <a:lnTo>
                  <a:pt x="0" y="0"/>
                </a:lnTo>
                <a:close/>
              </a:path>
            </a:pathLst>
          </a:custGeom>
          <a:blipFill>
            <a:blip r:embed="rId5"/>
            <a:stretch>
              <a:fillRect t="-2790" r="-46369" b="-2790"/>
            </a:stretch>
          </a:blipFill>
        </p:spPr>
      </p:sp>
      <p:sp>
        <p:nvSpPr>
          <p:cNvPr id="14" name="TextBox 14"/>
          <p:cNvSpPr txBox="1"/>
          <p:nvPr/>
        </p:nvSpPr>
        <p:spPr>
          <a:xfrm>
            <a:off x="7622152" y="819938"/>
            <a:ext cx="3808395" cy="854480"/>
          </a:xfrm>
          <a:prstGeom prst="rect">
            <a:avLst/>
          </a:prstGeom>
        </p:spPr>
        <p:txBody>
          <a:bodyPr lIns="0" tIns="0" rIns="0" bIns="0" rtlCol="0" anchor="t">
            <a:spAutoFit/>
          </a:bodyPr>
          <a:lstStyle/>
          <a:p>
            <a:pPr marL="0" lvl="0" indent="0" algn="ctr">
              <a:lnSpc>
                <a:spcPts val="6758"/>
              </a:lnSpc>
              <a:spcBef>
                <a:spcPct val="0"/>
              </a:spcBef>
            </a:pPr>
            <a:r>
              <a:rPr lang="en-US" sz="5363">
                <a:solidFill>
                  <a:srgbClr val="FFFFFF"/>
                </a:solidFill>
                <a:latin typeface="Montserrat Semi-Bold"/>
              </a:rPr>
              <a:t>Evaluation</a:t>
            </a:r>
          </a:p>
        </p:txBody>
      </p:sp>
      <p:sp>
        <p:nvSpPr>
          <p:cNvPr id="15" name="TextBox 15"/>
          <p:cNvSpPr txBox="1"/>
          <p:nvPr/>
        </p:nvSpPr>
        <p:spPr>
          <a:xfrm>
            <a:off x="643488" y="6196317"/>
            <a:ext cx="7855032" cy="2740639"/>
          </a:xfrm>
          <a:prstGeom prst="rect">
            <a:avLst/>
          </a:prstGeom>
        </p:spPr>
        <p:txBody>
          <a:bodyPr lIns="0" tIns="0" rIns="0" bIns="0" rtlCol="0" anchor="t">
            <a:spAutoFit/>
          </a:bodyPr>
          <a:lstStyle/>
          <a:p>
            <a:pPr algn="l">
              <a:lnSpc>
                <a:spcPts val="2766"/>
              </a:lnSpc>
            </a:pPr>
            <a:r>
              <a:rPr lang="en-US" sz="1975">
                <a:solidFill>
                  <a:srgbClr val="FFFFFF"/>
                </a:solidFill>
                <a:latin typeface="Inter Bold"/>
              </a:rPr>
              <a:t>Dari nilai di atas, menunjukkan koefisien korelasi Pearson antara kolom yang bersangkutan adalah:</a:t>
            </a:r>
          </a:p>
          <a:p>
            <a:pPr marL="426580" lvl="1" indent="-213290" algn="l">
              <a:lnSpc>
                <a:spcPts val="2766"/>
              </a:lnSpc>
              <a:buFont typeface="Arial"/>
              <a:buChar char="•"/>
            </a:pPr>
            <a:r>
              <a:rPr lang="en-US" sz="1975">
                <a:solidFill>
                  <a:srgbClr val="FFFFFF"/>
                </a:solidFill>
                <a:latin typeface="Inter Bold"/>
              </a:rPr>
              <a:t>Frequency of purchases dengan Age adalah 0,008240, menunjukkan hubungan positif.</a:t>
            </a:r>
          </a:p>
          <a:p>
            <a:pPr marL="426580" lvl="1" indent="-213290" algn="l">
              <a:lnSpc>
                <a:spcPts val="2766"/>
              </a:lnSpc>
              <a:buFont typeface="Arial"/>
              <a:buChar char="•"/>
            </a:pPr>
            <a:r>
              <a:rPr lang="en-US" sz="1975">
                <a:solidFill>
                  <a:srgbClr val="FFFFFF"/>
                </a:solidFill>
                <a:latin typeface="Inter Bold"/>
              </a:rPr>
              <a:t>Frequency of purchases dengan Purchase amount adalah -0,009397, menunjukkan hubungan negatif.</a:t>
            </a:r>
          </a:p>
          <a:p>
            <a:pPr marL="426580" lvl="1" indent="-213290" algn="l">
              <a:lnSpc>
                <a:spcPts val="2766"/>
              </a:lnSpc>
              <a:buFont typeface="Arial"/>
              <a:buChar char="•"/>
            </a:pPr>
            <a:r>
              <a:rPr lang="en-US" sz="1975">
                <a:solidFill>
                  <a:srgbClr val="FFFFFF"/>
                </a:solidFill>
                <a:latin typeface="Inter Bold"/>
              </a:rPr>
              <a:t>Age dengan Purchase amount adalah -0,010424, menunjukkan hubungan negatif.</a:t>
            </a:r>
          </a:p>
        </p:txBody>
      </p:sp>
      <p:sp>
        <p:nvSpPr>
          <p:cNvPr id="16" name="TextBox 16"/>
          <p:cNvSpPr txBox="1"/>
          <p:nvPr/>
        </p:nvSpPr>
        <p:spPr>
          <a:xfrm>
            <a:off x="9144000" y="6564310"/>
            <a:ext cx="7855032" cy="1026139"/>
          </a:xfrm>
          <a:prstGeom prst="rect">
            <a:avLst/>
          </a:prstGeom>
        </p:spPr>
        <p:txBody>
          <a:bodyPr lIns="0" tIns="0" rIns="0" bIns="0" rtlCol="0" anchor="t">
            <a:spAutoFit/>
          </a:bodyPr>
          <a:lstStyle/>
          <a:p>
            <a:pPr algn="l">
              <a:lnSpc>
                <a:spcPts val="2766"/>
              </a:lnSpc>
            </a:pPr>
            <a:r>
              <a:rPr lang="en-US" sz="1975">
                <a:solidFill>
                  <a:srgbClr val="FFFFFF"/>
                </a:solidFill>
                <a:latin typeface="Inter Bold"/>
              </a:rPr>
              <a:t>Rata-rata skor validasi silang adalah 0.611, yang merupakan nilai yang cukup baik, menunjukkan bahwa model secara keseluruhan dapat melakukan prediksi dengan baik</a:t>
            </a:r>
          </a:p>
        </p:txBody>
      </p:sp>
      <p:sp>
        <p:nvSpPr>
          <p:cNvPr id="17" name="TextBox 17"/>
          <p:cNvSpPr txBox="1"/>
          <p:nvPr/>
        </p:nvSpPr>
        <p:spPr>
          <a:xfrm>
            <a:off x="2604797" y="2404424"/>
            <a:ext cx="3932413" cy="872490"/>
          </a:xfrm>
          <a:prstGeom prst="rect">
            <a:avLst/>
          </a:prstGeom>
        </p:spPr>
        <p:txBody>
          <a:bodyPr lIns="0" tIns="0" rIns="0" bIns="0" rtlCol="0" anchor="t">
            <a:spAutoFit/>
          </a:bodyPr>
          <a:lstStyle/>
          <a:p>
            <a:pPr marL="0" lvl="0" indent="0" algn="l">
              <a:lnSpc>
                <a:spcPts val="6930"/>
              </a:lnSpc>
              <a:spcBef>
                <a:spcPct val="0"/>
              </a:spcBef>
            </a:pPr>
            <a:r>
              <a:rPr lang="en-US" sz="5500">
                <a:solidFill>
                  <a:srgbClr val="FFFFFF"/>
                </a:solidFill>
                <a:latin typeface="Montserrat Semi-Bold"/>
              </a:rPr>
              <a:t>Clustering</a:t>
            </a:r>
          </a:p>
        </p:txBody>
      </p:sp>
      <p:sp>
        <p:nvSpPr>
          <p:cNvPr id="18" name="TextBox 18"/>
          <p:cNvSpPr txBox="1"/>
          <p:nvPr/>
        </p:nvSpPr>
        <p:spPr>
          <a:xfrm>
            <a:off x="12018043" y="2404424"/>
            <a:ext cx="2858256" cy="872490"/>
          </a:xfrm>
          <a:prstGeom prst="rect">
            <a:avLst/>
          </a:prstGeom>
        </p:spPr>
        <p:txBody>
          <a:bodyPr lIns="0" tIns="0" rIns="0" bIns="0" rtlCol="0" anchor="t">
            <a:spAutoFit/>
          </a:bodyPr>
          <a:lstStyle/>
          <a:p>
            <a:pPr marL="0" lvl="0" indent="0" algn="l">
              <a:lnSpc>
                <a:spcPts val="6930"/>
              </a:lnSpc>
              <a:spcBef>
                <a:spcPct val="0"/>
              </a:spcBef>
            </a:pPr>
            <a:r>
              <a:rPr lang="en-US" sz="5500">
                <a:solidFill>
                  <a:srgbClr val="D69996"/>
                </a:solidFill>
                <a:latin typeface="Montserrat Semi-Bold"/>
              </a:rPr>
              <a:t>Regresi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303F"/>
        </a:solidFill>
        <a:effectLst/>
      </p:bgPr>
    </p:bg>
    <p:spTree>
      <p:nvGrpSpPr>
        <p:cNvPr id="1" name=""/>
        <p:cNvGrpSpPr/>
        <p:nvPr/>
      </p:nvGrpSpPr>
      <p:grpSpPr>
        <a:xfrm>
          <a:off x="0" y="0"/>
          <a:ext cx="0" cy="0"/>
          <a:chOff x="0" y="0"/>
          <a:chExt cx="0" cy="0"/>
        </a:xfrm>
      </p:grpSpPr>
      <p:sp>
        <p:nvSpPr>
          <p:cNvPr id="2" name="Freeform 2"/>
          <p:cNvSpPr/>
          <p:nvPr/>
        </p:nvSpPr>
        <p:spPr>
          <a:xfrm>
            <a:off x="1271579" y="953553"/>
            <a:ext cx="531901" cy="531901"/>
          </a:xfrm>
          <a:custGeom>
            <a:avLst/>
            <a:gdLst/>
            <a:ahLst/>
            <a:cxnLst/>
            <a:rect l="l" t="t" r="r" b="b"/>
            <a:pathLst>
              <a:path w="531901" h="531901">
                <a:moveTo>
                  <a:pt x="0" y="0"/>
                </a:moveTo>
                <a:lnTo>
                  <a:pt x="531901" y="0"/>
                </a:lnTo>
                <a:lnTo>
                  <a:pt x="531901" y="531901"/>
                </a:lnTo>
                <a:lnTo>
                  <a:pt x="0" y="5319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5400000">
            <a:off x="16923999" y="3038153"/>
            <a:ext cx="2870095" cy="1340599"/>
            <a:chOff x="0" y="0"/>
            <a:chExt cx="755910" cy="353080"/>
          </a:xfrm>
        </p:grpSpPr>
        <p:sp>
          <p:nvSpPr>
            <p:cNvPr id="4" name="Freeform 4"/>
            <p:cNvSpPr/>
            <p:nvPr/>
          </p:nvSpPr>
          <p:spPr>
            <a:xfrm>
              <a:off x="0" y="0"/>
              <a:ext cx="755910" cy="353080"/>
            </a:xfrm>
            <a:custGeom>
              <a:avLst/>
              <a:gdLst/>
              <a:ahLst/>
              <a:cxnLst/>
              <a:rect l="l" t="t" r="r" b="b"/>
              <a:pathLst>
                <a:path w="755910" h="353080">
                  <a:moveTo>
                    <a:pt x="176540" y="0"/>
                  </a:moveTo>
                  <a:lnTo>
                    <a:pt x="579370" y="0"/>
                  </a:lnTo>
                  <a:cubicBezTo>
                    <a:pt x="676870" y="0"/>
                    <a:pt x="755910" y="79040"/>
                    <a:pt x="755910" y="176540"/>
                  </a:cubicBezTo>
                  <a:lnTo>
                    <a:pt x="755910" y="176540"/>
                  </a:lnTo>
                  <a:cubicBezTo>
                    <a:pt x="755910" y="274040"/>
                    <a:pt x="676870" y="353080"/>
                    <a:pt x="579370" y="353080"/>
                  </a:cubicBezTo>
                  <a:lnTo>
                    <a:pt x="176540" y="353080"/>
                  </a:lnTo>
                  <a:cubicBezTo>
                    <a:pt x="79040" y="353080"/>
                    <a:pt x="0" y="274040"/>
                    <a:pt x="0" y="176540"/>
                  </a:cubicBezTo>
                  <a:lnTo>
                    <a:pt x="0" y="176540"/>
                  </a:lnTo>
                  <a:cubicBezTo>
                    <a:pt x="0" y="79040"/>
                    <a:pt x="79040" y="0"/>
                    <a:pt x="176540" y="0"/>
                  </a:cubicBezTo>
                  <a:close/>
                </a:path>
              </a:pathLst>
            </a:custGeom>
            <a:solidFill>
              <a:srgbClr val="FFFFFF"/>
            </a:solidFill>
          </p:spPr>
        </p:sp>
        <p:sp>
          <p:nvSpPr>
            <p:cNvPr id="5" name="TextBox 5"/>
            <p:cNvSpPr txBox="1"/>
            <p:nvPr/>
          </p:nvSpPr>
          <p:spPr>
            <a:xfrm>
              <a:off x="0" y="28575"/>
              <a:ext cx="755910" cy="324505"/>
            </a:xfrm>
            <a:prstGeom prst="rect">
              <a:avLst/>
            </a:prstGeom>
          </p:spPr>
          <p:txBody>
            <a:bodyPr lIns="50800" tIns="50800" rIns="50800" bIns="50800" rtlCol="0" anchor="ctr"/>
            <a:lstStyle/>
            <a:p>
              <a:pPr algn="ctr">
                <a:lnSpc>
                  <a:spcPts val="2616"/>
                </a:lnSpc>
              </a:pPr>
              <a:endParaRPr/>
            </a:p>
          </p:txBody>
        </p:sp>
      </p:grpSp>
      <p:sp>
        <p:nvSpPr>
          <p:cNvPr id="6" name="TextBox 6"/>
          <p:cNvSpPr txBox="1"/>
          <p:nvPr/>
        </p:nvSpPr>
        <p:spPr>
          <a:xfrm>
            <a:off x="1965720" y="1069390"/>
            <a:ext cx="3561860" cy="328803"/>
          </a:xfrm>
          <a:prstGeom prst="rect">
            <a:avLst/>
          </a:prstGeom>
        </p:spPr>
        <p:txBody>
          <a:bodyPr lIns="0" tIns="0" rIns="0" bIns="0" rtlCol="0" anchor="t">
            <a:spAutoFit/>
          </a:bodyPr>
          <a:lstStyle/>
          <a:p>
            <a:pPr algn="l">
              <a:lnSpc>
                <a:spcPts val="2616"/>
              </a:lnSpc>
            </a:pPr>
            <a:r>
              <a:rPr lang="en-US" sz="2400">
                <a:solidFill>
                  <a:srgbClr val="20303F"/>
                </a:solidFill>
                <a:latin typeface="Montserrat Semi-Bold"/>
              </a:rPr>
              <a:t>Perusahaan Larana</a:t>
            </a:r>
          </a:p>
        </p:txBody>
      </p:sp>
      <p:sp>
        <p:nvSpPr>
          <p:cNvPr id="7" name="TextBox 7"/>
          <p:cNvSpPr txBox="1"/>
          <p:nvPr/>
        </p:nvSpPr>
        <p:spPr>
          <a:xfrm>
            <a:off x="7611340" y="2067122"/>
            <a:ext cx="3609627" cy="872490"/>
          </a:xfrm>
          <a:prstGeom prst="rect">
            <a:avLst/>
          </a:prstGeom>
        </p:spPr>
        <p:txBody>
          <a:bodyPr lIns="0" tIns="0" rIns="0" bIns="0" rtlCol="0" anchor="t">
            <a:spAutoFit/>
          </a:bodyPr>
          <a:lstStyle/>
          <a:p>
            <a:pPr algn="ctr">
              <a:lnSpc>
                <a:spcPts val="6930"/>
              </a:lnSpc>
            </a:pPr>
            <a:r>
              <a:rPr lang="en-US" sz="5500">
                <a:solidFill>
                  <a:srgbClr val="FFFFFF"/>
                </a:solidFill>
                <a:latin typeface="Montserrat Semi-Bold"/>
              </a:rPr>
              <a:t>Summary</a:t>
            </a:r>
          </a:p>
        </p:txBody>
      </p:sp>
      <p:grpSp>
        <p:nvGrpSpPr>
          <p:cNvPr id="8" name="Group 8"/>
          <p:cNvGrpSpPr/>
          <p:nvPr/>
        </p:nvGrpSpPr>
        <p:grpSpPr>
          <a:xfrm>
            <a:off x="-2207588" y="9512818"/>
            <a:ext cx="7979569" cy="2264569"/>
            <a:chOff x="0" y="0"/>
            <a:chExt cx="2101615" cy="596430"/>
          </a:xfrm>
        </p:grpSpPr>
        <p:sp>
          <p:nvSpPr>
            <p:cNvPr id="9" name="Freeform 9"/>
            <p:cNvSpPr/>
            <p:nvPr/>
          </p:nvSpPr>
          <p:spPr>
            <a:xfrm>
              <a:off x="0" y="0"/>
              <a:ext cx="2101615" cy="596430"/>
            </a:xfrm>
            <a:custGeom>
              <a:avLst/>
              <a:gdLst/>
              <a:ahLst/>
              <a:cxnLst/>
              <a:rect l="l" t="t" r="r" b="b"/>
              <a:pathLst>
                <a:path w="2101615" h="596430">
                  <a:moveTo>
                    <a:pt x="58213" y="0"/>
                  </a:moveTo>
                  <a:lnTo>
                    <a:pt x="2043402" y="0"/>
                  </a:lnTo>
                  <a:cubicBezTo>
                    <a:pt x="2075552" y="0"/>
                    <a:pt x="2101615" y="26063"/>
                    <a:pt x="2101615" y="58213"/>
                  </a:cubicBezTo>
                  <a:lnTo>
                    <a:pt x="2101615" y="538217"/>
                  </a:lnTo>
                  <a:cubicBezTo>
                    <a:pt x="2101615" y="570367"/>
                    <a:pt x="2075552" y="596430"/>
                    <a:pt x="2043402" y="596430"/>
                  </a:cubicBezTo>
                  <a:lnTo>
                    <a:pt x="58213" y="596430"/>
                  </a:lnTo>
                  <a:cubicBezTo>
                    <a:pt x="26063" y="596430"/>
                    <a:pt x="0" y="570367"/>
                    <a:pt x="0" y="538217"/>
                  </a:cubicBezTo>
                  <a:lnTo>
                    <a:pt x="0" y="58213"/>
                  </a:lnTo>
                  <a:cubicBezTo>
                    <a:pt x="0" y="26063"/>
                    <a:pt x="26063" y="0"/>
                    <a:pt x="58213" y="0"/>
                  </a:cubicBezTo>
                  <a:close/>
                </a:path>
              </a:pathLst>
            </a:custGeom>
            <a:solidFill>
              <a:srgbClr val="FFFFFF"/>
            </a:solidFill>
          </p:spPr>
        </p:sp>
        <p:sp>
          <p:nvSpPr>
            <p:cNvPr id="10" name="TextBox 10"/>
            <p:cNvSpPr txBox="1"/>
            <p:nvPr/>
          </p:nvSpPr>
          <p:spPr>
            <a:xfrm>
              <a:off x="0" y="-38100"/>
              <a:ext cx="2101615" cy="634530"/>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1028700" y="3858228"/>
            <a:ext cx="8246281" cy="4990465"/>
          </a:xfrm>
          <a:prstGeom prst="rect">
            <a:avLst/>
          </a:prstGeom>
        </p:spPr>
        <p:txBody>
          <a:bodyPr lIns="0" tIns="0" rIns="0" bIns="0" rtlCol="0" anchor="t">
            <a:spAutoFit/>
          </a:bodyPr>
          <a:lstStyle/>
          <a:p>
            <a:pPr marL="410209" lvl="1" indent="-205105" algn="l">
              <a:lnSpc>
                <a:spcPts val="2659"/>
              </a:lnSpc>
              <a:buFont typeface="Arial"/>
              <a:buChar char="•"/>
            </a:pPr>
            <a:r>
              <a:rPr lang="en-US" sz="1899">
                <a:solidFill>
                  <a:srgbClr val="FFFFFF">
                    <a:alpha val="69804"/>
                  </a:srgbClr>
                </a:solidFill>
                <a:latin typeface="Inter"/>
              </a:rPr>
              <a:t>Dari kluster 0, investor dapat menargetkan pelanggan muda dengan strategi untuk meningkatkan jumlah pembelian mereka. Caranya dengan fokus pada peningkatan jumlah pembelian dengan program loyalitas dan promosi yang menarik, serta keterlibatan aktif melalui media sosial.</a:t>
            </a:r>
          </a:p>
          <a:p>
            <a:pPr marL="410209" lvl="1" indent="-205105" algn="l">
              <a:lnSpc>
                <a:spcPts val="2659"/>
              </a:lnSpc>
              <a:buFont typeface="Arial"/>
              <a:buChar char="•"/>
            </a:pPr>
            <a:r>
              <a:rPr lang="en-US" sz="1899">
                <a:solidFill>
                  <a:srgbClr val="FFFFFF">
                    <a:alpha val="69804"/>
                  </a:srgbClr>
                </a:solidFill>
                <a:latin typeface="Inter"/>
              </a:rPr>
              <a:t>Dari kluster 1, investor dapat Menjaga dan mengoptimalkan layanan untuk pelanggan paruh baya dengan pembelian moderat. Caranya dengan mempertahankan pelanggan dengan program retensi, layanan personalisasi, dan pemasaran email yang terarah</a:t>
            </a:r>
          </a:p>
          <a:p>
            <a:pPr marL="410209" lvl="1" indent="-205105" algn="l">
              <a:lnSpc>
                <a:spcPts val="2659"/>
              </a:lnSpc>
              <a:buFont typeface="Arial"/>
              <a:buChar char="•"/>
            </a:pPr>
            <a:r>
              <a:rPr lang="en-US" sz="1899">
                <a:solidFill>
                  <a:srgbClr val="FFFFFF">
                    <a:alpha val="69804"/>
                  </a:srgbClr>
                </a:solidFill>
                <a:latin typeface="Inter"/>
              </a:rPr>
              <a:t>Dari kluster 2, investor dapat memahami kebutuhan pelanggan yang lebih tua dan jarang berbelanja, tetapi cenderung melakukan pembelian dalam jumlah besar saat mereka berbelanja. Caranya dengan meningkatkan frekuensi pembelian dengan menawarkan kenyamanan belanja, paket eksklusif, dan dukungan pelanggan yang proaktif</a:t>
            </a:r>
          </a:p>
        </p:txBody>
      </p:sp>
      <p:sp>
        <p:nvSpPr>
          <p:cNvPr id="12" name="TextBox 12"/>
          <p:cNvSpPr txBox="1"/>
          <p:nvPr/>
        </p:nvSpPr>
        <p:spPr>
          <a:xfrm>
            <a:off x="1212394" y="2901512"/>
            <a:ext cx="1139605" cy="872490"/>
          </a:xfrm>
          <a:prstGeom prst="rect">
            <a:avLst/>
          </a:prstGeom>
        </p:spPr>
        <p:txBody>
          <a:bodyPr lIns="0" tIns="0" rIns="0" bIns="0" rtlCol="0" anchor="t">
            <a:spAutoFit/>
          </a:bodyPr>
          <a:lstStyle/>
          <a:p>
            <a:pPr marL="0" lvl="0" indent="0" algn="l">
              <a:lnSpc>
                <a:spcPts val="6930"/>
              </a:lnSpc>
              <a:spcBef>
                <a:spcPct val="0"/>
              </a:spcBef>
            </a:pPr>
            <a:r>
              <a:rPr lang="en-US" sz="5500">
                <a:solidFill>
                  <a:srgbClr val="D69996"/>
                </a:solidFill>
                <a:latin typeface="Montserrat Semi-Bold"/>
              </a:rPr>
              <a:t>01</a:t>
            </a:r>
          </a:p>
        </p:txBody>
      </p:sp>
      <p:sp>
        <p:nvSpPr>
          <p:cNvPr id="13" name="TextBox 13"/>
          <p:cNvSpPr txBox="1"/>
          <p:nvPr/>
        </p:nvSpPr>
        <p:spPr>
          <a:xfrm>
            <a:off x="2314680" y="3139637"/>
            <a:ext cx="5731472" cy="396240"/>
          </a:xfrm>
          <a:prstGeom prst="rect">
            <a:avLst/>
          </a:prstGeom>
        </p:spPr>
        <p:txBody>
          <a:bodyPr lIns="0" tIns="0" rIns="0" bIns="0" rtlCol="0" anchor="t">
            <a:spAutoFit/>
          </a:bodyPr>
          <a:lstStyle/>
          <a:p>
            <a:pPr algn="l">
              <a:lnSpc>
                <a:spcPts val="3359"/>
              </a:lnSpc>
            </a:pPr>
            <a:r>
              <a:rPr lang="en-US" sz="2399">
                <a:solidFill>
                  <a:srgbClr val="FFFFFF"/>
                </a:solidFill>
                <a:latin typeface="Canva Sans Bold"/>
              </a:rPr>
              <a:t>Clustering</a:t>
            </a:r>
          </a:p>
        </p:txBody>
      </p:sp>
      <p:grpSp>
        <p:nvGrpSpPr>
          <p:cNvPr id="14" name="Group 14"/>
          <p:cNvGrpSpPr/>
          <p:nvPr/>
        </p:nvGrpSpPr>
        <p:grpSpPr>
          <a:xfrm>
            <a:off x="9829431" y="3449678"/>
            <a:ext cx="7429869" cy="5553075"/>
            <a:chOff x="0" y="0"/>
            <a:chExt cx="9906492" cy="7404100"/>
          </a:xfrm>
        </p:grpSpPr>
        <p:grpSp>
          <p:nvGrpSpPr>
            <p:cNvPr id="15" name="Group 15"/>
            <p:cNvGrpSpPr/>
            <p:nvPr/>
          </p:nvGrpSpPr>
          <p:grpSpPr>
            <a:xfrm>
              <a:off x="0" y="0"/>
              <a:ext cx="9906492" cy="7404100"/>
              <a:chOff x="0" y="0"/>
              <a:chExt cx="1956838" cy="1462538"/>
            </a:xfrm>
          </p:grpSpPr>
          <p:sp>
            <p:nvSpPr>
              <p:cNvPr id="16" name="Freeform 16"/>
              <p:cNvSpPr/>
              <p:nvPr/>
            </p:nvSpPr>
            <p:spPr>
              <a:xfrm>
                <a:off x="0" y="0"/>
                <a:ext cx="1956838" cy="1462538"/>
              </a:xfrm>
              <a:custGeom>
                <a:avLst/>
                <a:gdLst/>
                <a:ahLst/>
                <a:cxnLst/>
                <a:rect l="l" t="t" r="r" b="b"/>
                <a:pathLst>
                  <a:path w="1956838" h="1462538">
                    <a:moveTo>
                      <a:pt x="27092" y="0"/>
                    </a:moveTo>
                    <a:lnTo>
                      <a:pt x="1929746" y="0"/>
                    </a:lnTo>
                    <a:cubicBezTo>
                      <a:pt x="1944709" y="0"/>
                      <a:pt x="1956838" y="12129"/>
                      <a:pt x="1956838" y="27092"/>
                    </a:cubicBezTo>
                    <a:lnTo>
                      <a:pt x="1956838" y="1435446"/>
                    </a:lnTo>
                    <a:cubicBezTo>
                      <a:pt x="1956838" y="1450409"/>
                      <a:pt x="1944709" y="1462538"/>
                      <a:pt x="1929746" y="1462538"/>
                    </a:cubicBezTo>
                    <a:lnTo>
                      <a:pt x="27092" y="1462538"/>
                    </a:lnTo>
                    <a:cubicBezTo>
                      <a:pt x="12129" y="1462538"/>
                      <a:pt x="0" y="1450409"/>
                      <a:pt x="0" y="1435446"/>
                    </a:cubicBezTo>
                    <a:lnTo>
                      <a:pt x="0" y="27092"/>
                    </a:lnTo>
                    <a:cubicBezTo>
                      <a:pt x="0" y="12129"/>
                      <a:pt x="12129" y="0"/>
                      <a:pt x="27092" y="0"/>
                    </a:cubicBezTo>
                    <a:close/>
                  </a:path>
                </a:pathLst>
              </a:custGeom>
              <a:gradFill rotWithShape="1">
                <a:gsLst>
                  <a:gs pos="0">
                    <a:srgbClr val="EACDBE">
                      <a:alpha val="100000"/>
                    </a:srgbClr>
                  </a:gs>
                  <a:gs pos="100000">
                    <a:srgbClr val="D59693">
                      <a:alpha val="100000"/>
                    </a:srgbClr>
                  </a:gs>
                </a:gsLst>
                <a:lin ang="0"/>
              </a:gradFill>
            </p:spPr>
          </p:sp>
          <p:sp>
            <p:nvSpPr>
              <p:cNvPr id="17" name="TextBox 17"/>
              <p:cNvSpPr txBox="1"/>
              <p:nvPr/>
            </p:nvSpPr>
            <p:spPr>
              <a:xfrm>
                <a:off x="0" y="-38100"/>
                <a:ext cx="1956838" cy="1500638"/>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629597" y="550617"/>
              <a:ext cx="1519474" cy="1150620"/>
            </a:xfrm>
            <a:prstGeom prst="rect">
              <a:avLst/>
            </a:prstGeom>
          </p:spPr>
          <p:txBody>
            <a:bodyPr lIns="0" tIns="0" rIns="0" bIns="0" rtlCol="0" anchor="t">
              <a:spAutoFit/>
            </a:bodyPr>
            <a:lstStyle/>
            <a:p>
              <a:pPr marL="0" lvl="0" indent="0" algn="l">
                <a:lnSpc>
                  <a:spcPts val="6930"/>
                </a:lnSpc>
                <a:spcBef>
                  <a:spcPct val="0"/>
                </a:spcBef>
              </a:pPr>
              <a:r>
                <a:rPr lang="en-US" sz="5500">
                  <a:solidFill>
                    <a:srgbClr val="20303F"/>
                  </a:solidFill>
                  <a:latin typeface="Montserrat Semi-Bold"/>
                </a:rPr>
                <a:t>02</a:t>
              </a:r>
            </a:p>
          </p:txBody>
        </p:sp>
        <p:sp>
          <p:nvSpPr>
            <p:cNvPr id="19" name="TextBox 19"/>
            <p:cNvSpPr txBox="1"/>
            <p:nvPr/>
          </p:nvSpPr>
          <p:spPr>
            <a:xfrm>
              <a:off x="2202214" y="858592"/>
              <a:ext cx="7468071" cy="525145"/>
            </a:xfrm>
            <a:prstGeom prst="rect">
              <a:avLst/>
            </a:prstGeom>
          </p:spPr>
          <p:txBody>
            <a:bodyPr lIns="0" tIns="0" rIns="0" bIns="0" rtlCol="0" anchor="t">
              <a:spAutoFit/>
            </a:bodyPr>
            <a:lstStyle/>
            <a:p>
              <a:pPr algn="l">
                <a:lnSpc>
                  <a:spcPts val="3359"/>
                </a:lnSpc>
              </a:pPr>
              <a:r>
                <a:rPr lang="en-US" sz="2399">
                  <a:solidFill>
                    <a:srgbClr val="20303F"/>
                  </a:solidFill>
                  <a:latin typeface="Inter Bold"/>
                </a:rPr>
                <a:t>Regresi</a:t>
              </a:r>
            </a:p>
          </p:txBody>
        </p:sp>
        <p:sp>
          <p:nvSpPr>
            <p:cNvPr id="20" name="TextBox 20"/>
            <p:cNvSpPr txBox="1"/>
            <p:nvPr/>
          </p:nvSpPr>
          <p:spPr>
            <a:xfrm>
              <a:off x="629597" y="1954601"/>
              <a:ext cx="8845588" cy="4678892"/>
            </a:xfrm>
            <a:prstGeom prst="rect">
              <a:avLst/>
            </a:prstGeom>
          </p:spPr>
          <p:txBody>
            <a:bodyPr lIns="0" tIns="0" rIns="0" bIns="0" rtlCol="0" anchor="t">
              <a:spAutoFit/>
            </a:bodyPr>
            <a:lstStyle/>
            <a:p>
              <a:pPr algn="l">
                <a:lnSpc>
                  <a:spcPts val="2800"/>
                </a:lnSpc>
              </a:pPr>
              <a:r>
                <a:rPr lang="en-US" sz="2000">
                  <a:solidFill>
                    <a:srgbClr val="20303F">
                      <a:alpha val="69804"/>
                    </a:srgbClr>
                  </a:solidFill>
                  <a:latin typeface="Inter"/>
                </a:rPr>
                <a:t>Model regresi logistik menunjukkan kinerja yang sangat baik dalam memprediksi apakah jumlah pembelian pelanggan melebihi ambang batas tertentu, dengan akurasi, presisi, recall, dan skor F1 yang tinggi. Ini memungkinkan bisnis untuk membuat keputusan yang lebih tepat sasaran tentang pemasaran, alokasi sumber daya, strategi penjualan, dan manajemen hubungan pelanggan, yang pada akhirnya mendorong pertumbuhan pendapatan dan meningkatkan pengalaman pelanggan.</a:t>
              </a:r>
            </a:p>
          </p:txBody>
        </p:sp>
      </p:grpSp>
      <p:grpSp>
        <p:nvGrpSpPr>
          <p:cNvPr id="21" name="Group 21"/>
          <p:cNvGrpSpPr/>
          <p:nvPr/>
        </p:nvGrpSpPr>
        <p:grpSpPr>
          <a:xfrm>
            <a:off x="12753627" y="1028700"/>
            <a:ext cx="4505673" cy="527416"/>
            <a:chOff x="0" y="0"/>
            <a:chExt cx="6007564" cy="703221"/>
          </a:xfrm>
        </p:grpSpPr>
        <p:grpSp>
          <p:nvGrpSpPr>
            <p:cNvPr id="22" name="Group 22"/>
            <p:cNvGrpSpPr/>
            <p:nvPr/>
          </p:nvGrpSpPr>
          <p:grpSpPr>
            <a:xfrm>
              <a:off x="1298661" y="514790"/>
              <a:ext cx="535368" cy="188431"/>
              <a:chOff x="0" y="0"/>
              <a:chExt cx="812800" cy="286078"/>
            </a:xfrm>
          </p:grpSpPr>
          <p:sp>
            <p:nvSpPr>
              <p:cNvPr id="23" name="Freeform 23"/>
              <p:cNvSpPr/>
              <p:nvPr/>
            </p:nvSpPr>
            <p:spPr>
              <a:xfrm>
                <a:off x="0" y="0"/>
                <a:ext cx="812800" cy="286078"/>
              </a:xfrm>
              <a:custGeom>
                <a:avLst/>
                <a:gdLst/>
                <a:ahLst/>
                <a:cxnLst/>
                <a:rect l="l" t="t" r="r" b="b"/>
                <a:pathLst>
                  <a:path w="812800" h="286078">
                    <a:moveTo>
                      <a:pt x="406400" y="286078"/>
                    </a:moveTo>
                    <a:lnTo>
                      <a:pt x="812800" y="0"/>
                    </a:lnTo>
                    <a:lnTo>
                      <a:pt x="0" y="0"/>
                    </a:lnTo>
                    <a:lnTo>
                      <a:pt x="406400" y="286078"/>
                    </a:lnTo>
                    <a:close/>
                  </a:path>
                </a:pathLst>
              </a:custGeom>
              <a:gradFill rotWithShape="1">
                <a:gsLst>
                  <a:gs pos="0">
                    <a:srgbClr val="EACDBE">
                      <a:alpha val="100000"/>
                    </a:srgbClr>
                  </a:gs>
                  <a:gs pos="100000">
                    <a:srgbClr val="D59693">
                      <a:alpha val="100000"/>
                    </a:srgbClr>
                  </a:gs>
                </a:gsLst>
                <a:lin ang="0"/>
              </a:gradFill>
            </p:spPr>
          </p:sp>
          <p:sp>
            <p:nvSpPr>
              <p:cNvPr id="24" name="TextBox 24"/>
              <p:cNvSpPr txBox="1"/>
              <p:nvPr/>
            </p:nvSpPr>
            <p:spPr>
              <a:xfrm>
                <a:off x="127000" y="49009"/>
                <a:ext cx="558800" cy="104247"/>
              </a:xfrm>
              <a:prstGeom prst="rect">
                <a:avLst/>
              </a:prstGeom>
            </p:spPr>
            <p:txBody>
              <a:bodyPr lIns="50800" tIns="50800" rIns="50800" bIns="50800" rtlCol="0" anchor="ctr"/>
              <a:lstStyle/>
              <a:p>
                <a:pPr algn="ctr">
                  <a:lnSpc>
                    <a:spcPts val="2616"/>
                  </a:lnSpc>
                </a:pPr>
                <a:endParaRPr/>
              </a:p>
            </p:txBody>
          </p:sp>
        </p:grpSp>
        <p:sp>
          <p:nvSpPr>
            <p:cNvPr id="25" name="Freeform 25"/>
            <p:cNvSpPr/>
            <p:nvPr/>
          </p:nvSpPr>
          <p:spPr>
            <a:xfrm>
              <a:off x="5291911" y="0"/>
              <a:ext cx="715654" cy="675317"/>
            </a:xfrm>
            <a:custGeom>
              <a:avLst/>
              <a:gdLst/>
              <a:ahLst/>
              <a:cxnLst/>
              <a:rect l="l" t="t" r="r" b="b"/>
              <a:pathLst>
                <a:path w="715654" h="675317">
                  <a:moveTo>
                    <a:pt x="0" y="0"/>
                  </a:moveTo>
                  <a:lnTo>
                    <a:pt x="715653" y="0"/>
                  </a:lnTo>
                  <a:lnTo>
                    <a:pt x="715653" y="675317"/>
                  </a:lnTo>
                  <a:lnTo>
                    <a:pt x="0" y="67531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TextBox 26"/>
            <p:cNvSpPr txBox="1"/>
            <p:nvPr/>
          </p:nvSpPr>
          <p:spPr>
            <a:xfrm>
              <a:off x="0" y="44728"/>
              <a:ext cx="3132690" cy="447929"/>
            </a:xfrm>
            <a:prstGeom prst="rect">
              <a:avLst/>
            </a:prstGeom>
          </p:spPr>
          <p:txBody>
            <a:bodyPr lIns="0" tIns="0" rIns="0" bIns="0" rtlCol="0" anchor="t">
              <a:spAutoFit/>
            </a:bodyPr>
            <a:lstStyle/>
            <a:p>
              <a:pPr algn="ctr">
                <a:lnSpc>
                  <a:spcPts val="2616"/>
                </a:lnSpc>
              </a:pPr>
              <a:r>
                <a:rPr lang="en-US" sz="2400">
                  <a:solidFill>
                    <a:srgbClr val="FFFFFF"/>
                  </a:solidFill>
                  <a:latin typeface="Montserrat Semi-Bold"/>
                </a:rPr>
                <a:t>Teknologi</a:t>
              </a:r>
            </a:p>
          </p:txBody>
        </p:sp>
        <p:sp>
          <p:nvSpPr>
            <p:cNvPr id="27" name="TextBox 27"/>
            <p:cNvSpPr txBox="1"/>
            <p:nvPr/>
          </p:nvSpPr>
          <p:spPr>
            <a:xfrm>
              <a:off x="2831816" y="44728"/>
              <a:ext cx="2169873" cy="447929"/>
            </a:xfrm>
            <a:prstGeom prst="rect">
              <a:avLst/>
            </a:prstGeom>
          </p:spPr>
          <p:txBody>
            <a:bodyPr lIns="0" tIns="0" rIns="0" bIns="0" rtlCol="0" anchor="t">
              <a:spAutoFit/>
            </a:bodyPr>
            <a:lstStyle/>
            <a:p>
              <a:pPr algn="ctr">
                <a:lnSpc>
                  <a:spcPts val="2616"/>
                </a:lnSpc>
              </a:pPr>
              <a:r>
                <a:rPr lang="en-US" sz="2400">
                  <a:solidFill>
                    <a:srgbClr val="FFFFFF"/>
                  </a:solidFill>
                  <a:latin typeface="Montserrat Semi-Bold"/>
                </a:rPr>
                <a:t>Profil</a:t>
              </a:r>
            </a:p>
          </p:txBody>
        </p:sp>
      </p:grpSp>
      <p:grpSp>
        <p:nvGrpSpPr>
          <p:cNvPr id="28" name="Group 28"/>
          <p:cNvGrpSpPr/>
          <p:nvPr/>
        </p:nvGrpSpPr>
        <p:grpSpPr>
          <a:xfrm>
            <a:off x="1028700" y="801386"/>
            <a:ext cx="4498880" cy="873032"/>
            <a:chOff x="0" y="0"/>
            <a:chExt cx="5998506" cy="1164043"/>
          </a:xfrm>
        </p:grpSpPr>
        <p:grpSp>
          <p:nvGrpSpPr>
            <p:cNvPr id="29" name="Group 29"/>
            <p:cNvGrpSpPr/>
            <p:nvPr/>
          </p:nvGrpSpPr>
          <p:grpSpPr>
            <a:xfrm>
              <a:off x="0" y="0"/>
              <a:ext cx="4183198" cy="1164043"/>
              <a:chOff x="0" y="0"/>
              <a:chExt cx="1072963" cy="298569"/>
            </a:xfrm>
          </p:grpSpPr>
          <p:sp>
            <p:nvSpPr>
              <p:cNvPr id="30" name="Freeform 30"/>
              <p:cNvSpPr/>
              <p:nvPr/>
            </p:nvSpPr>
            <p:spPr>
              <a:xfrm>
                <a:off x="0" y="0"/>
                <a:ext cx="1072963" cy="298569"/>
              </a:xfrm>
              <a:custGeom>
                <a:avLst/>
                <a:gdLst/>
                <a:ahLst/>
                <a:cxnLst/>
                <a:rect l="l" t="t" r="r" b="b"/>
                <a:pathLst>
                  <a:path w="1072963" h="298569">
                    <a:moveTo>
                      <a:pt x="149285" y="0"/>
                    </a:moveTo>
                    <a:lnTo>
                      <a:pt x="923678" y="0"/>
                    </a:lnTo>
                    <a:cubicBezTo>
                      <a:pt x="963271" y="0"/>
                      <a:pt x="1001242" y="15728"/>
                      <a:pt x="1029238" y="43724"/>
                    </a:cubicBezTo>
                    <a:cubicBezTo>
                      <a:pt x="1057234" y="71721"/>
                      <a:pt x="1072963" y="109692"/>
                      <a:pt x="1072963" y="149285"/>
                    </a:cubicBezTo>
                    <a:lnTo>
                      <a:pt x="1072963" y="149285"/>
                    </a:lnTo>
                    <a:cubicBezTo>
                      <a:pt x="1072963" y="188877"/>
                      <a:pt x="1057234" y="226849"/>
                      <a:pt x="1029238" y="254845"/>
                    </a:cubicBezTo>
                    <a:cubicBezTo>
                      <a:pt x="1001242" y="282841"/>
                      <a:pt x="963271" y="298569"/>
                      <a:pt x="923678" y="298569"/>
                    </a:cubicBezTo>
                    <a:lnTo>
                      <a:pt x="149285" y="298569"/>
                    </a:lnTo>
                    <a:cubicBezTo>
                      <a:pt x="109692" y="298569"/>
                      <a:pt x="71721" y="282841"/>
                      <a:pt x="43724" y="254845"/>
                    </a:cubicBezTo>
                    <a:cubicBezTo>
                      <a:pt x="15728" y="226849"/>
                      <a:pt x="0" y="188877"/>
                      <a:pt x="0" y="149285"/>
                    </a:cubicBezTo>
                    <a:lnTo>
                      <a:pt x="0" y="149285"/>
                    </a:lnTo>
                    <a:cubicBezTo>
                      <a:pt x="0" y="109692"/>
                      <a:pt x="15728" y="71721"/>
                      <a:pt x="43724" y="43724"/>
                    </a:cubicBezTo>
                    <a:cubicBezTo>
                      <a:pt x="71721" y="15728"/>
                      <a:pt x="109692" y="0"/>
                      <a:pt x="149285" y="0"/>
                    </a:cubicBezTo>
                    <a:close/>
                  </a:path>
                </a:pathLst>
              </a:custGeom>
              <a:gradFill rotWithShape="1">
                <a:gsLst>
                  <a:gs pos="0">
                    <a:srgbClr val="EACDBE">
                      <a:alpha val="100000"/>
                    </a:srgbClr>
                  </a:gs>
                  <a:gs pos="100000">
                    <a:srgbClr val="D59693">
                      <a:alpha val="100000"/>
                    </a:srgbClr>
                  </a:gs>
                </a:gsLst>
                <a:lin ang="0"/>
              </a:gradFill>
            </p:spPr>
          </p:sp>
          <p:sp>
            <p:nvSpPr>
              <p:cNvPr id="31" name="TextBox 31"/>
              <p:cNvSpPr txBox="1"/>
              <p:nvPr/>
            </p:nvSpPr>
            <p:spPr>
              <a:xfrm>
                <a:off x="0" y="-38100"/>
                <a:ext cx="1072963" cy="336669"/>
              </a:xfrm>
              <a:prstGeom prst="rect">
                <a:avLst/>
              </a:prstGeom>
            </p:spPr>
            <p:txBody>
              <a:bodyPr lIns="50800" tIns="50800" rIns="50800" bIns="50800" rtlCol="0" anchor="ctr"/>
              <a:lstStyle/>
              <a:p>
                <a:pPr algn="ctr">
                  <a:lnSpc>
                    <a:spcPts val="2659"/>
                  </a:lnSpc>
                  <a:spcBef>
                    <a:spcPct val="0"/>
                  </a:spcBef>
                </a:pPr>
                <a:endParaRPr/>
              </a:p>
            </p:txBody>
          </p:sp>
        </p:grpSp>
        <p:sp>
          <p:nvSpPr>
            <p:cNvPr id="32" name="Freeform 32"/>
            <p:cNvSpPr/>
            <p:nvPr/>
          </p:nvSpPr>
          <p:spPr>
            <a:xfrm>
              <a:off x="323839" y="202890"/>
              <a:ext cx="709201" cy="709201"/>
            </a:xfrm>
            <a:custGeom>
              <a:avLst/>
              <a:gdLst/>
              <a:ahLst/>
              <a:cxnLst/>
              <a:rect l="l" t="t" r="r" b="b"/>
              <a:pathLst>
                <a:path w="709201" h="709201">
                  <a:moveTo>
                    <a:pt x="0" y="0"/>
                  </a:moveTo>
                  <a:lnTo>
                    <a:pt x="709200" y="0"/>
                  </a:lnTo>
                  <a:lnTo>
                    <a:pt x="709200" y="709201"/>
                  </a:lnTo>
                  <a:lnTo>
                    <a:pt x="0" y="7092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TextBox 33"/>
            <p:cNvSpPr txBox="1"/>
            <p:nvPr/>
          </p:nvSpPr>
          <p:spPr>
            <a:xfrm>
              <a:off x="1249360" y="347813"/>
              <a:ext cx="4749146" cy="447929"/>
            </a:xfrm>
            <a:prstGeom prst="rect">
              <a:avLst/>
            </a:prstGeom>
          </p:spPr>
          <p:txBody>
            <a:bodyPr lIns="0" tIns="0" rIns="0" bIns="0" rtlCol="0" anchor="t">
              <a:spAutoFit/>
            </a:bodyPr>
            <a:lstStyle/>
            <a:p>
              <a:pPr algn="l">
                <a:lnSpc>
                  <a:spcPts val="2616"/>
                </a:lnSpc>
              </a:pPr>
              <a:r>
                <a:rPr lang="en-US" sz="2400">
                  <a:solidFill>
                    <a:srgbClr val="20303F"/>
                  </a:solidFill>
                  <a:latin typeface="Montserrat Semi-Bold"/>
                </a:rPr>
                <a:t>Data Mining</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657</Words>
  <Application>Microsoft Office PowerPoint</Application>
  <PresentationFormat>Custom</PresentationFormat>
  <Paragraphs>72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Canva Sans Bold</vt:lpstr>
      <vt:lpstr>Inter</vt:lpstr>
      <vt:lpstr>Arial</vt:lpstr>
      <vt:lpstr>Calibri</vt:lpstr>
      <vt:lpstr>Montserrat Semi-Bold</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Teknologi Terkini Modern Biru Tua Krem</dc:title>
  <cp:lastModifiedBy>Ajeng -</cp:lastModifiedBy>
  <cp:revision>2</cp:revision>
  <dcterms:created xsi:type="dcterms:W3CDTF">2006-08-16T00:00:00Z</dcterms:created>
  <dcterms:modified xsi:type="dcterms:W3CDTF">2024-05-24T20:26:16Z</dcterms:modified>
  <dc:identifier>DAGGD7QSNkk</dc:identifier>
</cp:coreProperties>
</file>