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</p:sldMasterIdLst>
  <p:notesMasterIdLst>
    <p:notesMasterId r:id="rId14"/>
  </p:notesMasterIdLst>
  <p:handoutMasterIdLst>
    <p:handoutMasterId r:id="rId15"/>
  </p:handoutMasterIdLst>
  <p:sldIdLst>
    <p:sldId id="5930" r:id="rId3"/>
    <p:sldId id="688" r:id="rId4"/>
    <p:sldId id="5805" r:id="rId5"/>
    <p:sldId id="5799" r:id="rId6"/>
    <p:sldId id="5928" r:id="rId7"/>
    <p:sldId id="313" r:id="rId8"/>
    <p:sldId id="5927" r:id="rId9"/>
    <p:sldId id="5925" r:id="rId10"/>
    <p:sldId id="5926" r:id="rId11"/>
    <p:sldId id="5929" r:id="rId12"/>
    <p:sldId id="713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Preface" id="{39F05552-8C1F-4B99-8C04-B7FA208E8585}">
          <p14:sldIdLst>
            <p14:sldId id="5930"/>
            <p14:sldId id="688"/>
          </p14:sldIdLst>
        </p14:section>
        <p14:section name="Intro to Data Science" id="{6052CA03-147C-4876-B682-3914C0A02F83}">
          <p14:sldIdLst>
            <p14:sldId id="5805"/>
            <p14:sldId id="5799"/>
            <p14:sldId id="5928"/>
            <p14:sldId id="313"/>
            <p14:sldId id="5927"/>
            <p14:sldId id="5925"/>
            <p14:sldId id="5926"/>
            <p14:sldId id="5929"/>
            <p14:sldId id="7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JENG PRASTIWI -" initials="AP" lastIdx="1" clrIdx="0">
    <p:extLst>
      <p:ext uri="{19B8F6BF-5375-455C-9EA6-DF929625EA0E}">
        <p15:presenceInfo xmlns:p15="http://schemas.microsoft.com/office/powerpoint/2012/main" userId="S::14611252@students.uii.ac.id::1defdfe4-1180-45fe-8fff-b2d688cba94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019"/>
    <a:srgbClr val="C03631"/>
    <a:srgbClr val="323232"/>
    <a:srgbClr val="A6AAA9"/>
    <a:srgbClr val="CC4A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1"/>
    <p:restoredTop sz="89474" autoAdjust="0"/>
  </p:normalViewPr>
  <p:slideViewPr>
    <p:cSldViewPr snapToGrid="0" snapToObjects="1">
      <p:cViewPr varScale="1">
        <p:scale>
          <a:sx n="62" d="100"/>
          <a:sy n="62" d="100"/>
        </p:scale>
        <p:origin x="490" y="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331C4BA-7A39-44C2-BABB-2A085ABC31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A033E-BCA2-4BD1-8853-DF3D66A1EF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4675D-8D38-4E52-A8C4-72A1C835ABEC}" type="datetimeFigureOut">
              <a:rPr lang="en-ID" smtClean="0"/>
              <a:t>06/08/2021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7D25C-3A34-4432-89B7-CB57F8B271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D"/>
              <a:t>Copyright Algoritma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34DB3-9C06-4823-9B88-1C36D2CD82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12736-1FE8-4D10-AEAF-39D05725CF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89689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07865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4a1ac9008_0_80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292" name="Google Shape;292;ge4a1ac9008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16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FreightSans Pro"/>
                <a:ea typeface="FreightSans Pro"/>
                <a:cs typeface="FreightSans Pro"/>
                <a:sym typeface="FreightSans Pro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FreightSans Pro"/>
                <a:ea typeface="FreightSans Pro"/>
                <a:cs typeface="FreightSans Pro"/>
                <a:sym typeface="FreightSans Pro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FreightSans Pro"/>
                <a:ea typeface="FreightSans Pro"/>
                <a:cs typeface="FreightSans Pro"/>
                <a:sym typeface="FreightSans Pro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FreightSans Pro"/>
                <a:ea typeface="FreightSans Pro"/>
                <a:cs typeface="FreightSans Pro"/>
                <a:sym typeface="FreightSans Pro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FreightSans Pro"/>
                <a:ea typeface="FreightSans Pro"/>
                <a:cs typeface="FreightSans Pro"/>
                <a:sym typeface="FreightSans Pro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FreightSans Pro"/>
                <a:ea typeface="FreightSans Pro"/>
                <a:cs typeface="FreightSans Pro"/>
                <a:sym typeface="FreightSans Pro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4F20F8-615D-9F42-88AC-5220310785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9700" y="9385354"/>
            <a:ext cx="228032" cy="225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610305-DD62-5E40-A97D-18D2C902D6CE}"/>
              </a:ext>
            </a:extLst>
          </p:cNvPr>
          <p:cNvSpPr txBox="1"/>
          <p:nvPr userDrawn="1"/>
        </p:nvSpPr>
        <p:spPr>
          <a:xfrm>
            <a:off x="11002650" y="9354358"/>
            <a:ext cx="189154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ileron" charset="0"/>
                <a:ea typeface="Aileron" charset="0"/>
                <a:cs typeface="Aileron" charset="0"/>
                <a:sym typeface="Helvetica Light"/>
              </a:rPr>
              <a:t>Copyright Algoritma 2020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 sz="7800"/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1" cy="6286500"/>
          </a:xfrm>
          <a:prstGeom prst="rect">
            <a:avLst/>
          </a:prstGeom>
        </p:spPr>
        <p:txBody>
          <a:bodyPr/>
          <a:lstStyle>
            <a:lvl1pPr marL="419805" indent="-419805">
              <a:defRPr sz="3400"/>
            </a:lvl1pPr>
            <a:lvl2pPr marL="864305" indent="-419805">
              <a:defRPr sz="3400"/>
            </a:lvl2pPr>
            <a:lvl3pPr marL="1308805" indent="-419805">
              <a:defRPr sz="3400"/>
            </a:lvl3pPr>
            <a:lvl4pPr marL="1753305" indent="-419805">
              <a:defRPr sz="3400"/>
            </a:lvl4pPr>
            <a:lvl5pPr marL="2197805" indent="-419805"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51950"/>
            <a:ext cx="340260" cy="3429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6A56B-15F6-8648-B4BF-F345A9F643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9700" y="9385354"/>
            <a:ext cx="228032" cy="225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2D2552-D1F6-1B46-BAE6-D812B34BFCF0}"/>
              </a:ext>
            </a:extLst>
          </p:cNvPr>
          <p:cNvSpPr txBox="1"/>
          <p:nvPr userDrawn="1"/>
        </p:nvSpPr>
        <p:spPr>
          <a:xfrm>
            <a:off x="11002650" y="9354358"/>
            <a:ext cx="189154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ileron" charset="0"/>
                <a:ea typeface="Aileron" charset="0"/>
                <a:cs typeface="Aileron" charset="0"/>
                <a:sym typeface="Helvetica Light"/>
              </a:rPr>
              <a:t>Copyright Algoritma 2020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xfrm>
            <a:off x="948266" y="2445173"/>
            <a:ext cx="11108268" cy="2479041"/>
          </a:xfrm>
          <a:prstGeom prst="rect">
            <a:avLst/>
          </a:prstGeom>
        </p:spPr>
        <p:txBody>
          <a:bodyPr lIns="27093" tIns="27093" rIns="27093" bIns="27093" anchor="b"/>
          <a:lstStyle>
            <a:lvl1pPr defTabSz="587022">
              <a:defRPr sz="7800"/>
            </a:lvl1pPr>
          </a:lstStyle>
          <a:p>
            <a:r>
              <a:t>Title Text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8266" y="4991946"/>
            <a:ext cx="11108268" cy="846668"/>
          </a:xfrm>
          <a:prstGeom prst="rect">
            <a:avLst/>
          </a:prstGeom>
        </p:spPr>
        <p:txBody>
          <a:bodyPr lIns="27093" tIns="27093" rIns="27093" bIns="27093" anchor="t"/>
          <a:lstStyle>
            <a:lvl1pPr marL="0" indent="0" algn="ctr" defTabSz="587022">
              <a:spcBef>
                <a:spcPts val="0"/>
              </a:spcBef>
              <a:buSzTx/>
              <a:buNone/>
              <a:defRPr sz="3000"/>
            </a:lvl1pPr>
            <a:lvl2pPr marL="0" indent="228600" algn="ctr" defTabSz="587022">
              <a:spcBef>
                <a:spcPts val="0"/>
              </a:spcBef>
              <a:buSzTx/>
              <a:buNone/>
              <a:defRPr sz="3000"/>
            </a:lvl2pPr>
            <a:lvl3pPr marL="0" indent="457200" algn="ctr" defTabSz="587022">
              <a:spcBef>
                <a:spcPts val="0"/>
              </a:spcBef>
              <a:buSzTx/>
              <a:buNone/>
              <a:defRPr sz="3000"/>
            </a:lvl3pPr>
            <a:lvl4pPr marL="0" indent="685800" algn="ctr" defTabSz="587022">
              <a:spcBef>
                <a:spcPts val="0"/>
              </a:spcBef>
              <a:buSzTx/>
              <a:buNone/>
              <a:defRPr sz="3000"/>
            </a:lvl4pPr>
            <a:lvl5pPr marL="0" indent="914400" algn="ctr" defTabSz="587022">
              <a:spcBef>
                <a:spcPts val="0"/>
              </a:spcBef>
              <a:buSzTx/>
              <a:buNone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2590" y="8195733"/>
            <a:ext cx="292846" cy="295488"/>
          </a:xfrm>
          <a:prstGeom prst="rect">
            <a:avLst/>
          </a:prstGeom>
        </p:spPr>
        <p:txBody>
          <a:bodyPr lIns="27093" tIns="27093" rIns="27093" bIns="27093"/>
          <a:lstStyle>
            <a:lvl1pPr defTabSz="587022">
              <a:defRPr sz="16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6A2E0-6F6E-A441-B07D-D5405A1833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9700" y="9385354"/>
            <a:ext cx="228032" cy="225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69B89D-971E-5242-8C0C-9C44639A1FA5}"/>
              </a:ext>
            </a:extLst>
          </p:cNvPr>
          <p:cNvSpPr txBox="1"/>
          <p:nvPr userDrawn="1"/>
        </p:nvSpPr>
        <p:spPr>
          <a:xfrm>
            <a:off x="11002650" y="9354358"/>
            <a:ext cx="189154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ileron" charset="0"/>
                <a:ea typeface="Aileron" charset="0"/>
                <a:cs typeface="Aileron" charset="0"/>
                <a:sym typeface="Helvetica Light"/>
              </a:rPr>
              <a:t>Copyright Algoritma 2020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19196" y="8851667"/>
            <a:ext cx="2484346" cy="51928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12425" y="8851667"/>
            <a:ext cx="5032292" cy="51928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90866" y="9251950"/>
            <a:ext cx="410369" cy="379591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AE629E-A7CF-D742-A0C3-EF4E32E4F3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9700" y="9385354"/>
            <a:ext cx="228032" cy="2258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7C7981-543C-E348-B438-0C2817F64CBA}"/>
              </a:ext>
            </a:extLst>
          </p:cNvPr>
          <p:cNvSpPr txBox="1"/>
          <p:nvPr userDrawn="1"/>
        </p:nvSpPr>
        <p:spPr>
          <a:xfrm>
            <a:off x="11002650" y="9354358"/>
            <a:ext cx="189154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ileron" charset="0"/>
                <a:ea typeface="Aileron" charset="0"/>
                <a:cs typeface="Aileron" charset="0"/>
                <a:sym typeface="Helvetica Light"/>
              </a:rPr>
              <a:t>Copyright Algoritma 2020</a:t>
            </a:r>
          </a:p>
        </p:txBody>
      </p:sp>
    </p:spTree>
    <p:extLst>
      <p:ext uri="{BB962C8B-B14F-4D97-AF65-F5344CB8AC3E}">
        <p14:creationId xmlns:p14="http://schemas.microsoft.com/office/powerpoint/2010/main" val="25254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ctrTitle"/>
          </p:nvPr>
        </p:nvSpPr>
        <p:spPr>
          <a:xfrm>
            <a:off x="1625600" y="1596249"/>
            <a:ext cx="9753601" cy="339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33"/>
              <a:buFont typeface="Calibri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ubTitle" idx="1"/>
          </p:nvPr>
        </p:nvSpPr>
        <p:spPr>
          <a:xfrm>
            <a:off x="1625600" y="5122898"/>
            <a:ext cx="9753601" cy="235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413"/>
              <a:buNone/>
              <a:defRPr sz="2560"/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133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  <a:defRPr sz="1920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1707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1707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1707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1707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1707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1707"/>
            </a:lvl9pPr>
          </a:lstStyle>
          <a:p>
            <a:endParaRPr/>
          </a:p>
        </p:txBody>
      </p:sp>
      <p:sp>
        <p:nvSpPr>
          <p:cNvPr id="16" name="Google Shape;16;p28"/>
          <p:cNvSpPr txBox="1">
            <a:spLocks noGrp="1"/>
          </p:cNvSpPr>
          <p:nvPr>
            <p:ph type="dt" idx="10"/>
          </p:nvPr>
        </p:nvSpPr>
        <p:spPr>
          <a:xfrm>
            <a:off x="894080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ftr" idx="11"/>
          </p:nvPr>
        </p:nvSpPr>
        <p:spPr>
          <a:xfrm>
            <a:off x="4307840" y="9040144"/>
            <a:ext cx="438912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sldNum" idx="12"/>
          </p:nvPr>
        </p:nvSpPr>
        <p:spPr>
          <a:xfrm>
            <a:off x="9184641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04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1"/>
          <p:cNvSpPr txBox="1">
            <a:spLocks noGrp="1"/>
          </p:cNvSpPr>
          <p:nvPr>
            <p:ph type="dt" idx="10"/>
          </p:nvPr>
        </p:nvSpPr>
        <p:spPr>
          <a:xfrm>
            <a:off x="894080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ftr" idx="11"/>
          </p:nvPr>
        </p:nvSpPr>
        <p:spPr>
          <a:xfrm>
            <a:off x="4307840" y="9040144"/>
            <a:ext cx="438912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1"/>
          <p:cNvSpPr txBox="1">
            <a:spLocks noGrp="1"/>
          </p:cNvSpPr>
          <p:nvPr>
            <p:ph type="sldNum" idx="12"/>
          </p:nvPr>
        </p:nvSpPr>
        <p:spPr>
          <a:xfrm>
            <a:off x="9184641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66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5"/>
          <p:cNvSpPr txBox="1">
            <a:spLocks noGrp="1"/>
          </p:cNvSpPr>
          <p:nvPr>
            <p:ph type="title"/>
          </p:nvPr>
        </p:nvSpPr>
        <p:spPr>
          <a:xfrm>
            <a:off x="894080" y="519291"/>
            <a:ext cx="11216640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5"/>
          <p:cNvSpPr txBox="1"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5"/>
          <p:cNvSpPr txBox="1">
            <a:spLocks noGrp="1"/>
          </p:cNvSpPr>
          <p:nvPr>
            <p:ph type="dt" idx="10"/>
          </p:nvPr>
        </p:nvSpPr>
        <p:spPr>
          <a:xfrm>
            <a:off x="894080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5"/>
          <p:cNvSpPr txBox="1">
            <a:spLocks noGrp="1"/>
          </p:cNvSpPr>
          <p:nvPr>
            <p:ph type="ftr" idx="11"/>
          </p:nvPr>
        </p:nvSpPr>
        <p:spPr>
          <a:xfrm>
            <a:off x="4307840" y="9040144"/>
            <a:ext cx="438912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5"/>
          <p:cNvSpPr txBox="1">
            <a:spLocks noGrp="1"/>
          </p:cNvSpPr>
          <p:nvPr>
            <p:ph type="sldNum" idx="12"/>
          </p:nvPr>
        </p:nvSpPr>
        <p:spPr>
          <a:xfrm>
            <a:off x="9184641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0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6"/>
          <p:cNvSpPr txBox="1">
            <a:spLocks noGrp="1"/>
          </p:cNvSpPr>
          <p:nvPr>
            <p:ph type="title"/>
          </p:nvPr>
        </p:nvSpPr>
        <p:spPr>
          <a:xfrm>
            <a:off x="887307" y="2431628"/>
            <a:ext cx="11216640" cy="40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33"/>
              <a:buFont typeface="Calibri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6"/>
          <p:cNvSpPr txBox="1">
            <a:spLocks noGrp="1"/>
          </p:cNvSpPr>
          <p:nvPr>
            <p:ph type="body" idx="1"/>
          </p:nvPr>
        </p:nvSpPr>
        <p:spPr>
          <a:xfrm>
            <a:off x="887307" y="6527238"/>
            <a:ext cx="11216640" cy="21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3413"/>
              <a:buNone/>
              <a:defRPr sz="2560">
                <a:solidFill>
                  <a:srgbClr val="888888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133">
                <a:solidFill>
                  <a:srgbClr val="888888"/>
                </a:solidFill>
              </a:defRPr>
            </a:lvl2pPr>
            <a:lvl3pPr marL="1028700" lvl="2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560"/>
              <a:buNone/>
              <a:defRPr sz="192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276"/>
              <a:buNone/>
              <a:defRPr sz="1707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276"/>
              <a:buNone/>
              <a:defRPr sz="1707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276"/>
              <a:buNone/>
              <a:defRPr sz="1707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276"/>
              <a:buNone/>
              <a:defRPr sz="1707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276"/>
              <a:buNone/>
              <a:defRPr sz="1707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276"/>
              <a:buNone/>
              <a:defRPr sz="170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6"/>
          <p:cNvSpPr txBox="1">
            <a:spLocks noGrp="1"/>
          </p:cNvSpPr>
          <p:nvPr>
            <p:ph type="dt" idx="10"/>
          </p:nvPr>
        </p:nvSpPr>
        <p:spPr>
          <a:xfrm>
            <a:off x="894080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6"/>
          <p:cNvSpPr txBox="1">
            <a:spLocks noGrp="1"/>
          </p:cNvSpPr>
          <p:nvPr>
            <p:ph type="ftr" idx="11"/>
          </p:nvPr>
        </p:nvSpPr>
        <p:spPr>
          <a:xfrm>
            <a:off x="4307840" y="9040144"/>
            <a:ext cx="438912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6"/>
          <p:cNvSpPr txBox="1">
            <a:spLocks noGrp="1"/>
          </p:cNvSpPr>
          <p:nvPr>
            <p:ph type="sldNum" idx="12"/>
          </p:nvPr>
        </p:nvSpPr>
        <p:spPr>
          <a:xfrm>
            <a:off x="9184641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39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7"/>
          <p:cNvSpPr txBox="1">
            <a:spLocks noGrp="1"/>
          </p:cNvSpPr>
          <p:nvPr>
            <p:ph type="title"/>
          </p:nvPr>
        </p:nvSpPr>
        <p:spPr>
          <a:xfrm>
            <a:off x="894080" y="519291"/>
            <a:ext cx="11216640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7"/>
          <p:cNvSpPr txBox="1">
            <a:spLocks noGrp="1"/>
          </p:cNvSpPr>
          <p:nvPr>
            <p:ph type="body" idx="1"/>
          </p:nvPr>
        </p:nvSpPr>
        <p:spPr>
          <a:xfrm>
            <a:off x="894080" y="2596444"/>
            <a:ext cx="552704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body" idx="2"/>
          </p:nvPr>
        </p:nvSpPr>
        <p:spPr>
          <a:xfrm>
            <a:off x="6583680" y="2596444"/>
            <a:ext cx="552704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dt" idx="10"/>
          </p:nvPr>
        </p:nvSpPr>
        <p:spPr>
          <a:xfrm>
            <a:off x="894080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ftr" idx="11"/>
          </p:nvPr>
        </p:nvSpPr>
        <p:spPr>
          <a:xfrm>
            <a:off x="4307840" y="9040144"/>
            <a:ext cx="438912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sldNum" idx="12"/>
          </p:nvPr>
        </p:nvSpPr>
        <p:spPr>
          <a:xfrm>
            <a:off x="9184641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55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>
            <a:spLocks noGrp="1"/>
          </p:cNvSpPr>
          <p:nvPr>
            <p:ph type="title"/>
          </p:nvPr>
        </p:nvSpPr>
        <p:spPr>
          <a:xfrm>
            <a:off x="895775" y="519291"/>
            <a:ext cx="11216640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413"/>
              <a:buNone/>
              <a:defRPr sz="2560" b="1"/>
            </a:lvl1pPr>
            <a:lvl2pPr marL="685800" lvl="1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133" b="1"/>
            </a:lvl2pPr>
            <a:lvl3pPr marL="1028700" lvl="2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  <a:defRPr sz="1920" b="1"/>
            </a:lvl3pPr>
            <a:lvl4pPr marL="1371600" lvl="3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1707" b="1"/>
            </a:lvl4pPr>
            <a:lvl5pPr marL="1714500" lvl="4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1707" b="1"/>
            </a:lvl5pPr>
            <a:lvl6pPr marL="2057400" lvl="5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1707" b="1"/>
            </a:lvl6pPr>
            <a:lvl7pPr marL="2400300" lvl="6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1707" b="1"/>
            </a:lvl7pPr>
            <a:lvl8pPr marL="2743200" lvl="7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1707" b="1"/>
            </a:lvl8pPr>
            <a:lvl9pPr marL="3086100" lvl="8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1707" b="1"/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body" idx="2"/>
          </p:nvPr>
        </p:nvSpPr>
        <p:spPr>
          <a:xfrm>
            <a:off x="895775" y="3562774"/>
            <a:ext cx="5501639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body" idx="3"/>
          </p:nvPr>
        </p:nvSpPr>
        <p:spPr>
          <a:xfrm>
            <a:off x="6583680" y="2390987"/>
            <a:ext cx="5528734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413"/>
              <a:buNone/>
              <a:defRPr sz="2560" b="1"/>
            </a:lvl1pPr>
            <a:lvl2pPr marL="685800" lvl="1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133" b="1"/>
            </a:lvl2pPr>
            <a:lvl3pPr marL="1028700" lvl="2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  <a:defRPr sz="1920" b="1"/>
            </a:lvl3pPr>
            <a:lvl4pPr marL="1371600" lvl="3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1707" b="1"/>
            </a:lvl4pPr>
            <a:lvl5pPr marL="1714500" lvl="4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1707" b="1"/>
            </a:lvl5pPr>
            <a:lvl6pPr marL="2057400" lvl="5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1707" b="1"/>
            </a:lvl6pPr>
            <a:lvl7pPr marL="2400300" lvl="6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1707" b="1"/>
            </a:lvl7pPr>
            <a:lvl8pPr marL="2743200" lvl="7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1707" b="1"/>
            </a:lvl8pPr>
            <a:lvl9pPr marL="3086100" lvl="8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1707" b="1"/>
            </a:lvl9pPr>
          </a:lstStyle>
          <a:p>
            <a:endParaRPr/>
          </a:p>
        </p:txBody>
      </p:sp>
      <p:sp>
        <p:nvSpPr>
          <p:cNvPr id="47" name="Google Shape;47;p48"/>
          <p:cNvSpPr txBox="1">
            <a:spLocks noGrp="1"/>
          </p:cNvSpPr>
          <p:nvPr>
            <p:ph type="body" idx="4"/>
          </p:nvPr>
        </p:nvSpPr>
        <p:spPr>
          <a:xfrm>
            <a:off x="6583680" y="3562774"/>
            <a:ext cx="5528734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dt" idx="10"/>
          </p:nvPr>
        </p:nvSpPr>
        <p:spPr>
          <a:xfrm>
            <a:off x="894080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8"/>
          <p:cNvSpPr txBox="1">
            <a:spLocks noGrp="1"/>
          </p:cNvSpPr>
          <p:nvPr>
            <p:ph type="ftr" idx="11"/>
          </p:nvPr>
        </p:nvSpPr>
        <p:spPr>
          <a:xfrm>
            <a:off x="4307840" y="9040144"/>
            <a:ext cx="438912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8"/>
          <p:cNvSpPr txBox="1">
            <a:spLocks noGrp="1"/>
          </p:cNvSpPr>
          <p:nvPr>
            <p:ph type="sldNum" idx="12"/>
          </p:nvPr>
        </p:nvSpPr>
        <p:spPr>
          <a:xfrm>
            <a:off x="9184641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484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9"/>
          <p:cNvSpPr txBox="1">
            <a:spLocks noGrp="1"/>
          </p:cNvSpPr>
          <p:nvPr>
            <p:ph type="title"/>
          </p:nvPr>
        </p:nvSpPr>
        <p:spPr>
          <a:xfrm>
            <a:off x="894080" y="519291"/>
            <a:ext cx="11216640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dt" idx="10"/>
          </p:nvPr>
        </p:nvSpPr>
        <p:spPr>
          <a:xfrm>
            <a:off x="894080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 txBox="1">
            <a:spLocks noGrp="1"/>
          </p:cNvSpPr>
          <p:nvPr>
            <p:ph type="ftr" idx="11"/>
          </p:nvPr>
        </p:nvSpPr>
        <p:spPr>
          <a:xfrm>
            <a:off x="4307840" y="9040144"/>
            <a:ext cx="438912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sldNum" idx="12"/>
          </p:nvPr>
        </p:nvSpPr>
        <p:spPr>
          <a:xfrm>
            <a:off x="9184641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0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29AFE-D4A4-E345-965D-BBFB05100A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9700" y="9385354"/>
            <a:ext cx="228032" cy="225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47B7EC-180D-FD44-9A2D-C7CB18BE38EB}"/>
              </a:ext>
            </a:extLst>
          </p:cNvPr>
          <p:cNvSpPr txBox="1"/>
          <p:nvPr userDrawn="1"/>
        </p:nvSpPr>
        <p:spPr>
          <a:xfrm>
            <a:off x="11002650" y="9354358"/>
            <a:ext cx="189154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ileron" charset="0"/>
                <a:ea typeface="Aileron" charset="0"/>
                <a:cs typeface="Aileron" charset="0"/>
                <a:sym typeface="Helvetica Light"/>
              </a:rPr>
              <a:t>Copyright Algoritma 2020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51"/>
              <a:buFont typeface="Calibri"/>
              <a:buNone/>
              <a:defRPr sz="34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0"/>
          <p:cNvSpPr txBox="1">
            <a:spLocks noGrp="1"/>
          </p:cNvSpPr>
          <p:nvPr>
            <p:ph type="body" idx="1"/>
          </p:nvPr>
        </p:nvSpPr>
        <p:spPr>
          <a:xfrm>
            <a:off x="5528734" y="1404338"/>
            <a:ext cx="6583680" cy="69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388191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4551"/>
              <a:buChar char="•"/>
              <a:defRPr sz="3413"/>
            </a:lvl1pPr>
            <a:lvl2pPr marL="685800" lvl="1" indent="-36109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982"/>
              <a:buChar char="•"/>
              <a:defRPr sz="2987"/>
            </a:lvl2pPr>
            <a:lvl3pPr marL="1028700" lvl="2" indent="-333994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413"/>
              <a:buChar char="•"/>
              <a:defRPr sz="2560"/>
            </a:lvl3pPr>
            <a:lvl4pPr marL="1371600" lvl="3" indent="-306896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844"/>
              <a:buChar char="•"/>
              <a:defRPr sz="2133"/>
            </a:lvl4pPr>
            <a:lvl5pPr marL="1714500" lvl="4" indent="-306896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844"/>
              <a:buChar char="•"/>
              <a:defRPr sz="2133"/>
            </a:lvl5pPr>
            <a:lvl6pPr marL="2057400" lvl="5" indent="-306896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844"/>
              <a:buChar char="•"/>
              <a:defRPr sz="2133"/>
            </a:lvl6pPr>
            <a:lvl7pPr marL="2400300" lvl="6" indent="-306896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844"/>
              <a:buChar char="•"/>
              <a:defRPr sz="2133"/>
            </a:lvl7pPr>
            <a:lvl8pPr marL="2743200" lvl="7" indent="-306896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844"/>
              <a:buChar char="•"/>
              <a:defRPr sz="2133"/>
            </a:lvl8pPr>
            <a:lvl9pPr marL="3086100" lvl="8" indent="-306896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844"/>
              <a:buChar char="•"/>
              <a:defRPr sz="2133"/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body" idx="2"/>
          </p:nvPr>
        </p:nvSpPr>
        <p:spPr>
          <a:xfrm>
            <a:off x="895774" y="2926081"/>
            <a:ext cx="4194386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1707"/>
            </a:lvl1pPr>
            <a:lvl2pPr marL="685800" lvl="1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91"/>
              <a:buNone/>
              <a:defRPr sz="1493"/>
            </a:lvl2pPr>
            <a:lvl3pPr marL="1028700" lvl="2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280"/>
            </a:lvl3pPr>
            <a:lvl4pPr marL="1371600" lvl="3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067"/>
            </a:lvl4pPr>
            <a:lvl5pPr marL="1714500" lvl="4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067"/>
            </a:lvl5pPr>
            <a:lvl6pPr marL="2057400" lvl="5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067"/>
            </a:lvl6pPr>
            <a:lvl7pPr marL="2400300" lvl="6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067"/>
            </a:lvl7pPr>
            <a:lvl8pPr marL="2743200" lvl="7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067"/>
            </a:lvl8pPr>
            <a:lvl9pPr marL="3086100" lvl="8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067"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dt" idx="10"/>
          </p:nvPr>
        </p:nvSpPr>
        <p:spPr>
          <a:xfrm>
            <a:off x="894080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0"/>
          <p:cNvSpPr txBox="1">
            <a:spLocks noGrp="1"/>
          </p:cNvSpPr>
          <p:nvPr>
            <p:ph type="ftr" idx="11"/>
          </p:nvPr>
        </p:nvSpPr>
        <p:spPr>
          <a:xfrm>
            <a:off x="4307840" y="9040144"/>
            <a:ext cx="438912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0"/>
          <p:cNvSpPr txBox="1">
            <a:spLocks noGrp="1"/>
          </p:cNvSpPr>
          <p:nvPr>
            <p:ph type="sldNum" idx="12"/>
          </p:nvPr>
        </p:nvSpPr>
        <p:spPr>
          <a:xfrm>
            <a:off x="9184641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81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51"/>
              <a:buFont typeface="Calibri"/>
              <a:buNone/>
              <a:defRPr sz="34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1"/>
          <p:cNvSpPr>
            <a:spLocks noGrp="1"/>
          </p:cNvSpPr>
          <p:nvPr>
            <p:ph type="pic" idx="2"/>
          </p:nvPr>
        </p:nvSpPr>
        <p:spPr>
          <a:xfrm>
            <a:off x="5528734" y="1404338"/>
            <a:ext cx="6583680" cy="69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4551"/>
              <a:buFont typeface="Arial"/>
              <a:buNone/>
              <a:defRPr sz="34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982"/>
              <a:buFont typeface="Arial"/>
              <a:buNone/>
              <a:defRPr sz="2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413"/>
              <a:buFont typeface="Arial"/>
              <a:buNone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844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844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844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844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844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844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body" idx="1"/>
          </p:nvPr>
        </p:nvSpPr>
        <p:spPr>
          <a:xfrm>
            <a:off x="895774" y="2926081"/>
            <a:ext cx="4194386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1707"/>
            </a:lvl1pPr>
            <a:lvl2pPr marL="685800" lvl="1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91"/>
              <a:buNone/>
              <a:defRPr sz="1493"/>
            </a:lvl2pPr>
            <a:lvl3pPr marL="1028700" lvl="2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280"/>
            </a:lvl3pPr>
            <a:lvl4pPr marL="1371600" lvl="3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067"/>
            </a:lvl4pPr>
            <a:lvl5pPr marL="1714500" lvl="4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067"/>
            </a:lvl5pPr>
            <a:lvl6pPr marL="2057400" lvl="5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067"/>
            </a:lvl6pPr>
            <a:lvl7pPr marL="2400300" lvl="6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067"/>
            </a:lvl7pPr>
            <a:lvl8pPr marL="2743200" lvl="7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067"/>
            </a:lvl8pPr>
            <a:lvl9pPr marL="3086100" lvl="8" indent="-17145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067"/>
            </a:lvl9pPr>
          </a:lstStyle>
          <a:p>
            <a:endParaRPr/>
          </a:p>
        </p:txBody>
      </p:sp>
      <p:sp>
        <p:nvSpPr>
          <p:cNvPr id="67" name="Google Shape;67;p51"/>
          <p:cNvSpPr txBox="1">
            <a:spLocks noGrp="1"/>
          </p:cNvSpPr>
          <p:nvPr>
            <p:ph type="dt" idx="10"/>
          </p:nvPr>
        </p:nvSpPr>
        <p:spPr>
          <a:xfrm>
            <a:off x="894080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1"/>
          <p:cNvSpPr txBox="1">
            <a:spLocks noGrp="1"/>
          </p:cNvSpPr>
          <p:nvPr>
            <p:ph type="ftr" idx="11"/>
          </p:nvPr>
        </p:nvSpPr>
        <p:spPr>
          <a:xfrm>
            <a:off x="4307840" y="9040144"/>
            <a:ext cx="438912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1"/>
          <p:cNvSpPr txBox="1">
            <a:spLocks noGrp="1"/>
          </p:cNvSpPr>
          <p:nvPr>
            <p:ph type="sldNum" idx="12"/>
          </p:nvPr>
        </p:nvSpPr>
        <p:spPr>
          <a:xfrm>
            <a:off x="9184641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722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2"/>
          <p:cNvSpPr txBox="1">
            <a:spLocks noGrp="1"/>
          </p:cNvSpPr>
          <p:nvPr>
            <p:ph type="title"/>
          </p:nvPr>
        </p:nvSpPr>
        <p:spPr>
          <a:xfrm>
            <a:off x="894080" y="519291"/>
            <a:ext cx="11216640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2"/>
          <p:cNvSpPr txBox="1">
            <a:spLocks noGrp="1"/>
          </p:cNvSpPr>
          <p:nvPr>
            <p:ph type="body" idx="1"/>
          </p:nvPr>
        </p:nvSpPr>
        <p:spPr>
          <a:xfrm rot="5400000">
            <a:off x="3408115" y="82409"/>
            <a:ext cx="6188570" cy="1121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dt" idx="10"/>
          </p:nvPr>
        </p:nvSpPr>
        <p:spPr>
          <a:xfrm>
            <a:off x="894080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ftr" idx="11"/>
          </p:nvPr>
        </p:nvSpPr>
        <p:spPr>
          <a:xfrm>
            <a:off x="4307840" y="9040144"/>
            <a:ext cx="438912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sldNum" idx="12"/>
          </p:nvPr>
        </p:nvSpPr>
        <p:spPr>
          <a:xfrm>
            <a:off x="9184641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244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3"/>
          <p:cNvSpPr txBox="1">
            <a:spLocks noGrp="1"/>
          </p:cNvSpPr>
          <p:nvPr>
            <p:ph type="title"/>
          </p:nvPr>
        </p:nvSpPr>
        <p:spPr>
          <a:xfrm rot="5400000">
            <a:off x="6575778" y="3250071"/>
            <a:ext cx="8265725" cy="280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3"/>
          <p:cNvSpPr txBox="1">
            <a:spLocks noGrp="1"/>
          </p:cNvSpPr>
          <p:nvPr>
            <p:ph type="body" idx="1"/>
          </p:nvPr>
        </p:nvSpPr>
        <p:spPr>
          <a:xfrm rot="5400000">
            <a:off x="886178" y="527192"/>
            <a:ext cx="8265725" cy="824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53"/>
          <p:cNvSpPr txBox="1">
            <a:spLocks noGrp="1"/>
          </p:cNvSpPr>
          <p:nvPr>
            <p:ph type="dt" idx="10"/>
          </p:nvPr>
        </p:nvSpPr>
        <p:spPr>
          <a:xfrm>
            <a:off x="894080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3"/>
          <p:cNvSpPr txBox="1">
            <a:spLocks noGrp="1"/>
          </p:cNvSpPr>
          <p:nvPr>
            <p:ph type="ftr" idx="11"/>
          </p:nvPr>
        </p:nvSpPr>
        <p:spPr>
          <a:xfrm>
            <a:off x="4307840" y="9040144"/>
            <a:ext cx="438912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3"/>
          <p:cNvSpPr txBox="1">
            <a:spLocks noGrp="1"/>
          </p:cNvSpPr>
          <p:nvPr>
            <p:ph type="sldNum" idx="12"/>
          </p:nvPr>
        </p:nvSpPr>
        <p:spPr>
          <a:xfrm>
            <a:off x="9184641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Calibri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15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4a1ac9008_0_124"/>
          <p:cNvSpPr>
            <a:spLocks noGrp="1"/>
          </p:cNvSpPr>
          <p:nvPr>
            <p:ph type="pic" idx="2"/>
          </p:nvPr>
        </p:nvSpPr>
        <p:spPr>
          <a:xfrm>
            <a:off x="0" y="0"/>
            <a:ext cx="3576266" cy="9753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30025" tIns="65000" rIns="130025" bIns="650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195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sz="255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" name="Google Shape;84;ge4a1ac9008_0_124"/>
          <p:cNvSpPr txBox="1">
            <a:spLocks noGrp="1"/>
          </p:cNvSpPr>
          <p:nvPr>
            <p:ph type="title"/>
          </p:nvPr>
        </p:nvSpPr>
        <p:spPr>
          <a:xfrm>
            <a:off x="7328852" y="1838349"/>
            <a:ext cx="4815753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130025" bIns="650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Roboto Black"/>
              <a:buNone/>
              <a:defRPr sz="4275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040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CB9BC1-7422-2D41-BE52-70B8E61925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9700" y="9385354"/>
            <a:ext cx="228032" cy="2258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A7CB02-B07B-4F41-B66D-5315FF7E31EF}"/>
              </a:ext>
            </a:extLst>
          </p:cNvPr>
          <p:cNvSpPr txBox="1"/>
          <p:nvPr userDrawn="1"/>
        </p:nvSpPr>
        <p:spPr>
          <a:xfrm>
            <a:off x="11002650" y="9354358"/>
            <a:ext cx="189154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ileron" charset="0"/>
                <a:ea typeface="Aileron" charset="0"/>
                <a:cs typeface="Aileron" charset="0"/>
                <a:sym typeface="Helvetica Light"/>
              </a:rPr>
              <a:t>Copyright Algoritma 2020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80329-88A5-A242-8161-EF3FCD215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9700" y="9385354"/>
            <a:ext cx="228032" cy="225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12E04D-962A-D347-91F9-04578EB3DC8D}"/>
              </a:ext>
            </a:extLst>
          </p:cNvPr>
          <p:cNvSpPr txBox="1"/>
          <p:nvPr userDrawn="1"/>
        </p:nvSpPr>
        <p:spPr>
          <a:xfrm>
            <a:off x="11002650" y="9354358"/>
            <a:ext cx="189154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ileron" charset="0"/>
                <a:ea typeface="Aileron" charset="0"/>
                <a:cs typeface="Aileron" charset="0"/>
                <a:sym typeface="Helvetica Light"/>
              </a:rPr>
              <a:t>Copyright Algoritma 2020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A038D5-0288-BF46-9206-8BF986D589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9700" y="9385354"/>
            <a:ext cx="228032" cy="225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0A3DCC-1483-7F44-89B8-07E9DB0A997C}"/>
              </a:ext>
            </a:extLst>
          </p:cNvPr>
          <p:cNvSpPr txBox="1"/>
          <p:nvPr userDrawn="1"/>
        </p:nvSpPr>
        <p:spPr>
          <a:xfrm>
            <a:off x="11002650" y="9354358"/>
            <a:ext cx="189154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ileron" charset="0"/>
                <a:ea typeface="Aileron" charset="0"/>
                <a:cs typeface="Aileron" charset="0"/>
                <a:sym typeface="Helvetica Light"/>
              </a:rPr>
              <a:t>Copyright Algoritma 2020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E7F0B-CE1E-4D45-AD32-CFD66F0E8B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9700" y="9385354"/>
            <a:ext cx="228032" cy="2258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0C840D-4516-C242-A173-4BCB8C6F6FCC}"/>
              </a:ext>
            </a:extLst>
          </p:cNvPr>
          <p:cNvSpPr txBox="1"/>
          <p:nvPr userDrawn="1"/>
        </p:nvSpPr>
        <p:spPr>
          <a:xfrm>
            <a:off x="11002650" y="9354358"/>
            <a:ext cx="189154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ileron" charset="0"/>
                <a:ea typeface="Aileron" charset="0"/>
                <a:cs typeface="Aileron" charset="0"/>
                <a:sym typeface="Helvetica Light"/>
              </a:rPr>
              <a:t>Copyright Algoritma 2020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DDF9C3-BB66-1E48-BCD5-BF5A28F17B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9700" y="9385354"/>
            <a:ext cx="228032" cy="225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F276BD-E639-DB4A-82C3-B611E989B66E}"/>
              </a:ext>
            </a:extLst>
          </p:cNvPr>
          <p:cNvSpPr txBox="1"/>
          <p:nvPr userDrawn="1"/>
        </p:nvSpPr>
        <p:spPr>
          <a:xfrm>
            <a:off x="11002650" y="9354358"/>
            <a:ext cx="189154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ileron" charset="0"/>
                <a:ea typeface="Aileron" charset="0"/>
                <a:cs typeface="Aileron" charset="0"/>
                <a:sym typeface="Helvetica Light"/>
              </a:rPr>
              <a:t>Copyright Algoritma 2020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A101C-5D5C-354A-BE2E-D699757EA2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9700" y="9385354"/>
            <a:ext cx="228032" cy="225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E66EC2-4514-A54F-9981-53FCCC310982}"/>
              </a:ext>
            </a:extLst>
          </p:cNvPr>
          <p:cNvSpPr txBox="1"/>
          <p:nvPr userDrawn="1"/>
        </p:nvSpPr>
        <p:spPr>
          <a:xfrm>
            <a:off x="11002650" y="9354358"/>
            <a:ext cx="189154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ileron" charset="0"/>
                <a:ea typeface="Aileron" charset="0"/>
                <a:cs typeface="Aileron" charset="0"/>
                <a:sym typeface="Helvetica Light"/>
              </a:rPr>
              <a:t>Copyright Algoritma 2020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C50CE1-9882-BE42-962C-3FAF0FA8B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9700" y="9385354"/>
            <a:ext cx="228032" cy="2258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561F91-6221-FB48-A530-E2F3D611E42A}"/>
              </a:ext>
            </a:extLst>
          </p:cNvPr>
          <p:cNvSpPr txBox="1"/>
          <p:nvPr userDrawn="1"/>
        </p:nvSpPr>
        <p:spPr>
          <a:xfrm>
            <a:off x="11002650" y="9354358"/>
            <a:ext cx="189154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ileron" charset="0"/>
                <a:ea typeface="Aileron" charset="0"/>
                <a:cs typeface="Aileron" charset="0"/>
                <a:sym typeface="Helvetica Light"/>
              </a:rPr>
              <a:t>Copyright Algoritma 2020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63" r:id="rId11"/>
    <p:sldLayoutId id="2147483664" r:id="rId12"/>
  </p:sldLayoutIdLst>
  <p:transition spd="med"/>
  <p:hf sldNum="0" hdr="0" dt="0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title"/>
          </p:nvPr>
        </p:nvSpPr>
        <p:spPr>
          <a:xfrm>
            <a:off x="894080" y="519291"/>
            <a:ext cx="11216640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58"/>
              <a:buFont typeface="Calibri"/>
              <a:buNone/>
              <a:defRPr sz="6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7"/>
          <p:cNvSpPr txBox="1"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81457" algn="l" rtl="0">
              <a:lnSpc>
                <a:spcPct val="9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3982"/>
              <a:buFont typeface="Arial"/>
              <a:buChar char="•"/>
              <a:defRPr sz="39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5325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3413"/>
              <a:buFont typeface="Arial"/>
              <a:buChar char="•"/>
              <a:defRPr sz="34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9194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Font typeface="Arial"/>
              <a:buChar char="•"/>
              <a:defRPr sz="2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91160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1160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1160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1160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1159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1159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7"/>
          <p:cNvSpPr txBox="1">
            <a:spLocks noGrp="1"/>
          </p:cNvSpPr>
          <p:nvPr>
            <p:ph type="dt" idx="10"/>
          </p:nvPr>
        </p:nvSpPr>
        <p:spPr>
          <a:xfrm>
            <a:off x="894080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7"/>
              <a:buFont typeface="Calibri"/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7"/>
          <p:cNvSpPr txBox="1">
            <a:spLocks noGrp="1"/>
          </p:cNvSpPr>
          <p:nvPr>
            <p:ph type="ftr" idx="11"/>
          </p:nvPr>
        </p:nvSpPr>
        <p:spPr>
          <a:xfrm>
            <a:off x="4307840" y="9040144"/>
            <a:ext cx="438912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7"/>
              <a:buFont typeface="Calibri"/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7"/>
          <p:cNvSpPr txBox="1">
            <a:spLocks noGrp="1"/>
          </p:cNvSpPr>
          <p:nvPr>
            <p:ph type="sldNum" idx="12"/>
          </p:nvPr>
        </p:nvSpPr>
        <p:spPr>
          <a:xfrm>
            <a:off x="9184641" y="9040144"/>
            <a:ext cx="29260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7"/>
              <a:buFont typeface="Calibri"/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7"/>
              <a:buFont typeface="Calibri"/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7"/>
              <a:buFont typeface="Calibri"/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7"/>
              <a:buFont typeface="Calibri"/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7"/>
              <a:buFont typeface="Calibri"/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7"/>
              <a:buFont typeface="Calibri"/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7"/>
              <a:buFont typeface="Calibri"/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7"/>
              <a:buFont typeface="Calibri"/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7"/>
              <a:buFont typeface="Calibri"/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oogle Shape;11;p27"/>
          <p:cNvPicPr preferRelativeResize="0"/>
          <p:nvPr/>
        </p:nvPicPr>
        <p:blipFill rotWithShape="1">
          <a:blip r:embed="rId1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71660" y="9339140"/>
            <a:ext cx="248622" cy="33396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7"/>
          <p:cNvSpPr txBox="1"/>
          <p:nvPr/>
        </p:nvSpPr>
        <p:spPr>
          <a:xfrm>
            <a:off x="11239115" y="9390268"/>
            <a:ext cx="1418615" cy="215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099" tIns="38099" rIns="38099" bIns="38099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Algoritma 2020</a:t>
            </a:r>
            <a:endParaRPr sz="2700"/>
          </a:p>
        </p:txBody>
      </p:sp>
    </p:spTree>
    <p:extLst>
      <p:ext uri="{BB962C8B-B14F-4D97-AF65-F5344CB8AC3E}">
        <p14:creationId xmlns:p14="http://schemas.microsoft.com/office/powerpoint/2010/main" val="16147147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A9810C-F34A-AF46-9335-8E3047AF1478}"/>
              </a:ext>
            </a:extLst>
          </p:cNvPr>
          <p:cNvSpPr/>
          <p:nvPr/>
        </p:nvSpPr>
        <p:spPr>
          <a:xfrm>
            <a:off x="655335" y="4648283"/>
            <a:ext cx="6500614" cy="2059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685800" hangingPunct="1">
              <a:lnSpc>
                <a:spcPct val="80000"/>
              </a:lnSpc>
              <a:buClr>
                <a:srgbClr val="FFFFFF"/>
              </a:buClr>
              <a:buSzPts val="6000"/>
            </a:pPr>
            <a:r>
              <a:rPr lang="en-US" sz="5325" b="1" dirty="0">
                <a:solidFill>
                  <a:srgbClr val="FFFFFF"/>
                </a:solidFill>
                <a:latin typeface="Gotham Black" panose="02000504050000020004" pitchFamily="2" charset="0"/>
                <a:ea typeface="Roboto"/>
                <a:cs typeface="Roboto"/>
                <a:sym typeface="Roboto"/>
              </a:rPr>
              <a:t>DATA SCIENCE </a:t>
            </a:r>
          </a:p>
          <a:p>
            <a:pPr algn="l" defTabSz="685800" hangingPunct="1">
              <a:lnSpc>
                <a:spcPct val="80000"/>
              </a:lnSpc>
              <a:buClr>
                <a:srgbClr val="FFFFFF"/>
              </a:buClr>
              <a:buSzPts val="6000"/>
            </a:pPr>
            <a:r>
              <a:rPr lang="en-US" sz="5325" b="1" dirty="0">
                <a:solidFill>
                  <a:srgbClr val="FFFFFF"/>
                </a:solidFill>
                <a:latin typeface="Gotham Black" panose="02000504050000020004" pitchFamily="2" charset="0"/>
                <a:ea typeface="Roboto"/>
                <a:cs typeface="Roboto"/>
                <a:sym typeface="Roboto"/>
              </a:rPr>
              <a:t>EDUCATION</a:t>
            </a:r>
          </a:p>
          <a:p>
            <a:pPr algn="l" defTabSz="685800" hangingPunct="1">
              <a:lnSpc>
                <a:spcPct val="80000"/>
              </a:lnSpc>
              <a:buClr>
                <a:srgbClr val="FFFFFF"/>
              </a:buClr>
              <a:buSzPts val="6000"/>
            </a:pPr>
            <a:r>
              <a:rPr lang="en-US" sz="5325" b="1" dirty="0">
                <a:solidFill>
                  <a:srgbClr val="FFFFFF"/>
                </a:solidFill>
                <a:latin typeface="Gotham Black" panose="02000504050000020004" pitchFamily="2" charset="0"/>
                <a:ea typeface="Roboto"/>
                <a:cs typeface="Roboto"/>
                <a:sym typeface="Roboto"/>
              </a:rPr>
              <a:t>PROGRAM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0F6418-C94B-884D-9A56-A22CC7416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35" y="2286079"/>
            <a:ext cx="2380072" cy="7933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4428EA9-B297-47F5-93F4-3EDF70B61A67}"/>
              </a:ext>
            </a:extLst>
          </p:cNvPr>
          <p:cNvSpPr txBox="1"/>
          <p:nvPr/>
        </p:nvSpPr>
        <p:spPr>
          <a:xfrm>
            <a:off x="234603" y="875607"/>
            <a:ext cx="12535593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1109980">
              <a:lnSpc>
                <a:spcPct val="100000"/>
              </a:lnSpc>
              <a:spcBef>
                <a:spcPts val="90"/>
              </a:spcBef>
            </a:pPr>
            <a:r>
              <a:rPr lang="en-US" b="1" spc="60" dirty="0">
                <a:latin typeface="Trebuchet MS"/>
                <a:cs typeface="Trebuchet MS"/>
              </a:rPr>
              <a:t>Why learn</a:t>
            </a:r>
            <a:r>
              <a:rPr lang="en-US" b="1" spc="-60" dirty="0">
                <a:latin typeface="Trebuchet MS"/>
                <a:cs typeface="Trebuchet MS"/>
              </a:rPr>
              <a:t> </a:t>
            </a:r>
            <a:r>
              <a:rPr lang="en-US" b="1" spc="110" dirty="0">
                <a:solidFill>
                  <a:srgbClr val="C00000"/>
                </a:solidFill>
                <a:latin typeface="Trebuchet MS"/>
                <a:cs typeface="Trebuchet MS"/>
              </a:rPr>
              <a:t>R &amp; Python?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DEA35BDD-DA49-47D6-BAA7-EA31B9D0AD65}"/>
              </a:ext>
            </a:extLst>
          </p:cNvPr>
          <p:cNvSpPr txBox="1">
            <a:spLocks/>
          </p:cNvSpPr>
          <p:nvPr/>
        </p:nvSpPr>
        <p:spPr>
          <a:xfrm>
            <a:off x="4582298" y="91388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defTabSz="457200">
              <a:spcAft>
                <a:spcPts val="600"/>
              </a:spcAft>
            </a:pPr>
            <a:r>
              <a:rPr lang="en-US" sz="1600" kern="1200" dirty="0">
                <a:solidFill>
                  <a:schemeClr val="bg1">
                    <a:lumMod val="50000"/>
                  </a:schemeClr>
                </a:solidFill>
              </a:rPr>
              <a:t>Copyright </a:t>
            </a:r>
            <a:r>
              <a:rPr lang="en-US" sz="1600" kern="1200" dirty="0" err="1">
                <a:solidFill>
                  <a:schemeClr val="bg1">
                    <a:lumMod val="50000"/>
                  </a:schemeClr>
                </a:solidFill>
              </a:rPr>
              <a:t>Algoritma</a:t>
            </a:r>
            <a:r>
              <a:rPr lang="en-US" sz="1600" kern="1200" dirty="0">
                <a:solidFill>
                  <a:schemeClr val="bg1">
                    <a:lumMod val="50000"/>
                  </a:schemeClr>
                </a:solidFill>
              </a:rPr>
              <a:t> 2021</a:t>
            </a:r>
          </a:p>
        </p:txBody>
      </p:sp>
      <p:pic>
        <p:nvPicPr>
          <p:cNvPr id="3" name="Picture 2" descr="A picture containing text, stop, sign&#10;&#10;Description automatically generated">
            <a:extLst>
              <a:ext uri="{FF2B5EF4-FFF2-40B4-BE49-F238E27FC236}">
                <a16:creationId xmlns:a16="http://schemas.microsoft.com/office/drawing/2014/main" id="{A93D8FAB-E62F-4BB1-8A17-8B7FAFB66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52" y="1521938"/>
            <a:ext cx="6767948" cy="34516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42BC70-0065-4104-9142-FCFA36C179F5}"/>
              </a:ext>
            </a:extLst>
          </p:cNvPr>
          <p:cNvSpPr txBox="1"/>
          <p:nvPr/>
        </p:nvSpPr>
        <p:spPr>
          <a:xfrm>
            <a:off x="2774429" y="5139113"/>
            <a:ext cx="10379675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Open Source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R &amp; Python widely used in data science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Newbie F</a:t>
            </a:r>
            <a:r>
              <a:rPr lang="en-US" dirty="0"/>
              <a:t>riendly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Ready for Big Data</a:t>
            </a:r>
            <a:endParaRPr kumimoji="0" lang="en-ID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86704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A5222385-8316-D046-9AD1-2CD1AEABB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917" y="1610842"/>
            <a:ext cx="3175000" cy="3175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8BDD175-E21E-9349-ABF6-438047A0120E}"/>
              </a:ext>
            </a:extLst>
          </p:cNvPr>
          <p:cNvSpPr/>
          <p:nvPr/>
        </p:nvSpPr>
        <p:spPr>
          <a:xfrm>
            <a:off x="0" y="-104501"/>
            <a:ext cx="13004799" cy="7023370"/>
          </a:xfrm>
          <a:prstGeom prst="rect">
            <a:avLst/>
          </a:prstGeom>
          <a:solidFill>
            <a:srgbClr val="BE1019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Machine learning example"/>
          <p:cNvSpPr txBox="1">
            <a:spLocks noGrp="1"/>
          </p:cNvSpPr>
          <p:nvPr>
            <p:ph type="title"/>
          </p:nvPr>
        </p:nvSpPr>
        <p:spPr>
          <a:xfrm>
            <a:off x="6834730" y="591315"/>
            <a:ext cx="5553816" cy="2159000"/>
          </a:xfrm>
          <a:prstGeom prst="rect">
            <a:avLst/>
          </a:prstGeom>
        </p:spPr>
        <p:txBody>
          <a:bodyPr anchor="ctr"/>
          <a:lstStyle>
            <a:lvl1pPr>
              <a:defRPr sz="6000">
                <a:latin typeface="FreightSans Pro Light"/>
                <a:ea typeface="FreightSans Pro Light"/>
                <a:cs typeface="FreightSans Pro Light"/>
                <a:sym typeface="FreightSans Pro Light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ileron Heavy" charset="0"/>
                <a:ea typeface="Aileron Heavy" charset="0"/>
                <a:cs typeface="Aileron Heavy" charset="0"/>
              </a:rPr>
              <a:t>Thank you</a:t>
            </a:r>
            <a:endParaRPr b="1" dirty="0">
              <a:solidFill>
                <a:schemeClr val="bg1"/>
              </a:solidFill>
              <a:latin typeface="Aileron Heavy" charset="0"/>
              <a:ea typeface="Aileron Heavy" charset="0"/>
              <a:cs typeface="Aileron Heavy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E1A1AC-D5FD-6F4D-9871-1CE363C13C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70" y="3835968"/>
            <a:ext cx="1125422" cy="1125422"/>
          </a:xfrm>
          <a:prstGeom prst="rect">
            <a:avLst/>
          </a:prstGeom>
        </p:spPr>
      </p:pic>
      <p:sp>
        <p:nvSpPr>
          <p:cNvPr id="457" name="Nayoko Wicaksono…"/>
          <p:cNvSpPr txBox="1"/>
          <p:nvPr/>
        </p:nvSpPr>
        <p:spPr>
          <a:xfrm>
            <a:off x="7476303" y="3426923"/>
            <a:ext cx="4092270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defRPr sz="2400" b="1">
                <a:solidFill>
                  <a:srgbClr val="FFFFFF"/>
                </a:solidFill>
                <a:latin typeface="FreightSans Pro"/>
                <a:ea typeface="FreightSans Pro"/>
                <a:cs typeface="FreightSans Pro"/>
                <a:sym typeface="FreightSans Pro"/>
              </a:defRPr>
            </a:pPr>
            <a:r>
              <a:rPr lang="en-US" dirty="0" err="1">
                <a:solidFill>
                  <a:schemeClr val="bg1"/>
                </a:solidFill>
                <a:latin typeface="Aileron" pitchFamily="2" charset="77"/>
                <a:cs typeface="Aileron Heavy"/>
              </a:rPr>
              <a:t>Ajeng</a:t>
            </a:r>
            <a:r>
              <a:rPr lang="en-US" dirty="0">
                <a:solidFill>
                  <a:schemeClr val="bg1"/>
                </a:solidFill>
                <a:latin typeface="Aileron" pitchFamily="2" charset="77"/>
                <a:cs typeface="Aileron Heavy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ileron" pitchFamily="2" charset="77"/>
                <a:cs typeface="Aileron Heavy"/>
              </a:rPr>
              <a:t>Prastiwi</a:t>
            </a:r>
            <a:endParaRPr lang="en-US" dirty="0">
              <a:solidFill>
                <a:schemeClr val="bg1"/>
              </a:solidFill>
              <a:latin typeface="Aileron" pitchFamily="2" charset="77"/>
              <a:cs typeface="Aileron Heavy"/>
            </a:endParaRPr>
          </a:p>
          <a:p>
            <a:pPr defTabSz="457200">
              <a:defRPr sz="2400" b="1">
                <a:solidFill>
                  <a:srgbClr val="FFFFFF"/>
                </a:solidFill>
                <a:latin typeface="FreightSans Pro"/>
                <a:ea typeface="FreightSans Pro"/>
                <a:cs typeface="FreightSans Pro"/>
                <a:sym typeface="FreightSans Pro"/>
              </a:defRPr>
            </a:pPr>
            <a:r>
              <a:rPr lang="en-US" sz="2000">
                <a:solidFill>
                  <a:schemeClr val="bg1"/>
                </a:solidFill>
                <a:latin typeface="Aileron" pitchFamily="2" charset="77"/>
                <a:cs typeface="Aileron"/>
              </a:rPr>
              <a:t>ajeng@</a:t>
            </a:r>
            <a:r>
              <a:rPr lang="en-US" sz="2000" dirty="0">
                <a:solidFill>
                  <a:schemeClr val="bg1"/>
                </a:solidFill>
                <a:latin typeface="Aileron" pitchFamily="2" charset="77"/>
                <a:cs typeface="Aileron"/>
              </a:rPr>
              <a:t>algorit.ma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2EC308-4E53-3942-ADA5-246DDB7B8D87}"/>
              </a:ext>
            </a:extLst>
          </p:cNvPr>
          <p:cNvCxnSpPr>
            <a:cxnSpLocks/>
          </p:cNvCxnSpPr>
          <p:nvPr/>
        </p:nvCxnSpPr>
        <p:spPr>
          <a:xfrm>
            <a:off x="9072027" y="4555178"/>
            <a:ext cx="812598" cy="0"/>
          </a:xfrm>
          <a:prstGeom prst="line">
            <a:avLst/>
          </a:prstGeom>
          <a:noFill/>
          <a:ln w="3810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5C407EB1-A5FD-B146-A274-236B3F9249F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06" y="1017950"/>
            <a:ext cx="5926851" cy="5009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48BDE3-6198-0D42-A8F6-D67BC2323B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881" y="3528191"/>
            <a:ext cx="1125422" cy="11254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1FF29A4-4987-D74B-BADC-6CDB554C362E}"/>
              </a:ext>
            </a:extLst>
          </p:cNvPr>
          <p:cNvSpPr txBox="1"/>
          <p:nvPr/>
        </p:nvSpPr>
        <p:spPr>
          <a:xfrm>
            <a:off x="4671562" y="3881707"/>
            <a:ext cx="117179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ileron" pitchFamily="2" charset="77"/>
                <a:sym typeface="Helvetica Light"/>
              </a:rPr>
              <a:t>Singapore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E70968-6401-924A-90D5-5CB57C8524BD}"/>
              </a:ext>
            </a:extLst>
          </p:cNvPr>
          <p:cNvSpPr txBox="1"/>
          <p:nvPr/>
        </p:nvSpPr>
        <p:spPr>
          <a:xfrm>
            <a:off x="3509032" y="4448429"/>
            <a:ext cx="95058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ileron" pitchFamily="2" charset="77"/>
                <a:sym typeface="Helvetica Light"/>
              </a:rPr>
              <a:t>Jakarta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8B12B8-9915-2C40-BF6D-452FD36A09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007" y="6775844"/>
            <a:ext cx="1916686" cy="191668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1E2ED99-1A6B-DE49-8CDB-55D2FBC2284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196" y="2364547"/>
            <a:ext cx="2479721" cy="82657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0DBB48E-E4B8-3245-BFFB-62F09E043454}"/>
              </a:ext>
            </a:extLst>
          </p:cNvPr>
          <p:cNvSpPr/>
          <p:nvPr/>
        </p:nvSpPr>
        <p:spPr>
          <a:xfrm>
            <a:off x="8951849" y="7326528"/>
            <a:ext cx="326609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>
                <a:solidFill>
                  <a:schemeClr val="tx1"/>
                </a:solidFill>
                <a:latin typeface="Aileron" pitchFamily="2" charset="77"/>
              </a:rPr>
              <a:t>Indonesia HQ</a:t>
            </a:r>
          </a:p>
          <a:p>
            <a:pPr algn="l"/>
            <a:r>
              <a:rPr lang="en-US" sz="2000">
                <a:solidFill>
                  <a:schemeClr val="tx1"/>
                </a:solidFill>
                <a:latin typeface="Aileron" pitchFamily="2" charset="77"/>
              </a:rPr>
              <a:t>4th Floor, Menara Kadin, Jl. H. R. </a:t>
            </a:r>
            <a:r>
              <a:rPr lang="en-US" sz="2000" err="1">
                <a:solidFill>
                  <a:schemeClr val="tx1"/>
                </a:solidFill>
                <a:latin typeface="Aileron" pitchFamily="2" charset="77"/>
              </a:rPr>
              <a:t>Rasuna</a:t>
            </a:r>
            <a:r>
              <a:rPr lang="en-US" sz="2000">
                <a:solidFill>
                  <a:schemeClr val="tx1"/>
                </a:solidFill>
                <a:latin typeface="Aileron" pitchFamily="2" charset="77"/>
              </a:rPr>
              <a:t> Said Blok X-5, </a:t>
            </a:r>
            <a:r>
              <a:rPr lang="en-US" sz="2000" err="1">
                <a:solidFill>
                  <a:schemeClr val="tx1"/>
                </a:solidFill>
                <a:latin typeface="Aileron" pitchFamily="2" charset="77"/>
              </a:rPr>
              <a:t>Setiabudi</a:t>
            </a:r>
            <a:r>
              <a:rPr lang="en-US" sz="2000">
                <a:solidFill>
                  <a:schemeClr val="tx1"/>
                </a:solidFill>
                <a:latin typeface="Aileron" pitchFamily="2" charset="77"/>
              </a:rPr>
              <a:t>, Jakarta, 12950, Indonesia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6E6650B-68FB-684A-8557-2E65CAC417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4" y="6775844"/>
            <a:ext cx="1916686" cy="191668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18044079-4B54-6E42-BF88-8E7703FEC970}"/>
              </a:ext>
            </a:extLst>
          </p:cNvPr>
          <p:cNvSpPr/>
          <p:nvPr/>
        </p:nvSpPr>
        <p:spPr>
          <a:xfrm>
            <a:off x="5161437" y="7326527"/>
            <a:ext cx="25428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>
                <a:solidFill>
                  <a:schemeClr val="tx1"/>
                </a:solidFill>
                <a:latin typeface="Aileron" pitchFamily="2" charset="77"/>
              </a:rPr>
              <a:t>Singapore HQ</a:t>
            </a:r>
          </a:p>
          <a:p>
            <a:pPr algn="l"/>
            <a:r>
              <a:rPr lang="en-US" sz="2000">
                <a:solidFill>
                  <a:schemeClr val="tx1"/>
                </a:solidFill>
                <a:latin typeface="Aileron" pitchFamily="2" charset="77"/>
              </a:rPr>
              <a:t>Cecil Court, 138 Cecil Street, 069538</a:t>
            </a:r>
          </a:p>
          <a:p>
            <a:pPr algn="l"/>
            <a:r>
              <a:rPr lang="en-US" sz="2000">
                <a:solidFill>
                  <a:schemeClr val="tx1"/>
                </a:solidFill>
                <a:latin typeface="Aileron" pitchFamily="2" charset="77"/>
              </a:rPr>
              <a:t>Singapore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58013E-7579-F54A-B9B2-91B104965A01}"/>
              </a:ext>
            </a:extLst>
          </p:cNvPr>
          <p:cNvSpPr/>
          <p:nvPr/>
        </p:nvSpPr>
        <p:spPr>
          <a:xfrm>
            <a:off x="1523290" y="7326527"/>
            <a:ext cx="24833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b="1">
                <a:latin typeface="Aileron" pitchFamily="2" charset="77"/>
              </a:rPr>
              <a:t>Phone</a:t>
            </a:r>
          </a:p>
          <a:p>
            <a:pPr algn="l"/>
            <a:r>
              <a:rPr lang="en-US" sz="2000">
                <a:latin typeface="Aileron" pitchFamily="2" charset="77"/>
              </a:rPr>
              <a:t>+62-877-7835-3007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63B796B-6412-E94B-8E18-AF55EA322C0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79" y="6930980"/>
            <a:ext cx="1459518" cy="145951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BD7AA8E-8159-014C-A51B-22BBE14E91A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85" y="7824473"/>
            <a:ext cx="1074906" cy="107490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EFDC34A-617E-0D40-8B2E-28BA9A847D3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85" y="8482253"/>
            <a:ext cx="1074906" cy="1074906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0B4EDC9F-7049-D544-8576-46E66AC31ECF}"/>
              </a:ext>
            </a:extLst>
          </p:cNvPr>
          <p:cNvSpPr/>
          <p:nvPr/>
        </p:nvSpPr>
        <p:spPr>
          <a:xfrm>
            <a:off x="1520050" y="8007646"/>
            <a:ext cx="19287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b="1" err="1">
                <a:latin typeface="Aileron" pitchFamily="2" charset="77"/>
              </a:rPr>
              <a:t>Linkedin</a:t>
            </a:r>
            <a:endParaRPr lang="en-US" sz="2000" b="1">
              <a:latin typeface="Aileron" pitchFamily="2" charset="77"/>
            </a:endParaRPr>
          </a:p>
          <a:p>
            <a:pPr algn="l"/>
            <a:r>
              <a:rPr lang="en-US" sz="2000">
                <a:latin typeface="Aileron" pitchFamily="2" charset="77"/>
              </a:rPr>
              <a:t>/</a:t>
            </a:r>
            <a:r>
              <a:rPr lang="en-US" sz="2000" err="1">
                <a:latin typeface="Aileron" pitchFamily="2" charset="77"/>
              </a:rPr>
              <a:t>teamalgoritma</a:t>
            </a:r>
            <a:endParaRPr lang="en-US" sz="2000">
              <a:latin typeface="Aileron" pitchFamily="2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0CC990-11F9-054C-A4C8-40FB16D72AEB}"/>
              </a:ext>
            </a:extLst>
          </p:cNvPr>
          <p:cNvSpPr/>
          <p:nvPr/>
        </p:nvSpPr>
        <p:spPr>
          <a:xfrm>
            <a:off x="1516810" y="8665763"/>
            <a:ext cx="19287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b="1">
                <a:latin typeface="Aileron" pitchFamily="2" charset="77"/>
              </a:rPr>
              <a:t>Facebook</a:t>
            </a:r>
          </a:p>
          <a:p>
            <a:pPr algn="l"/>
            <a:r>
              <a:rPr lang="en-US" sz="2000">
                <a:latin typeface="Aileron" pitchFamily="2" charset="77"/>
              </a:rPr>
              <a:t>/</a:t>
            </a:r>
            <a:r>
              <a:rPr lang="en-US" sz="2000" err="1">
                <a:latin typeface="Aileron" pitchFamily="2" charset="77"/>
              </a:rPr>
              <a:t>teamalgoritma</a:t>
            </a:r>
            <a:endParaRPr lang="en-US" sz="2000">
              <a:latin typeface="Aileron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1840111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Our vision"/>
          <p:cNvSpPr txBox="1">
            <a:spLocks noGrp="1"/>
          </p:cNvSpPr>
          <p:nvPr>
            <p:ph type="ctrTitle"/>
          </p:nvPr>
        </p:nvSpPr>
        <p:spPr>
          <a:xfrm>
            <a:off x="952500" y="444500"/>
            <a:ext cx="11099800" cy="17669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6000">
                <a:latin typeface="FreightSans Pro Light"/>
                <a:ea typeface="FreightSans Pro Light"/>
                <a:cs typeface="FreightSans Pro Light"/>
                <a:sym typeface="FreightSans Pro Light"/>
              </a:defRPr>
            </a:lvl1pPr>
          </a:lstStyle>
          <a:p>
            <a:r>
              <a:rPr lang="en-US" b="1" dirty="0">
                <a:latin typeface="Aileron Heavy" charset="0"/>
                <a:ea typeface="Aileron Heavy" charset="0"/>
                <a:cs typeface="Aileron Heavy" charset="0"/>
              </a:rPr>
              <a:t>What are we going to</a:t>
            </a:r>
            <a:r>
              <a:rPr b="1" dirty="0">
                <a:latin typeface="Aileron Heavy" charset="0"/>
                <a:ea typeface="Aileron Heavy" charset="0"/>
                <a:cs typeface="Aileron Heavy" charset="0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Aileron Heavy" charset="0"/>
                <a:ea typeface="Aileron Heavy" charset="0"/>
                <a:cs typeface="Aileron Heavy" charset="0"/>
              </a:rPr>
              <a:t>cover</a:t>
            </a:r>
            <a:endParaRPr b="1" dirty="0">
              <a:solidFill>
                <a:schemeClr val="accent5"/>
              </a:solidFill>
              <a:latin typeface="Aileron Heavy" charset="0"/>
              <a:ea typeface="Aileron Heavy" charset="0"/>
              <a:cs typeface="Aileron Heavy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69D57BB-E5A4-4C1D-A08B-08681D359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350974"/>
              </p:ext>
            </p:extLst>
          </p:nvPr>
        </p:nvGraphicFramePr>
        <p:xfrm>
          <a:off x="2167466" y="2716263"/>
          <a:ext cx="8669868" cy="4404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50685">
                  <a:extLst>
                    <a:ext uri="{9D8B030D-6E8A-4147-A177-3AD203B41FA5}">
                      <a16:colId xmlns:a16="http://schemas.microsoft.com/office/drawing/2014/main" val="1491587984"/>
                    </a:ext>
                  </a:extLst>
                </a:gridCol>
                <a:gridCol w="2863121">
                  <a:extLst>
                    <a:ext uri="{9D8B030D-6E8A-4147-A177-3AD203B41FA5}">
                      <a16:colId xmlns:a16="http://schemas.microsoft.com/office/drawing/2014/main" val="2526036760"/>
                    </a:ext>
                  </a:extLst>
                </a:gridCol>
                <a:gridCol w="5156062">
                  <a:extLst>
                    <a:ext uri="{9D8B030D-6E8A-4147-A177-3AD203B41FA5}">
                      <a16:colId xmlns:a16="http://schemas.microsoft.com/office/drawing/2014/main" val="1389090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I.</a:t>
                      </a:r>
                      <a:endParaRPr lang="en-ID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Intro to Data Science</a:t>
                      </a:r>
                      <a:endParaRPr lang="en-ID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Definition of data science</a:t>
                      </a:r>
                    </a:p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Data science workflow</a:t>
                      </a:r>
                    </a:p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Data science output</a:t>
                      </a:r>
                    </a:p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Data science tools</a:t>
                      </a:r>
                      <a:endParaRPr lang="en-ID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391703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II.</a:t>
                      </a:r>
                      <a:endParaRPr lang="en-ID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Live Coding</a:t>
                      </a:r>
                      <a:endParaRPr lang="en-ID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Import Data in R</a:t>
                      </a:r>
                      <a:endParaRPr lang="en-ID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0614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ID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ID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Cleansing Data</a:t>
                      </a: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Exploratory Data Analysis</a:t>
                      </a:r>
                    </a:p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Data Visualization</a:t>
                      </a:r>
                    </a:p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Reporting in 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49378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III.</a:t>
                      </a:r>
                      <a:endParaRPr lang="en-ID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Alumni’s Project</a:t>
                      </a:r>
                      <a:endParaRPr lang="en-ID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ID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7127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ID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ID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Customer Segmentation</a:t>
                      </a:r>
                      <a:endParaRPr lang="en-ID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7119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ID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ID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Emotion Based-Tweet for Spotify Playlist Recommender</a:t>
                      </a:r>
                    </a:p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Classifying Term Deposit Subscriptions</a:t>
                      </a:r>
                      <a:endParaRPr lang="en-ID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660695"/>
                  </a:ext>
                </a:extLst>
              </a:tr>
            </a:tbl>
          </a:graphicData>
        </a:graphic>
      </p:graphicFrame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16BF396-C19B-44CE-9BD9-152E9E49AA05}"/>
              </a:ext>
            </a:extLst>
          </p:cNvPr>
          <p:cNvSpPr txBox="1">
            <a:spLocks/>
          </p:cNvSpPr>
          <p:nvPr/>
        </p:nvSpPr>
        <p:spPr>
          <a:xfrm>
            <a:off x="4582298" y="912653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defTabSz="457200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</a:rPr>
              <a:t>Copyright </a:t>
            </a:r>
            <a:r>
              <a:rPr lang="en-US" sz="1600" kern="1200" dirty="0" err="1">
                <a:solidFill>
                  <a:schemeClr val="tx1"/>
                </a:solidFill>
              </a:rPr>
              <a:t>Algoritma</a:t>
            </a:r>
            <a:r>
              <a:rPr lang="en-US" sz="1600" kern="1200" dirty="0">
                <a:solidFill>
                  <a:schemeClr val="tx1"/>
                </a:solidFill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136402978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"/>
          <p:cNvSpPr txBox="1"/>
          <p:nvPr/>
        </p:nvSpPr>
        <p:spPr>
          <a:xfrm>
            <a:off x="1927601" y="330199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 </a:t>
            </a:r>
          </a:p>
        </p:txBody>
      </p:sp>
      <p:sp>
        <p:nvSpPr>
          <p:cNvPr id="222" name="Building a defensible business model"/>
          <p:cNvSpPr txBox="1">
            <a:spLocks noGrp="1"/>
          </p:cNvSpPr>
          <p:nvPr>
            <p:ph type="ctrTitle"/>
          </p:nvPr>
        </p:nvSpPr>
        <p:spPr>
          <a:xfrm>
            <a:off x="1249611" y="3465100"/>
            <a:ext cx="11099800" cy="17669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>
                <a:latin typeface="FreightSans Pro Light"/>
                <a:ea typeface="FreightSans Pro Light"/>
                <a:cs typeface="FreightSans Pro Light"/>
                <a:sym typeface="FreightSans Pro Light"/>
              </a:defRPr>
            </a:lvl1pPr>
          </a:lstStyle>
          <a:p>
            <a:pPr>
              <a:defRPr sz="6000"/>
            </a:pPr>
            <a:r>
              <a:rPr lang="en-US" sz="8000" b="1" dirty="0">
                <a:latin typeface="Aileron Heavy" charset="0"/>
                <a:ea typeface="Aileron Heavy" charset="0"/>
                <a:cs typeface="Aileron Heavy" charset="0"/>
              </a:rPr>
              <a:t>Intro to </a:t>
            </a:r>
            <a:r>
              <a:rPr lang="en-US" sz="8000" b="1" dirty="0">
                <a:solidFill>
                  <a:srgbClr val="C00000"/>
                </a:solidFill>
                <a:latin typeface="Aileron Heavy" charset="0"/>
                <a:ea typeface="Aileron Heavy" charset="0"/>
                <a:cs typeface="Aileron Heavy" charset="0"/>
              </a:rPr>
              <a:t>Data Science</a:t>
            </a:r>
            <a:endParaRPr sz="4000" dirty="0">
              <a:solidFill>
                <a:srgbClr val="C00000"/>
              </a:solidFill>
            </a:endParaRPr>
          </a:p>
        </p:txBody>
      </p:sp>
      <p:sp>
        <p:nvSpPr>
          <p:cNvPr id="2" name="Rounded Rectangle">
            <a:extLst>
              <a:ext uri="{FF2B5EF4-FFF2-40B4-BE49-F238E27FC236}">
                <a16:creationId xmlns:a16="http://schemas.microsoft.com/office/drawing/2014/main" id="{C6E1966D-FB3A-4F75-A7BE-8531C5A3285F}"/>
              </a:ext>
            </a:extLst>
          </p:cNvPr>
          <p:cNvSpPr/>
          <p:nvPr/>
        </p:nvSpPr>
        <p:spPr>
          <a:xfrm>
            <a:off x="7170489" y="7813178"/>
            <a:ext cx="594222" cy="594222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Rounded Rectangle">
            <a:extLst>
              <a:ext uri="{FF2B5EF4-FFF2-40B4-BE49-F238E27FC236}">
                <a16:creationId xmlns:a16="http://schemas.microsoft.com/office/drawing/2014/main" id="{0394796A-2725-4B33-9FE3-8A313F03C04D}"/>
              </a:ext>
            </a:extLst>
          </p:cNvPr>
          <p:cNvSpPr/>
          <p:nvPr/>
        </p:nvSpPr>
        <p:spPr>
          <a:xfrm>
            <a:off x="5240089" y="7813178"/>
            <a:ext cx="594222" cy="594222"/>
          </a:xfrm>
          <a:prstGeom prst="roundRect">
            <a:avLst>
              <a:gd name="adj" fmla="val 15000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Rounded Rectangle">
            <a:extLst>
              <a:ext uri="{FF2B5EF4-FFF2-40B4-BE49-F238E27FC236}">
                <a16:creationId xmlns:a16="http://schemas.microsoft.com/office/drawing/2014/main" id="{D6B24628-AB8A-4E30-9316-49A0B76954A3}"/>
              </a:ext>
            </a:extLst>
          </p:cNvPr>
          <p:cNvSpPr/>
          <p:nvPr/>
        </p:nvSpPr>
        <p:spPr>
          <a:xfrm>
            <a:off x="6205289" y="7813178"/>
            <a:ext cx="594222" cy="594222"/>
          </a:xfrm>
          <a:prstGeom prst="roundRect">
            <a:avLst>
              <a:gd name="adj" fmla="val 15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D3C9BA5C-17C3-497F-8376-4DCD5253E2DF}"/>
              </a:ext>
            </a:extLst>
          </p:cNvPr>
          <p:cNvSpPr txBox="1">
            <a:spLocks/>
          </p:cNvSpPr>
          <p:nvPr/>
        </p:nvSpPr>
        <p:spPr>
          <a:xfrm>
            <a:off x="4582298" y="912653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defTabSz="457200">
              <a:spcAft>
                <a:spcPts val="600"/>
              </a:spcAft>
            </a:pPr>
            <a:r>
              <a:rPr lang="en-US" sz="1600" kern="1200" dirty="0">
                <a:solidFill>
                  <a:schemeClr val="bg1">
                    <a:lumMod val="50000"/>
                  </a:schemeClr>
                </a:solidFill>
              </a:rPr>
              <a:t>Copyright </a:t>
            </a:r>
            <a:r>
              <a:rPr lang="en-US" sz="1600" kern="1200" dirty="0" err="1">
                <a:solidFill>
                  <a:schemeClr val="bg1">
                    <a:lumMod val="50000"/>
                  </a:schemeClr>
                </a:solidFill>
              </a:rPr>
              <a:t>Algoritma</a:t>
            </a:r>
            <a:r>
              <a:rPr lang="en-US" sz="1600" kern="1200" dirty="0">
                <a:solidFill>
                  <a:schemeClr val="bg1">
                    <a:lumMod val="50000"/>
                  </a:schemeClr>
                </a:solidFill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165369466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">
            <a:extLst>
              <a:ext uri="{FF2B5EF4-FFF2-40B4-BE49-F238E27FC236}">
                <a16:creationId xmlns:a16="http://schemas.microsoft.com/office/drawing/2014/main" id="{A20CD8C1-0FA7-4729-969C-47B90DCB9E47}"/>
              </a:ext>
            </a:extLst>
          </p:cNvPr>
          <p:cNvSpPr txBox="1"/>
          <p:nvPr/>
        </p:nvSpPr>
        <p:spPr>
          <a:xfrm>
            <a:off x="2007791" y="656166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 </a:t>
            </a:r>
          </a:p>
        </p:txBody>
      </p:sp>
      <p:sp>
        <p:nvSpPr>
          <p:cNvPr id="45" name="Evolution in data science">
            <a:extLst>
              <a:ext uri="{FF2B5EF4-FFF2-40B4-BE49-F238E27FC236}">
                <a16:creationId xmlns:a16="http://schemas.microsoft.com/office/drawing/2014/main" id="{D948A2CD-11D3-41BB-A143-01186CA1433C}"/>
              </a:ext>
            </a:extLst>
          </p:cNvPr>
          <p:cNvSpPr txBox="1">
            <a:spLocks/>
          </p:cNvSpPr>
          <p:nvPr/>
        </p:nvSpPr>
        <p:spPr>
          <a:xfrm>
            <a:off x="468441" y="475919"/>
            <a:ext cx="11099800" cy="1766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eightSans Pro Light"/>
                <a:ea typeface="FreightSans Pro Light"/>
                <a:cs typeface="FreightSans Pro Light"/>
                <a:sym typeface="FreightSans Pro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ID" sz="5400" b="1" dirty="0">
                <a:latin typeface="Aileron Heavy" charset="0"/>
                <a:ea typeface="Aileron Heavy" charset="0"/>
                <a:cs typeface="Aileron Heavy" charset="0"/>
              </a:rPr>
              <a:t>Data Science is the sweet spot of a </a:t>
            </a:r>
            <a:r>
              <a:rPr lang="en-ID" sz="5400" b="1" dirty="0">
                <a:solidFill>
                  <a:srgbClr val="C00000"/>
                </a:solidFill>
                <a:latin typeface="Aileron Heavy" charset="0"/>
                <a:ea typeface="Aileron Heavy" charset="0"/>
                <a:cs typeface="Aileron Heavy" charset="0"/>
              </a:rPr>
              <a:t>combination of three-skills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9A5A5FF-E6A4-451E-B575-57C8221A2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689" y="2788889"/>
            <a:ext cx="6493303" cy="588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942604-CCF1-4B02-A602-FF890305C9E7}"/>
              </a:ext>
            </a:extLst>
          </p:cNvPr>
          <p:cNvSpPr txBox="1"/>
          <p:nvPr/>
        </p:nvSpPr>
        <p:spPr>
          <a:xfrm>
            <a:off x="767124" y="9219477"/>
            <a:ext cx="2066271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ileron"/>
              </a:rPr>
              <a:t>Intro to Data Science</a:t>
            </a:r>
            <a:endParaRPr kumimoji="0" lang="en-ID" sz="1800" b="0" i="0" u="none" strike="noStrike" cap="none" spc="0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FillTx/>
              <a:latin typeface="Aileron"/>
              <a:sym typeface="Helvetica Light"/>
            </a:endParaRP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EC695570-79DC-4572-A84D-47D579EBD597}"/>
              </a:ext>
            </a:extLst>
          </p:cNvPr>
          <p:cNvSpPr txBox="1">
            <a:spLocks/>
          </p:cNvSpPr>
          <p:nvPr/>
        </p:nvSpPr>
        <p:spPr>
          <a:xfrm>
            <a:off x="4582298" y="912653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defTabSz="457200">
              <a:spcAft>
                <a:spcPts val="600"/>
              </a:spcAft>
            </a:pPr>
            <a:r>
              <a:rPr lang="en-US" sz="1600" kern="1200" dirty="0">
                <a:solidFill>
                  <a:schemeClr val="bg1">
                    <a:lumMod val="50000"/>
                  </a:schemeClr>
                </a:solidFill>
              </a:rPr>
              <a:t>Copyright </a:t>
            </a:r>
            <a:r>
              <a:rPr lang="en-US" sz="1600" kern="1200" dirty="0" err="1">
                <a:solidFill>
                  <a:schemeClr val="bg1">
                    <a:lumMod val="50000"/>
                  </a:schemeClr>
                </a:solidFill>
              </a:rPr>
              <a:t>Algoritma</a:t>
            </a:r>
            <a:r>
              <a:rPr lang="en-US" sz="1600" kern="1200" dirty="0">
                <a:solidFill>
                  <a:schemeClr val="bg1">
                    <a:lumMod val="50000"/>
                  </a:schemeClr>
                </a:solidFill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228634996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">
            <a:extLst>
              <a:ext uri="{FF2B5EF4-FFF2-40B4-BE49-F238E27FC236}">
                <a16:creationId xmlns:a16="http://schemas.microsoft.com/office/drawing/2014/main" id="{A20CD8C1-0FA7-4729-969C-47B90DCB9E47}"/>
              </a:ext>
            </a:extLst>
          </p:cNvPr>
          <p:cNvSpPr txBox="1"/>
          <p:nvPr/>
        </p:nvSpPr>
        <p:spPr>
          <a:xfrm>
            <a:off x="2007791" y="656166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 </a:t>
            </a:r>
          </a:p>
        </p:txBody>
      </p:sp>
      <p:sp>
        <p:nvSpPr>
          <p:cNvPr id="45" name="Evolution in data science">
            <a:extLst>
              <a:ext uri="{FF2B5EF4-FFF2-40B4-BE49-F238E27FC236}">
                <a16:creationId xmlns:a16="http://schemas.microsoft.com/office/drawing/2014/main" id="{D948A2CD-11D3-41BB-A143-01186CA1433C}"/>
              </a:ext>
            </a:extLst>
          </p:cNvPr>
          <p:cNvSpPr txBox="1">
            <a:spLocks/>
          </p:cNvSpPr>
          <p:nvPr/>
        </p:nvSpPr>
        <p:spPr>
          <a:xfrm>
            <a:off x="978085" y="490914"/>
            <a:ext cx="11099800" cy="1766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eightSans Pro Light"/>
                <a:ea typeface="FreightSans Pro Light"/>
                <a:cs typeface="FreightSans Pro Light"/>
                <a:sym typeface="FreightSans Pro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ID" sz="5400" b="1" dirty="0">
                <a:latin typeface="Aileron Heavy" charset="0"/>
                <a:ea typeface="Aileron Heavy" charset="0"/>
                <a:cs typeface="Aileron Heavy" charset="0"/>
              </a:rPr>
              <a:t>Data Science for </a:t>
            </a:r>
            <a:r>
              <a:rPr lang="en-ID" sz="5400" b="1" dirty="0">
                <a:solidFill>
                  <a:srgbClr val="C00000"/>
                </a:solidFill>
                <a:latin typeface="Aileron Heavy" charset="0"/>
                <a:ea typeface="Aileron Heavy" charset="0"/>
                <a:cs typeface="Aileron Heavy" charset="0"/>
              </a:rPr>
              <a:t>data driven industry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EC695570-79DC-4572-A84D-47D579EBD597}"/>
              </a:ext>
            </a:extLst>
          </p:cNvPr>
          <p:cNvSpPr txBox="1">
            <a:spLocks/>
          </p:cNvSpPr>
          <p:nvPr/>
        </p:nvSpPr>
        <p:spPr>
          <a:xfrm>
            <a:off x="4582298" y="912653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defTabSz="457200">
              <a:spcAft>
                <a:spcPts val="600"/>
              </a:spcAft>
            </a:pPr>
            <a:r>
              <a:rPr lang="en-US" sz="1600" kern="1200" dirty="0">
                <a:solidFill>
                  <a:schemeClr val="bg1">
                    <a:lumMod val="50000"/>
                  </a:schemeClr>
                </a:solidFill>
              </a:rPr>
              <a:t>Copyright </a:t>
            </a:r>
            <a:r>
              <a:rPr lang="en-US" sz="1600" kern="1200" dirty="0" err="1">
                <a:solidFill>
                  <a:schemeClr val="bg1">
                    <a:lumMod val="50000"/>
                  </a:schemeClr>
                </a:solidFill>
              </a:rPr>
              <a:t>Algoritma</a:t>
            </a:r>
            <a:r>
              <a:rPr lang="en-US" sz="1600" kern="1200" dirty="0">
                <a:solidFill>
                  <a:schemeClr val="bg1">
                    <a:lumMod val="50000"/>
                  </a:schemeClr>
                </a:solidFill>
              </a:rPr>
              <a:t> 2021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A35D2332-CD57-46BA-9937-A74DC6A37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85" y="2016098"/>
            <a:ext cx="11323226" cy="656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3437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927" y="3345756"/>
            <a:ext cx="1797383" cy="179738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860" y="3307223"/>
            <a:ext cx="1569292" cy="156929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053233" y="2983337"/>
            <a:ext cx="2556786" cy="2543079"/>
            <a:chOff x="-832207" y="2451593"/>
            <a:chExt cx="4547007" cy="4547007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32207" y="2451593"/>
              <a:ext cx="4547007" cy="4547007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0" y="4257749"/>
              <a:ext cx="1674644" cy="1674644"/>
            </a:xfrm>
            <a:prstGeom prst="rect">
              <a:avLst/>
            </a:prstGeom>
          </p:spPr>
        </p:pic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474" y="2953408"/>
            <a:ext cx="2607016" cy="2607016"/>
          </a:xfrm>
          <a:prstGeom prst="rect">
            <a:avLst/>
          </a:prstGeom>
        </p:spPr>
      </p:pic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834170" y="3707839"/>
          <a:ext cx="7211772" cy="44807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2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2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0917">
                <a:tc>
                  <a:txBody>
                    <a:bodyPr/>
                    <a:lstStyle/>
                    <a:p>
                      <a:pPr algn="ctr"/>
                      <a:endParaRPr lang="en-US" sz="1300">
                        <a:latin typeface="Aileron" charset="0"/>
                        <a:ea typeface="Aileron" charset="0"/>
                        <a:cs typeface="Aileron" charset="0"/>
                      </a:endParaRPr>
                    </a:p>
                    <a:p>
                      <a:pPr algn="ctr"/>
                      <a:endParaRPr lang="en-US" sz="1300">
                        <a:latin typeface="Aileron" charset="0"/>
                        <a:ea typeface="Aileron" charset="0"/>
                        <a:cs typeface="Aileron" charset="0"/>
                      </a:endParaRPr>
                    </a:p>
                    <a:p>
                      <a:pPr algn="ctr"/>
                      <a:endParaRPr lang="en-US" sz="1300">
                        <a:latin typeface="Aileron" charset="0"/>
                        <a:ea typeface="Aileron" charset="0"/>
                        <a:cs typeface="Aileron" charset="0"/>
                      </a:endParaRPr>
                    </a:p>
                    <a:p>
                      <a:pPr algn="ctr"/>
                      <a:endParaRPr lang="en-US" sz="1300">
                        <a:latin typeface="Aileron" charset="0"/>
                        <a:ea typeface="Aileron" charset="0"/>
                        <a:cs typeface="Aileron" charset="0"/>
                      </a:endParaRPr>
                    </a:p>
                    <a:p>
                      <a:pPr algn="ctr"/>
                      <a:endParaRPr lang="en-US" sz="1300">
                        <a:latin typeface="Aileron" charset="0"/>
                        <a:ea typeface="Aileron" charset="0"/>
                        <a:cs typeface="Aileron" charset="0"/>
                      </a:endParaRPr>
                    </a:p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>
                          <a:latin typeface="Aileron" charset="0"/>
                          <a:ea typeface="Aileron" charset="0"/>
                          <a:cs typeface="Aileron" charset="0"/>
                        </a:rPr>
                        <a:t>Reports</a:t>
                      </a:r>
                    </a:p>
                  </a:txBody>
                  <a:tcPr marL="68578" marR="68578" marT="34289" marB="3428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ileron" charset="0"/>
                        <a:ea typeface="Aileron" charset="0"/>
                        <a:cs typeface="Aileron" charset="0"/>
                      </a:endParaRPr>
                    </a:p>
                    <a:p>
                      <a:pPr algn="ctr"/>
                      <a:endParaRPr lang="en-US" sz="1300" dirty="0">
                        <a:latin typeface="Aileron" charset="0"/>
                        <a:ea typeface="Aileron" charset="0"/>
                        <a:cs typeface="Aileron" charset="0"/>
                      </a:endParaRPr>
                    </a:p>
                    <a:p>
                      <a:pPr algn="ctr"/>
                      <a:endParaRPr lang="en-US" sz="1300" dirty="0">
                        <a:latin typeface="Aileron" charset="0"/>
                        <a:ea typeface="Aileron" charset="0"/>
                        <a:cs typeface="Aileron" charset="0"/>
                      </a:endParaRPr>
                    </a:p>
                    <a:p>
                      <a:pPr algn="ctr"/>
                      <a:endParaRPr lang="en-US" sz="1300" dirty="0">
                        <a:latin typeface="Aileron" charset="0"/>
                        <a:ea typeface="Aileron" charset="0"/>
                        <a:cs typeface="Aileron" charset="0"/>
                      </a:endParaRPr>
                    </a:p>
                    <a:p>
                      <a:pPr algn="ctr"/>
                      <a:endParaRPr lang="en-US" sz="1300" dirty="0">
                        <a:latin typeface="Aileron" charset="0"/>
                        <a:ea typeface="Aileron" charset="0"/>
                        <a:cs typeface="Aileron" charset="0"/>
                      </a:endParaRPr>
                    </a:p>
                    <a:p>
                      <a:pPr algn="ctr"/>
                      <a:r>
                        <a:rPr lang="en-US" sz="1300" dirty="0">
                          <a:latin typeface="Aileron" charset="0"/>
                          <a:ea typeface="Aileron" charset="0"/>
                          <a:cs typeface="Aileron" charset="0"/>
                        </a:rPr>
                        <a:t>Presentations</a:t>
                      </a:r>
                    </a:p>
                  </a:txBody>
                  <a:tcPr marL="68578" marR="68578" marT="34289" marB="34289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ileron" charset="0"/>
                        <a:ea typeface="Aileron" charset="0"/>
                        <a:cs typeface="Aileron" charset="0"/>
                      </a:endParaRPr>
                    </a:p>
                    <a:p>
                      <a:pPr algn="ctr"/>
                      <a:endParaRPr lang="en-US" sz="1300" dirty="0">
                        <a:latin typeface="Aileron" charset="0"/>
                        <a:ea typeface="Aileron" charset="0"/>
                        <a:cs typeface="Aileron" charset="0"/>
                      </a:endParaRPr>
                    </a:p>
                    <a:p>
                      <a:pPr algn="ctr"/>
                      <a:endParaRPr lang="en-US" sz="1300" dirty="0">
                        <a:latin typeface="Aileron" charset="0"/>
                        <a:ea typeface="Aileron" charset="0"/>
                        <a:cs typeface="Aileron" charset="0"/>
                      </a:endParaRPr>
                    </a:p>
                    <a:p>
                      <a:pPr algn="ctr"/>
                      <a:endParaRPr lang="en-US" sz="1300" dirty="0">
                        <a:latin typeface="Aileron" charset="0"/>
                        <a:ea typeface="Aileron" charset="0"/>
                        <a:cs typeface="Aileron" charset="0"/>
                      </a:endParaRPr>
                    </a:p>
                    <a:p>
                      <a:pPr algn="ctr"/>
                      <a:endParaRPr lang="en-US" sz="1300" dirty="0">
                        <a:latin typeface="Aileron" charset="0"/>
                        <a:ea typeface="Aileron" charset="0"/>
                        <a:cs typeface="Aileron" charset="0"/>
                      </a:endParaRPr>
                    </a:p>
                    <a:p>
                      <a:pPr algn="ctr"/>
                      <a:r>
                        <a:rPr lang="en-US" sz="1300" dirty="0">
                          <a:latin typeface="Aileron" charset="0"/>
                          <a:ea typeface="Aileron" charset="0"/>
                          <a:cs typeface="Aileron" charset="0"/>
                        </a:rPr>
                        <a:t>Interactive Web</a:t>
                      </a:r>
                    </a:p>
                  </a:txBody>
                  <a:tcPr marL="68578" marR="68578" marT="34289" marB="34289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ileron" charset="0"/>
                        <a:ea typeface="Aileron" charset="0"/>
                        <a:cs typeface="Aileron" charset="0"/>
                      </a:endParaRPr>
                    </a:p>
                    <a:p>
                      <a:pPr algn="ctr"/>
                      <a:endParaRPr lang="en-US" sz="1300" dirty="0">
                        <a:latin typeface="Aileron" charset="0"/>
                        <a:ea typeface="Aileron" charset="0"/>
                        <a:cs typeface="Aileron" charset="0"/>
                      </a:endParaRPr>
                    </a:p>
                    <a:p>
                      <a:pPr algn="ctr"/>
                      <a:endParaRPr lang="en-US" sz="1300" dirty="0">
                        <a:latin typeface="Aileron" charset="0"/>
                        <a:ea typeface="Aileron" charset="0"/>
                        <a:cs typeface="Aileron" charset="0"/>
                      </a:endParaRPr>
                    </a:p>
                    <a:p>
                      <a:pPr algn="ctr"/>
                      <a:endParaRPr lang="en-US" sz="1300" dirty="0">
                        <a:latin typeface="Aileron" charset="0"/>
                        <a:ea typeface="Aileron" charset="0"/>
                        <a:cs typeface="Aileron" charset="0"/>
                      </a:endParaRPr>
                    </a:p>
                    <a:p>
                      <a:pPr algn="ctr"/>
                      <a:endParaRPr lang="en-US" sz="1300" dirty="0">
                        <a:latin typeface="Aileron" charset="0"/>
                        <a:ea typeface="Aileron" charset="0"/>
                        <a:cs typeface="Aileron" charset="0"/>
                      </a:endParaRPr>
                    </a:p>
                    <a:p>
                      <a:pPr algn="ctr"/>
                      <a:r>
                        <a:rPr lang="en-US" sz="1300" dirty="0">
                          <a:latin typeface="Aileron" charset="0"/>
                          <a:ea typeface="Aileron" charset="0"/>
                          <a:cs typeface="Aileron" charset="0"/>
                        </a:rPr>
                        <a:t>Apps</a:t>
                      </a:r>
                    </a:p>
                  </a:txBody>
                  <a:tcPr marL="68578" marR="68578" marT="34289" marB="34289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812">
                <a:tc gridSpan="2">
                  <a:txBody>
                    <a:bodyPr/>
                    <a:lstStyle/>
                    <a:p>
                      <a:pPr marL="0" indent="0" algn="l">
                        <a:buFont typeface="Arial" charset="0"/>
                        <a:buNone/>
                      </a:pPr>
                      <a:endParaRPr lang="en-US" sz="180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ileron" charset="0"/>
                        <a:ea typeface="Aileron" charset="0"/>
                        <a:cs typeface="Aileron" charset="0"/>
                        <a:sym typeface="Helvetica Light"/>
                      </a:endParaRP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endParaRPr lang="en-US" sz="1800">
                        <a:effectLst/>
                        <a:latin typeface="Aileron" charset="0"/>
                        <a:ea typeface="Aileron" charset="0"/>
                        <a:cs typeface="Aileron" charset="0"/>
                      </a:endParaRPr>
                    </a:p>
                  </a:txBody>
                  <a:tcPr marL="68578" marR="68578" marT="34289" marB="3428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Aileron" charset="0"/>
                        <a:ea typeface="Aileron" charset="0"/>
                        <a:cs typeface="Aileron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1" indent="0" algn="l">
                        <a:buFont typeface="Arial" charset="0"/>
                        <a:buNone/>
                      </a:pPr>
                      <a:endParaRPr 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ileron" charset="0"/>
                        <a:ea typeface="Aileron" charset="0"/>
                        <a:cs typeface="Aileron" charset="0"/>
                        <a:sym typeface="Helvetica Light"/>
                      </a:endParaRPr>
                    </a:p>
                    <a:p>
                      <a:endParaRPr lang="en-US" sz="1800" dirty="0">
                        <a:latin typeface="Aileron" charset="0"/>
                        <a:ea typeface="Aileron" charset="0"/>
                        <a:cs typeface="Aileron" charset="0"/>
                      </a:endParaRPr>
                    </a:p>
                  </a:txBody>
                  <a:tcPr marL="68578" marR="68578" marT="34289" marB="34289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Aileron" charset="0"/>
                        <a:ea typeface="Aileron" charset="0"/>
                        <a:cs typeface="Ailero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551" y="3815863"/>
            <a:ext cx="1076973" cy="1076973"/>
          </a:xfrm>
          <a:prstGeom prst="rect">
            <a:avLst/>
          </a:prstGeom>
        </p:spPr>
      </p:pic>
      <p:sp>
        <p:nvSpPr>
          <p:cNvPr id="5" name="Building a defensible business model"/>
          <p:cNvSpPr txBox="1">
            <a:spLocks/>
          </p:cNvSpPr>
          <p:nvPr/>
        </p:nvSpPr>
        <p:spPr>
          <a:xfrm>
            <a:off x="2340102" y="1552676"/>
            <a:ext cx="8324596" cy="1325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099" tIns="38099" rIns="38099" bIns="38099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eightSans Pro Light"/>
                <a:ea typeface="FreightSans Pro Light"/>
                <a:cs typeface="FreightSans Pro Light"/>
                <a:sym typeface="FreightSans Pro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>
              <a:defRPr sz="6000"/>
            </a:pPr>
            <a:r>
              <a:rPr lang="en-US" sz="4500" b="1" dirty="0">
                <a:latin typeface="Aileron Heavy" charset="0"/>
                <a:ea typeface="Aileron Heavy" charset="0"/>
                <a:cs typeface="Aileron Heavy" charset="0"/>
              </a:rPr>
              <a:t>Common data science </a:t>
            </a:r>
            <a:r>
              <a:rPr lang="en-US" sz="4500" b="1" dirty="0">
                <a:solidFill>
                  <a:srgbClr val="CC4A3D"/>
                </a:solidFill>
                <a:latin typeface="Aileron Heavy" charset="0"/>
                <a:ea typeface="Aileron Heavy" charset="0"/>
                <a:cs typeface="Aileron Heavy" charset="0"/>
              </a:rPr>
              <a:t>output</a:t>
            </a:r>
            <a:endParaRPr lang="en-US" sz="4500" dirty="0">
              <a:solidFill>
                <a:srgbClr val="CC4A3D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834171" y="2683073"/>
            <a:ext cx="7211771" cy="12869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1800" dirty="0" err="1">
                <a:latin typeface="Aileron" charset="0"/>
                <a:ea typeface="Aileron" charset="0"/>
                <a:cs typeface="Aileron" charset="0"/>
              </a:rPr>
              <a:t>Some</a:t>
            </a:r>
            <a:r>
              <a:rPr lang="id-ID" sz="1800" dirty="0">
                <a:latin typeface="Aileron" charset="0"/>
                <a:ea typeface="Aileron" charset="0"/>
                <a:cs typeface="Aileron" charset="0"/>
              </a:rPr>
              <a:t> </a:t>
            </a:r>
            <a:r>
              <a:rPr lang="id-ID" sz="1800" dirty="0" err="1">
                <a:latin typeface="Aileron" charset="0"/>
                <a:ea typeface="Aileron" charset="0"/>
                <a:cs typeface="Aileron" charset="0"/>
              </a:rPr>
              <a:t>of</a:t>
            </a:r>
            <a:r>
              <a:rPr lang="id-ID" sz="1800" dirty="0">
                <a:latin typeface="Aileron" charset="0"/>
                <a:ea typeface="Aileron" charset="0"/>
                <a:cs typeface="Aileron" charset="0"/>
              </a:rPr>
              <a:t> </a:t>
            </a:r>
            <a:r>
              <a:rPr lang="id-ID" sz="1800" dirty="0" err="1">
                <a:latin typeface="Aileron" charset="0"/>
                <a:ea typeface="Aileron" charset="0"/>
                <a:cs typeface="Aileron" charset="0"/>
              </a:rPr>
              <a:t>the</a:t>
            </a:r>
            <a:r>
              <a:rPr lang="id-ID" sz="1800" dirty="0">
                <a:latin typeface="Aileron" charset="0"/>
                <a:ea typeface="Aileron" charset="0"/>
                <a:cs typeface="Aileron" charset="0"/>
              </a:rPr>
              <a:t> </a:t>
            </a:r>
            <a:r>
              <a:rPr lang="id-ID" sz="1800" dirty="0" err="1">
                <a:latin typeface="Aileron" charset="0"/>
                <a:ea typeface="Aileron" charset="0"/>
                <a:cs typeface="Aileron" charset="0"/>
              </a:rPr>
              <a:t>most</a:t>
            </a:r>
            <a:r>
              <a:rPr lang="id-ID" sz="1800" dirty="0">
                <a:latin typeface="Aileron" charset="0"/>
                <a:ea typeface="Aileron" charset="0"/>
                <a:cs typeface="Aileron" charset="0"/>
              </a:rPr>
              <a:t> </a:t>
            </a:r>
            <a:r>
              <a:rPr lang="id-ID" sz="1800" b="1" dirty="0" err="1">
                <a:solidFill>
                  <a:srgbClr val="C00000"/>
                </a:solidFill>
                <a:latin typeface="Aileron" charset="0"/>
                <a:ea typeface="Aileron" charset="0"/>
                <a:cs typeface="Aileron" charset="0"/>
              </a:rPr>
              <a:t>common</a:t>
            </a:r>
            <a:r>
              <a:rPr lang="id-ID" sz="1800" b="1" dirty="0">
                <a:solidFill>
                  <a:srgbClr val="C00000"/>
                </a:solidFill>
                <a:latin typeface="Aileron" charset="0"/>
                <a:ea typeface="Aileron" charset="0"/>
                <a:cs typeface="Aileron" charset="0"/>
              </a:rPr>
              <a:t> </a:t>
            </a:r>
            <a:r>
              <a:rPr lang="id-ID" sz="1800" b="1" dirty="0" err="1">
                <a:solidFill>
                  <a:srgbClr val="C00000"/>
                </a:solidFill>
                <a:latin typeface="Aileron" charset="0"/>
                <a:ea typeface="Aileron" charset="0"/>
                <a:cs typeface="Aileron" charset="0"/>
              </a:rPr>
              <a:t>output</a:t>
            </a:r>
            <a:r>
              <a:rPr lang="id-ID" sz="1800" b="1" dirty="0">
                <a:solidFill>
                  <a:srgbClr val="C00000"/>
                </a:solidFill>
                <a:latin typeface="Aileron" charset="0"/>
                <a:ea typeface="Aileron" charset="0"/>
                <a:cs typeface="Aileron" charset="0"/>
              </a:rPr>
              <a:t> </a:t>
            </a:r>
            <a:r>
              <a:rPr lang="id-ID" sz="1800" dirty="0" err="1">
                <a:latin typeface="Aileron" charset="0"/>
                <a:ea typeface="Aileron" charset="0"/>
                <a:cs typeface="Aileron" charset="0"/>
              </a:rPr>
              <a:t>from</a:t>
            </a:r>
            <a:r>
              <a:rPr lang="id-ID" sz="1800" dirty="0">
                <a:latin typeface="Aileron" charset="0"/>
                <a:ea typeface="Aileron" charset="0"/>
                <a:cs typeface="Aileron" charset="0"/>
              </a:rPr>
              <a:t> data </a:t>
            </a:r>
            <a:r>
              <a:rPr lang="id-ID" sz="1800" dirty="0" err="1">
                <a:latin typeface="Aileron" charset="0"/>
                <a:ea typeface="Aileron" charset="0"/>
                <a:cs typeface="Aileron" charset="0"/>
              </a:rPr>
              <a:t>science</a:t>
            </a:r>
            <a:r>
              <a:rPr lang="id-ID" sz="1800" dirty="0">
                <a:latin typeface="Aileron" charset="0"/>
                <a:ea typeface="Aileron" charset="0"/>
                <a:cs typeface="Aileron" charset="0"/>
              </a:rPr>
              <a:t> </a:t>
            </a:r>
            <a:r>
              <a:rPr lang="id-ID" sz="1800" dirty="0" err="1">
                <a:latin typeface="Aileron" charset="0"/>
                <a:ea typeface="Aileron" charset="0"/>
                <a:cs typeface="Aileron" charset="0"/>
              </a:rPr>
              <a:t>project</a:t>
            </a:r>
            <a:r>
              <a:rPr lang="id-ID" sz="1800" dirty="0">
                <a:latin typeface="Aileron" charset="0"/>
                <a:ea typeface="Aileron" charset="0"/>
                <a:cs typeface="Aileron" charset="0"/>
              </a:rPr>
              <a:t> are: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07338" y="5681030"/>
            <a:ext cx="3225814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099" tIns="38099" rIns="38099" bIns="38099" numCol="1" spcCol="38100" rtlCol="0" anchor="ctr">
            <a:spAutoFit/>
          </a:bodyPr>
          <a:lstStyle/>
          <a:p>
            <a:pPr lvl="1" indent="0" algn="l"/>
            <a:r>
              <a:rPr lang="en-US" sz="1500">
                <a:solidFill>
                  <a:schemeClr val="tx1"/>
                </a:solidFill>
                <a:latin typeface="Aileron" charset="0"/>
                <a:ea typeface="Aileron" charset="0"/>
                <a:cs typeface="Aileron" charset="0"/>
              </a:rPr>
              <a:t>Guidelines:</a:t>
            </a:r>
          </a:p>
          <a:p>
            <a:pPr marL="214313" lvl="1" indent="-214313" algn="l">
              <a:buFont typeface="Arial" charset="0"/>
              <a:buChar char="•"/>
            </a:pPr>
            <a:r>
              <a:rPr lang="en-US" sz="1500">
                <a:solidFill>
                  <a:schemeClr val="tx1"/>
                </a:solidFill>
                <a:latin typeface="Aileron" charset="0"/>
                <a:ea typeface="Aileron" charset="0"/>
                <a:cs typeface="Aileron" charset="0"/>
              </a:rPr>
              <a:t>Easy to use </a:t>
            </a:r>
            <a:endParaRPr lang="en-US" sz="1500">
              <a:latin typeface="Aileron" charset="0"/>
              <a:ea typeface="Aileron" charset="0"/>
              <a:cs typeface="Aileron" charset="0"/>
            </a:endParaRPr>
          </a:p>
          <a:p>
            <a:pPr marL="214313" lvl="1" indent="-214313" algn="l">
              <a:buFont typeface="Arial" charset="0"/>
              <a:buChar char="•"/>
            </a:pPr>
            <a:r>
              <a:rPr lang="en-US" sz="1500">
                <a:solidFill>
                  <a:schemeClr val="tx1"/>
                </a:solidFill>
                <a:latin typeface="Aileron" charset="0"/>
                <a:ea typeface="Aileron" charset="0"/>
                <a:cs typeface="Aileron" charset="0"/>
              </a:rPr>
              <a:t>Help pages or documentation </a:t>
            </a:r>
            <a:endParaRPr lang="en-US" sz="1500">
              <a:latin typeface="Aileron" charset="0"/>
              <a:ea typeface="Aileron" charset="0"/>
              <a:cs typeface="Aileron" charset="0"/>
            </a:endParaRPr>
          </a:p>
          <a:p>
            <a:pPr marL="214313" lvl="1" indent="-214313" algn="l">
              <a:buFont typeface="Arial" charset="0"/>
              <a:buChar char="•"/>
            </a:pPr>
            <a:r>
              <a:rPr lang="en-US" sz="1500">
                <a:solidFill>
                  <a:schemeClr val="tx1"/>
                </a:solidFill>
                <a:latin typeface="Aileron" charset="0"/>
                <a:ea typeface="Aileron" charset="0"/>
                <a:cs typeface="Aileron" charset="0"/>
              </a:rPr>
              <a:t>Code should be documented well </a:t>
            </a:r>
            <a:endParaRPr lang="en-US" sz="1500">
              <a:latin typeface="Aileron" charset="0"/>
              <a:ea typeface="Aileron" charset="0"/>
              <a:cs typeface="Aileron" charset="0"/>
            </a:endParaRPr>
          </a:p>
          <a:p>
            <a:pPr marL="214313" lvl="1" indent="-214313" algn="l">
              <a:buFont typeface="Arial" charset="0"/>
              <a:buChar char="•"/>
            </a:pPr>
            <a:r>
              <a:rPr lang="en-US" sz="1500">
                <a:solidFill>
                  <a:schemeClr val="tx1"/>
                </a:solidFill>
                <a:latin typeface="Aileron" charset="0"/>
                <a:ea typeface="Aileron" charset="0"/>
                <a:cs typeface="Aileron" charset="0"/>
              </a:rPr>
              <a:t>Code should be version controlled </a:t>
            </a:r>
            <a:endParaRPr lang="en-US" sz="1500">
              <a:latin typeface="Aileron" charset="0"/>
              <a:ea typeface="Aileron" charset="0"/>
              <a:cs typeface="Aileron" charset="0"/>
            </a:endParaRPr>
          </a:p>
          <a:p>
            <a:endParaRPr lang="en-US" sz="2400"/>
          </a:p>
        </p:txBody>
      </p:sp>
      <p:sp>
        <p:nvSpPr>
          <p:cNvPr id="29" name="TextBox 28"/>
          <p:cNvSpPr txBox="1"/>
          <p:nvPr/>
        </p:nvSpPr>
        <p:spPr>
          <a:xfrm>
            <a:off x="3342614" y="5574369"/>
            <a:ext cx="2905837" cy="21544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099" tIns="38099" rIns="38099" bIns="38099" numCol="1" spcCol="38100" rtlCol="0" anchor="ctr">
            <a:spAutoFit/>
          </a:bodyPr>
          <a:lstStyle/>
          <a:p>
            <a:pPr algn="l"/>
            <a:r>
              <a:rPr lang="en-US" sz="1500">
                <a:solidFill>
                  <a:schemeClr val="tx1"/>
                </a:solidFill>
                <a:latin typeface="Aileron" charset="0"/>
                <a:ea typeface="Aileron" charset="0"/>
                <a:cs typeface="Aileron" charset="0"/>
              </a:rPr>
              <a:t>Guidelines:</a:t>
            </a:r>
          </a:p>
          <a:p>
            <a:pPr marL="214313" indent="-214313" algn="l">
              <a:buFont typeface="Arial" charset="0"/>
              <a:buChar char="•"/>
            </a:pPr>
            <a:r>
              <a:rPr lang="en-US" sz="1500">
                <a:solidFill>
                  <a:schemeClr val="tx1"/>
                </a:solidFill>
                <a:latin typeface="Aileron" charset="0"/>
                <a:ea typeface="Aileron" charset="0"/>
                <a:cs typeface="Aileron" charset="0"/>
              </a:rPr>
              <a:t>Needs to be clearly written </a:t>
            </a:r>
            <a:endParaRPr lang="en-US" sz="1500">
              <a:latin typeface="Aileron" charset="0"/>
              <a:ea typeface="Aileron" charset="0"/>
              <a:cs typeface="Aileron" charset="0"/>
            </a:endParaRPr>
          </a:p>
          <a:p>
            <a:pPr marL="214313" indent="-214313" algn="l">
              <a:buFont typeface="Arial" charset="0"/>
              <a:buChar char="•"/>
            </a:pPr>
            <a:r>
              <a:rPr lang="en-US" sz="1500">
                <a:solidFill>
                  <a:schemeClr val="tx1"/>
                </a:solidFill>
                <a:latin typeface="Aileron" charset="0"/>
                <a:ea typeface="Aileron" charset="0"/>
                <a:cs typeface="Aileron" charset="0"/>
              </a:rPr>
              <a:t>Involve a narrative around the data creation of analytic dataset and its analysis </a:t>
            </a:r>
            <a:endParaRPr lang="en-US" sz="1500">
              <a:latin typeface="Aileron" charset="0"/>
              <a:ea typeface="Aileron" charset="0"/>
              <a:cs typeface="Aileron" charset="0"/>
            </a:endParaRPr>
          </a:p>
          <a:p>
            <a:pPr marL="214313" indent="-214313" algn="l">
              <a:buFont typeface="Arial" charset="0"/>
              <a:buChar char="•"/>
            </a:pPr>
            <a:r>
              <a:rPr lang="en-US" sz="1500">
                <a:solidFill>
                  <a:schemeClr val="tx1"/>
                </a:solidFill>
                <a:latin typeface="Aileron" charset="0"/>
                <a:ea typeface="Aileron" charset="0"/>
                <a:cs typeface="Aileron" charset="0"/>
              </a:rPr>
              <a:t>Concise conclusions </a:t>
            </a:r>
            <a:endParaRPr lang="en-US" sz="1500">
              <a:latin typeface="Aileron" charset="0"/>
              <a:ea typeface="Aileron" charset="0"/>
              <a:cs typeface="Aileron" charset="0"/>
            </a:endParaRPr>
          </a:p>
          <a:p>
            <a:pPr marL="214313" indent="-214313" algn="l">
              <a:buFont typeface="Arial" charset="0"/>
              <a:buChar char="•"/>
            </a:pPr>
            <a:r>
              <a:rPr lang="en-US" sz="1500">
                <a:solidFill>
                  <a:schemeClr val="tx1"/>
                </a:solidFill>
                <a:latin typeface="Aileron" charset="0"/>
                <a:ea typeface="Aileron" charset="0"/>
                <a:cs typeface="Aileron" charset="0"/>
              </a:rPr>
              <a:t>Omit unnecessary details </a:t>
            </a:r>
            <a:endParaRPr lang="en-US" sz="1500">
              <a:latin typeface="Aileron" charset="0"/>
              <a:ea typeface="Aileron" charset="0"/>
              <a:cs typeface="Aileron" charset="0"/>
            </a:endParaRPr>
          </a:p>
          <a:p>
            <a:pPr marL="214313" indent="-214313" algn="l">
              <a:buFont typeface="Arial" charset="0"/>
              <a:buChar char="•"/>
            </a:pPr>
            <a:r>
              <a:rPr lang="en-US" sz="1500">
                <a:solidFill>
                  <a:schemeClr val="tx1"/>
                </a:solidFill>
                <a:latin typeface="Aileron" charset="0"/>
                <a:ea typeface="Aileron" charset="0"/>
                <a:cs typeface="Aileron" charset="0"/>
              </a:rPr>
              <a:t>Reproducible </a:t>
            </a:r>
            <a:endParaRPr lang="en-US" sz="1500">
              <a:latin typeface="Aileron" charset="0"/>
              <a:ea typeface="Aileron" charset="0"/>
              <a:cs typeface="Aileron" charset="0"/>
            </a:endParaRPr>
          </a:p>
          <a:p>
            <a:endParaRPr lang="en-US" sz="1500"/>
          </a:p>
        </p:txBody>
      </p:sp>
      <p:sp>
        <p:nvSpPr>
          <p:cNvPr id="23" name="Footer Placeholder 1">
            <a:extLst>
              <a:ext uri="{FF2B5EF4-FFF2-40B4-BE49-F238E27FC236}">
                <a16:creationId xmlns:a16="http://schemas.microsoft.com/office/drawing/2014/main" id="{7E9D9030-3490-428F-B8C4-32A768C896E5}"/>
              </a:ext>
            </a:extLst>
          </p:cNvPr>
          <p:cNvSpPr txBox="1">
            <a:spLocks/>
          </p:cNvSpPr>
          <p:nvPr/>
        </p:nvSpPr>
        <p:spPr>
          <a:xfrm>
            <a:off x="4582298" y="912653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defTabSz="457200">
              <a:spcAft>
                <a:spcPts val="600"/>
              </a:spcAft>
            </a:pPr>
            <a:r>
              <a:rPr lang="en-US" sz="1600" kern="1200" dirty="0">
                <a:solidFill>
                  <a:schemeClr val="bg1">
                    <a:lumMod val="50000"/>
                  </a:schemeClr>
                </a:solidFill>
              </a:rPr>
              <a:t>Copyright </a:t>
            </a:r>
            <a:r>
              <a:rPr lang="en-US" sz="1600" kern="1200" dirty="0" err="1">
                <a:solidFill>
                  <a:schemeClr val="bg1">
                    <a:lumMod val="50000"/>
                  </a:schemeClr>
                </a:solidFill>
              </a:rPr>
              <a:t>Algoritma</a:t>
            </a:r>
            <a:r>
              <a:rPr lang="en-US" sz="1600" kern="1200" dirty="0">
                <a:solidFill>
                  <a:schemeClr val="bg1">
                    <a:lumMod val="50000"/>
                  </a:schemeClr>
                </a:solidFill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158831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uilding a defensible business model"/>
          <p:cNvSpPr txBox="1">
            <a:spLocks/>
          </p:cNvSpPr>
          <p:nvPr/>
        </p:nvSpPr>
        <p:spPr>
          <a:xfrm>
            <a:off x="2340102" y="859322"/>
            <a:ext cx="8324596" cy="1325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099" tIns="38099" rIns="38099" bIns="38099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eightSans Pro Light"/>
                <a:ea typeface="FreightSans Pro Light"/>
                <a:cs typeface="FreightSans Pro Light"/>
                <a:sym typeface="FreightSans Pro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marR="0" lvl="0" indent="0" algn="ctr" defTabSz="584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/>
            </a:pPr>
            <a:r>
              <a:rPr kumimoji="0" lang="en-US" sz="4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ileron Heavy" charset="0"/>
                <a:ea typeface="Aileron Heavy" charset="0"/>
                <a:cs typeface="Aileron Heavy" charset="0"/>
                <a:sym typeface="FreightSans Pro Light"/>
              </a:rPr>
              <a:t>Data </a:t>
            </a:r>
            <a:r>
              <a:rPr kumimoji="0" lang="en-US" sz="45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ileron Heavy" charset="0"/>
                <a:ea typeface="Aileron Heavy" charset="0"/>
                <a:cs typeface="Aileron Heavy" charset="0"/>
                <a:sym typeface="FreightSans Pro Light"/>
              </a:rPr>
              <a:t>Sciece</a:t>
            </a:r>
            <a:r>
              <a:rPr kumimoji="0" lang="en-US" sz="4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ileron Heavy" charset="0"/>
                <a:ea typeface="Aileron Heavy" charset="0"/>
                <a:cs typeface="Aileron Heavy" charset="0"/>
                <a:sym typeface="FreightSans Pro Light"/>
              </a:rPr>
              <a:t> </a:t>
            </a:r>
            <a:r>
              <a:rPr kumimoji="0" lang="en-US" sz="4500" b="1" i="0" u="none" strike="noStrike" kern="0" cap="none" spc="0" normalizeH="0" baseline="0" noProof="0" dirty="0">
                <a:ln>
                  <a:noFill/>
                </a:ln>
                <a:solidFill>
                  <a:srgbClr val="CC4A3D"/>
                </a:solidFill>
                <a:effectLst/>
                <a:uLnTx/>
                <a:uFillTx/>
                <a:latin typeface="Aileron Heavy" charset="0"/>
                <a:ea typeface="Aileron Heavy" charset="0"/>
                <a:cs typeface="Aileron Heavy" charset="0"/>
                <a:sym typeface="FreightSans Pro Light"/>
              </a:rPr>
              <a:t>Workflow</a:t>
            </a:r>
            <a:endParaRPr kumimoji="0" lang="en-US" sz="4500" b="0" i="0" u="none" strike="noStrike" kern="0" cap="none" spc="0" normalizeH="0" baseline="0" noProof="0" dirty="0">
              <a:ln>
                <a:noFill/>
              </a:ln>
              <a:solidFill>
                <a:srgbClr val="CC4A3D"/>
              </a:solidFill>
              <a:effectLst/>
              <a:uLnTx/>
              <a:uFillTx/>
              <a:latin typeface="FreightSans Pro Light"/>
              <a:sym typeface="FreightSans Pro Light"/>
            </a:endParaRPr>
          </a:p>
        </p:txBody>
      </p:sp>
      <p:sp>
        <p:nvSpPr>
          <p:cNvPr id="23" name="Footer Placeholder 1">
            <a:extLst>
              <a:ext uri="{FF2B5EF4-FFF2-40B4-BE49-F238E27FC236}">
                <a16:creationId xmlns:a16="http://schemas.microsoft.com/office/drawing/2014/main" id="{7E9D9030-3490-428F-B8C4-32A768C896E5}"/>
              </a:ext>
            </a:extLst>
          </p:cNvPr>
          <p:cNvSpPr txBox="1">
            <a:spLocks/>
          </p:cNvSpPr>
          <p:nvPr/>
        </p:nvSpPr>
        <p:spPr>
          <a:xfrm>
            <a:off x="4582298" y="912653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Helvetica Light"/>
                <a:sym typeface="Helvetica Light"/>
              </a:rPr>
              <a:t>Copyright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Helvetica Light"/>
                <a:sym typeface="Helvetica Light"/>
              </a:rPr>
              <a:t>Algoritma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Helvetica Light"/>
                <a:sym typeface="Helvetica Light"/>
              </a:rPr>
              <a:t> 2021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B45D90A-59E0-4985-9269-5C64C7E73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5" y="2371725"/>
            <a:ext cx="121348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56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"/>
          <p:cNvSpPr txBox="1"/>
          <p:nvPr/>
        </p:nvSpPr>
        <p:spPr>
          <a:xfrm>
            <a:off x="1927601" y="330199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 </a:t>
            </a:r>
          </a:p>
        </p:txBody>
      </p:sp>
      <p:sp>
        <p:nvSpPr>
          <p:cNvPr id="222" name="Building a defensible business model"/>
          <p:cNvSpPr txBox="1">
            <a:spLocks noGrp="1"/>
          </p:cNvSpPr>
          <p:nvPr>
            <p:ph type="ctrTitle"/>
          </p:nvPr>
        </p:nvSpPr>
        <p:spPr>
          <a:xfrm>
            <a:off x="1249611" y="3236500"/>
            <a:ext cx="11099800" cy="17669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>
                <a:latin typeface="FreightSans Pro Light"/>
                <a:ea typeface="FreightSans Pro Light"/>
                <a:cs typeface="FreightSans Pro Light"/>
                <a:sym typeface="FreightSans Pro Light"/>
              </a:defRPr>
            </a:lvl1pPr>
          </a:lstStyle>
          <a:p>
            <a:pPr>
              <a:defRPr sz="6000"/>
            </a:pPr>
            <a:r>
              <a:rPr lang="en-US" sz="8000" b="1" dirty="0">
                <a:latin typeface="Aileron Heavy" charset="0"/>
                <a:ea typeface="Aileron Heavy" charset="0"/>
                <a:cs typeface="Aileron Heavy" charset="0"/>
              </a:rPr>
              <a:t>Data Science </a:t>
            </a:r>
            <a:r>
              <a:rPr lang="en-US" sz="8000" b="1" dirty="0">
                <a:solidFill>
                  <a:srgbClr val="C00000"/>
                </a:solidFill>
                <a:latin typeface="Aileron Heavy" charset="0"/>
                <a:ea typeface="Aileron Heavy" charset="0"/>
                <a:cs typeface="Aileron Heavy" charset="0"/>
              </a:rPr>
              <a:t>Tools</a:t>
            </a:r>
            <a:endParaRPr sz="4000" dirty="0">
              <a:solidFill>
                <a:srgbClr val="C00000"/>
              </a:solidFill>
            </a:endParaRPr>
          </a:p>
        </p:txBody>
      </p:sp>
      <p:sp>
        <p:nvSpPr>
          <p:cNvPr id="2" name="Rounded Rectangle">
            <a:extLst>
              <a:ext uri="{FF2B5EF4-FFF2-40B4-BE49-F238E27FC236}">
                <a16:creationId xmlns:a16="http://schemas.microsoft.com/office/drawing/2014/main" id="{C6E1966D-FB3A-4F75-A7BE-8531C5A3285F}"/>
              </a:ext>
            </a:extLst>
          </p:cNvPr>
          <p:cNvSpPr/>
          <p:nvPr/>
        </p:nvSpPr>
        <p:spPr>
          <a:xfrm>
            <a:off x="7170489" y="7813178"/>
            <a:ext cx="594222" cy="594222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Rounded Rectangle">
            <a:extLst>
              <a:ext uri="{FF2B5EF4-FFF2-40B4-BE49-F238E27FC236}">
                <a16:creationId xmlns:a16="http://schemas.microsoft.com/office/drawing/2014/main" id="{0394796A-2725-4B33-9FE3-8A313F03C04D}"/>
              </a:ext>
            </a:extLst>
          </p:cNvPr>
          <p:cNvSpPr/>
          <p:nvPr/>
        </p:nvSpPr>
        <p:spPr>
          <a:xfrm>
            <a:off x="5240089" y="7813178"/>
            <a:ext cx="594222" cy="594222"/>
          </a:xfrm>
          <a:prstGeom prst="roundRect">
            <a:avLst>
              <a:gd name="adj" fmla="val 15000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Rounded Rectangle">
            <a:extLst>
              <a:ext uri="{FF2B5EF4-FFF2-40B4-BE49-F238E27FC236}">
                <a16:creationId xmlns:a16="http://schemas.microsoft.com/office/drawing/2014/main" id="{D6B24628-AB8A-4E30-9316-49A0B76954A3}"/>
              </a:ext>
            </a:extLst>
          </p:cNvPr>
          <p:cNvSpPr/>
          <p:nvPr/>
        </p:nvSpPr>
        <p:spPr>
          <a:xfrm>
            <a:off x="6205289" y="7813178"/>
            <a:ext cx="594222" cy="594222"/>
          </a:xfrm>
          <a:prstGeom prst="roundRect">
            <a:avLst>
              <a:gd name="adj" fmla="val 15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57409-555C-433E-85DF-4D8FFB6D5E84}"/>
              </a:ext>
            </a:extLst>
          </p:cNvPr>
          <p:cNvSpPr txBox="1"/>
          <p:nvPr/>
        </p:nvSpPr>
        <p:spPr>
          <a:xfrm>
            <a:off x="872922" y="9219477"/>
            <a:ext cx="185467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Aileron"/>
                <a:sym typeface="Helvetica Light"/>
              </a:rPr>
              <a:t>Data Science Tools</a:t>
            </a:r>
            <a:endParaRPr kumimoji="0" lang="en-ID" sz="1800" b="0" i="0" u="none" strike="noStrike" cap="none" spc="0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FillTx/>
              <a:latin typeface="Aileron"/>
              <a:sym typeface="Helvetica Light"/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F59112BC-B417-4552-B089-227E34602EC6}"/>
              </a:ext>
            </a:extLst>
          </p:cNvPr>
          <p:cNvSpPr txBox="1">
            <a:spLocks/>
          </p:cNvSpPr>
          <p:nvPr/>
        </p:nvSpPr>
        <p:spPr>
          <a:xfrm>
            <a:off x="4582298" y="912653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defTabSz="457200">
              <a:spcAft>
                <a:spcPts val="600"/>
              </a:spcAft>
            </a:pPr>
            <a:r>
              <a:rPr lang="en-US" sz="1600" kern="1200" dirty="0">
                <a:solidFill>
                  <a:schemeClr val="bg1">
                    <a:lumMod val="50000"/>
                  </a:schemeClr>
                </a:solidFill>
              </a:rPr>
              <a:t>Copyright </a:t>
            </a:r>
            <a:r>
              <a:rPr lang="en-US" sz="1600" kern="1200" dirty="0" err="1">
                <a:solidFill>
                  <a:schemeClr val="bg1">
                    <a:lumMod val="50000"/>
                  </a:schemeClr>
                </a:solidFill>
              </a:rPr>
              <a:t>Algoritma</a:t>
            </a:r>
            <a:r>
              <a:rPr lang="en-US" sz="1600" kern="1200" dirty="0">
                <a:solidFill>
                  <a:schemeClr val="bg1">
                    <a:lumMod val="50000"/>
                  </a:schemeClr>
                </a:solidFill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161440525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04A4CAD5-2E24-4EF1-A59A-B9F98F91484B}"/>
              </a:ext>
            </a:extLst>
          </p:cNvPr>
          <p:cNvSpPr/>
          <p:nvPr/>
        </p:nvSpPr>
        <p:spPr>
          <a:xfrm>
            <a:off x="1272548" y="2804159"/>
            <a:ext cx="10792212" cy="6073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428EA9-B297-47F5-93F4-3EDF70B61A67}"/>
              </a:ext>
            </a:extLst>
          </p:cNvPr>
          <p:cNvSpPr txBox="1"/>
          <p:nvPr/>
        </p:nvSpPr>
        <p:spPr>
          <a:xfrm>
            <a:off x="234603" y="875607"/>
            <a:ext cx="12535593" cy="14718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1109980">
              <a:lnSpc>
                <a:spcPct val="100000"/>
              </a:lnSpc>
              <a:spcBef>
                <a:spcPts val="90"/>
              </a:spcBef>
            </a:pPr>
            <a:r>
              <a:rPr lang="en-US" b="1" spc="60" dirty="0">
                <a:latin typeface="Trebuchet MS"/>
                <a:cs typeface="Trebuchet MS"/>
              </a:rPr>
              <a:t>Python</a:t>
            </a:r>
            <a:r>
              <a:rPr lang="en-US" b="1" spc="-450" dirty="0">
                <a:latin typeface="Trebuchet MS"/>
                <a:cs typeface="Trebuchet MS"/>
              </a:rPr>
              <a:t> </a:t>
            </a:r>
            <a:r>
              <a:rPr lang="en-US" b="1" spc="-60" dirty="0">
                <a:latin typeface="Trebuchet MS"/>
                <a:cs typeface="Trebuchet MS"/>
              </a:rPr>
              <a:t>&amp; </a:t>
            </a:r>
            <a:r>
              <a:rPr lang="en-US" b="1" spc="110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endParaRPr lang="en-US" dirty="0">
              <a:latin typeface="Trebuchet MS"/>
              <a:cs typeface="Trebuchet MS"/>
            </a:endParaRPr>
          </a:p>
          <a:p>
            <a:pPr marL="12700" marR="5080" indent="3810">
              <a:lnSpc>
                <a:spcPct val="102600"/>
              </a:lnSpc>
              <a:spcBef>
                <a:spcPts val="740"/>
              </a:spcBef>
            </a:pPr>
            <a:r>
              <a:rPr lang="en-US" sz="2400" spc="25" dirty="0">
                <a:latin typeface="Arial"/>
                <a:cs typeface="Arial"/>
              </a:rPr>
              <a:t>Don’t</a:t>
            </a:r>
            <a:r>
              <a:rPr lang="en-US" sz="2400" spc="-50" dirty="0">
                <a:latin typeface="Arial"/>
                <a:cs typeface="Arial"/>
              </a:rPr>
              <a:t> </a:t>
            </a:r>
            <a:r>
              <a:rPr lang="en-US" sz="2400" spc="40" dirty="0">
                <a:latin typeface="Arial"/>
                <a:cs typeface="Arial"/>
              </a:rPr>
              <a:t>build</a:t>
            </a:r>
            <a:r>
              <a:rPr lang="en-US" sz="2400" spc="-50" dirty="0">
                <a:latin typeface="Arial"/>
                <a:cs typeface="Arial"/>
              </a:rPr>
              <a:t> </a:t>
            </a:r>
            <a:r>
              <a:rPr lang="en-US" sz="2400" spc="15" dirty="0">
                <a:latin typeface="Arial"/>
                <a:cs typeface="Arial"/>
              </a:rPr>
              <a:t>an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“R</a:t>
            </a:r>
            <a:r>
              <a:rPr lang="en-US" sz="2400" spc="-45" dirty="0">
                <a:latin typeface="Arial"/>
                <a:cs typeface="Arial"/>
              </a:rPr>
              <a:t> </a:t>
            </a:r>
            <a:r>
              <a:rPr lang="en-US" sz="2400" spc="30" dirty="0">
                <a:latin typeface="Arial"/>
                <a:cs typeface="Arial"/>
              </a:rPr>
              <a:t>Shop”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lang="en-US" sz="2400" spc="20" dirty="0">
                <a:latin typeface="Arial"/>
                <a:cs typeface="Arial"/>
              </a:rPr>
              <a:t>or</a:t>
            </a:r>
            <a:r>
              <a:rPr lang="en-US" sz="2400" spc="-4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a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lang="en-US" sz="2400" spc="30" dirty="0">
                <a:latin typeface="Arial"/>
                <a:cs typeface="Arial"/>
              </a:rPr>
              <a:t>“Python</a:t>
            </a:r>
            <a:r>
              <a:rPr lang="en-US" sz="2400" spc="-45" dirty="0">
                <a:latin typeface="Arial"/>
                <a:cs typeface="Arial"/>
              </a:rPr>
              <a:t> </a:t>
            </a:r>
            <a:r>
              <a:rPr lang="en-US" sz="2400" spc="20" dirty="0">
                <a:latin typeface="Arial"/>
                <a:cs typeface="Arial"/>
              </a:rPr>
              <a:t>Shop”.</a:t>
            </a:r>
            <a:r>
              <a:rPr lang="en-US" sz="2400" spc="-45" dirty="0">
                <a:latin typeface="Arial"/>
                <a:cs typeface="Arial"/>
              </a:rPr>
              <a:t> </a:t>
            </a:r>
            <a:r>
              <a:rPr lang="en-US" sz="2400" spc="20" dirty="0">
                <a:latin typeface="Arial"/>
                <a:cs typeface="Arial"/>
              </a:rPr>
              <a:t>Build</a:t>
            </a:r>
            <a:r>
              <a:rPr lang="en-US" sz="2400" spc="-50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a</a:t>
            </a:r>
            <a:r>
              <a:rPr lang="en-US" sz="2400" spc="-45" dirty="0">
                <a:latin typeface="Arial"/>
                <a:cs typeface="Arial"/>
              </a:rPr>
              <a:t> </a:t>
            </a:r>
            <a:r>
              <a:rPr lang="en-US" sz="2400" spc="30" dirty="0">
                <a:latin typeface="Arial"/>
                <a:cs typeface="Arial"/>
              </a:rPr>
              <a:t>High</a:t>
            </a:r>
            <a:r>
              <a:rPr lang="en-US" sz="2400" spc="-50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Performance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Data  </a:t>
            </a:r>
            <a:r>
              <a:rPr lang="en-US" sz="2400" spc="10" dirty="0">
                <a:latin typeface="Arial"/>
                <a:cs typeface="Arial"/>
              </a:rPr>
              <a:t>Science</a:t>
            </a:r>
            <a:r>
              <a:rPr lang="en-US" sz="2400" spc="-50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Team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lang="en-US" sz="2400" spc="25" dirty="0">
                <a:latin typeface="Arial"/>
                <a:cs typeface="Arial"/>
              </a:rPr>
              <a:t>that</a:t>
            </a:r>
            <a:r>
              <a:rPr lang="en-US" sz="2400" spc="-45" dirty="0">
                <a:latin typeface="Arial"/>
                <a:cs typeface="Arial"/>
              </a:rPr>
              <a:t> </a:t>
            </a:r>
            <a:r>
              <a:rPr lang="en-US" sz="2400" u="sng" spc="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capitalizes</a:t>
            </a:r>
            <a:r>
              <a:rPr lang="en-US" sz="24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lang="en-US" sz="2400" u="sng" spc="4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on</a:t>
            </a:r>
            <a:r>
              <a:rPr lang="en-US" sz="24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lang="en-US" sz="2400" u="sng" spc="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the</a:t>
            </a:r>
            <a:r>
              <a:rPr lang="en-US" sz="24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lang="en-US" sz="2400" u="sng" spc="4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unique</a:t>
            </a:r>
            <a:r>
              <a:rPr lang="en-US" sz="24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lang="en-US" sz="2400" u="sng" spc="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strengths</a:t>
            </a:r>
            <a:r>
              <a:rPr lang="en-US" sz="24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lang="en-US" sz="2400" u="sng" spc="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of</a:t>
            </a:r>
            <a:r>
              <a:rPr lang="en-US" sz="24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lang="en-US" sz="2400" u="sng" spc="5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both</a:t>
            </a:r>
            <a:r>
              <a:rPr lang="en-US" sz="24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lang="en-US" sz="2400" u="sng" spc="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languages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DEA35BDD-DA49-47D6-BAA7-EA31B9D0AD65}"/>
              </a:ext>
            </a:extLst>
          </p:cNvPr>
          <p:cNvSpPr txBox="1">
            <a:spLocks/>
          </p:cNvSpPr>
          <p:nvPr/>
        </p:nvSpPr>
        <p:spPr>
          <a:xfrm>
            <a:off x="4582298" y="91388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defTabSz="457200">
              <a:spcAft>
                <a:spcPts val="600"/>
              </a:spcAft>
            </a:pPr>
            <a:r>
              <a:rPr lang="en-US" sz="1600" kern="1200" dirty="0">
                <a:solidFill>
                  <a:schemeClr val="bg1">
                    <a:lumMod val="50000"/>
                  </a:schemeClr>
                </a:solidFill>
              </a:rPr>
              <a:t>Copyright </a:t>
            </a:r>
            <a:r>
              <a:rPr lang="en-US" sz="1600" kern="1200" dirty="0" err="1">
                <a:solidFill>
                  <a:schemeClr val="bg1">
                    <a:lumMod val="50000"/>
                  </a:schemeClr>
                </a:solidFill>
              </a:rPr>
              <a:t>Algoritma</a:t>
            </a:r>
            <a:r>
              <a:rPr lang="en-US" sz="1600" kern="1200" dirty="0">
                <a:solidFill>
                  <a:schemeClr val="bg1">
                    <a:lumMod val="50000"/>
                  </a:schemeClr>
                </a:solidFill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7961479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17794</TotalTime>
  <Words>305</Words>
  <Application>Microsoft Office PowerPoint</Application>
  <PresentationFormat>Custom</PresentationFormat>
  <Paragraphs>102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Aileron</vt:lpstr>
      <vt:lpstr>Aileron Heavy</vt:lpstr>
      <vt:lpstr>Arial</vt:lpstr>
      <vt:lpstr>Calibri</vt:lpstr>
      <vt:lpstr>FreightSans Pro</vt:lpstr>
      <vt:lpstr>FreightSans Pro Light</vt:lpstr>
      <vt:lpstr>Gotham Black</vt:lpstr>
      <vt:lpstr>Helvetica</vt:lpstr>
      <vt:lpstr>Helvetica Light</vt:lpstr>
      <vt:lpstr>Helvetica Neue</vt:lpstr>
      <vt:lpstr>Raleway</vt:lpstr>
      <vt:lpstr>Roboto Black</vt:lpstr>
      <vt:lpstr>Times</vt:lpstr>
      <vt:lpstr>Trebuchet MS</vt:lpstr>
      <vt:lpstr>White</vt:lpstr>
      <vt:lpstr>Office Theme</vt:lpstr>
      <vt:lpstr>PowerPoint Presentation</vt:lpstr>
      <vt:lpstr>What are we going to cover</vt:lpstr>
      <vt:lpstr>Intro to Data Science</vt:lpstr>
      <vt:lpstr>PowerPoint Presentation</vt:lpstr>
      <vt:lpstr>PowerPoint Presentation</vt:lpstr>
      <vt:lpstr>PowerPoint Presentation</vt:lpstr>
      <vt:lpstr>PowerPoint Presentation</vt:lpstr>
      <vt:lpstr>Data Science Tools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Tiara Dwiputri</dc:creator>
  <cp:lastModifiedBy>AJENG PRASTIWI -</cp:lastModifiedBy>
  <cp:revision>456</cp:revision>
  <cp:lastPrinted>2018-07-12T07:03:21Z</cp:lastPrinted>
  <dcterms:modified xsi:type="dcterms:W3CDTF">2021-08-06T03:50:57Z</dcterms:modified>
</cp:coreProperties>
</file>