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8" r:id="rId2"/>
  </p:sldIdLst>
  <p:sldSz cx="384048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5"/>
    <a:srgbClr val="00D25F"/>
    <a:srgbClr val="00B85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>
      <p:cViewPr varScale="1">
        <p:scale>
          <a:sx n="49" d="100"/>
          <a:sy n="49" d="100"/>
        </p:scale>
        <p:origin x="2040" y="224"/>
      </p:cViewPr>
      <p:guideLst>
        <p:guide orient="horz" pos="9216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gel, Andrew" userId="a95de88a-abd5-4c1e-bb9f-714aa45dce78" providerId="ADAL" clId="{EA355AF7-C9ED-CE43-889D-CA4641AC6DF7}"/>
    <pc:docChg chg="modSld modMainMaster modNotesMaster">
      <pc:chgData name="Jergel, Andrew" userId="a95de88a-abd5-4c1e-bb9f-714aa45dce78" providerId="ADAL" clId="{EA355AF7-C9ED-CE43-889D-CA4641AC6DF7}" dt="2024-05-24T16:08:05.085" v="437" actId="20577"/>
      <pc:docMkLst>
        <pc:docMk/>
      </pc:docMkLst>
      <pc:sldChg chg="addSp modSp mod modNotes">
        <pc:chgData name="Jergel, Andrew" userId="a95de88a-abd5-4c1e-bb9f-714aa45dce78" providerId="ADAL" clId="{EA355AF7-C9ED-CE43-889D-CA4641AC6DF7}" dt="2024-05-24T16:08:05.085" v="437" actId="20577"/>
        <pc:sldMkLst>
          <pc:docMk/>
          <pc:sldMk cId="1278692925" sldId="258"/>
        </pc:sldMkLst>
        <pc:spChg chg="add mod">
          <ac:chgData name="Jergel, Andrew" userId="a95de88a-abd5-4c1e-bb9f-714aa45dce78" providerId="ADAL" clId="{EA355AF7-C9ED-CE43-889D-CA4641AC6DF7}" dt="2024-05-24T16:08:05.085" v="437" actId="20577"/>
          <ac:spMkLst>
            <pc:docMk/>
            <pc:sldMk cId="1278692925" sldId="258"/>
            <ac:spMk id="2" creationId="{A60A8FCC-4358-2A99-6322-E8824D37A4DA}"/>
          </ac:spMkLst>
        </pc:spChg>
        <pc:spChg chg="mod">
          <ac:chgData name="Jergel, Andrew" userId="a95de88a-abd5-4c1e-bb9f-714aa45dce78" providerId="ADAL" clId="{EA355AF7-C9ED-CE43-889D-CA4641AC6DF7}" dt="2024-05-24T16:06:20.027" v="374" actId="1076"/>
          <ac:spMkLst>
            <pc:docMk/>
            <pc:sldMk cId="1278692925" sldId="258"/>
            <ac:spMk id="5" creationId="{F0FE1972-B92B-640C-50AE-E0223F901C0F}"/>
          </ac:spMkLst>
        </pc:spChg>
        <pc:spChg chg="mod">
          <ac:chgData name="Jergel, Andrew" userId="a95de88a-abd5-4c1e-bb9f-714aa45dce78" providerId="ADAL" clId="{EA355AF7-C9ED-CE43-889D-CA4641AC6DF7}" dt="2024-05-24T16:05:07.791" v="237" actId="1036"/>
          <ac:spMkLst>
            <pc:docMk/>
            <pc:sldMk cId="1278692925" sldId="258"/>
            <ac:spMk id="8" creationId="{FA986E77-8F20-9D44-FA25-870BB1888954}"/>
          </ac:spMkLst>
        </pc:spChg>
        <pc:spChg chg="mod">
          <ac:chgData name="Jergel, Andrew" userId="a95de88a-abd5-4c1e-bb9f-714aa45dce78" providerId="ADAL" clId="{EA355AF7-C9ED-CE43-889D-CA4641AC6DF7}" dt="2024-05-24T16:04:52.104" v="200" actId="1036"/>
          <ac:spMkLst>
            <pc:docMk/>
            <pc:sldMk cId="1278692925" sldId="258"/>
            <ac:spMk id="10" creationId="{3C72321E-66AB-3E6A-737B-E2F45101A1DA}"/>
          </ac:spMkLst>
        </pc:spChg>
        <pc:spChg chg="mod">
          <ac:chgData name="Jergel, Andrew" userId="a95de88a-abd5-4c1e-bb9f-714aa45dce78" providerId="ADAL" clId="{EA355AF7-C9ED-CE43-889D-CA4641AC6DF7}" dt="2024-05-24T16:06:11.927" v="373" actId="1037"/>
          <ac:spMkLst>
            <pc:docMk/>
            <pc:sldMk cId="1278692925" sldId="258"/>
            <ac:spMk id="21" creationId="{A29BC866-82EF-09C5-B976-6FD482041CE4}"/>
          </ac:spMkLst>
        </pc:spChg>
        <pc:spChg chg="mod">
          <ac:chgData name="Jergel, Andrew" userId="a95de88a-abd5-4c1e-bb9f-714aa45dce78" providerId="ADAL" clId="{EA355AF7-C9ED-CE43-889D-CA4641AC6DF7}" dt="2024-05-24T16:04:56.384" v="210" actId="1036"/>
          <ac:spMkLst>
            <pc:docMk/>
            <pc:sldMk cId="1278692925" sldId="258"/>
            <ac:spMk id="22" creationId="{471BEBE4-CE9B-3089-14D2-C6DC402EB32D}"/>
          </ac:spMkLst>
        </pc:spChg>
        <pc:spChg chg="mod">
          <ac:chgData name="Jergel, Andrew" userId="a95de88a-abd5-4c1e-bb9f-714aa45dce78" providerId="ADAL" clId="{EA355AF7-C9ED-CE43-889D-CA4641AC6DF7}" dt="2024-05-24T16:05:01.136" v="221" actId="1036"/>
          <ac:spMkLst>
            <pc:docMk/>
            <pc:sldMk cId="1278692925" sldId="258"/>
            <ac:spMk id="26" creationId="{10EA76B4-5409-5C3E-3542-6B6E1DFCFDBD}"/>
          </ac:spMkLst>
        </pc:spChg>
        <pc:spChg chg="mod">
          <ac:chgData name="Jergel, Andrew" userId="a95de88a-abd5-4c1e-bb9f-714aa45dce78" providerId="ADAL" clId="{EA355AF7-C9ED-CE43-889D-CA4641AC6DF7}" dt="2024-05-24T16:06:32.314" v="375" actId="1076"/>
          <ac:spMkLst>
            <pc:docMk/>
            <pc:sldMk cId="1278692925" sldId="258"/>
            <ac:spMk id="37" creationId="{34743465-F149-5780-68E7-A8CDCC6316FB}"/>
          </ac:spMkLst>
        </pc:spChg>
        <pc:spChg chg="mod">
          <ac:chgData name="Jergel, Andrew" userId="a95de88a-abd5-4c1e-bb9f-714aa45dce78" providerId="ADAL" clId="{EA355AF7-C9ED-CE43-889D-CA4641AC6DF7}" dt="2024-05-24T16:06:38.082" v="376" actId="1076"/>
          <ac:spMkLst>
            <pc:docMk/>
            <pc:sldMk cId="1278692925" sldId="258"/>
            <ac:spMk id="44" creationId="{E87B3766-6F96-4912-B50E-E62A69DEF8E4}"/>
          </ac:spMkLst>
        </pc:spChg>
        <pc:spChg chg="mod">
          <ac:chgData name="Jergel, Andrew" userId="a95de88a-abd5-4c1e-bb9f-714aa45dce78" providerId="ADAL" clId="{EA355AF7-C9ED-CE43-889D-CA4641AC6DF7}" dt="2024-05-24T16:05:16.680" v="258" actId="1036"/>
          <ac:spMkLst>
            <pc:docMk/>
            <pc:sldMk cId="1278692925" sldId="258"/>
            <ac:spMk id="102" creationId="{604028BF-2CB9-43BB-966F-A0161E070C66}"/>
          </ac:spMkLst>
        </pc:spChg>
        <pc:spChg chg="mod">
          <ac:chgData name="Jergel, Andrew" userId="a95de88a-abd5-4c1e-bb9f-714aa45dce78" providerId="ADAL" clId="{EA355AF7-C9ED-CE43-889D-CA4641AC6DF7}" dt="2024-05-24T16:05:13.256" v="251" actId="1036"/>
          <ac:spMkLst>
            <pc:docMk/>
            <pc:sldMk cId="1278692925" sldId="258"/>
            <ac:spMk id="104" creationId="{733FC320-8681-4E62-8DF2-DEC67A9CD0D9}"/>
          </ac:spMkLst>
        </pc:spChg>
        <pc:graphicFrameChg chg="mod">
          <ac:chgData name="Jergel, Andrew" userId="a95de88a-abd5-4c1e-bb9f-714aa45dce78" providerId="ADAL" clId="{EA355AF7-C9ED-CE43-889D-CA4641AC6DF7}" dt="2024-05-24T16:06:58.742" v="394" actId="1036"/>
          <ac:graphicFrameMkLst>
            <pc:docMk/>
            <pc:sldMk cId="1278692925" sldId="258"/>
            <ac:graphicFrameMk id="40" creationId="{32488D8C-5021-DF9A-840C-D56FD521E5D8}"/>
          </ac:graphicFrameMkLst>
        </pc:graphicFrameChg>
        <pc:picChg chg="mod">
          <ac:chgData name="Jergel, Andrew" userId="a95de88a-abd5-4c1e-bb9f-714aa45dce78" providerId="ADAL" clId="{EA355AF7-C9ED-CE43-889D-CA4641AC6DF7}" dt="2024-05-24T16:05:20.656" v="266" actId="1036"/>
          <ac:picMkLst>
            <pc:docMk/>
            <pc:sldMk cId="1278692925" sldId="258"/>
            <ac:picMk id="6" creationId="{00000000-0000-0000-0000-000000000000}"/>
          </ac:picMkLst>
        </pc:picChg>
        <pc:picChg chg="mod">
          <ac:chgData name="Jergel, Andrew" userId="a95de88a-abd5-4c1e-bb9f-714aa45dce78" providerId="ADAL" clId="{EA355AF7-C9ED-CE43-889D-CA4641AC6DF7}" dt="2024-05-24T16:05:27.024" v="280" actId="1036"/>
          <ac:picMkLst>
            <pc:docMk/>
            <pc:sldMk cId="1278692925" sldId="258"/>
            <ac:picMk id="7" creationId="{00000000-0000-0000-0000-000000000000}"/>
          </ac:picMkLst>
        </pc:picChg>
        <pc:picChg chg="mod">
          <ac:chgData name="Jergel, Andrew" userId="a95de88a-abd5-4c1e-bb9f-714aa45dce78" providerId="ADAL" clId="{EA355AF7-C9ED-CE43-889D-CA4641AC6DF7}" dt="2024-05-24T16:06:47.551" v="378" actId="1076"/>
          <ac:picMkLst>
            <pc:docMk/>
            <pc:sldMk cId="1278692925" sldId="258"/>
            <ac:picMk id="33" creationId="{24AB1CEE-AE51-E303-4330-4BADF4C8A24A}"/>
          </ac:picMkLst>
        </pc:picChg>
      </pc:sldChg>
      <pc:sldMasterChg chg="modSp modSldLayout">
        <pc:chgData name="Jergel, Andrew" userId="a95de88a-abd5-4c1e-bb9f-714aa45dce78" providerId="ADAL" clId="{EA355AF7-C9ED-CE43-889D-CA4641AC6DF7}" dt="2024-05-24T15:59:20.312" v="2"/>
        <pc:sldMasterMkLst>
          <pc:docMk/>
          <pc:sldMasterMk cId="2265532213" sldId="2147483720"/>
        </pc:sldMasterMkLst>
        <pc:spChg chg="mod">
          <ac:chgData name="Jergel, Andrew" userId="a95de88a-abd5-4c1e-bb9f-714aa45dce78" providerId="ADAL" clId="{EA355AF7-C9ED-CE43-889D-CA4641AC6DF7}" dt="2024-05-24T15:59:20.312" v="2"/>
          <ac:spMkLst>
            <pc:docMk/>
            <pc:sldMasterMk cId="2265532213" sldId="2147483720"/>
            <ac:spMk id="2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5:59:20.312" v="2"/>
          <ac:spMkLst>
            <pc:docMk/>
            <pc:sldMasterMk cId="2265532213" sldId="2147483720"/>
            <ac:spMk id="3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5:59:20.312" v="2"/>
          <ac:spMkLst>
            <pc:docMk/>
            <pc:sldMasterMk cId="2265532213" sldId="2147483720"/>
            <ac:spMk id="4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5:59:20.312" v="2"/>
          <ac:spMkLst>
            <pc:docMk/>
            <pc:sldMasterMk cId="2265532213" sldId="2147483720"/>
            <ac:spMk id="5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5:59:20.312" v="2"/>
          <ac:spMkLst>
            <pc:docMk/>
            <pc:sldMasterMk cId="2265532213" sldId="2147483720"/>
            <ac:spMk id="6" creationId="{00000000-0000-0000-0000-000000000000}"/>
          </ac:spMkLst>
        </pc:sp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457877573" sldId="2147483721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457877573" sldId="2147483721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457877573" sldId="2147483721"/>
              <ac:spMk id="3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1353060190" sldId="2147483723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353060190" sldId="2147483723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353060190" sldId="2147483723"/>
              <ac:spMk id="3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1954242767" sldId="2147483724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954242767" sldId="2147483724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954242767" sldId="2147483724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3926812132" sldId="2147483725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6812132" sldId="2147483725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6812132" sldId="2147483725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6812132" sldId="2147483725"/>
              <ac:spMk id="4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6812132" sldId="2147483725"/>
              <ac:spMk id="5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6812132" sldId="2147483725"/>
              <ac:spMk id="6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3929507024" sldId="2147483728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9507024" sldId="2147483728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9507024" sldId="2147483728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929507024" sldId="2147483728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3848867984" sldId="2147483729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848867984" sldId="2147483729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848867984" sldId="2147483729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3848867984" sldId="2147483729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5:59:20.312" v="2"/>
          <pc:sldLayoutMkLst>
            <pc:docMk/>
            <pc:sldMasterMk cId="2265532213" sldId="2147483720"/>
            <pc:sldLayoutMk cId="1059035560" sldId="2147483731"/>
          </pc:sldLayoutMkLst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059035560" sldId="2147483731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5:59:20.312" v="2"/>
            <ac:spMkLst>
              <pc:docMk/>
              <pc:sldMasterMk cId="2265532213" sldId="2147483720"/>
              <pc:sldLayoutMk cId="1059035560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ergel, Andrew" userId="a95de88a-abd5-4c1e-bb9f-714aa45dce78" providerId="ADAL" clId="{EA355AF7-C9ED-CE43-889D-CA4641AC6DF7}" dt="2024-05-24T16:03:23.078" v="30"/>
        <pc:sldMasterMkLst>
          <pc:docMk/>
          <pc:sldMasterMk cId="987264769" sldId="2147483732"/>
        </pc:sldMasterMkLst>
        <pc:spChg chg="mod">
          <ac:chgData name="Jergel, Andrew" userId="a95de88a-abd5-4c1e-bb9f-714aa45dce78" providerId="ADAL" clId="{EA355AF7-C9ED-CE43-889D-CA4641AC6DF7}" dt="2024-05-24T16:03:23.078" v="30"/>
          <ac:spMkLst>
            <pc:docMk/>
            <pc:sldMasterMk cId="987264769" sldId="2147483732"/>
            <ac:spMk id="2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6:03:23.078" v="30"/>
          <ac:spMkLst>
            <pc:docMk/>
            <pc:sldMasterMk cId="987264769" sldId="2147483732"/>
            <ac:spMk id="3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6:03:23.078" v="30"/>
          <ac:spMkLst>
            <pc:docMk/>
            <pc:sldMasterMk cId="987264769" sldId="2147483732"/>
            <ac:spMk id="4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6:03:23.078" v="30"/>
          <ac:spMkLst>
            <pc:docMk/>
            <pc:sldMasterMk cId="987264769" sldId="2147483732"/>
            <ac:spMk id="5" creationId="{00000000-0000-0000-0000-000000000000}"/>
          </ac:spMkLst>
        </pc:spChg>
        <pc:spChg chg="mod">
          <ac:chgData name="Jergel, Andrew" userId="a95de88a-abd5-4c1e-bb9f-714aa45dce78" providerId="ADAL" clId="{EA355AF7-C9ED-CE43-889D-CA4641AC6DF7}" dt="2024-05-24T16:03:23.078" v="30"/>
          <ac:spMkLst>
            <pc:docMk/>
            <pc:sldMasterMk cId="987264769" sldId="2147483732"/>
            <ac:spMk id="6" creationId="{00000000-0000-0000-0000-000000000000}"/>
          </ac:spMkLst>
        </pc:sp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3861148464" sldId="2147483733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861148464" sldId="2147483733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861148464" sldId="2147483733"/>
              <ac:spMk id="3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2893701189" sldId="2147483735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893701189" sldId="2147483735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893701189" sldId="2147483735"/>
              <ac:spMk id="3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2792645739" sldId="2147483736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792645739" sldId="2147483736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792645739" sldId="2147483736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3373554578" sldId="2147483737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373554578" sldId="2147483737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373554578" sldId="2147483737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373554578" sldId="2147483737"/>
              <ac:spMk id="4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373554578" sldId="2147483737"/>
              <ac:spMk id="5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3373554578" sldId="2147483737"/>
              <ac:spMk id="6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508963204" sldId="2147483740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508963204" sldId="2147483740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508963204" sldId="2147483740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508963204" sldId="2147483740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4252831835" sldId="2147483741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4252831835" sldId="2147483741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4252831835" sldId="2147483741"/>
              <ac:spMk id="3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4252831835" sldId="2147483741"/>
              <ac:spMk id="4" creationId="{00000000-0000-0000-0000-000000000000}"/>
            </ac:spMkLst>
          </pc:spChg>
        </pc:sldLayoutChg>
        <pc:sldLayoutChg chg="modSp">
          <pc:chgData name="Jergel, Andrew" userId="a95de88a-abd5-4c1e-bb9f-714aa45dce78" providerId="ADAL" clId="{EA355AF7-C9ED-CE43-889D-CA4641AC6DF7}" dt="2024-05-24T16:03:23.078" v="30"/>
          <pc:sldLayoutMkLst>
            <pc:docMk/>
            <pc:sldMasterMk cId="987264769" sldId="2147483732"/>
            <pc:sldLayoutMk cId="2469205914" sldId="2147483743"/>
          </pc:sldLayoutMkLst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469205914" sldId="2147483743"/>
              <ac:spMk id="2" creationId="{00000000-0000-0000-0000-000000000000}"/>
            </ac:spMkLst>
          </pc:spChg>
          <pc:spChg chg="mod">
            <ac:chgData name="Jergel, Andrew" userId="a95de88a-abd5-4c1e-bb9f-714aa45dce78" providerId="ADAL" clId="{EA355AF7-C9ED-CE43-889D-CA4641AC6DF7}" dt="2024-05-24T16:03:23.078" v="30"/>
            <ac:spMkLst>
              <pc:docMk/>
              <pc:sldMasterMk cId="987264769" sldId="2147483732"/>
              <pc:sldLayoutMk cId="2469205914" sldId="2147483743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AD0D-EB78-4351-8A4C-706E1E05F2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E70F0-5594-4FB5-9762-3D2BFEF130EF}">
      <dgm:prSet phldrT="[Text]" custT="1"/>
      <dgm:spPr>
        <a:solidFill>
          <a:srgbClr val="009645"/>
        </a:solidFill>
      </dgm:spPr>
      <dgm:t>
        <a:bodyPr/>
        <a:lstStyle/>
        <a:p>
          <a:r>
            <a:rPr lang="en-US" sz="4000" b="1" dirty="0">
              <a:latin typeface="Arial" panose="020B0604020202020204" pitchFamily="34" charset="0"/>
              <a:cs typeface="Arial" panose="020B0604020202020204" pitchFamily="34" charset="0"/>
            </a:rPr>
            <a:t>Final Dataset</a:t>
          </a:r>
        </a:p>
      </dgm:t>
    </dgm:pt>
    <dgm:pt modelId="{E524EAF6-3D20-41C8-A65C-25782560274E}" type="parTrans" cxnId="{074B1E32-C4C5-4184-A5BF-4BDBE6EEC432}">
      <dgm:prSet/>
      <dgm:spPr/>
      <dgm:t>
        <a:bodyPr/>
        <a:lstStyle/>
        <a:p>
          <a:endParaRPr lang="en-US"/>
        </a:p>
      </dgm:t>
    </dgm:pt>
    <dgm:pt modelId="{04103387-5EF1-420D-8E23-74F25A92B2D3}" type="sibTrans" cxnId="{074B1E32-C4C5-4184-A5BF-4BDBE6EEC432}">
      <dgm:prSet/>
      <dgm:spPr/>
      <dgm:t>
        <a:bodyPr/>
        <a:lstStyle/>
        <a:p>
          <a:endParaRPr lang="en-US"/>
        </a:p>
      </dgm:t>
    </dgm:pt>
    <dgm:pt modelId="{1CD94D66-C5E1-4A5B-A440-8419AFCABA6B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7 final variables constructed from 200+ variables across nine surveys from parents and focal teen from birth, year 5, 9, and 15.</a:t>
          </a:r>
        </a:p>
      </dgm:t>
    </dgm:pt>
    <dgm:pt modelId="{108B82BE-DA63-44D9-B5F1-777D7D0B7F05}" type="parTrans" cxnId="{F9FADBFD-0258-475A-BFA1-0C41C108BFDE}">
      <dgm:prSet/>
      <dgm:spPr/>
      <dgm:t>
        <a:bodyPr/>
        <a:lstStyle/>
        <a:p>
          <a:endParaRPr lang="en-US"/>
        </a:p>
      </dgm:t>
    </dgm:pt>
    <dgm:pt modelId="{3F50961A-C987-4966-983C-3E5EE47918F9}" type="sibTrans" cxnId="{F9FADBFD-0258-475A-BFA1-0C41C108BFDE}">
      <dgm:prSet/>
      <dgm:spPr/>
      <dgm:t>
        <a:bodyPr/>
        <a:lstStyle/>
        <a:p>
          <a:endParaRPr lang="en-US"/>
        </a:p>
      </dgm:t>
    </dgm:pt>
    <dgm:pt modelId="{BBC8BC99-49CD-417C-B873-9864F378E839}">
      <dgm:prSet phldrT="[Text]" custT="1"/>
      <dgm:spPr>
        <a:solidFill>
          <a:srgbClr val="009645"/>
        </a:solidFill>
      </dgm:spPr>
      <dgm:t>
        <a:bodyPr/>
        <a:lstStyle/>
        <a:p>
          <a:r>
            <a:rPr lang="en-US" sz="4000" b="1" dirty="0">
              <a:latin typeface="Arial" panose="020B0604020202020204" pitchFamily="34" charset="0"/>
              <a:cs typeface="Arial" panose="020B0604020202020204" pitchFamily="34" charset="0"/>
            </a:rPr>
            <a:t>Survey Object</a:t>
          </a:r>
        </a:p>
      </dgm:t>
    </dgm:pt>
    <dgm:pt modelId="{CBC5DCD7-CDF2-4C0C-82A1-2870DCE41358}" type="parTrans" cxnId="{C76EB94C-AD60-4083-BFFB-980E1DBD04C7}">
      <dgm:prSet/>
      <dgm:spPr/>
      <dgm:t>
        <a:bodyPr/>
        <a:lstStyle/>
        <a:p>
          <a:endParaRPr lang="en-US"/>
        </a:p>
      </dgm:t>
    </dgm:pt>
    <dgm:pt modelId="{F50DD02A-A911-43CD-8D1E-675BDD75CC88}" type="sibTrans" cxnId="{C76EB94C-AD60-4083-BFFB-980E1DBD04C7}">
      <dgm:prSet/>
      <dgm:spPr/>
      <dgm:t>
        <a:bodyPr/>
        <a:lstStyle/>
        <a:p>
          <a:endParaRPr lang="en-US"/>
        </a:p>
      </dgm:t>
    </dgm:pt>
    <dgm:pt modelId="{13E8F64B-8E8C-46FC-BAEB-85A2549D77DA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The “dataset” is converted to a “survey object” using the svydesign() function in the </a:t>
          </a:r>
          <a:r>
            <a:rPr lang="en-US" sz="3200" i="1" dirty="0">
              <a:latin typeface="Arial" panose="020B0604020202020204" pitchFamily="34" charset="0"/>
              <a:cs typeface="Arial" panose="020B0604020202020204" pitchFamily="34" charset="0"/>
            </a:rPr>
            <a:t>survey</a:t>
          </a:r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 package. Use svyrepdesign() with replicate weights</a:t>
          </a:r>
        </a:p>
      </dgm:t>
    </dgm:pt>
    <dgm:pt modelId="{D6075095-6254-4C84-8CDC-6D0748B7D313}" type="parTrans" cxnId="{3D8AADCC-A714-4EBF-92E9-905092EF8768}">
      <dgm:prSet/>
      <dgm:spPr/>
      <dgm:t>
        <a:bodyPr/>
        <a:lstStyle/>
        <a:p>
          <a:endParaRPr lang="en-US"/>
        </a:p>
      </dgm:t>
    </dgm:pt>
    <dgm:pt modelId="{BFA0E792-30F6-4568-BF91-986EB85FC113}" type="sibTrans" cxnId="{3D8AADCC-A714-4EBF-92E9-905092EF8768}">
      <dgm:prSet/>
      <dgm:spPr/>
      <dgm:t>
        <a:bodyPr/>
        <a:lstStyle/>
        <a:p>
          <a:endParaRPr lang="en-US"/>
        </a:p>
      </dgm:t>
    </dgm:pt>
    <dgm:pt modelId="{3014F9E5-397C-46BB-9671-B90B6AD0BDE4}">
      <dgm:prSet phldrT="[Text]" custT="1"/>
      <dgm:spPr>
        <a:solidFill>
          <a:srgbClr val="009645"/>
        </a:solidFill>
      </dgm:spPr>
      <dgm:t>
        <a:bodyPr/>
        <a:lstStyle/>
        <a:p>
          <a:r>
            <a:rPr lang="en-US" sz="4000" b="1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</a:p>
      </dgm:t>
    </dgm:pt>
    <dgm:pt modelId="{E09CB4B1-E4E3-41C6-9F3A-06CF5DF3C46B}" type="parTrans" cxnId="{EF2892BC-25B7-4C49-87FC-1F73DFACC5B2}">
      <dgm:prSet/>
      <dgm:spPr/>
      <dgm:t>
        <a:bodyPr/>
        <a:lstStyle/>
        <a:p>
          <a:endParaRPr lang="en-US"/>
        </a:p>
      </dgm:t>
    </dgm:pt>
    <dgm:pt modelId="{96006731-E119-46F4-A945-80F45A561CFB}" type="sibTrans" cxnId="{EF2892BC-25B7-4C49-87FC-1F73DFACC5B2}">
      <dgm:prSet/>
      <dgm:spPr/>
      <dgm:t>
        <a:bodyPr/>
        <a:lstStyle/>
        <a:p>
          <a:endParaRPr lang="en-US"/>
        </a:p>
      </dgm:t>
    </dgm:pt>
    <dgm:pt modelId="{1849AD51-21EB-45D8-B28D-02B972CBFC66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Survey weighted summary and inferential statistics like means (SD) and n (%) can be produced using tbl_svysummary() from </a:t>
          </a:r>
          <a:r>
            <a:rPr lang="en-US" sz="3200" i="1" dirty="0">
              <a:latin typeface="Arial" panose="020B0604020202020204" pitchFamily="34" charset="0"/>
              <a:cs typeface="Arial" panose="020B0604020202020204" pitchFamily="34" charset="0"/>
            </a:rPr>
            <a:t>gtsummary</a:t>
          </a:r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 package</a:t>
          </a:r>
        </a:p>
      </dgm:t>
    </dgm:pt>
    <dgm:pt modelId="{12243CB2-F9A1-4046-99F8-782E308904CE}" type="parTrans" cxnId="{87507E00-25D6-4301-B4D2-DA0F5E363A17}">
      <dgm:prSet/>
      <dgm:spPr/>
      <dgm:t>
        <a:bodyPr/>
        <a:lstStyle/>
        <a:p>
          <a:endParaRPr lang="en-US"/>
        </a:p>
      </dgm:t>
    </dgm:pt>
    <dgm:pt modelId="{AB8A144F-E05D-405D-89A1-3E3894D18BF4}" type="sibTrans" cxnId="{87507E00-25D6-4301-B4D2-DA0F5E363A17}">
      <dgm:prSet/>
      <dgm:spPr/>
      <dgm:t>
        <a:bodyPr/>
        <a:lstStyle/>
        <a:p>
          <a:endParaRPr lang="en-US"/>
        </a:p>
      </dgm:t>
    </dgm:pt>
    <dgm:pt modelId="{DD995AB6-482A-48E9-9393-4DF590D0BBB4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However, if replicate weights were used other functions like svyby() from </a:t>
          </a:r>
          <a:r>
            <a:rPr lang="en-US" sz="3200" i="1" dirty="0">
              <a:latin typeface="Arial" panose="020B0604020202020204" pitchFamily="34" charset="0"/>
              <a:cs typeface="Arial" panose="020B0604020202020204" pitchFamily="34" charset="0"/>
            </a:rPr>
            <a:t>survey</a:t>
          </a:r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 package would need to be used</a:t>
          </a:r>
        </a:p>
      </dgm:t>
    </dgm:pt>
    <dgm:pt modelId="{649B73D7-C7AE-4341-8557-AF53A81BBF00}" type="parTrans" cxnId="{9B3E256A-FF2A-424A-B4E5-97B6B31F8677}">
      <dgm:prSet/>
      <dgm:spPr/>
      <dgm:t>
        <a:bodyPr/>
        <a:lstStyle/>
        <a:p>
          <a:endParaRPr lang="en-US"/>
        </a:p>
      </dgm:t>
    </dgm:pt>
    <dgm:pt modelId="{8C77777A-0EF3-4E39-96D2-80B6CA2F5257}" type="sibTrans" cxnId="{9B3E256A-FF2A-424A-B4E5-97B6B31F8677}">
      <dgm:prSet/>
      <dgm:spPr/>
      <dgm:t>
        <a:bodyPr/>
        <a:lstStyle/>
        <a:p>
          <a:endParaRPr lang="en-US"/>
        </a:p>
      </dgm:t>
    </dgm:pt>
    <dgm:pt modelId="{CEA06679-8204-4C35-8985-A718D5AE0A89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Used basic national-level survey weights for teens in year 9</a:t>
          </a:r>
        </a:p>
      </dgm:t>
    </dgm:pt>
    <dgm:pt modelId="{F7BA7E46-A737-4FC0-863E-E7912BFBEF8D}" type="sibTrans" cxnId="{0CA41E18-923E-4AA4-8718-7B8F37F75930}">
      <dgm:prSet/>
      <dgm:spPr/>
      <dgm:t>
        <a:bodyPr/>
        <a:lstStyle/>
        <a:p>
          <a:endParaRPr lang="en-US"/>
        </a:p>
      </dgm:t>
    </dgm:pt>
    <dgm:pt modelId="{8D183F70-7CD7-470B-85BB-A2C4A04BAC1D}" type="parTrans" cxnId="{0CA41E18-923E-4AA4-8718-7B8F37F75930}">
      <dgm:prSet/>
      <dgm:spPr/>
      <dgm:t>
        <a:bodyPr/>
        <a:lstStyle/>
        <a:p>
          <a:endParaRPr lang="en-US"/>
        </a:p>
      </dgm:t>
    </dgm:pt>
    <dgm:pt modelId="{75C73397-ADFB-4FE0-9A12-DECD97E4465E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No subjects are removed yet.</a:t>
          </a:r>
        </a:p>
      </dgm:t>
    </dgm:pt>
    <dgm:pt modelId="{7943F53D-708F-4D33-AC98-64D7AB0078D1}" type="parTrans" cxnId="{68F9A10E-6A2C-459A-BCF8-5BB7ADA9566D}">
      <dgm:prSet/>
      <dgm:spPr/>
      <dgm:t>
        <a:bodyPr/>
        <a:lstStyle/>
        <a:p>
          <a:endParaRPr lang="en-US"/>
        </a:p>
      </dgm:t>
    </dgm:pt>
    <dgm:pt modelId="{C1AE3F29-D95E-499C-B18F-4100C62A5782}" type="sibTrans" cxnId="{68F9A10E-6A2C-459A-BCF8-5BB7ADA9566D}">
      <dgm:prSet/>
      <dgm:spPr/>
      <dgm:t>
        <a:bodyPr/>
        <a:lstStyle/>
        <a:p>
          <a:endParaRPr lang="en-US"/>
        </a:p>
      </dgm:t>
    </dgm:pt>
    <dgm:pt modelId="{57518553-8BD0-427C-90A6-E6173F6ED7D7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Subjects who should be excluded are done so in this step using the subset() function as the survey object will adjust survey weights appropriately</a:t>
          </a:r>
        </a:p>
      </dgm:t>
    </dgm:pt>
    <dgm:pt modelId="{3FFBF6B6-8BA6-45CC-88D9-89F3F7B8C7F8}" type="parTrans" cxnId="{AD2A8F01-B800-4B05-86FE-2A12952A67E6}">
      <dgm:prSet/>
      <dgm:spPr/>
      <dgm:t>
        <a:bodyPr/>
        <a:lstStyle/>
        <a:p>
          <a:endParaRPr lang="en-US"/>
        </a:p>
      </dgm:t>
    </dgm:pt>
    <dgm:pt modelId="{95EC658E-524C-402A-90B0-AE6027958E44}" type="sibTrans" cxnId="{AD2A8F01-B800-4B05-86FE-2A12952A67E6}">
      <dgm:prSet/>
      <dgm:spPr/>
      <dgm:t>
        <a:bodyPr/>
        <a:lstStyle/>
        <a:p>
          <a:endParaRPr lang="en-US"/>
        </a:p>
      </dgm:t>
    </dgm:pt>
    <dgm:pt modelId="{EB7D552D-915C-4E3A-9E82-6D9CB8DAAD4C}" type="pres">
      <dgm:prSet presAssocID="{58AAAD0D-EB78-4351-8A4C-706E1E05F27B}" presName="Name0" presStyleCnt="0">
        <dgm:presLayoutVars>
          <dgm:dir/>
          <dgm:animLvl val="lvl"/>
          <dgm:resizeHandles val="exact"/>
        </dgm:presLayoutVars>
      </dgm:prSet>
      <dgm:spPr/>
    </dgm:pt>
    <dgm:pt modelId="{F4302FA3-84C2-4411-BE3E-60E7BBDF527F}" type="pres">
      <dgm:prSet presAssocID="{29AE70F0-5594-4FB5-9762-3D2BFEF130EF}" presName="linNode" presStyleCnt="0"/>
      <dgm:spPr/>
    </dgm:pt>
    <dgm:pt modelId="{22058F6E-A0B1-449F-B419-70DC7FA4DFD5}" type="pres">
      <dgm:prSet presAssocID="{29AE70F0-5594-4FB5-9762-3D2BFEF130EF}" presName="parentText" presStyleLbl="node1" presStyleIdx="0" presStyleCnt="3" custLinFactNeighborY="1128">
        <dgm:presLayoutVars>
          <dgm:chMax val="1"/>
          <dgm:bulletEnabled val="1"/>
        </dgm:presLayoutVars>
      </dgm:prSet>
      <dgm:spPr/>
    </dgm:pt>
    <dgm:pt modelId="{B64F6B8C-6170-4A8A-801E-FF38A62DDFF3}" type="pres">
      <dgm:prSet presAssocID="{29AE70F0-5594-4FB5-9762-3D2BFEF130EF}" presName="descendantText" presStyleLbl="alignAccFollowNode1" presStyleIdx="0" presStyleCnt="3" custScaleY="114120" custLinFactNeighborY="-800">
        <dgm:presLayoutVars>
          <dgm:bulletEnabled val="1"/>
        </dgm:presLayoutVars>
      </dgm:prSet>
      <dgm:spPr/>
    </dgm:pt>
    <dgm:pt modelId="{3350770A-4A1A-4589-8AA3-C1F624475FFC}" type="pres">
      <dgm:prSet presAssocID="{04103387-5EF1-420D-8E23-74F25A92B2D3}" presName="sp" presStyleCnt="0"/>
      <dgm:spPr/>
    </dgm:pt>
    <dgm:pt modelId="{C869D9F0-C0F1-4F2F-8FB0-60D1CCBC57FF}" type="pres">
      <dgm:prSet presAssocID="{BBC8BC99-49CD-417C-B873-9864F378E839}" presName="linNode" presStyleCnt="0"/>
      <dgm:spPr/>
    </dgm:pt>
    <dgm:pt modelId="{D948D64B-2B6F-4F06-9A55-A6AC5CA37507}" type="pres">
      <dgm:prSet presAssocID="{BBC8BC99-49CD-417C-B873-9864F378E8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264B19-525C-427C-A897-BC3B1D4A57FF}" type="pres">
      <dgm:prSet presAssocID="{BBC8BC99-49CD-417C-B873-9864F378E839}" presName="descendantText" presStyleLbl="alignAccFollowNode1" presStyleIdx="1" presStyleCnt="3" custScaleY="128779">
        <dgm:presLayoutVars>
          <dgm:bulletEnabled val="1"/>
        </dgm:presLayoutVars>
      </dgm:prSet>
      <dgm:spPr/>
    </dgm:pt>
    <dgm:pt modelId="{8CBF1F4E-BA4E-4BB0-A4E9-5AB7D5E4A96F}" type="pres">
      <dgm:prSet presAssocID="{F50DD02A-A911-43CD-8D1E-675BDD75CC88}" presName="sp" presStyleCnt="0"/>
      <dgm:spPr/>
    </dgm:pt>
    <dgm:pt modelId="{CDF29F44-6D9F-4C21-A8A4-478068F44B5C}" type="pres">
      <dgm:prSet presAssocID="{3014F9E5-397C-46BB-9671-B90B6AD0BDE4}" presName="linNode" presStyleCnt="0"/>
      <dgm:spPr/>
    </dgm:pt>
    <dgm:pt modelId="{254A0FE1-D2E1-49AC-9575-5732A0D67D7E}" type="pres">
      <dgm:prSet presAssocID="{3014F9E5-397C-46BB-9671-B90B6AD0BDE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EE3674C-641E-4351-8389-C64C18F16368}" type="pres">
      <dgm:prSet presAssocID="{3014F9E5-397C-46BB-9671-B90B6AD0BDE4}" presName="descendantText" presStyleLbl="alignAccFollowNode1" presStyleIdx="2" presStyleCnt="3" custScaleY="110191">
        <dgm:presLayoutVars>
          <dgm:bulletEnabled val="1"/>
        </dgm:presLayoutVars>
      </dgm:prSet>
      <dgm:spPr/>
    </dgm:pt>
  </dgm:ptLst>
  <dgm:cxnLst>
    <dgm:cxn modelId="{87507E00-25D6-4301-B4D2-DA0F5E363A17}" srcId="{3014F9E5-397C-46BB-9671-B90B6AD0BDE4}" destId="{1849AD51-21EB-45D8-B28D-02B972CBFC66}" srcOrd="0" destOrd="0" parTransId="{12243CB2-F9A1-4046-99F8-782E308904CE}" sibTransId="{AB8A144F-E05D-405D-89A1-3E3894D18BF4}"/>
    <dgm:cxn modelId="{AD2A8F01-B800-4B05-86FE-2A12952A67E6}" srcId="{BBC8BC99-49CD-417C-B873-9864F378E839}" destId="{57518553-8BD0-427C-90A6-E6173F6ED7D7}" srcOrd="1" destOrd="0" parTransId="{3FFBF6B6-8BA6-45CC-88D9-89F3F7B8C7F8}" sibTransId="{95EC658E-524C-402A-90B0-AE6027958E44}"/>
    <dgm:cxn modelId="{00737D0A-4D9A-4750-831F-7EB6C7BD7811}" type="presOf" srcId="{29AE70F0-5594-4FB5-9762-3D2BFEF130EF}" destId="{22058F6E-A0B1-449F-B419-70DC7FA4DFD5}" srcOrd="0" destOrd="0" presId="urn:microsoft.com/office/officeart/2005/8/layout/vList5"/>
    <dgm:cxn modelId="{68F9A10E-6A2C-459A-BCF8-5BB7ADA9566D}" srcId="{29AE70F0-5594-4FB5-9762-3D2BFEF130EF}" destId="{75C73397-ADFB-4FE0-9A12-DECD97E4465E}" srcOrd="2" destOrd="0" parTransId="{7943F53D-708F-4D33-AC98-64D7AB0078D1}" sibTransId="{C1AE3F29-D95E-499C-B18F-4100C62A5782}"/>
    <dgm:cxn modelId="{0CA41E18-923E-4AA4-8718-7B8F37F75930}" srcId="{29AE70F0-5594-4FB5-9762-3D2BFEF130EF}" destId="{CEA06679-8204-4C35-8985-A718D5AE0A89}" srcOrd="1" destOrd="0" parTransId="{8D183F70-7CD7-470B-85BB-A2C4A04BAC1D}" sibTransId="{F7BA7E46-A737-4FC0-863E-E7912BFBEF8D}"/>
    <dgm:cxn modelId="{16AFB82C-E17D-48B6-99A8-A3F7BEC393CC}" type="presOf" srcId="{DD995AB6-482A-48E9-9393-4DF590D0BBB4}" destId="{3EE3674C-641E-4351-8389-C64C18F16368}" srcOrd="0" destOrd="1" presId="urn:microsoft.com/office/officeart/2005/8/layout/vList5"/>
    <dgm:cxn modelId="{074B1E32-C4C5-4184-A5BF-4BDBE6EEC432}" srcId="{58AAAD0D-EB78-4351-8A4C-706E1E05F27B}" destId="{29AE70F0-5594-4FB5-9762-3D2BFEF130EF}" srcOrd="0" destOrd="0" parTransId="{E524EAF6-3D20-41C8-A65C-25782560274E}" sibTransId="{04103387-5EF1-420D-8E23-74F25A92B2D3}"/>
    <dgm:cxn modelId="{C76EB94C-AD60-4083-BFFB-980E1DBD04C7}" srcId="{58AAAD0D-EB78-4351-8A4C-706E1E05F27B}" destId="{BBC8BC99-49CD-417C-B873-9864F378E839}" srcOrd="1" destOrd="0" parTransId="{CBC5DCD7-CDF2-4C0C-82A1-2870DCE41358}" sibTransId="{F50DD02A-A911-43CD-8D1E-675BDD75CC88}"/>
    <dgm:cxn modelId="{59D10F53-24A3-40C5-A39A-D3A270F7BCE8}" type="presOf" srcId="{75C73397-ADFB-4FE0-9A12-DECD97E4465E}" destId="{B64F6B8C-6170-4A8A-801E-FF38A62DDFF3}" srcOrd="0" destOrd="2" presId="urn:microsoft.com/office/officeart/2005/8/layout/vList5"/>
    <dgm:cxn modelId="{DFFBEF68-E214-4569-A2C9-1C3153261409}" type="presOf" srcId="{CEA06679-8204-4C35-8985-A718D5AE0A89}" destId="{B64F6B8C-6170-4A8A-801E-FF38A62DDFF3}" srcOrd="0" destOrd="1" presId="urn:microsoft.com/office/officeart/2005/8/layout/vList5"/>
    <dgm:cxn modelId="{76C08869-FF44-488A-AB5E-6B76066EEC19}" type="presOf" srcId="{3014F9E5-397C-46BB-9671-B90B6AD0BDE4}" destId="{254A0FE1-D2E1-49AC-9575-5732A0D67D7E}" srcOrd="0" destOrd="0" presId="urn:microsoft.com/office/officeart/2005/8/layout/vList5"/>
    <dgm:cxn modelId="{9B3E256A-FF2A-424A-B4E5-97B6B31F8677}" srcId="{3014F9E5-397C-46BB-9671-B90B6AD0BDE4}" destId="{DD995AB6-482A-48E9-9393-4DF590D0BBB4}" srcOrd="1" destOrd="0" parTransId="{649B73D7-C7AE-4341-8557-AF53A81BBF00}" sibTransId="{8C77777A-0EF3-4E39-96D2-80B6CA2F5257}"/>
    <dgm:cxn modelId="{99015473-47D2-4714-8C65-F4AA4BA67174}" type="presOf" srcId="{13E8F64B-8E8C-46FC-BAEB-85A2549D77DA}" destId="{9E264B19-525C-427C-A897-BC3B1D4A57FF}" srcOrd="0" destOrd="0" presId="urn:microsoft.com/office/officeart/2005/8/layout/vList5"/>
    <dgm:cxn modelId="{850B187F-2726-42E0-B750-02E8917F6B10}" type="presOf" srcId="{58AAAD0D-EB78-4351-8A4C-706E1E05F27B}" destId="{EB7D552D-915C-4E3A-9E82-6D9CB8DAAD4C}" srcOrd="0" destOrd="0" presId="urn:microsoft.com/office/officeart/2005/8/layout/vList5"/>
    <dgm:cxn modelId="{15081291-93B9-4FB5-AE05-C7972A9697A7}" type="presOf" srcId="{57518553-8BD0-427C-90A6-E6173F6ED7D7}" destId="{9E264B19-525C-427C-A897-BC3B1D4A57FF}" srcOrd="0" destOrd="1" presId="urn:microsoft.com/office/officeart/2005/8/layout/vList5"/>
    <dgm:cxn modelId="{5654BBAC-86A1-4DD3-B966-442A5AF8830A}" type="presOf" srcId="{1CD94D66-C5E1-4A5B-A440-8419AFCABA6B}" destId="{B64F6B8C-6170-4A8A-801E-FF38A62DDFF3}" srcOrd="0" destOrd="0" presId="urn:microsoft.com/office/officeart/2005/8/layout/vList5"/>
    <dgm:cxn modelId="{EF2892BC-25B7-4C49-87FC-1F73DFACC5B2}" srcId="{58AAAD0D-EB78-4351-8A4C-706E1E05F27B}" destId="{3014F9E5-397C-46BB-9671-B90B6AD0BDE4}" srcOrd="2" destOrd="0" parTransId="{E09CB4B1-E4E3-41C6-9F3A-06CF5DF3C46B}" sibTransId="{96006731-E119-46F4-A945-80F45A561CFB}"/>
    <dgm:cxn modelId="{3D8AADCC-A714-4EBF-92E9-905092EF8768}" srcId="{BBC8BC99-49CD-417C-B873-9864F378E839}" destId="{13E8F64B-8E8C-46FC-BAEB-85A2549D77DA}" srcOrd="0" destOrd="0" parTransId="{D6075095-6254-4C84-8CDC-6D0748B7D313}" sibTransId="{BFA0E792-30F6-4568-BF91-986EB85FC113}"/>
    <dgm:cxn modelId="{86DA57D1-D02E-4D1A-B5D9-5FE5EC1FD49A}" type="presOf" srcId="{BBC8BC99-49CD-417C-B873-9864F378E839}" destId="{D948D64B-2B6F-4F06-9A55-A6AC5CA37507}" srcOrd="0" destOrd="0" presId="urn:microsoft.com/office/officeart/2005/8/layout/vList5"/>
    <dgm:cxn modelId="{B69C54D3-B833-4B41-9BBD-C89634401583}" type="presOf" srcId="{1849AD51-21EB-45D8-B28D-02B972CBFC66}" destId="{3EE3674C-641E-4351-8389-C64C18F16368}" srcOrd="0" destOrd="0" presId="urn:microsoft.com/office/officeart/2005/8/layout/vList5"/>
    <dgm:cxn modelId="{F9FADBFD-0258-475A-BFA1-0C41C108BFDE}" srcId="{29AE70F0-5594-4FB5-9762-3D2BFEF130EF}" destId="{1CD94D66-C5E1-4A5B-A440-8419AFCABA6B}" srcOrd="0" destOrd="0" parTransId="{108B82BE-DA63-44D9-B5F1-777D7D0B7F05}" sibTransId="{3F50961A-C987-4966-983C-3E5EE47918F9}"/>
    <dgm:cxn modelId="{2A904A1B-B6CC-4A85-AB02-14A44F79778A}" type="presParOf" srcId="{EB7D552D-915C-4E3A-9E82-6D9CB8DAAD4C}" destId="{F4302FA3-84C2-4411-BE3E-60E7BBDF527F}" srcOrd="0" destOrd="0" presId="urn:microsoft.com/office/officeart/2005/8/layout/vList5"/>
    <dgm:cxn modelId="{802B5DC3-14D7-4EC8-BDA5-714689AB3442}" type="presParOf" srcId="{F4302FA3-84C2-4411-BE3E-60E7BBDF527F}" destId="{22058F6E-A0B1-449F-B419-70DC7FA4DFD5}" srcOrd="0" destOrd="0" presId="urn:microsoft.com/office/officeart/2005/8/layout/vList5"/>
    <dgm:cxn modelId="{9D6F9D0F-FEEE-4B99-B1FB-7DEE18B062EF}" type="presParOf" srcId="{F4302FA3-84C2-4411-BE3E-60E7BBDF527F}" destId="{B64F6B8C-6170-4A8A-801E-FF38A62DDFF3}" srcOrd="1" destOrd="0" presId="urn:microsoft.com/office/officeart/2005/8/layout/vList5"/>
    <dgm:cxn modelId="{BA47DECD-86BE-4DE6-8D3F-C8AC2B4DDBF5}" type="presParOf" srcId="{EB7D552D-915C-4E3A-9E82-6D9CB8DAAD4C}" destId="{3350770A-4A1A-4589-8AA3-C1F624475FFC}" srcOrd="1" destOrd="0" presId="urn:microsoft.com/office/officeart/2005/8/layout/vList5"/>
    <dgm:cxn modelId="{FADD7E2C-8562-4217-85CB-D262107C8A69}" type="presParOf" srcId="{EB7D552D-915C-4E3A-9E82-6D9CB8DAAD4C}" destId="{C869D9F0-C0F1-4F2F-8FB0-60D1CCBC57FF}" srcOrd="2" destOrd="0" presId="urn:microsoft.com/office/officeart/2005/8/layout/vList5"/>
    <dgm:cxn modelId="{393C32E9-F0FD-4E01-96CD-C3296C779939}" type="presParOf" srcId="{C869D9F0-C0F1-4F2F-8FB0-60D1CCBC57FF}" destId="{D948D64B-2B6F-4F06-9A55-A6AC5CA37507}" srcOrd="0" destOrd="0" presId="urn:microsoft.com/office/officeart/2005/8/layout/vList5"/>
    <dgm:cxn modelId="{F5714248-DB9D-48E3-97D5-D0D60BAF01BB}" type="presParOf" srcId="{C869D9F0-C0F1-4F2F-8FB0-60D1CCBC57FF}" destId="{9E264B19-525C-427C-A897-BC3B1D4A57FF}" srcOrd="1" destOrd="0" presId="urn:microsoft.com/office/officeart/2005/8/layout/vList5"/>
    <dgm:cxn modelId="{5A6B6B7F-59F5-46CA-88AA-22EE591D0BA9}" type="presParOf" srcId="{EB7D552D-915C-4E3A-9E82-6D9CB8DAAD4C}" destId="{8CBF1F4E-BA4E-4BB0-A4E9-5AB7D5E4A96F}" srcOrd="3" destOrd="0" presId="urn:microsoft.com/office/officeart/2005/8/layout/vList5"/>
    <dgm:cxn modelId="{EF6485F4-60D7-491E-B68B-74DAB3D07359}" type="presParOf" srcId="{EB7D552D-915C-4E3A-9E82-6D9CB8DAAD4C}" destId="{CDF29F44-6D9F-4C21-A8A4-478068F44B5C}" srcOrd="4" destOrd="0" presId="urn:microsoft.com/office/officeart/2005/8/layout/vList5"/>
    <dgm:cxn modelId="{E98ECCCC-DD12-4E6F-9803-9F6DCE6FD8B1}" type="presParOf" srcId="{CDF29F44-6D9F-4C21-A8A4-478068F44B5C}" destId="{254A0FE1-D2E1-49AC-9575-5732A0D67D7E}" srcOrd="0" destOrd="0" presId="urn:microsoft.com/office/officeart/2005/8/layout/vList5"/>
    <dgm:cxn modelId="{E0D01CF5-0943-44FC-9A7C-93E40D9654C1}" type="presParOf" srcId="{CDF29F44-6D9F-4C21-A8A4-478068F44B5C}" destId="{3EE3674C-641E-4351-8389-C64C18F163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F6B8C-6170-4A8A-801E-FF38A62DDFF3}">
      <dsp:nvSpPr>
        <dsp:cNvPr id="0" name=""/>
        <dsp:cNvSpPr/>
      </dsp:nvSpPr>
      <dsp:spPr>
        <a:xfrm rot="5400000">
          <a:off x="8215964" y="-2876969"/>
          <a:ext cx="3232606" cy="9253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7 final variables constructed from 200+ variables across nine surveys from parents and focal teen from birth, year 5, 9, and 15.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Used basic national-level survey weights for teens in year 9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No subjects are removed yet.</a:t>
          </a:r>
        </a:p>
      </dsp:txBody>
      <dsp:txXfrm rot="-5400000">
        <a:off x="5205319" y="291479"/>
        <a:ext cx="9096095" cy="2917000"/>
      </dsp:txXfrm>
    </dsp:sp>
    <dsp:sp modelId="{22058F6E-A0B1-449F-B419-70DC7FA4DFD5}">
      <dsp:nvSpPr>
        <dsp:cNvPr id="0" name=""/>
        <dsp:cNvSpPr/>
      </dsp:nvSpPr>
      <dsp:spPr>
        <a:xfrm>
          <a:off x="0" y="42182"/>
          <a:ext cx="5205318" cy="3540797"/>
        </a:xfrm>
        <a:prstGeom prst="roundRect">
          <a:avLst/>
        </a:prstGeom>
        <a:solidFill>
          <a:srgbClr val="0096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ial" panose="020B0604020202020204" pitchFamily="34" charset="0"/>
              <a:cs typeface="Arial" panose="020B0604020202020204" pitchFamily="34" charset="0"/>
            </a:rPr>
            <a:t>Final Dataset</a:t>
          </a:r>
        </a:p>
      </dsp:txBody>
      <dsp:txXfrm>
        <a:off x="172847" y="215029"/>
        <a:ext cx="4859624" cy="3195103"/>
      </dsp:txXfrm>
    </dsp:sp>
    <dsp:sp modelId="{9E264B19-525C-427C-A897-BC3B1D4A57FF}">
      <dsp:nvSpPr>
        <dsp:cNvPr id="0" name=""/>
        <dsp:cNvSpPr/>
      </dsp:nvSpPr>
      <dsp:spPr>
        <a:xfrm rot="5400000">
          <a:off x="7998744" y="921570"/>
          <a:ext cx="3647843" cy="9244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The “dataset” is converted to a “survey object” using the svydesign() function in the </a:t>
          </a:r>
          <a:r>
            <a:rPr lang="en-US" sz="3200" i="1" kern="1200" dirty="0">
              <a:latin typeface="Arial" panose="020B0604020202020204" pitchFamily="34" charset="0"/>
              <a:cs typeface="Arial" panose="020B0604020202020204" pitchFamily="34" charset="0"/>
            </a:rPr>
            <a:t>survey</a:t>
          </a: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 package. Use svyrepdesign() with replicate weights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Subjects who should be excluded are done so in this step using the subset() function as the survey object will adjust survey weights appropriately</a:t>
          </a:r>
        </a:p>
      </dsp:txBody>
      <dsp:txXfrm rot="-5400000">
        <a:off x="5200236" y="3898152"/>
        <a:ext cx="9066788" cy="3291697"/>
      </dsp:txXfrm>
    </dsp:sp>
    <dsp:sp modelId="{D948D64B-2B6F-4F06-9A55-A6AC5CA37507}">
      <dsp:nvSpPr>
        <dsp:cNvPr id="0" name=""/>
        <dsp:cNvSpPr/>
      </dsp:nvSpPr>
      <dsp:spPr>
        <a:xfrm>
          <a:off x="0" y="3773602"/>
          <a:ext cx="5200234" cy="3540797"/>
        </a:xfrm>
        <a:prstGeom prst="roundRect">
          <a:avLst/>
        </a:prstGeom>
        <a:solidFill>
          <a:srgbClr val="0096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ial" panose="020B0604020202020204" pitchFamily="34" charset="0"/>
              <a:cs typeface="Arial" panose="020B0604020202020204" pitchFamily="34" charset="0"/>
            </a:rPr>
            <a:t>Survey Object</a:t>
          </a:r>
        </a:p>
      </dsp:txBody>
      <dsp:txXfrm>
        <a:off x="172847" y="3946449"/>
        <a:ext cx="4854540" cy="3195103"/>
      </dsp:txXfrm>
    </dsp:sp>
    <dsp:sp modelId="{3EE3674C-641E-4351-8389-C64C18F16368}">
      <dsp:nvSpPr>
        <dsp:cNvPr id="0" name=""/>
        <dsp:cNvSpPr/>
      </dsp:nvSpPr>
      <dsp:spPr>
        <a:xfrm rot="5400000">
          <a:off x="8271611" y="4688412"/>
          <a:ext cx="3121312" cy="9253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Survey weighted summary and inferential statistics like means (SD) and n (%) can be produced using tbl_svysummary() from </a:t>
          </a:r>
          <a:r>
            <a:rPr lang="en-US" sz="3200" i="1" kern="1200" dirty="0">
              <a:latin typeface="Arial" panose="020B0604020202020204" pitchFamily="34" charset="0"/>
              <a:cs typeface="Arial" panose="020B0604020202020204" pitchFamily="34" charset="0"/>
            </a:rPr>
            <a:t>gtsummary</a:t>
          </a: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 package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However, if replicate weights were used other functions like svyby() from </a:t>
          </a:r>
          <a:r>
            <a:rPr lang="en-US" sz="3200" i="1" kern="1200" dirty="0">
              <a:latin typeface="Arial" panose="020B0604020202020204" pitchFamily="34" charset="0"/>
              <a:cs typeface="Arial" panose="020B0604020202020204" pitchFamily="34" charset="0"/>
            </a:rPr>
            <a:t>survey</a:t>
          </a: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 package would need to be used</a:t>
          </a:r>
        </a:p>
      </dsp:txBody>
      <dsp:txXfrm rot="-5400000">
        <a:off x="5205318" y="7907075"/>
        <a:ext cx="9101528" cy="2816572"/>
      </dsp:txXfrm>
    </dsp:sp>
    <dsp:sp modelId="{254A0FE1-D2E1-49AC-9575-5732A0D67D7E}">
      <dsp:nvSpPr>
        <dsp:cNvPr id="0" name=""/>
        <dsp:cNvSpPr/>
      </dsp:nvSpPr>
      <dsp:spPr>
        <a:xfrm>
          <a:off x="0" y="7544963"/>
          <a:ext cx="5205318" cy="3540797"/>
        </a:xfrm>
        <a:prstGeom prst="roundRect">
          <a:avLst/>
        </a:prstGeom>
        <a:solidFill>
          <a:srgbClr val="0096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</a:p>
      </dsp:txBody>
      <dsp:txXfrm>
        <a:off x="172847" y="7717810"/>
        <a:ext cx="4859624" cy="3195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DEC1-BBFB-4030-9090-E75E0F7603BF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43000"/>
            <a:ext cx="404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8C003-D65A-4684-8FD4-575FB5C7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1pPr>
    <a:lvl2pPr marL="1422022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2pPr>
    <a:lvl3pPr marL="2844045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3pPr>
    <a:lvl4pPr marL="4266066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4pPr>
    <a:lvl5pPr marL="5688089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5pPr>
    <a:lvl6pPr marL="7110111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6pPr>
    <a:lvl7pPr marL="8532133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7pPr>
    <a:lvl8pPr marL="9954156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8pPr>
    <a:lvl9pPr marL="11376178" algn="l" defTabSz="2844045" rtl="0" eaLnBrk="1" latinLnBrk="0" hangingPunct="1">
      <a:defRPr sz="37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43000"/>
            <a:ext cx="4048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1D039-19B9-42AC-A61E-E0919B298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88749"/>
            <a:ext cx="32644080" cy="1018709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368695"/>
            <a:ext cx="28803600" cy="7064585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57867"/>
            <a:ext cx="828103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57867"/>
            <a:ext cx="2436304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294888"/>
            <a:ext cx="33124140" cy="1217167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581715"/>
            <a:ext cx="33124140" cy="64007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789333"/>
            <a:ext cx="163220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789333"/>
            <a:ext cx="163220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57873"/>
            <a:ext cx="331241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172962"/>
            <a:ext cx="16247028" cy="35153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688320"/>
            <a:ext cx="16247028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172962"/>
            <a:ext cx="16327042" cy="35153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688320"/>
            <a:ext cx="16327042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50720"/>
            <a:ext cx="12386548" cy="68275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213020"/>
            <a:ext cx="19442430" cy="207941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778240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50720"/>
            <a:ext cx="12386548" cy="68275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213020"/>
            <a:ext cx="19442430" cy="207941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778240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57873"/>
            <a:ext cx="331241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789333"/>
            <a:ext cx="3312414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7120433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C4BB-752E-49A9-843D-53F429D4515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7120433"/>
            <a:ext cx="129616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7120433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C868-34C7-4AC2-A808-6251853D4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3.jp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504"/>
          <a:stretch>
            <a:fillRect/>
          </a:stretch>
        </p:blipFill>
        <p:spPr>
          <a:xfrm>
            <a:off x="32785327" y="889675"/>
            <a:ext cx="5351761" cy="149371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7616" y="697136"/>
            <a:ext cx="3371733" cy="269159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04028BF-2CB9-43BB-966F-A0161E070C66}"/>
              </a:ext>
            </a:extLst>
          </p:cNvPr>
          <p:cNvSpPr txBox="1"/>
          <p:nvPr/>
        </p:nvSpPr>
        <p:spPr>
          <a:xfrm>
            <a:off x="4710096" y="310446"/>
            <a:ext cx="2899832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rgbClr val="0099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Methodology Template for Constructing Variables and Applying Survey Weights in Complex Survey Design Studies Using R</a:t>
            </a:r>
          </a:p>
        </p:txBody>
      </p:sp>
      <p:sp>
        <p:nvSpPr>
          <p:cNvPr id="104" name="AutoShape 43">
            <a:extLst>
              <a:ext uri="{FF2B5EF4-FFF2-40B4-BE49-F238E27FC236}">
                <a16:creationId xmlns:a16="http://schemas.microsoft.com/office/drawing/2014/main" id="{733FC320-8681-4E62-8DF2-DEC67A9CD0D9}"/>
              </a:ext>
            </a:extLst>
          </p:cNvPr>
          <p:cNvSpPr/>
          <p:nvPr/>
        </p:nvSpPr>
        <p:spPr>
          <a:xfrm flipV="1">
            <a:off x="5196465" y="2614787"/>
            <a:ext cx="27432000" cy="20058"/>
          </a:xfrm>
          <a:prstGeom prst="line">
            <a:avLst/>
          </a:prstGeom>
          <a:ln w="101600" cmpd="sng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1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86E77-8F20-9D44-FA25-870BB1888954}"/>
              </a:ext>
            </a:extLst>
          </p:cNvPr>
          <p:cNvSpPr txBox="1"/>
          <p:nvPr/>
        </p:nvSpPr>
        <p:spPr>
          <a:xfrm>
            <a:off x="5196466" y="2837057"/>
            <a:ext cx="275482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Jergel, MPH</a:t>
            </a:r>
            <a:r>
              <a:rPr lang="en-US" sz="24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Scott Gillespie, MS, MPH</a:t>
            </a:r>
            <a:r>
              <a:rPr lang="en-US" sz="24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Lilian Zapata, MD</a:t>
            </a:r>
            <a:r>
              <a:rPr lang="en-US" sz="24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Kiesha Fraser Doh, MD</a:t>
            </a:r>
            <a:r>
              <a:rPr lang="en-US" sz="24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</a:t>
            </a:r>
          </a:p>
          <a:p>
            <a:pPr algn="ctr"/>
            <a:r>
              <a:rPr lang="en-US" sz="20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Pediatric Biostatistics Core, Department of Pediatrics, Emory University, Atlanta, GA, USA.; </a:t>
            </a:r>
            <a:r>
              <a:rPr lang="en-US" sz="20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 University School of Medicine, Atlanta, GA, USA.; </a:t>
            </a:r>
            <a:r>
              <a:rPr lang="en-US" sz="20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Pediatrics, Emory University School of Medicine, Atlanta, GA, USA.; </a:t>
            </a:r>
            <a:r>
              <a:rPr lang="en-US" sz="2000" baseline="30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Children's Healthcare of Atlanta, Atlanta, GA, USA.</a:t>
            </a:r>
          </a:p>
        </p:txBody>
      </p:sp>
      <p:sp>
        <p:nvSpPr>
          <p:cNvPr id="10" name="TextBox 69">
            <a:extLst>
              <a:ext uri="{FF2B5EF4-FFF2-40B4-BE49-F238E27FC236}">
                <a16:creationId xmlns:a16="http://schemas.microsoft.com/office/drawing/2014/main" id="{3C72321E-66AB-3E6A-737B-E2F45101A1DA}"/>
              </a:ext>
            </a:extLst>
          </p:cNvPr>
          <p:cNvSpPr txBox="1"/>
          <p:nvPr/>
        </p:nvSpPr>
        <p:spPr>
          <a:xfrm>
            <a:off x="767616" y="5586215"/>
            <a:ext cx="11384280" cy="22888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and general information relating to complex survey design (CSD) studies are not readily available. The purpose of this is to provide investigators and statisticians with a starting place in working with these databases.</a:t>
            </a: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endParaRPr lang="en-US" sz="3600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Aim: </a:t>
            </a: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the relationship between Healthcare Utilization (HU), Adverse Childhood Experience (ACE) scores, and Gun Violence Exposure (GVE) in Adolescents</a:t>
            </a: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endParaRPr lang="en-US" sz="3600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of Families and Child Wellbeing Study (FFCWS) database</a:t>
            </a: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endParaRPr lang="en-US" sz="3600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00001">
              <a:spcBef>
                <a:spcPts val="119"/>
              </a:spcBef>
              <a:spcAft>
                <a:spcPts val="119"/>
              </a:spcAft>
              <a:buClr>
                <a:srgbClr val="009645"/>
              </a:buClr>
              <a:buSzPct val="145000"/>
              <a:defRPr/>
            </a:pP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u="sng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FFCWS Quick Facts</a:t>
            </a:r>
            <a:endParaRPr lang="en-US" sz="3600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longitudinal survey design 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Follows 4,898 teens and their families 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currently available for 6 different time points in the focal child’s life (Birth and ages 1, 3, 5, 9, 15)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focal child, both parents (if applicable), primary caregiver, and teachers are surveyed but not at every time point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and City Survey Weights for each survey and years are available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data for GVE from the Gun Violence Archive</a:t>
            </a:r>
          </a:p>
          <a:p>
            <a:pPr marL="365752" indent="-428606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sz="3600" b="1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defRPr/>
            </a:pPr>
            <a:endParaRPr lang="en-US" sz="3600" b="1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defRPr/>
            </a:pPr>
            <a:endParaRPr lang="en-US" sz="3600" b="1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defRPr/>
            </a:pPr>
            <a:r>
              <a:rPr lang="en-US" sz="360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Tools and Methods Used:</a:t>
            </a:r>
          </a:p>
          <a:p>
            <a:pPr marL="457190" indent="-457190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Studio</a:t>
            </a:r>
          </a:p>
          <a:p>
            <a:pPr marL="457190" indent="-457190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R Packages: survey and gtsummary </a:t>
            </a:r>
          </a:p>
          <a:p>
            <a:pPr marL="457190" indent="-457190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Functions: svydesign(), tbl_svysummary() and svyby()</a:t>
            </a:r>
          </a:p>
          <a:p>
            <a:pPr marL="457190" indent="-457190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Statistics: Means with standard deviations (SD), counts with percentages, and 95% Confidence Intervals.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defRPr/>
            </a:pPr>
            <a:endParaRPr lang="en-US" sz="3600" b="1" dirty="0">
              <a:solidFill>
                <a:srgbClr val="1716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7B3766-6F96-4912-B50E-E62A69DEF8E4}"/>
              </a:ext>
            </a:extLst>
          </p:cNvPr>
          <p:cNvSpPr txBox="1"/>
          <p:nvPr/>
        </p:nvSpPr>
        <p:spPr>
          <a:xfrm>
            <a:off x="14661575" y="4447809"/>
            <a:ext cx="1159133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rgbClr val="0096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– Survey Weighting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BC866-82EF-09C5-B976-6FD482041CE4}"/>
              </a:ext>
            </a:extLst>
          </p:cNvPr>
          <p:cNvSpPr txBox="1"/>
          <p:nvPr/>
        </p:nvSpPr>
        <p:spPr>
          <a:xfrm>
            <a:off x="23830086" y="4451718"/>
            <a:ext cx="14575054" cy="715581"/>
          </a:xfrm>
          <a:prstGeom prst="rect">
            <a:avLst/>
          </a:prstGeom>
          <a:solidFill>
            <a:srgbClr val="009645"/>
          </a:solidFill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Variable Selection and Construction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BEBE4-CE9B-3089-14D2-C6DC402EB32D}"/>
              </a:ext>
            </a:extLst>
          </p:cNvPr>
          <p:cNvSpPr txBox="1"/>
          <p:nvPr/>
        </p:nvSpPr>
        <p:spPr>
          <a:xfrm>
            <a:off x="2" y="4439065"/>
            <a:ext cx="12151895" cy="715581"/>
          </a:xfrm>
          <a:prstGeom prst="rect">
            <a:avLst/>
          </a:prstGeom>
          <a:solidFill>
            <a:srgbClr val="009645"/>
          </a:solidFill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EA76B4-5409-5C3E-3542-6B6E1DFCFDBD}"/>
              </a:ext>
            </a:extLst>
          </p:cNvPr>
          <p:cNvSpPr txBox="1"/>
          <p:nvPr/>
        </p:nvSpPr>
        <p:spPr>
          <a:xfrm>
            <a:off x="2" y="21700823"/>
            <a:ext cx="12151895" cy="715581"/>
          </a:xfrm>
          <a:prstGeom prst="rect">
            <a:avLst/>
          </a:prstGeom>
          <a:solidFill>
            <a:srgbClr val="009645"/>
          </a:solidFill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Tools Utilized and Methods</a:t>
            </a:r>
          </a:p>
        </p:txBody>
      </p:sp>
      <p:sp>
        <p:nvSpPr>
          <p:cNvPr id="5" name="TextBox 69">
            <a:extLst>
              <a:ext uri="{FF2B5EF4-FFF2-40B4-BE49-F238E27FC236}">
                <a16:creationId xmlns:a16="http://schemas.microsoft.com/office/drawing/2014/main" id="{F0FE1972-B92B-640C-50AE-E0223F901C0F}"/>
              </a:ext>
            </a:extLst>
          </p:cNvPr>
          <p:cNvSpPr txBox="1"/>
          <p:nvPr/>
        </p:nvSpPr>
        <p:spPr>
          <a:xfrm>
            <a:off x="24199160" y="5586215"/>
            <a:ext cx="13836905" cy="3547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defRPr/>
            </a:pPr>
            <a:r>
              <a:rPr lang="en-US" sz="315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and constructing variables in CSD studies is the same as any other study. The difference is you might be using variables across multiple survey types and time points. </a:t>
            </a:r>
          </a:p>
          <a:p>
            <a:pPr marL="514338" indent="-514338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+mj-lt"/>
              <a:buAutoNum type="arabicPeriod"/>
              <a:defRPr/>
            </a:pPr>
            <a:r>
              <a:rPr lang="en-US" sz="315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OKAY to select variables across multiple survey types and time points if it fits your research question. </a:t>
            </a:r>
          </a:p>
          <a:p>
            <a:pPr marL="514338" indent="-514338">
              <a:spcBef>
                <a:spcPts val="300"/>
              </a:spcBef>
              <a:spcAft>
                <a:spcPts val="300"/>
              </a:spcAft>
              <a:buClr>
                <a:srgbClr val="009645"/>
              </a:buClr>
              <a:buSzPct val="115000"/>
              <a:buFont typeface="+mj-lt"/>
              <a:buAutoNum type="arabicPeriod"/>
              <a:defRPr/>
            </a:pPr>
            <a:r>
              <a:rPr lang="en-US" sz="3150" b="1" dirty="0">
                <a:solidFill>
                  <a:srgbClr val="1716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OKAY to construct variables using variables obtained from multiple survey types and time points.</a:t>
            </a:r>
          </a:p>
        </p:txBody>
      </p:sp>
      <p:pic>
        <p:nvPicPr>
          <p:cNvPr id="33" name="Picture 32" descr="A flowchart of a survey&#10;&#10;Description automatically generated">
            <a:extLst>
              <a:ext uri="{FF2B5EF4-FFF2-40B4-BE49-F238E27FC236}">
                <a16:creationId xmlns:a16="http://schemas.microsoft.com/office/drawing/2014/main" id="{24AB1CEE-AE51-E303-4330-4BADF4C8A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757" y="7181004"/>
            <a:ext cx="11591329" cy="187578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743465-F149-5780-68E7-A8CDCC6316FB}"/>
              </a:ext>
            </a:extLst>
          </p:cNvPr>
          <p:cNvSpPr txBox="1"/>
          <p:nvPr/>
        </p:nvSpPr>
        <p:spPr>
          <a:xfrm>
            <a:off x="23719439" y="9800886"/>
            <a:ext cx="14691148" cy="715581"/>
          </a:xfrm>
          <a:prstGeom prst="rect">
            <a:avLst/>
          </a:prstGeom>
          <a:solidFill>
            <a:srgbClr val="009645"/>
          </a:solidFill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Results</a:t>
            </a: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32488D8C-5021-DF9A-840C-D56FD521E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176948"/>
              </p:ext>
            </p:extLst>
          </p:nvPr>
        </p:nvGraphicFramePr>
        <p:xfrm>
          <a:off x="23719439" y="11068417"/>
          <a:ext cx="14459217" cy="1108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0A8FCC-4358-2A99-6322-E8824D37A4DA}"/>
              </a:ext>
            </a:extLst>
          </p:cNvPr>
          <p:cNvSpPr txBox="1"/>
          <p:nvPr/>
        </p:nvSpPr>
        <p:spPr>
          <a:xfrm>
            <a:off x="23713652" y="22708370"/>
            <a:ext cx="14691148" cy="715581"/>
          </a:xfrm>
          <a:prstGeom prst="rect">
            <a:avLst/>
          </a:prstGeom>
          <a:solidFill>
            <a:srgbClr val="009645"/>
          </a:solidFill>
        </p:spPr>
        <p:txBody>
          <a:bodyPr wrap="square">
            <a:spAutoFit/>
          </a:bodyPr>
          <a:lstStyle/>
          <a:p>
            <a:pPr algn="just" defTabSz="300001">
              <a:spcBef>
                <a:spcPts val="119"/>
              </a:spcBef>
              <a:spcAft>
                <a:spcPts val="1350"/>
              </a:spcAft>
              <a:buClr>
                <a:srgbClr val="009645"/>
              </a:buClr>
              <a:buSzPct val="115000"/>
              <a:defRPr/>
            </a:pPr>
            <a:r>
              <a:rPr lang="en-US" sz="4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86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1167</TotalTime>
  <Words>545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Zhulin</dc:creator>
  <cp:lastModifiedBy>Microsoft Office User</cp:lastModifiedBy>
  <cp:revision>6</cp:revision>
  <dcterms:created xsi:type="dcterms:W3CDTF">2022-05-13T21:05:56Z</dcterms:created>
  <dcterms:modified xsi:type="dcterms:W3CDTF">2024-05-24T16:25:52Z</dcterms:modified>
</cp:coreProperties>
</file>