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2"/>
  </p:notesMasterIdLst>
  <p:sldIdLst>
    <p:sldId id="258" r:id="rId2"/>
    <p:sldId id="310" r:id="rId3"/>
    <p:sldId id="270" r:id="rId4"/>
    <p:sldId id="309" r:id="rId5"/>
    <p:sldId id="266" r:id="rId6"/>
    <p:sldId id="349" r:id="rId7"/>
    <p:sldId id="311" r:id="rId8"/>
    <p:sldId id="312" r:id="rId9"/>
    <p:sldId id="313" r:id="rId10"/>
    <p:sldId id="327" r:id="rId11"/>
    <p:sldId id="288" r:id="rId12"/>
    <p:sldId id="289" r:id="rId13"/>
    <p:sldId id="314" r:id="rId14"/>
    <p:sldId id="316" r:id="rId15"/>
    <p:sldId id="319" r:id="rId16"/>
    <p:sldId id="348" r:id="rId17"/>
    <p:sldId id="317" r:id="rId18"/>
    <p:sldId id="320" r:id="rId19"/>
    <p:sldId id="322" r:id="rId20"/>
    <p:sldId id="351" r:id="rId21"/>
    <p:sldId id="350" r:id="rId22"/>
    <p:sldId id="323" r:id="rId23"/>
    <p:sldId id="324" r:id="rId24"/>
    <p:sldId id="325" r:id="rId25"/>
    <p:sldId id="326" r:id="rId26"/>
    <p:sldId id="336" r:id="rId27"/>
    <p:sldId id="268" r:id="rId28"/>
    <p:sldId id="343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8" r:id="rId37"/>
    <p:sldId id="339" r:id="rId38"/>
    <p:sldId id="340" r:id="rId39"/>
    <p:sldId id="341" r:id="rId40"/>
    <p:sldId id="342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8" autoAdjust="0"/>
  </p:normalViewPr>
  <p:slideViewPr>
    <p:cSldViewPr snapToGrid="0" showGuides="1">
      <p:cViewPr varScale="1">
        <p:scale>
          <a:sx n="106" d="100"/>
          <a:sy n="106" d="100"/>
        </p:scale>
        <p:origin x="1062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9CD7-C990-4AA9-BC04-96FCAEDD8C2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FF7A5-1ACC-4C71-8000-0C76279E3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9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Mission 1: WEB SERVER SOCKET </a:t>
            </a:r>
          </a:p>
          <a:p>
            <a:pPr lvl="2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Mission 2: GET METHOD</a:t>
            </a:r>
          </a:p>
          <a:p>
            <a:pPr lvl="2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Mission 3: STATUS CODE : 200OK</a:t>
            </a:r>
          </a:p>
          <a:p>
            <a:pPr lvl="2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Mission 4: STATUS CODE : 404 NOT FOUND(EXCEPTION HANDLING) </a:t>
            </a:r>
          </a:p>
          <a:p>
            <a:pPr lvl="2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Mission 5: STATUS CODE : 400 BAD REQUEST(HTTP PROTOCOL VERSION ) </a:t>
            </a:r>
          </a:p>
          <a:p>
            <a:pPr lvl="2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Mission 6: CONTENT LENGTH</a:t>
            </a:r>
          </a:p>
          <a:p>
            <a:pPr lvl="2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Mission 7: CONTENT TYPE TEXT/HTML</a:t>
            </a:r>
          </a:p>
          <a:p>
            <a:pPr lvl="2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Mission 8:CONTENT TYPE IMAGE/JPEG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730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09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Declare two variables for the HttpRequest class: CRLF and socket.</a:t>
            </a:r>
          </a:p>
          <a:p>
            <a:r>
              <a:rPr lang="en-US" altLang="ko-KR" dirty="0"/>
              <a:t>The CRLF variable consists of a carriage </a:t>
            </a:r>
            <a:r>
              <a:rPr lang="en-US" altLang="ko-KR" dirty="0">
                <a:solidFill>
                  <a:srgbClr val="FF0000"/>
                </a:solidFill>
              </a:rPr>
              <a:t>return(CR) and a line feed(LF) that is used to terminate each line of the server’s response message.</a:t>
            </a:r>
          </a:p>
          <a:p>
            <a:r>
              <a:rPr lang="en-US" altLang="ko-KR" dirty="0"/>
              <a:t>The socket variable will be used to store a reference to the connection socket, which is passed to the constructor of this class.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67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When a connection request is received, create an HttpRequest object and pass the socket object that represents our established connection to its constructor.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Open a socket and wait for a TCP connection request. Since we will servicing request messages indefinitely, place the listen operation inside an infinite loop.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6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Declare two variables for the HttpRequest class: CRLF and socket.</a:t>
            </a:r>
          </a:p>
          <a:p>
            <a:r>
              <a:rPr lang="en-US" altLang="ko-KR" dirty="0"/>
              <a:t>The CRLF variable consists of a carriage </a:t>
            </a:r>
            <a:r>
              <a:rPr lang="en-US" altLang="ko-KR" dirty="0">
                <a:solidFill>
                  <a:srgbClr val="FF0000"/>
                </a:solidFill>
              </a:rPr>
              <a:t>return(CR) and a line feed(LF) that is used to terminate each line of the server’s response message.</a:t>
            </a:r>
          </a:p>
          <a:p>
            <a:r>
              <a:rPr lang="en-US" altLang="ko-KR" dirty="0"/>
              <a:t>The socket variable will be used to store a reference to the connection socket, which is passed to the constructor of this class.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83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Declare two variables for the HttpRequest class: CRLF and socket.</a:t>
            </a:r>
          </a:p>
          <a:p>
            <a:r>
              <a:rPr lang="en-US" altLang="ko-KR" dirty="0"/>
              <a:t>The CRLF variable consists of a carriage </a:t>
            </a:r>
            <a:r>
              <a:rPr lang="en-US" altLang="ko-KR" dirty="0">
                <a:solidFill>
                  <a:srgbClr val="FF0000"/>
                </a:solidFill>
              </a:rPr>
              <a:t>return(CR) and a line feed(LF) that is used to terminate each line of the server’s response message.</a:t>
            </a:r>
          </a:p>
          <a:p>
            <a:r>
              <a:rPr lang="en-US" altLang="ko-KR" dirty="0"/>
              <a:t>The socket variable will be used to store a reference to the connection socket, which is passed to the constructor of this class.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22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Testing Factors of Web Server Test</a:t>
            </a:r>
          </a:p>
          <a:p>
            <a:endParaRPr lang="en-US" altLang="ko-KR" sz="1200" dirty="0"/>
          </a:p>
          <a:p>
            <a:r>
              <a:rPr lang="en-US" altLang="ko-KR" sz="1200" dirty="0"/>
              <a:t>Mission 1 :  WEB SERVER SOCEKT</a:t>
            </a:r>
          </a:p>
          <a:p>
            <a:r>
              <a:rPr lang="en-US" altLang="ko-KR" sz="1200" dirty="0"/>
              <a:t>	- Web Server Socket </a:t>
            </a:r>
            <a:r>
              <a:rPr lang="ko-KR" altLang="en-US" sz="1200" dirty="0"/>
              <a:t>이 정상적으로 열려있어야 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Mission 2 :  MULTI THREAD</a:t>
            </a:r>
          </a:p>
          <a:p>
            <a:r>
              <a:rPr lang="en-US" altLang="ko-KR" sz="1200" dirty="0"/>
              <a:t>	- Multi Thread </a:t>
            </a:r>
            <a:r>
              <a:rPr lang="ko-KR" altLang="en-US" sz="1200" dirty="0"/>
              <a:t>형태로 구현되어야 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Mission 3 :  STATUS CODE 200 OK</a:t>
            </a:r>
          </a:p>
          <a:p>
            <a:r>
              <a:rPr lang="en-US" altLang="ko-KR" sz="1200" dirty="0"/>
              <a:t>	-  </a:t>
            </a:r>
            <a:r>
              <a:rPr lang="ko-KR" altLang="en-US" sz="1200" dirty="0"/>
              <a:t>정상적으로 응답을 해야한다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Mission 4 :  STATUS CODE 400 NOT FOUND(EXCEPTION HANDLING)</a:t>
            </a:r>
          </a:p>
          <a:p>
            <a:r>
              <a:rPr lang="en-US" altLang="ko-KR" sz="1200" dirty="0"/>
              <a:t>	- </a:t>
            </a:r>
            <a:r>
              <a:rPr lang="ko-KR" altLang="en-US" sz="1200" dirty="0"/>
              <a:t>임의의 경로로 보냈을 때 예외처리를 할 수 있어야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Mission 5 :  STATUS CODE 400 NOT BAD REQUEST(HTTP PROTOCOL VERSION)</a:t>
            </a:r>
          </a:p>
          <a:p>
            <a:r>
              <a:rPr lang="en-US" altLang="ko-KR" sz="1200" dirty="0"/>
              <a:t>	- HTTP1.0</a:t>
            </a:r>
            <a:r>
              <a:rPr lang="ko-KR" altLang="en-US" sz="1200" dirty="0"/>
              <a:t>버전으로 전송할 때 올바른 응답을 할 수 있어야 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Mission 6 :  CONTENT LENGTH</a:t>
            </a:r>
          </a:p>
          <a:p>
            <a:r>
              <a:rPr lang="en-US" altLang="ko-KR" sz="1200" dirty="0"/>
              <a:t>	- </a:t>
            </a:r>
            <a:r>
              <a:rPr lang="ko-KR" altLang="en-US" sz="1200" dirty="0"/>
              <a:t>데이터는 </a:t>
            </a:r>
            <a:r>
              <a:rPr lang="en-US" altLang="ko-KR" sz="1200" dirty="0"/>
              <a:t>1024</a:t>
            </a:r>
            <a:r>
              <a:rPr lang="ko-KR" altLang="en-US" sz="1200" dirty="0"/>
              <a:t>로 크기를 고정한다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Mission 7 :  CONTENT TYPE TEXT/HTML</a:t>
            </a:r>
          </a:p>
          <a:p>
            <a:r>
              <a:rPr lang="en-US" altLang="ko-KR" sz="1200" dirty="0"/>
              <a:t>	- Content type</a:t>
            </a:r>
            <a:r>
              <a:rPr lang="ko-KR" altLang="en-US" sz="1200" dirty="0"/>
              <a:t>을 </a:t>
            </a:r>
            <a:r>
              <a:rPr lang="en-US" altLang="ko-KR" sz="1200" dirty="0"/>
              <a:t>text</a:t>
            </a:r>
            <a:r>
              <a:rPr lang="ko-KR" altLang="en-US" sz="1200" dirty="0"/>
              <a:t>로 보낼 수 있어야 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Mission 8 :  CONTENT TYPE IMAGE/JPEG</a:t>
            </a:r>
          </a:p>
          <a:p>
            <a:r>
              <a:rPr lang="en-US" altLang="ko-KR" sz="1200" dirty="0"/>
              <a:t>	- Content type</a:t>
            </a:r>
            <a:r>
              <a:rPr lang="ko-KR" altLang="en-US" sz="1200" dirty="0"/>
              <a:t>을 </a:t>
            </a:r>
            <a:r>
              <a:rPr lang="en-US" altLang="ko-KR" sz="1200" dirty="0"/>
              <a:t>image</a:t>
            </a:r>
            <a:r>
              <a:rPr lang="ko-KR" altLang="en-US" sz="1200" dirty="0"/>
              <a:t>로 보낼 수 있어야 한다</a:t>
            </a:r>
            <a:r>
              <a:rPr lang="en-US" altLang="ko-KR" sz="1200" dirty="0"/>
              <a:t>.</a:t>
            </a:r>
            <a:endParaRPr lang="en-US" altLang="ko-KR" sz="105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645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Testing Factors of Web Server Test</a:t>
            </a:r>
          </a:p>
          <a:p>
            <a:endParaRPr lang="en-US" altLang="ko-KR" sz="1200" dirty="0"/>
          </a:p>
          <a:p>
            <a:r>
              <a:rPr lang="en-US" altLang="ko-KR" sz="1200" dirty="0"/>
              <a:t>Mission 1 :  WEB SERVER SOCEKT</a:t>
            </a:r>
          </a:p>
          <a:p>
            <a:r>
              <a:rPr lang="en-US" altLang="ko-KR" sz="1200" dirty="0"/>
              <a:t>	- Web Server Socket </a:t>
            </a:r>
            <a:r>
              <a:rPr lang="ko-KR" altLang="en-US" sz="1200" dirty="0"/>
              <a:t>이 정상적으로 열려있어야 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Mission 2 :  MULTI THREAD</a:t>
            </a:r>
          </a:p>
          <a:p>
            <a:r>
              <a:rPr lang="en-US" altLang="ko-KR" sz="1200" dirty="0"/>
              <a:t>	- Multi Thread </a:t>
            </a:r>
            <a:r>
              <a:rPr lang="ko-KR" altLang="en-US" sz="1200" dirty="0"/>
              <a:t>형태로 구현되어야 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Mission 3 :  STATUS CODE 200 OK</a:t>
            </a:r>
          </a:p>
          <a:p>
            <a:r>
              <a:rPr lang="en-US" altLang="ko-KR" sz="1200" dirty="0"/>
              <a:t>	-  </a:t>
            </a:r>
            <a:r>
              <a:rPr lang="ko-KR" altLang="en-US" sz="1200" dirty="0"/>
              <a:t>정상적으로 응답을 해야한다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Mission 4 :  STATUS CODE 400 NOT FOUND(EXCEPTION HANDLING)</a:t>
            </a:r>
          </a:p>
          <a:p>
            <a:r>
              <a:rPr lang="en-US" altLang="ko-KR" sz="1200" dirty="0"/>
              <a:t>	- </a:t>
            </a:r>
            <a:r>
              <a:rPr lang="ko-KR" altLang="en-US" sz="1200" dirty="0"/>
              <a:t>임의의 경로로 보냈을 때 예외처리를 할 수 있어야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Mission 5 :  STATUS CODE 400 NOT BAD REQUEST(HTTP PROTOCOL VERSION)</a:t>
            </a:r>
          </a:p>
          <a:p>
            <a:r>
              <a:rPr lang="en-US" altLang="ko-KR" sz="1200" dirty="0"/>
              <a:t>	- HTTP1.0</a:t>
            </a:r>
            <a:r>
              <a:rPr lang="ko-KR" altLang="en-US" sz="1200" dirty="0"/>
              <a:t>버전으로 전송할 때 올바른 응답을 할 수 있어야 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Mission 6 :  CONTENT LENGTH</a:t>
            </a:r>
          </a:p>
          <a:p>
            <a:r>
              <a:rPr lang="en-US" altLang="ko-KR" sz="1200" dirty="0"/>
              <a:t>	- </a:t>
            </a:r>
            <a:r>
              <a:rPr lang="ko-KR" altLang="en-US" sz="1200" dirty="0"/>
              <a:t>데이터는 </a:t>
            </a:r>
            <a:r>
              <a:rPr lang="en-US" altLang="ko-KR" sz="1200" dirty="0"/>
              <a:t>1024</a:t>
            </a:r>
            <a:r>
              <a:rPr lang="ko-KR" altLang="en-US" sz="1200" dirty="0"/>
              <a:t>로 크기를 고정한다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Mission 7 :  CONTENT TYPE TEXT/HTML</a:t>
            </a:r>
          </a:p>
          <a:p>
            <a:r>
              <a:rPr lang="en-US" altLang="ko-KR" sz="1200" dirty="0"/>
              <a:t>	- Content type</a:t>
            </a:r>
            <a:r>
              <a:rPr lang="ko-KR" altLang="en-US" sz="1200" dirty="0"/>
              <a:t>을 </a:t>
            </a:r>
            <a:r>
              <a:rPr lang="en-US" altLang="ko-KR" sz="1200" dirty="0"/>
              <a:t>text</a:t>
            </a:r>
            <a:r>
              <a:rPr lang="ko-KR" altLang="en-US" sz="1200" dirty="0"/>
              <a:t>로 보낼 수 있어야 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Mission 8 :  CONTENT TYPE IMAGE/JPEG</a:t>
            </a:r>
          </a:p>
          <a:p>
            <a:r>
              <a:rPr lang="en-US" altLang="ko-KR" sz="1200" dirty="0"/>
              <a:t>	- Content type</a:t>
            </a:r>
            <a:r>
              <a:rPr lang="ko-KR" altLang="en-US" sz="1200" dirty="0"/>
              <a:t>을 </a:t>
            </a:r>
            <a:r>
              <a:rPr lang="en-US" altLang="ko-KR" sz="1200" dirty="0"/>
              <a:t>image</a:t>
            </a:r>
            <a:r>
              <a:rPr lang="ko-KR" altLang="en-US" sz="1200" dirty="0"/>
              <a:t>로 보낼 수 있어야 한다</a:t>
            </a:r>
            <a:r>
              <a:rPr lang="en-US" altLang="ko-KR" sz="1200" dirty="0"/>
              <a:t>.</a:t>
            </a:r>
            <a:endParaRPr lang="en-US" altLang="ko-KR" sz="105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23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Testing Factors of Web Server Test</a:t>
            </a:r>
          </a:p>
          <a:p>
            <a:endParaRPr lang="en-US" altLang="ko-KR" sz="1200" dirty="0"/>
          </a:p>
          <a:p>
            <a:r>
              <a:rPr lang="en-US" altLang="ko-KR" sz="1200" dirty="0"/>
              <a:t>Mission 1 :  WEB SERVER SOCEKT</a:t>
            </a:r>
          </a:p>
          <a:p>
            <a:r>
              <a:rPr lang="en-US" altLang="ko-KR" sz="1200" dirty="0"/>
              <a:t>	- Web Server Socket </a:t>
            </a:r>
            <a:r>
              <a:rPr lang="ko-KR" altLang="en-US" sz="1200" dirty="0"/>
              <a:t>이 정상적으로 열려있어야 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Mission 2 :  MULTI THREAD</a:t>
            </a:r>
          </a:p>
          <a:p>
            <a:r>
              <a:rPr lang="en-US" altLang="ko-KR" sz="1200" dirty="0"/>
              <a:t>	- Multi Thread </a:t>
            </a:r>
            <a:r>
              <a:rPr lang="ko-KR" altLang="en-US" sz="1200" dirty="0"/>
              <a:t>형태로 구현되어야 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Mission 3 :  STATUS CODE 200 OK</a:t>
            </a:r>
          </a:p>
          <a:p>
            <a:r>
              <a:rPr lang="en-US" altLang="ko-KR" sz="1200" dirty="0"/>
              <a:t>	-  </a:t>
            </a:r>
            <a:r>
              <a:rPr lang="ko-KR" altLang="en-US" sz="1200" dirty="0"/>
              <a:t>정상적으로 응답을 해야한다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Mission 4 :  STATUS CODE 400 NOT FOUND(EXCEPTION HANDLING)</a:t>
            </a:r>
          </a:p>
          <a:p>
            <a:r>
              <a:rPr lang="en-US" altLang="ko-KR" sz="1200" dirty="0"/>
              <a:t>	- </a:t>
            </a:r>
            <a:r>
              <a:rPr lang="ko-KR" altLang="en-US" sz="1200" dirty="0"/>
              <a:t>임의의 경로로 보냈을 때 예외처리를 할 수 있어야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Mission 5 :  STATUS CODE 400 NOT BAD REQUEST(HTTP PROTOCOL VERSION)</a:t>
            </a:r>
          </a:p>
          <a:p>
            <a:r>
              <a:rPr lang="en-US" altLang="ko-KR" sz="1200" dirty="0"/>
              <a:t>	- HTTP1.0</a:t>
            </a:r>
            <a:r>
              <a:rPr lang="ko-KR" altLang="en-US" sz="1200" dirty="0"/>
              <a:t>버전으로 전송할 때 올바른 응답을 할 수 있어야 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Mission 6 :  CONTENT LENGTH</a:t>
            </a:r>
          </a:p>
          <a:p>
            <a:r>
              <a:rPr lang="en-US" altLang="ko-KR" sz="1200" dirty="0"/>
              <a:t>	- </a:t>
            </a:r>
            <a:r>
              <a:rPr lang="ko-KR" altLang="en-US" sz="1200" dirty="0"/>
              <a:t>데이터는 </a:t>
            </a:r>
            <a:r>
              <a:rPr lang="en-US" altLang="ko-KR" sz="1200" dirty="0"/>
              <a:t>1024</a:t>
            </a:r>
            <a:r>
              <a:rPr lang="ko-KR" altLang="en-US" sz="1200" dirty="0"/>
              <a:t>로 크기를 고정한다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Mission 7 :  CONTENT TYPE TEXT/HTML</a:t>
            </a:r>
          </a:p>
          <a:p>
            <a:r>
              <a:rPr lang="en-US" altLang="ko-KR" sz="1200" dirty="0"/>
              <a:t>	- Content type</a:t>
            </a:r>
            <a:r>
              <a:rPr lang="ko-KR" altLang="en-US" sz="1200" dirty="0"/>
              <a:t>을 </a:t>
            </a:r>
            <a:r>
              <a:rPr lang="en-US" altLang="ko-KR" sz="1200" dirty="0"/>
              <a:t>text</a:t>
            </a:r>
            <a:r>
              <a:rPr lang="ko-KR" altLang="en-US" sz="1200" dirty="0"/>
              <a:t>로 보낼 수 있어야 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Mission 8 :  CONTENT TYPE IMAGE/JPEG</a:t>
            </a:r>
          </a:p>
          <a:p>
            <a:r>
              <a:rPr lang="en-US" altLang="ko-KR" sz="1200" dirty="0"/>
              <a:t>	- Content type</a:t>
            </a:r>
            <a:r>
              <a:rPr lang="ko-KR" altLang="en-US" sz="1200" dirty="0"/>
              <a:t>을 </a:t>
            </a:r>
            <a:r>
              <a:rPr lang="en-US" altLang="ko-KR" sz="1200" dirty="0"/>
              <a:t>image</a:t>
            </a:r>
            <a:r>
              <a:rPr lang="ko-KR" altLang="en-US" sz="1200" dirty="0"/>
              <a:t>로 보낼 수 있어야 한다</a:t>
            </a:r>
            <a:r>
              <a:rPr lang="en-US" altLang="ko-KR" sz="1200" dirty="0"/>
              <a:t>.</a:t>
            </a:r>
            <a:endParaRPr lang="en-US" altLang="ko-KR" sz="105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38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414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8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Mission 1: WEB SERVER SOCKET </a:t>
            </a:r>
          </a:p>
          <a:p>
            <a:pPr lvl="2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Mission 2: GET METHOD</a:t>
            </a:r>
          </a:p>
          <a:p>
            <a:pPr lvl="2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Mission 3: STATUS CODE : 200OK</a:t>
            </a:r>
          </a:p>
          <a:p>
            <a:pPr lvl="2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Mission 4: STATUS CODE : 404 NOT FOUND(EXCEPTION HANDLING) </a:t>
            </a:r>
          </a:p>
          <a:p>
            <a:pPr lvl="2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Mission 5: STATUS CODE : 400 BAD REQUEST(HTTP PROTOCOL VERSION ) </a:t>
            </a:r>
          </a:p>
          <a:p>
            <a:pPr lvl="2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Mission 6: CONTENT LENGTH</a:t>
            </a:r>
          </a:p>
          <a:p>
            <a:pPr lvl="2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Mission 7: CONTENT TYPE TEXT/HTML</a:t>
            </a:r>
          </a:p>
          <a:p>
            <a:pPr lvl="2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Mission 8:CONTENT TYPE IMAGE/JPEG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47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42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/>
              <a:t>Mission 1: WEB SERVER SOCKET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/>
              <a:t>Mission 2:</a:t>
            </a:r>
            <a:r>
              <a:rPr lang="en-US" altLang="ko-KR" sz="1050" baseline="0" dirty="0"/>
              <a:t> </a:t>
            </a:r>
            <a:r>
              <a:rPr lang="en-US" altLang="ko-KR" sz="1050" dirty="0"/>
              <a:t>GET METHOD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/>
              <a:t>Mission</a:t>
            </a:r>
            <a:r>
              <a:rPr lang="en-US" altLang="ko-KR" sz="1050" baseline="0" dirty="0"/>
              <a:t> 3: </a:t>
            </a:r>
            <a:r>
              <a:rPr lang="en-US" altLang="ko-KR" sz="1050" dirty="0"/>
              <a:t>STATUS CODE : 200OK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/>
              <a:t>Mission 4:</a:t>
            </a:r>
            <a:r>
              <a:rPr lang="en-US" altLang="ko-KR" sz="1050" baseline="0" dirty="0"/>
              <a:t> </a:t>
            </a:r>
            <a:r>
              <a:rPr lang="en-US" altLang="ko-KR" sz="1050" dirty="0"/>
              <a:t>STATUS CODE : 404 NOT FOUND(EXCEPTION HANDLING)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/>
              <a:t>Mission 5: STATUS CODE : 400 BAD REQUEST(HTTP PROTOCOL VERSION )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/>
              <a:t>Mission 6: CONTENT LENGTH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/>
              <a:t>Mission</a:t>
            </a:r>
            <a:r>
              <a:rPr lang="en-US" altLang="ko-KR" sz="1050" baseline="0" dirty="0"/>
              <a:t> 7: </a:t>
            </a:r>
            <a:r>
              <a:rPr lang="en-US" altLang="ko-KR" sz="1050" dirty="0"/>
              <a:t>CONTENT TYPE TEXT/HTML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/>
              <a:t>CONTENT TYPE IMAGE/JPEG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721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 Protocol – Hypertext</a:t>
            </a:r>
            <a:r>
              <a:rPr lang="en-US" altLang="ko-KR" baseline="0" dirty="0"/>
              <a:t> Transfer Protocol (Application)</a:t>
            </a:r>
          </a:p>
          <a:p>
            <a:r>
              <a:rPr lang="en-US" altLang="ko-KR" baseline="0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222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 Protocol – Hypertext</a:t>
            </a:r>
            <a:r>
              <a:rPr lang="en-US" altLang="ko-KR" baseline="0" dirty="0"/>
              <a:t> Transfer Protocol (Application)</a:t>
            </a:r>
          </a:p>
          <a:p>
            <a:r>
              <a:rPr lang="en-US" altLang="ko-KR" baseline="0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55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Multithread allows a program to perform multiple tasks at the same time.</a:t>
            </a:r>
            <a:br>
              <a:rPr lang="en-US" altLang="ko-KR" dirty="0">
                <a:effectLst/>
              </a:rPr>
            </a:b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The reasons for </a:t>
            </a:r>
            <a:r>
              <a:rPr lang="en-US" altLang="ko-KR" dirty="0" err="1">
                <a:effectLst/>
              </a:rPr>
              <a:t>multiparting</a:t>
            </a:r>
            <a:r>
              <a:rPr lang="en-US" altLang="ko-KR" dirty="0">
                <a:effectLst/>
              </a:rPr>
              <a:t> in WebServer are as follows.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The server creates a thread when one client comes in.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If multi-threading is not possible, wait for the client to be terminated first. Therefore, it is necessary to create a multithreaded Web server to serve each client.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74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 Protocol – Hypertext</a:t>
            </a:r>
            <a:r>
              <a:rPr lang="en-US" altLang="ko-KR" baseline="0" dirty="0"/>
              <a:t> Transfer Protocol (Application)</a:t>
            </a:r>
          </a:p>
          <a:p>
            <a:r>
              <a:rPr lang="en-US" altLang="ko-KR" baseline="0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When a connection request is received, create an HttpRequest object and pass the socket object that represents our established connection to its constructor.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Open a socket and wait for a TCP connection request. Since we will servicing request messages indefinitely, place the listen operation inside an infinite loop.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063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Declare two variables for the HttpRequest class: CRLF and socket.</a:t>
            </a:r>
          </a:p>
          <a:p>
            <a:r>
              <a:rPr lang="en-US" altLang="ko-KR" dirty="0"/>
              <a:t>The CRLF variable consists of a carriage </a:t>
            </a:r>
            <a:r>
              <a:rPr lang="en-US" altLang="ko-KR" dirty="0">
                <a:solidFill>
                  <a:srgbClr val="FF0000"/>
                </a:solidFill>
              </a:rPr>
              <a:t>return(CR) and a line feed(LF) that is used to terminate each line of the server’s response message.</a:t>
            </a:r>
          </a:p>
          <a:p>
            <a:r>
              <a:rPr lang="en-US" altLang="ko-KR" dirty="0"/>
              <a:t>The socket variable will be used to store a reference to the connection socket, which is passed to the constructor of this class.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3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8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1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1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7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6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5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2D1F1-EAAA-4541-A9AD-BBD67953F62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9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27030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70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2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4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3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33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ko-KR">
                <a:solidFill>
                  <a:srgbClr val="000000"/>
                </a:solidFill>
              </a:rPr>
              <a:t>/30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92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1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54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02922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67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390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6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39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3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7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5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4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8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3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7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2021-02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0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46" r:id="rId2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mgres?imgurl=https://www.mathsisfun.com/sets/images/parameter.svg&amp;imgrefurl=https://www.mathsisfun.com/definitions/parameter.html&amp;h=180&amp;w=394&amp;tbnid=pZfvZPc-jekxJM:&amp;q=parameter&amp;tbnh=69&amp;tbnw=151&amp;usg=AFrqEzdXTpHnEQleBGaH0KxMBOQ3R1Z0aQ&amp;vet=1&amp;docid=qg-hoRP677X24M&amp;itg=1&amp;sa=X&amp;ved=2ahUKEwjY_6XSxsPdAhUJ8rwKHekbC4gQ_B0wE3oECAUQE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imgres?imgurl=https://www.mathsisfun.com/sets/images/parameter.svg&amp;imgrefurl=https://www.mathsisfun.com/definitions/parameter.html&amp;h=180&amp;w=394&amp;tbnid=pZfvZPc-jekxJM:&amp;q=parameter&amp;tbnh=69&amp;tbnw=151&amp;usg=AFrqEzdXTpHnEQleBGaH0KxMBOQ3R1Z0aQ&amp;vet=1&amp;docid=qg-hoRP677X24M&amp;itg=1&amp;sa=X&amp;ved=2ahUKEwjY_6XSxsPdAhUJ8rwKHekbC4gQ_B0wE3oECAUQEw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www.oracle.com/technetwork/java/javase/downloads/index-jsp-138363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23369"/>
            <a:ext cx="7772400" cy="1143000"/>
          </a:xfrm>
        </p:spPr>
        <p:txBody>
          <a:bodyPr/>
          <a:lstStyle/>
          <a:p>
            <a:r>
              <a:rPr lang="en-US" altLang="zh-CN" sz="4800" b="1" dirty="0"/>
              <a:t>Web Server</a:t>
            </a:r>
            <a:br>
              <a:rPr lang="en-US" altLang="zh-CN" b="1" dirty="0"/>
            </a:b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99787" y="4594622"/>
            <a:ext cx="6400800" cy="1752600"/>
          </a:xfrm>
        </p:spPr>
        <p:txBody>
          <a:bodyPr/>
          <a:lstStyle/>
          <a:p>
            <a:r>
              <a:rPr lang="en-US" altLang="zh-CN" dirty="0"/>
              <a:t>Mir-lab</a:t>
            </a:r>
            <a:r>
              <a:rPr lang="ko-KR" altLang="en-US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98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Web Server in 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68761"/>
            <a:ext cx="5128964" cy="1139078"/>
          </a:xfrm>
        </p:spPr>
        <p:txBody>
          <a:bodyPr>
            <a:noAutofit/>
          </a:bodyPr>
          <a:lstStyle/>
          <a:p>
            <a:r>
              <a:rPr lang="en-US" altLang="ko-KR" dirty="0"/>
              <a:t>Web Server in Java</a:t>
            </a:r>
          </a:p>
          <a:p>
            <a:r>
              <a:rPr lang="en-US" altLang="ko-KR" sz="2400" dirty="0"/>
              <a:t>How to consist of Web Server</a:t>
            </a:r>
          </a:p>
          <a:p>
            <a:pPr lvl="1"/>
            <a:endParaRPr lang="en-US" altLang="ko-KR" sz="2000" dirty="0">
              <a:solidFill>
                <a:schemeClr val="accent2"/>
              </a:solidFill>
            </a:endParaRPr>
          </a:p>
          <a:p>
            <a:pPr lvl="1"/>
            <a:endParaRPr lang="en-US" altLang="ko-KR" sz="2000" dirty="0">
              <a:solidFill>
                <a:schemeClr val="accent2"/>
              </a:solidFill>
            </a:endParaRPr>
          </a:p>
          <a:p>
            <a:pPr lvl="1"/>
            <a:r>
              <a:rPr lang="en-US" altLang="ko-KR" sz="2000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ea typeface="굴림" panose="020B0600000101010101" pitchFamily="50" charset="-127"/>
              </a:rPr>
              <a:t>WebServer.Class</a:t>
            </a:r>
            <a:endParaRPr lang="ko-KR" altLang="en-US" sz="2000" dirty="0">
              <a:solidFill>
                <a:schemeClr val="accent2"/>
              </a:solidFill>
            </a:endParaRPr>
          </a:p>
          <a:p>
            <a:pPr lvl="1"/>
            <a:r>
              <a:rPr lang="en-US" altLang="ko-KR" sz="2000" b="1" dirty="0">
                <a:solidFill>
                  <a:schemeClr val="accent2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ea typeface="굴림" panose="020B0600000101010101" pitchFamily="50" charset="-127"/>
              </a:rPr>
              <a:t>HttpRequest.Class</a:t>
            </a:r>
            <a:endParaRPr lang="en-US" altLang="ko-KR" sz="2000" b="1" dirty="0">
              <a:solidFill>
                <a:schemeClr val="accent2"/>
              </a:solidFill>
              <a:ea typeface="굴림" panose="020B0600000101010101" pitchFamily="50" charset="-127"/>
            </a:endParaRPr>
          </a:p>
          <a:p>
            <a:pPr marL="457200" lvl="1" indent="0">
              <a:buNone/>
            </a:pPr>
            <a:endParaRPr lang="en-US" altLang="ko-KR" sz="2000" b="1" dirty="0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750131" y="2601711"/>
            <a:ext cx="1685111" cy="252547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dirty="0" err="1">
                <a:latin typeface="Times New Roman" pitchFamily="18" charset="0"/>
                <a:ea typeface="굴림" pitchFamily="50" charset="-127"/>
              </a:rPr>
              <a:t>WebServer</a:t>
            </a: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692499" y="2609589"/>
            <a:ext cx="1685111" cy="252547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 err="1">
                <a:latin typeface="Times New Roman" pitchFamily="18" charset="0"/>
                <a:ea typeface="굴림" pitchFamily="50" charset="-127"/>
              </a:rPr>
              <a:t>HttpRequest</a:t>
            </a: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V="1">
            <a:off x="4546967" y="3497879"/>
            <a:ext cx="2155725" cy="13806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 flipH="1">
            <a:off x="4546968" y="2859596"/>
            <a:ext cx="1" cy="1634583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직사각형 16"/>
          <p:cNvSpPr/>
          <p:nvPr/>
        </p:nvSpPr>
        <p:spPr bwMode="auto">
          <a:xfrm>
            <a:off x="3546421" y="2939479"/>
            <a:ext cx="956079" cy="252199"/>
          </a:xfrm>
          <a:prstGeom prst="rect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latin typeface="Times New Roman" pitchFamily="18" charset="0"/>
                <a:ea typeface="굴림" pitchFamily="50" charset="-127"/>
              </a:rPr>
              <a:t>Create Socket</a:t>
            </a:r>
            <a:r>
              <a:rPr lang="en-US" altLang="ko-KR" sz="800" dirty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(port)</a:t>
            </a:r>
            <a:endParaRPr lang="en-US" altLang="ko-KR" sz="800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46790" y="3604506"/>
            <a:ext cx="956079" cy="200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Send port number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socket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4808220"/>
            <a:ext cx="40702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Protocol conformance testing Tool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68" name="직사각형 67"/>
          <p:cNvSpPr/>
          <p:nvPr/>
        </p:nvSpPr>
        <p:spPr bwMode="auto">
          <a:xfrm>
            <a:off x="7513983" y="2145447"/>
            <a:ext cx="1630017" cy="716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Times New Roman" pitchFamily="18" charset="0"/>
                <a:ea typeface="굴림" pitchFamily="50" charset="-127"/>
              </a:rPr>
              <a:t>Protocol conformance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Times New Roman" pitchFamily="18" charset="0"/>
                <a:ea typeface="굴림" pitchFamily="50" charset="-127"/>
              </a:rPr>
              <a:t>testing tool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Web Client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6981448" y="6423987"/>
            <a:ext cx="956079" cy="4419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Check Processing</a:t>
            </a:r>
          </a:p>
        </p:txBody>
      </p:sp>
      <p:cxnSp>
        <p:nvCxnSpPr>
          <p:cNvPr id="83" name="직선 연결선 82"/>
          <p:cNvCxnSpPr/>
          <p:nvPr/>
        </p:nvCxnSpPr>
        <p:spPr bwMode="auto">
          <a:xfrm flipH="1">
            <a:off x="8361071" y="2854258"/>
            <a:ext cx="1" cy="380086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화살표 연결선 85"/>
          <p:cNvCxnSpPr/>
          <p:nvPr/>
        </p:nvCxnSpPr>
        <p:spPr bwMode="auto">
          <a:xfrm>
            <a:off x="6702692" y="6328596"/>
            <a:ext cx="165837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1" name="내용 개체 틀 2"/>
          <p:cNvSpPr txBox="1">
            <a:spLocks/>
          </p:cNvSpPr>
          <p:nvPr/>
        </p:nvSpPr>
        <p:spPr bwMode="auto">
          <a:xfrm>
            <a:off x="323416" y="4892214"/>
            <a:ext cx="5128964" cy="113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None/>
            </a:pPr>
            <a:endParaRPr lang="en-US" altLang="ko-KR" sz="2000" kern="0" dirty="0">
              <a:solidFill>
                <a:schemeClr val="accent2"/>
              </a:solidFill>
            </a:endParaRPr>
          </a:p>
          <a:p>
            <a:pPr lvl="1"/>
            <a:r>
              <a:rPr lang="en-US" altLang="ko-KR" sz="2000" kern="0" dirty="0"/>
              <a:t> </a:t>
            </a:r>
            <a:r>
              <a:rPr lang="en-US" altLang="ko-KR" sz="2000" b="1" kern="0" dirty="0">
                <a:ea typeface="굴림" panose="020B0600000101010101" pitchFamily="50" charset="-127"/>
              </a:rPr>
              <a:t>Mission 1 ~ 8</a:t>
            </a:r>
            <a:endParaRPr lang="ko-KR" altLang="en-US" sz="2000" kern="0" dirty="0"/>
          </a:p>
          <a:p>
            <a:pPr lvl="1"/>
            <a:endParaRPr lang="en-US" altLang="ko-KR" sz="2000" b="1" kern="0" dirty="0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 bwMode="auto">
          <a:xfrm flipH="1">
            <a:off x="4546967" y="2867384"/>
            <a:ext cx="1" cy="3777583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/>
          <p:nvPr/>
        </p:nvCxnSpPr>
        <p:spPr bwMode="auto">
          <a:xfrm flipH="1">
            <a:off x="6702693" y="2877543"/>
            <a:ext cx="1" cy="3777583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/>
          <p:cNvSpPr/>
          <p:nvPr/>
        </p:nvSpPr>
        <p:spPr bwMode="auto">
          <a:xfrm>
            <a:off x="6816556" y="3767627"/>
            <a:ext cx="956079" cy="441960"/>
          </a:xfrm>
          <a:prstGeom prst="rect">
            <a:avLst/>
          </a:prstGeom>
          <a:ln w="952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Times New Roman" pitchFamily="18" charset="0"/>
                <a:ea typeface="굴림" pitchFamily="50" charset="-127"/>
              </a:rPr>
              <a:t>Call </a:t>
            </a:r>
            <a:r>
              <a:rPr lang="en-US" altLang="ko-KR" sz="600" dirty="0" err="1">
                <a:latin typeface="Times New Roman" pitchFamily="18" charset="0"/>
                <a:ea typeface="굴림" pitchFamily="50" charset="-127"/>
              </a:rPr>
              <a:t>processRequest</a:t>
            </a:r>
            <a:r>
              <a:rPr lang="en-US" altLang="ko-KR" sz="600" dirty="0">
                <a:latin typeface="Times New Roman" pitchFamily="18" charset="0"/>
                <a:ea typeface="굴림" pitchFamily="50" charset="-127"/>
              </a:rPr>
              <a:t>()</a:t>
            </a:r>
            <a:endParaRPr kumimoji="0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074395" y="2977672"/>
            <a:ext cx="956079" cy="441960"/>
          </a:xfrm>
          <a:prstGeom prst="rect">
            <a:avLst/>
          </a:prstGeom>
          <a:ln w="952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Call Run()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3560444" y="3276899"/>
            <a:ext cx="956079" cy="441960"/>
          </a:xfrm>
          <a:prstGeom prst="rect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Times New Roman" pitchFamily="18" charset="0"/>
                <a:ea typeface="굴림" pitchFamily="50" charset="-127"/>
              </a:rPr>
              <a:t>Thread Start()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816558" y="4229074"/>
            <a:ext cx="956079" cy="441960"/>
          </a:xfrm>
          <a:prstGeom prst="rect">
            <a:avLst/>
          </a:prstGeom>
          <a:ln w="952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Times New Roman" pitchFamily="18" charset="0"/>
                <a:ea typeface="굴림" pitchFamily="50" charset="-127"/>
              </a:rPr>
              <a:t>Define socket = </a:t>
            </a:r>
            <a:r>
              <a:rPr lang="en-US" altLang="ko-KR" sz="600" dirty="0" err="1">
                <a:latin typeface="Times New Roman" pitchFamily="18" charset="0"/>
                <a:ea typeface="굴림" pitchFamily="50" charset="-127"/>
              </a:rPr>
              <a:t>this.</a:t>
            </a:r>
            <a:r>
              <a:rPr lang="en-US" altLang="ko-KR" sz="600" dirty="0" err="1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socket</a:t>
            </a:r>
            <a:endParaRPr kumimoji="0" lang="ko-KR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813508" y="5166059"/>
            <a:ext cx="956079" cy="441960"/>
          </a:xfrm>
          <a:prstGeom prst="rect">
            <a:avLst/>
          </a:prstGeom>
          <a:ln w="952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Times New Roman" pitchFamily="18" charset="0"/>
                <a:ea typeface="굴림" pitchFamily="50" charset="-127"/>
              </a:rPr>
              <a:t>New </a:t>
            </a:r>
            <a:r>
              <a:rPr lang="en-US" altLang="ko-KR" sz="600" dirty="0" err="1">
                <a:latin typeface="Times New Roman" pitchFamily="18" charset="0"/>
                <a:ea typeface="굴림" pitchFamily="50" charset="-127"/>
              </a:rPr>
              <a:t>FileInputStream</a:t>
            </a:r>
            <a:r>
              <a:rPr lang="en-US" altLang="ko-KR" sz="600" dirty="0">
                <a:latin typeface="Times New Roman" pitchFamily="18" charset="0"/>
                <a:ea typeface="굴림" pitchFamily="50" charset="-127"/>
              </a:rPr>
              <a:t>()</a:t>
            </a:r>
            <a:endParaRPr kumimoji="0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6816557" y="4699317"/>
            <a:ext cx="956079" cy="441960"/>
          </a:xfrm>
          <a:prstGeom prst="rect">
            <a:avLst/>
          </a:prstGeom>
          <a:ln w="952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Times New Roman" pitchFamily="18" charset="0"/>
                <a:ea typeface="굴림" pitchFamily="50" charset="-127"/>
              </a:rPr>
              <a:t>New </a:t>
            </a:r>
            <a:r>
              <a:rPr lang="en-US" altLang="ko-KR" sz="600" dirty="0" err="1">
                <a:latin typeface="Times New Roman" pitchFamily="18" charset="0"/>
                <a:ea typeface="굴림" pitchFamily="50" charset="-127"/>
              </a:rPr>
              <a:t>DataOutputStream</a:t>
            </a:r>
            <a:r>
              <a:rPr lang="en-US" altLang="ko-KR" sz="600" dirty="0">
                <a:latin typeface="Times New Roman" pitchFamily="18" charset="0"/>
                <a:ea typeface="굴림" pitchFamily="50" charset="-127"/>
              </a:rPr>
              <a:t>()</a:t>
            </a:r>
            <a:endParaRPr kumimoji="0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5664169" y="4688055"/>
            <a:ext cx="956079" cy="441960"/>
          </a:xfrm>
          <a:prstGeom prst="rect">
            <a:avLst/>
          </a:prstGeom>
          <a:ln w="952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Times New Roman" pitchFamily="18" charset="0"/>
                <a:ea typeface="굴림" pitchFamily="50" charset="-127"/>
              </a:rPr>
              <a:t>object</a:t>
            </a:r>
            <a:endParaRPr kumimoji="0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657269" y="5175860"/>
            <a:ext cx="956079" cy="441960"/>
          </a:xfrm>
          <a:prstGeom prst="rect">
            <a:avLst/>
          </a:prstGeom>
          <a:ln w="952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Times New Roman" pitchFamily="18" charset="0"/>
                <a:ea typeface="굴림" pitchFamily="50" charset="-127"/>
              </a:rPr>
              <a:t>object</a:t>
            </a:r>
            <a:endParaRPr kumimoji="0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아래쪽 화살표 31"/>
          <p:cNvSpPr/>
          <p:nvPr/>
        </p:nvSpPr>
        <p:spPr bwMode="auto">
          <a:xfrm rot="5400000">
            <a:off x="6582226" y="4755959"/>
            <a:ext cx="240933" cy="320963"/>
          </a:xfrm>
          <a:prstGeom prst="downArrow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아래쪽 화살표 32"/>
          <p:cNvSpPr/>
          <p:nvPr/>
        </p:nvSpPr>
        <p:spPr bwMode="auto">
          <a:xfrm rot="5400000">
            <a:off x="6571754" y="5226202"/>
            <a:ext cx="240933" cy="320963"/>
          </a:xfrm>
          <a:prstGeom prst="downArrow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6813508" y="5632349"/>
            <a:ext cx="956079" cy="441960"/>
          </a:xfrm>
          <a:prstGeom prst="rect">
            <a:avLst/>
          </a:prstGeom>
          <a:ln w="952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 err="1">
                <a:latin typeface="Times New Roman" pitchFamily="18" charset="0"/>
                <a:ea typeface="굴림" pitchFamily="50" charset="-127"/>
              </a:rPr>
              <a:t>sendResponseMessage</a:t>
            </a:r>
            <a:r>
              <a:rPr lang="en-US" altLang="ko-KR" sz="600" dirty="0">
                <a:latin typeface="Times New Roman" pitchFamily="18" charset="0"/>
                <a:ea typeface="굴림" pitchFamily="50" charset="-127"/>
              </a:rPr>
              <a:t>()</a:t>
            </a:r>
            <a:endParaRPr kumimoji="0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35" name="직선 연결선 34"/>
          <p:cNvCxnSpPr>
            <a:stCxn id="30" idx="1"/>
          </p:cNvCxnSpPr>
          <p:nvPr/>
        </p:nvCxnSpPr>
        <p:spPr bwMode="auto">
          <a:xfrm flipH="1">
            <a:off x="5240590" y="4909035"/>
            <a:ext cx="423579" cy="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/>
          <p:cNvCxnSpPr/>
          <p:nvPr/>
        </p:nvCxnSpPr>
        <p:spPr bwMode="auto">
          <a:xfrm flipH="1">
            <a:off x="5233690" y="5393347"/>
            <a:ext cx="423579" cy="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/>
          <p:nvPr/>
        </p:nvCxnSpPr>
        <p:spPr bwMode="auto">
          <a:xfrm>
            <a:off x="5240590" y="4909035"/>
            <a:ext cx="0" cy="47764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 flipH="1">
            <a:off x="4930140" y="5130015"/>
            <a:ext cx="303550" cy="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>
            <a:off x="4930140" y="5130015"/>
            <a:ext cx="0" cy="723314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화살표 연결선 39"/>
          <p:cNvCxnSpPr>
            <a:endCxn id="34" idx="1"/>
          </p:cNvCxnSpPr>
          <p:nvPr/>
        </p:nvCxnSpPr>
        <p:spPr bwMode="auto">
          <a:xfrm>
            <a:off x="4930140" y="5853329"/>
            <a:ext cx="188336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4894934" y="5661960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Input Parameter in method ( </a:t>
            </a:r>
            <a:r>
              <a:rPr lang="en-US" altLang="ko-KR" sz="600" dirty="0" err="1"/>
              <a:t>sendResponseMessage</a:t>
            </a:r>
            <a:r>
              <a:rPr lang="en-US" altLang="ko-KR" sz="600" dirty="0"/>
              <a:t>() )</a:t>
            </a:r>
          </a:p>
          <a:p>
            <a:br>
              <a:rPr lang="en-US" altLang="ko-KR" sz="600" dirty="0">
                <a:hlinkClick r:id="rId2"/>
              </a:rPr>
            </a:b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94287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Server in Java(1/8)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To allows the server to service multiple clients in parallel</a:t>
            </a:r>
            <a:r>
              <a:rPr lang="en-US" altLang="ko-KR" dirty="0"/>
              <a:t>, or to perform multiple file transfers to a single client in parallel, the processing of each incoming request should take place inside a separate thread of execution </a:t>
            </a:r>
          </a:p>
          <a:p>
            <a:pPr marL="0" indent="0" algn="ctr">
              <a:buNone/>
            </a:pPr>
            <a:r>
              <a:rPr lang="en-US" altLang="ko-KR" sz="2400" dirty="0"/>
              <a:t>(In this case, we will define is as HttpRequest class)</a:t>
            </a:r>
          </a:p>
          <a:p>
            <a:pPr marL="0" indent="0" algn="ctr">
              <a:buNone/>
            </a:pPr>
            <a:endParaRPr lang="en-US" altLang="ko-KR" sz="2400" dirty="0"/>
          </a:p>
          <a:p>
            <a:r>
              <a:rPr lang="en-US" altLang="ko-KR" dirty="0"/>
              <a:t>We also need to pass an instance of a class to the thread’s constructor that implements the runnable interface.</a:t>
            </a:r>
          </a:p>
          <a:p>
            <a:endParaRPr lang="en-US" altLang="ko-KR" sz="2400" dirty="0"/>
          </a:p>
          <a:p>
            <a:r>
              <a:rPr lang="en-US" altLang="ko-KR" sz="2400" dirty="0"/>
              <a:t>We must make </a:t>
            </a:r>
            <a:r>
              <a:rPr lang="en-US" altLang="ko-KR" sz="2400" dirty="0">
                <a:solidFill>
                  <a:srgbClr val="FF0000"/>
                </a:solidFill>
              </a:rPr>
              <a:t>Two Class (WebServer, HttpRequest)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34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Server in Java(2/8)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254587"/>
            <a:ext cx="8229600" cy="4953000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  <a:ea typeface="굴림" panose="020B0600000101010101" pitchFamily="50" charset="-127"/>
              </a:rPr>
              <a:t>WebServer.Class</a:t>
            </a:r>
            <a:endParaRPr lang="ko-KR" altLang="en-US" dirty="0">
              <a:solidFill>
                <a:schemeClr val="accent2"/>
              </a:solidFill>
            </a:endParaRPr>
          </a:p>
          <a:p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 bwMode="auto">
          <a:xfrm>
            <a:off x="861134" y="3235292"/>
            <a:ext cx="2885243" cy="1737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057923" y="3731087"/>
            <a:ext cx="2885243" cy="1737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103790" y="4620331"/>
            <a:ext cx="2885243" cy="2845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85" y="2143047"/>
            <a:ext cx="4152395" cy="38576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270794" y="3570301"/>
            <a:ext cx="45662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When a connection request is received, create an HttpRequest object</a:t>
            </a:r>
            <a:r>
              <a:rPr lang="en-US" altLang="ko-KR" sz="1600" dirty="0"/>
              <a:t> and pass the socket object that represents our established connection to its constructor.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30420" y="2531332"/>
            <a:ext cx="49714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Port: Use any port higher than 1024.</a:t>
            </a:r>
            <a:r>
              <a:rPr lang="en-US" altLang="ko-KR" sz="1600" dirty="0"/>
              <a:t> Remember that you must use the same port number when making requests to your web server from your browser.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270794" y="4735846"/>
            <a:ext cx="48133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*Mission 1 :  WEB SERVER SOCEKT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	- The Web Server Socket should be open normally.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*Mission 2 : MULTI THREAD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	- It should be implemented as Multi Thread.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861134" y="3247010"/>
            <a:ext cx="2971904" cy="6578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013534" y="4550661"/>
            <a:ext cx="2971904" cy="1851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030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Server in Java(3/8)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254587"/>
            <a:ext cx="8229600" cy="4953000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  <a:ea typeface="굴림" panose="020B0600000101010101" pitchFamily="50" charset="-127"/>
              </a:rPr>
              <a:t>HttpRequest.Class (Upgrade)</a:t>
            </a:r>
            <a:endParaRPr lang="ko-KR" altLang="en-US" dirty="0">
              <a:solidFill>
                <a:schemeClr val="accent2"/>
              </a:solidFill>
            </a:endParaRPr>
          </a:p>
          <a:p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0" y="1809601"/>
            <a:ext cx="7077075" cy="488044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48275" y="2565727"/>
            <a:ext cx="38060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The CRLF variable consists of a carriage </a:t>
            </a:r>
            <a:r>
              <a:rPr lang="en-US" altLang="ko-KR" sz="1600" dirty="0">
                <a:solidFill>
                  <a:srgbClr val="FF0000"/>
                </a:solidFill>
              </a:rPr>
              <a:t>return(CR) and a line feed(LF) that is used to terminate each line of the server’s response message.</a:t>
            </a:r>
          </a:p>
        </p:txBody>
      </p:sp>
      <p:cxnSp>
        <p:nvCxnSpPr>
          <p:cNvPr id="23" name="직선 화살표 연결선 22"/>
          <p:cNvCxnSpPr/>
          <p:nvPr/>
        </p:nvCxnSpPr>
        <p:spPr bwMode="auto">
          <a:xfrm>
            <a:off x="2922494" y="2967318"/>
            <a:ext cx="2325781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직사각형 23"/>
          <p:cNvSpPr/>
          <p:nvPr/>
        </p:nvSpPr>
        <p:spPr bwMode="auto">
          <a:xfrm>
            <a:off x="559292" y="2938504"/>
            <a:ext cx="2363202" cy="106537"/>
          </a:xfrm>
          <a:prstGeom prst="rect">
            <a:avLst/>
          </a:prstGeom>
          <a:noFill/>
          <a:ln w="12699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038923" y="4118188"/>
            <a:ext cx="4767832" cy="2397800"/>
            <a:chOff x="4038923" y="4118188"/>
            <a:chExt cx="4767832" cy="2397800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5015865" y="4123766"/>
              <a:ext cx="880151" cy="30155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rPr>
                <a:t>method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6185900" y="4123766"/>
              <a:ext cx="880151" cy="30155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URL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7355570" y="4123766"/>
              <a:ext cx="880151" cy="30155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Versoion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5896016" y="4123766"/>
              <a:ext cx="289884" cy="301557"/>
            </a:xfrm>
            <a:prstGeom prst="rect">
              <a:avLst/>
            </a:prstGeom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sp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	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7066051" y="4123766"/>
              <a:ext cx="289884" cy="301557"/>
            </a:xfrm>
            <a:prstGeom prst="rect">
              <a:avLst/>
            </a:prstGeom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sp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8235721" y="4123765"/>
              <a:ext cx="289884" cy="301557"/>
            </a:xfrm>
            <a:prstGeom prst="rect">
              <a:avLst/>
            </a:prstGeom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cf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8516871" y="4123765"/>
              <a:ext cx="289884" cy="301557"/>
            </a:xfrm>
            <a:prstGeom prst="rect">
              <a:avLst/>
            </a:prstGeom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lf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6765972" y="4426653"/>
              <a:ext cx="880151" cy="3015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value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6476088" y="4426653"/>
              <a:ext cx="289884" cy="301557"/>
            </a:xfrm>
            <a:prstGeom prst="rect">
              <a:avLst/>
            </a:prstGeom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sp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7646123" y="4425322"/>
              <a:ext cx="289884" cy="301557"/>
            </a:xfrm>
            <a:prstGeom prst="rect">
              <a:avLst/>
            </a:prstGeom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cf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7927273" y="4425322"/>
              <a:ext cx="289884" cy="301557"/>
            </a:xfrm>
            <a:prstGeom prst="rect">
              <a:avLst/>
            </a:prstGeom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lf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5015865" y="4425322"/>
              <a:ext cx="1460589" cy="3015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rPr>
                <a:t>h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eader</a:t>
              </a:r>
              <a:r>
                <a:rPr kumimoji="0" lang="en-US" altLang="ko-KR" sz="1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 field name: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5015865" y="4725954"/>
              <a:ext cx="3201292" cy="301557"/>
            </a:xfrm>
            <a:prstGeom prst="rect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6765606" y="5015563"/>
              <a:ext cx="880151" cy="3015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value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6475722" y="5015563"/>
              <a:ext cx="289884" cy="301557"/>
            </a:xfrm>
            <a:prstGeom prst="rect">
              <a:avLst/>
            </a:prstGeom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sp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7645757" y="5014232"/>
              <a:ext cx="289884" cy="301557"/>
            </a:xfrm>
            <a:prstGeom prst="rect">
              <a:avLst/>
            </a:prstGeom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cf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7926907" y="5014232"/>
              <a:ext cx="289884" cy="301557"/>
            </a:xfrm>
            <a:prstGeom prst="rect">
              <a:avLst/>
            </a:prstGeom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lf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5015499" y="5014232"/>
              <a:ext cx="1460589" cy="3015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rPr>
                <a:t>h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eader field</a:t>
              </a:r>
              <a:r>
                <a:rPr kumimoji="0" lang="en-US" altLang="ko-KR" sz="1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 name: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5011689" y="5313533"/>
              <a:ext cx="289884" cy="301557"/>
            </a:xfrm>
            <a:prstGeom prst="rect">
              <a:avLst/>
            </a:prstGeom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cf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5292839" y="5313533"/>
              <a:ext cx="289884" cy="301557"/>
            </a:xfrm>
            <a:prstGeom prst="rect">
              <a:avLst/>
            </a:prstGeom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lf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4044639" y="4118188"/>
              <a:ext cx="880151" cy="30155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rPr>
                <a:t>Request line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5011689" y="5615930"/>
              <a:ext cx="3201292" cy="5003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4038923" y="4704403"/>
              <a:ext cx="880151" cy="30155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rPr>
                <a:t>Header line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5595802" y="5321241"/>
              <a:ext cx="817491" cy="270689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rPr>
                <a:t>Blank line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4044638" y="5670017"/>
              <a:ext cx="880151" cy="30155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rPr>
                <a:t>Entity body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cxnSp>
          <p:nvCxnSpPr>
            <p:cNvPr id="39" name="직선 연결선 38"/>
            <p:cNvCxnSpPr>
              <a:stCxn id="21" idx="1"/>
            </p:cNvCxnSpPr>
            <p:nvPr/>
          </p:nvCxnSpPr>
          <p:spPr bwMode="auto">
            <a:xfrm flipH="1" flipV="1">
              <a:off x="4924789" y="4576100"/>
              <a:ext cx="91076" cy="1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 flipH="1" flipV="1">
              <a:off x="4919062" y="5163882"/>
              <a:ext cx="91076" cy="1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/>
            <p:cNvCxnSpPr/>
            <p:nvPr/>
          </p:nvCxnSpPr>
          <p:spPr bwMode="auto">
            <a:xfrm>
              <a:off x="4919062" y="4576100"/>
              <a:ext cx="0" cy="587782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화살표 연결선 45"/>
            <p:cNvCxnSpPr/>
            <p:nvPr/>
          </p:nvCxnSpPr>
          <p:spPr bwMode="auto">
            <a:xfrm flipH="1">
              <a:off x="4781962" y="4869427"/>
              <a:ext cx="146273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직선 화살표 연결선 48"/>
            <p:cNvCxnSpPr/>
            <p:nvPr/>
          </p:nvCxnSpPr>
          <p:spPr bwMode="auto">
            <a:xfrm flipH="1">
              <a:off x="4863865" y="4276833"/>
              <a:ext cx="146273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직선 화살표 연결선 49"/>
            <p:cNvCxnSpPr/>
            <p:nvPr/>
          </p:nvCxnSpPr>
          <p:spPr bwMode="auto">
            <a:xfrm flipH="1">
              <a:off x="4860566" y="5860518"/>
              <a:ext cx="146273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1" name="직사각형 50"/>
            <p:cNvSpPr/>
            <p:nvPr/>
          </p:nvSpPr>
          <p:spPr bwMode="auto">
            <a:xfrm>
              <a:off x="6185900" y="6214431"/>
              <a:ext cx="880151" cy="30155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rPr>
                <a:t>General format of an HTTP request message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04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Server in Java(4/8)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254587"/>
            <a:ext cx="8229600" cy="4953000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  <a:ea typeface="굴림" panose="020B0600000101010101" pitchFamily="50" charset="-127"/>
              </a:rPr>
              <a:t>HttpRequest.Class (Upgrade)</a:t>
            </a:r>
            <a:endParaRPr lang="ko-KR" altLang="en-US" dirty="0">
              <a:solidFill>
                <a:schemeClr val="accent2"/>
              </a:solidFill>
            </a:endParaRPr>
          </a:p>
          <a:p>
            <a:endParaRPr lang="ko-KR" altLang="en-US" dirty="0">
              <a:solidFill>
                <a:schemeClr val="accent2"/>
              </a:solidFill>
            </a:endParaRPr>
          </a:p>
          <a:p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2" y="1891123"/>
            <a:ext cx="4603211" cy="479190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 bwMode="auto">
          <a:xfrm>
            <a:off x="457200" y="2159649"/>
            <a:ext cx="1005840" cy="90354"/>
          </a:xfrm>
          <a:prstGeom prst="rect">
            <a:avLst/>
          </a:prstGeom>
          <a:noFill/>
          <a:ln w="12699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41538" y="2725445"/>
            <a:ext cx="2556769" cy="177553"/>
          </a:xfrm>
          <a:prstGeom prst="rect">
            <a:avLst/>
          </a:prstGeom>
          <a:noFill/>
          <a:ln w="12699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27" name="꺾인 연결선 26"/>
          <p:cNvCxnSpPr>
            <a:stCxn id="24" idx="3"/>
            <a:endCxn id="25" idx="3"/>
          </p:cNvCxnSpPr>
          <p:nvPr/>
        </p:nvCxnSpPr>
        <p:spPr bwMode="auto">
          <a:xfrm>
            <a:off x="1463040" y="2204826"/>
            <a:ext cx="1635267" cy="609396"/>
          </a:xfrm>
          <a:prstGeom prst="bentConnector3">
            <a:avLst>
              <a:gd name="adj1" fmla="val 113979"/>
            </a:avLst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847208" y="210400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Thread Method Call and 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007431" y="2601711"/>
            <a:ext cx="1685111" cy="252547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Times New Roman" pitchFamily="18" charset="0"/>
                <a:ea typeface="굴림" pitchFamily="50" charset="-127"/>
              </a:rPr>
              <a:t>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err="1">
                <a:solidFill>
                  <a:schemeClr val="accent2"/>
                </a:solidFill>
                <a:ea typeface="굴림" panose="020B0600000101010101" pitchFamily="50" charset="-127"/>
              </a:rPr>
              <a:t>WebServer.Class</a:t>
            </a:r>
            <a:endParaRPr lang="ko-KR" altLang="en-US" sz="1600" dirty="0">
              <a:solidFill>
                <a:schemeClr val="accent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117439" y="2617209"/>
            <a:ext cx="1685111" cy="252547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err="1">
                <a:solidFill>
                  <a:schemeClr val="accent2"/>
                </a:solidFill>
                <a:ea typeface="굴림" panose="020B0600000101010101" pitchFamily="50" charset="-127"/>
              </a:rPr>
              <a:t>HttpRequest.Class</a:t>
            </a: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 flipH="1">
            <a:off x="5804267" y="2859596"/>
            <a:ext cx="1" cy="3777583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 flipH="1">
            <a:off x="7959993" y="2869755"/>
            <a:ext cx="1" cy="3777583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화살표 연결선 5"/>
          <p:cNvCxnSpPr/>
          <p:nvPr/>
        </p:nvCxnSpPr>
        <p:spPr bwMode="auto">
          <a:xfrm>
            <a:off x="5804267" y="3511685"/>
            <a:ext cx="2155726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직사각형 21"/>
          <p:cNvSpPr/>
          <p:nvPr/>
        </p:nvSpPr>
        <p:spPr bwMode="auto">
          <a:xfrm>
            <a:off x="8070808" y="3715370"/>
            <a:ext cx="956079" cy="441960"/>
          </a:xfrm>
          <a:prstGeom prst="rect">
            <a:avLst/>
          </a:prstGeom>
          <a:ln w="952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Times New Roman" pitchFamily="18" charset="0"/>
                <a:ea typeface="굴림" pitchFamily="50" charset="-127"/>
              </a:rPr>
              <a:t>Call </a:t>
            </a:r>
            <a:r>
              <a:rPr lang="en-US" altLang="ko-KR" sz="600" dirty="0" err="1">
                <a:latin typeface="Times New Roman" pitchFamily="18" charset="0"/>
                <a:ea typeface="굴림" pitchFamily="50" charset="-127"/>
              </a:rPr>
              <a:t>processRequest</a:t>
            </a:r>
            <a:r>
              <a:rPr lang="en-US" altLang="ko-KR" sz="600" dirty="0">
                <a:latin typeface="Times New Roman" pitchFamily="18" charset="0"/>
                <a:ea typeface="굴림" pitchFamily="50" charset="-127"/>
              </a:rPr>
              <a:t>()</a:t>
            </a:r>
            <a:endParaRPr kumimoji="0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6421459" y="3048131"/>
            <a:ext cx="956079" cy="441960"/>
          </a:xfrm>
          <a:prstGeom prst="rect">
            <a:avLst/>
          </a:prstGeom>
          <a:ln w="952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Call Run()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4676729" y="3380698"/>
            <a:ext cx="956079" cy="441960"/>
          </a:xfrm>
          <a:prstGeom prst="rect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Times New Roman" pitchFamily="18" charset="0"/>
                <a:ea typeface="굴림" pitchFamily="50" charset="-127"/>
              </a:rPr>
              <a:t>Thread Start()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8070808" y="5158271"/>
            <a:ext cx="956079" cy="441960"/>
          </a:xfrm>
          <a:prstGeom prst="rect">
            <a:avLst/>
          </a:prstGeom>
          <a:ln w="952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Times New Roman" pitchFamily="18" charset="0"/>
                <a:ea typeface="굴림" pitchFamily="50" charset="-127"/>
              </a:rPr>
              <a:t>New </a:t>
            </a:r>
            <a:r>
              <a:rPr lang="en-US" altLang="ko-KR" sz="600" dirty="0" err="1">
                <a:latin typeface="Times New Roman" pitchFamily="18" charset="0"/>
                <a:ea typeface="굴림" pitchFamily="50" charset="-127"/>
              </a:rPr>
              <a:t>FileInputStream</a:t>
            </a:r>
            <a:r>
              <a:rPr lang="en-US" altLang="ko-KR" sz="600" dirty="0">
                <a:latin typeface="Times New Roman" pitchFamily="18" charset="0"/>
                <a:ea typeface="굴림" pitchFamily="50" charset="-127"/>
              </a:rPr>
              <a:t>()</a:t>
            </a:r>
            <a:endParaRPr kumimoji="0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8073857" y="4691529"/>
            <a:ext cx="956079" cy="441960"/>
          </a:xfrm>
          <a:prstGeom prst="rect">
            <a:avLst/>
          </a:prstGeom>
          <a:ln w="952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Times New Roman" pitchFamily="18" charset="0"/>
                <a:ea typeface="굴림" pitchFamily="50" charset="-127"/>
              </a:rPr>
              <a:t>New </a:t>
            </a:r>
            <a:r>
              <a:rPr lang="en-US" altLang="ko-KR" sz="600" dirty="0" err="1">
                <a:latin typeface="Times New Roman" pitchFamily="18" charset="0"/>
                <a:ea typeface="굴림" pitchFamily="50" charset="-127"/>
              </a:rPr>
              <a:t>DataOutputStream</a:t>
            </a:r>
            <a:r>
              <a:rPr lang="en-US" altLang="ko-KR" sz="600" dirty="0">
                <a:latin typeface="Times New Roman" pitchFamily="18" charset="0"/>
                <a:ea typeface="굴림" pitchFamily="50" charset="-127"/>
              </a:rPr>
              <a:t>()</a:t>
            </a:r>
            <a:endParaRPr kumimoji="0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921469" y="4680267"/>
            <a:ext cx="956079" cy="441960"/>
          </a:xfrm>
          <a:prstGeom prst="rect">
            <a:avLst/>
          </a:prstGeom>
          <a:ln w="952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Times New Roman" pitchFamily="18" charset="0"/>
                <a:ea typeface="굴림" pitchFamily="50" charset="-127"/>
              </a:rPr>
              <a:t>object</a:t>
            </a:r>
            <a:endParaRPr kumimoji="0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914569" y="5168072"/>
            <a:ext cx="956079" cy="441960"/>
          </a:xfrm>
          <a:prstGeom prst="rect">
            <a:avLst/>
          </a:prstGeom>
          <a:ln w="952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Times New Roman" pitchFamily="18" charset="0"/>
                <a:ea typeface="굴림" pitchFamily="50" charset="-127"/>
              </a:rPr>
              <a:t>object</a:t>
            </a:r>
            <a:endParaRPr kumimoji="0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" name="아래쪽 화살표 2"/>
          <p:cNvSpPr/>
          <p:nvPr/>
        </p:nvSpPr>
        <p:spPr bwMode="auto">
          <a:xfrm rot="5400000">
            <a:off x="7839526" y="4748171"/>
            <a:ext cx="240933" cy="320963"/>
          </a:xfrm>
          <a:prstGeom prst="downArrow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아래쪽 화살표 31"/>
          <p:cNvSpPr/>
          <p:nvPr/>
        </p:nvSpPr>
        <p:spPr bwMode="auto">
          <a:xfrm rot="5400000">
            <a:off x="7829054" y="5218414"/>
            <a:ext cx="240933" cy="320963"/>
          </a:xfrm>
          <a:prstGeom prst="downArrow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8070808" y="5624561"/>
            <a:ext cx="956079" cy="441960"/>
          </a:xfrm>
          <a:prstGeom prst="rect">
            <a:avLst/>
          </a:prstGeom>
          <a:ln w="952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 err="1">
                <a:latin typeface="Times New Roman" pitchFamily="18" charset="0"/>
                <a:ea typeface="굴림" pitchFamily="50" charset="-127"/>
              </a:rPr>
              <a:t>sendResponseMessage</a:t>
            </a:r>
            <a:r>
              <a:rPr lang="en-US" altLang="ko-KR" sz="600" dirty="0">
                <a:latin typeface="Times New Roman" pitchFamily="18" charset="0"/>
                <a:ea typeface="굴림" pitchFamily="50" charset="-127"/>
              </a:rPr>
              <a:t>()</a:t>
            </a:r>
            <a:endParaRPr kumimoji="0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7" name="직선 연결선 6"/>
          <p:cNvCxnSpPr>
            <a:stCxn id="30" idx="1"/>
          </p:cNvCxnSpPr>
          <p:nvPr/>
        </p:nvCxnSpPr>
        <p:spPr bwMode="auto">
          <a:xfrm flipH="1">
            <a:off x="6497890" y="4901247"/>
            <a:ext cx="423579" cy="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/>
          <p:cNvCxnSpPr/>
          <p:nvPr/>
        </p:nvCxnSpPr>
        <p:spPr bwMode="auto">
          <a:xfrm flipH="1">
            <a:off x="6490990" y="5385559"/>
            <a:ext cx="423579" cy="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6497890" y="4901247"/>
            <a:ext cx="0" cy="47764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 flipH="1">
            <a:off x="6187440" y="5122227"/>
            <a:ext cx="303550" cy="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>
            <a:off x="6187440" y="5122227"/>
            <a:ext cx="0" cy="723314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화살표 연결선 40"/>
          <p:cNvCxnSpPr>
            <a:endCxn id="34" idx="1"/>
          </p:cNvCxnSpPr>
          <p:nvPr/>
        </p:nvCxnSpPr>
        <p:spPr bwMode="auto">
          <a:xfrm>
            <a:off x="6187440" y="5845541"/>
            <a:ext cx="188336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152234" y="5654172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Input Parameter in method ( </a:t>
            </a:r>
            <a:r>
              <a:rPr lang="en-US" altLang="ko-KR" sz="600" dirty="0" err="1"/>
              <a:t>sendResponseMessage</a:t>
            </a:r>
            <a:r>
              <a:rPr lang="en-US" altLang="ko-KR" sz="600" dirty="0"/>
              <a:t>() )</a:t>
            </a:r>
          </a:p>
          <a:p>
            <a:br>
              <a:rPr lang="en-US" altLang="ko-KR" sz="600" dirty="0">
                <a:hlinkClick r:id="rId4"/>
              </a:rPr>
            </a:br>
            <a:endParaRPr lang="ko-KR" altLang="en-US" sz="600" dirty="0"/>
          </a:p>
        </p:txBody>
      </p:sp>
      <p:sp>
        <p:nvSpPr>
          <p:cNvPr id="36" name="직사각형 35"/>
          <p:cNvSpPr/>
          <p:nvPr/>
        </p:nvSpPr>
        <p:spPr bwMode="auto">
          <a:xfrm>
            <a:off x="4678745" y="3016912"/>
            <a:ext cx="956079" cy="252199"/>
          </a:xfrm>
          <a:prstGeom prst="rect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latin typeface="Times New Roman" pitchFamily="18" charset="0"/>
                <a:ea typeface="굴림" pitchFamily="50" charset="-127"/>
              </a:rPr>
              <a:t>Create Socket</a:t>
            </a:r>
            <a:r>
              <a:rPr lang="en-US" altLang="ko-KR" sz="800" dirty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(port)</a:t>
            </a:r>
            <a:endParaRPr lang="en-US" altLang="ko-KR" sz="800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6404090" y="3656573"/>
            <a:ext cx="956079" cy="200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Send port number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socket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8064409" y="4211289"/>
            <a:ext cx="956079" cy="441960"/>
          </a:xfrm>
          <a:prstGeom prst="rect">
            <a:avLst/>
          </a:prstGeom>
          <a:ln w="952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latin typeface="Times New Roman" pitchFamily="18" charset="0"/>
                <a:ea typeface="굴림" pitchFamily="50" charset="-127"/>
              </a:rPr>
              <a:t>Define socket = </a:t>
            </a:r>
            <a:r>
              <a:rPr lang="en-US" altLang="ko-KR" sz="600" dirty="0" err="1">
                <a:latin typeface="Times New Roman" pitchFamily="18" charset="0"/>
                <a:ea typeface="굴림" pitchFamily="50" charset="-127"/>
              </a:rPr>
              <a:t>this.</a:t>
            </a:r>
            <a:r>
              <a:rPr lang="en-US" altLang="ko-KR" sz="600" dirty="0" err="1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socket</a:t>
            </a:r>
            <a:endParaRPr kumimoji="0" lang="ko-KR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57200" y="3450758"/>
            <a:ext cx="3514165" cy="2646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88399" y="4904310"/>
            <a:ext cx="4572000" cy="19543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/>
              <a:t>File Input/</a:t>
            </a:r>
            <a:r>
              <a:rPr lang="en-US" altLang="ko-KR" sz="1100" dirty="0" err="1"/>
              <a:t>OutputStream</a:t>
            </a:r>
            <a:r>
              <a:rPr lang="en-US" altLang="ko-KR" sz="1100" dirty="0"/>
              <a:t> Create</a:t>
            </a:r>
          </a:p>
          <a:p>
            <a:r>
              <a:rPr lang="en-US" altLang="ko-KR" sz="1100" dirty="0"/>
              <a:t>If in case of </a:t>
            </a:r>
            <a:r>
              <a:rPr lang="en-US" altLang="ko-KR" sz="1100" dirty="0" err="1"/>
              <a:t>InputStream</a:t>
            </a:r>
            <a:r>
              <a:rPr lang="en-US" altLang="ko-KR" sz="1100" dirty="0"/>
              <a:t>, </a:t>
            </a:r>
          </a:p>
          <a:p>
            <a:r>
              <a:rPr lang="en-US" altLang="ko-KR" sz="1100" dirty="0"/>
              <a:t>Send this in buffer </a:t>
            </a:r>
          </a:p>
          <a:p>
            <a:endParaRPr lang="en-US" altLang="ko-KR" sz="1100" dirty="0"/>
          </a:p>
          <a:p>
            <a:r>
              <a:rPr lang="en-US" altLang="ko-KR" sz="1100" u="sng" dirty="0"/>
              <a:t>A stream is a way to connect </a:t>
            </a:r>
          </a:p>
          <a:p>
            <a:r>
              <a:rPr lang="en-US" altLang="ko-KR" sz="1100" u="sng" dirty="0"/>
              <a:t>a program with an I / O object </a:t>
            </a:r>
          </a:p>
          <a:p>
            <a:r>
              <a:rPr lang="en-US" altLang="ko-KR" sz="1100" u="sng" dirty="0"/>
              <a:t>to send and receive data.</a:t>
            </a:r>
          </a:p>
          <a:p>
            <a:endParaRPr lang="en-US" altLang="ko-KR" sz="1100" u="sng" dirty="0"/>
          </a:p>
          <a:p>
            <a:r>
              <a:rPr lang="en-US" altLang="ko-KR" sz="1100" u="sng" dirty="0"/>
              <a:t>An </a:t>
            </a:r>
            <a:r>
              <a:rPr lang="en-US" altLang="ko-KR" sz="1100" u="sng" dirty="0" err="1"/>
              <a:t>InputStream</a:t>
            </a:r>
            <a:r>
              <a:rPr lang="en-US" altLang="ko-KR" sz="1100" u="sng" dirty="0"/>
              <a:t> is an object t</a:t>
            </a:r>
          </a:p>
          <a:p>
            <a:r>
              <a:rPr lang="en-US" altLang="ko-KR" sz="1100" u="sng" dirty="0"/>
              <a:t>hat reads data, and an </a:t>
            </a:r>
            <a:r>
              <a:rPr lang="en-US" altLang="ko-KR" sz="1100" u="sng" dirty="0" err="1"/>
              <a:t>OutputStream</a:t>
            </a:r>
            <a:r>
              <a:rPr lang="en-US" altLang="ko-KR" sz="1100" u="sng" dirty="0"/>
              <a:t> </a:t>
            </a:r>
          </a:p>
          <a:p>
            <a:r>
              <a:rPr lang="en-US" altLang="ko-KR" sz="1100" u="sng" dirty="0"/>
              <a:t>is an object that sends data.</a:t>
            </a:r>
          </a:p>
        </p:txBody>
      </p:sp>
      <p:cxnSp>
        <p:nvCxnSpPr>
          <p:cNvPr id="18" name="꺾인 연결선 17"/>
          <p:cNvCxnSpPr>
            <a:stCxn id="8" idx="3"/>
          </p:cNvCxnSpPr>
          <p:nvPr/>
        </p:nvCxnSpPr>
        <p:spPr bwMode="auto">
          <a:xfrm>
            <a:off x="3971365" y="3583064"/>
            <a:ext cx="600635" cy="1446055"/>
          </a:xfrm>
          <a:prstGeom prst="bentConnector2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66730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Server in Java(5/8)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254587"/>
            <a:ext cx="8229600" cy="4953000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  <a:ea typeface="굴림" panose="020B0600000101010101" pitchFamily="50" charset="-127"/>
              </a:rPr>
              <a:t>HttpRequest.Class (Upgrade)</a:t>
            </a:r>
            <a:endParaRPr lang="ko-KR" altLang="en-US" dirty="0">
              <a:solidFill>
                <a:schemeClr val="accent2"/>
              </a:solidFill>
            </a:endParaRPr>
          </a:p>
          <a:p>
            <a:endParaRPr lang="ko-KR" altLang="en-US" dirty="0">
              <a:solidFill>
                <a:schemeClr val="accent2"/>
              </a:solidFill>
            </a:endParaRPr>
          </a:p>
          <a:p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11215" y="3314487"/>
            <a:ext cx="507222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* Mission 3 :  STATUS CODE 200 OK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- You should respond normally.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* Mission 4 :  STATUS CODE 404 NOT FOUND(EXCEPTION HANDLING)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- You should be able to handle exceptions when sending to arbitrary paths.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* Mission 5 :  STATUS CODE 400 NOT BAD REQUEST(HTTP PROTOCOL VERSION)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- When sending to HTTP version 1.0, it should be possible to make an incorrect 	response.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3" y="1668153"/>
            <a:ext cx="4123272" cy="493248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 bwMode="auto">
          <a:xfrm>
            <a:off x="681318" y="2142566"/>
            <a:ext cx="1137958" cy="9581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81318" y="5462587"/>
            <a:ext cx="1137958" cy="8572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96595" y="6319174"/>
            <a:ext cx="1175043" cy="11496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87162" y="1659187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After displaying the browser’s http request message, we will analyze the request and send an appropriate response.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First, we should extract the file name from the request line with the aid of the </a:t>
            </a:r>
            <a:r>
              <a:rPr lang="en-US" altLang="ko-KR" sz="1600" dirty="0" err="1">
                <a:solidFill>
                  <a:srgbClr val="FF0000"/>
                </a:solidFill>
              </a:rPr>
              <a:t>StringTokenizer</a:t>
            </a:r>
            <a:r>
              <a:rPr lang="en-US" altLang="ko-KR" sz="1600" dirty="0">
                <a:solidFill>
                  <a:srgbClr val="FF0000"/>
                </a:solidFill>
              </a:rPr>
              <a:t> class.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(next page </a:t>
            </a:r>
            <a:r>
              <a:rPr lang="en-US" altLang="ko-KR" sz="1600" dirty="0" err="1">
                <a:solidFill>
                  <a:srgbClr val="FF0000"/>
                </a:solidFill>
              </a:rPr>
              <a:t>StringTokenizer</a:t>
            </a:r>
            <a:r>
              <a:rPr lang="en-US" altLang="ko-KR" sz="1600" dirty="0">
                <a:solidFill>
                  <a:srgbClr val="FF0000"/>
                </a:solidFill>
              </a:rPr>
              <a:t> API)</a:t>
            </a:r>
          </a:p>
        </p:txBody>
      </p:sp>
      <p:cxnSp>
        <p:nvCxnSpPr>
          <p:cNvPr id="22" name="꺾인 연결선 21"/>
          <p:cNvCxnSpPr>
            <a:stCxn id="17" idx="3"/>
          </p:cNvCxnSpPr>
          <p:nvPr/>
        </p:nvCxnSpPr>
        <p:spPr bwMode="auto">
          <a:xfrm>
            <a:off x="1819276" y="2190471"/>
            <a:ext cx="2391939" cy="106215"/>
          </a:xfrm>
          <a:prstGeom prst="bentConnector3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08215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2227" y="1431236"/>
            <a:ext cx="3124573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sz="1100" dirty="0"/>
          </a:p>
          <a:p>
            <a:r>
              <a:rPr lang="en-US" altLang="ko-KR" sz="1100" b="1" dirty="0"/>
              <a:t>source</a:t>
            </a:r>
            <a:r>
              <a:rPr lang="en-US" altLang="ko-KR" sz="1100" dirty="0"/>
              <a:t>  </a:t>
            </a:r>
          </a:p>
          <a:p>
            <a:endParaRPr lang="en-US" altLang="ko-KR" sz="1100" dirty="0"/>
          </a:p>
          <a:p>
            <a:r>
              <a:rPr lang="en-US" altLang="ko-KR" sz="1100" dirty="0"/>
              <a:t>String </a:t>
            </a:r>
            <a:r>
              <a:rPr lang="en-US" altLang="ko-KR" sz="1100" dirty="0" err="1"/>
              <a:t>str</a:t>
            </a:r>
            <a:r>
              <a:rPr lang="en-US" altLang="ko-KR" sz="1100" dirty="0"/>
              <a:t> = "1101,</a:t>
            </a:r>
            <a:r>
              <a:rPr lang="ko-KR" altLang="en-US" sz="1100" dirty="0"/>
              <a:t>한송이</a:t>
            </a:r>
            <a:r>
              <a:rPr lang="en-US" altLang="ko-KR" sz="1100" dirty="0"/>
              <a:t>,45,67,89,100";</a:t>
            </a:r>
          </a:p>
          <a:p>
            <a:r>
              <a:rPr lang="en-US" altLang="ko-KR" sz="1100" dirty="0"/>
              <a:t>  </a:t>
            </a:r>
            <a:r>
              <a:rPr lang="en-US" altLang="ko-KR" sz="1100" dirty="0" err="1"/>
              <a:t>StringTokenizer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st</a:t>
            </a:r>
            <a:r>
              <a:rPr lang="en-US" altLang="ko-KR" sz="1100" dirty="0"/>
              <a:t> = new </a:t>
            </a:r>
            <a:r>
              <a:rPr lang="en-US" altLang="ko-KR" sz="1100" dirty="0" err="1"/>
              <a:t>StringTokenizer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str</a:t>
            </a:r>
            <a:r>
              <a:rPr lang="en-US" altLang="ko-KR" sz="1100" dirty="0"/>
              <a:t>, ",");</a:t>
            </a:r>
          </a:p>
          <a:p>
            <a:r>
              <a:rPr lang="en-US" altLang="ko-KR" sz="1100" dirty="0"/>
              <a:t>  String [] array = new String[</a:t>
            </a:r>
            <a:r>
              <a:rPr lang="en-US" altLang="ko-KR" sz="1100" dirty="0" err="1"/>
              <a:t>st.countTokens</a:t>
            </a:r>
            <a:r>
              <a:rPr lang="en-US" altLang="ko-KR" sz="1100" dirty="0"/>
              <a:t>()];</a:t>
            </a:r>
          </a:p>
          <a:p>
            <a:r>
              <a:rPr lang="en-US" altLang="ko-KR" sz="1100" dirty="0"/>
              <a:t>  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 0;</a:t>
            </a:r>
          </a:p>
          <a:p>
            <a:r>
              <a:rPr lang="en-US" altLang="ko-KR" sz="1100" dirty="0"/>
              <a:t>  while(</a:t>
            </a:r>
            <a:r>
              <a:rPr lang="en-US" altLang="ko-KR" sz="1100" dirty="0" err="1"/>
              <a:t>st.hasMoreElements</a:t>
            </a:r>
            <a:r>
              <a:rPr lang="en-US" altLang="ko-KR" sz="1100" dirty="0"/>
              <a:t>()){</a:t>
            </a:r>
          </a:p>
          <a:p>
            <a:r>
              <a:rPr lang="en-US" altLang="ko-KR" sz="1100" dirty="0"/>
              <a:t>   array[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++] = </a:t>
            </a:r>
            <a:r>
              <a:rPr lang="en-US" altLang="ko-KR" sz="1100" dirty="0" err="1"/>
              <a:t>st.nextToken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  }</a:t>
            </a:r>
          </a:p>
          <a:p>
            <a:r>
              <a:rPr lang="en-US" altLang="ko-KR" sz="1100" dirty="0"/>
              <a:t>  for(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&lt; </a:t>
            </a:r>
            <a:r>
              <a:rPr lang="en-US" altLang="ko-KR" sz="1100" dirty="0" err="1"/>
              <a:t>array.length</a:t>
            </a:r>
            <a:r>
              <a:rPr lang="en-US" altLang="ko-KR" sz="1100" dirty="0"/>
              <a:t> 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++){</a:t>
            </a:r>
          </a:p>
          <a:p>
            <a:r>
              <a:rPr lang="en-US" altLang="ko-KR" sz="1100" dirty="0"/>
              <a:t>  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(array[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]); </a:t>
            </a:r>
          </a:p>
          <a:p>
            <a:r>
              <a:rPr lang="en-US" altLang="ko-KR" sz="1100" dirty="0"/>
              <a:t>  }</a:t>
            </a:r>
          </a:p>
          <a:p>
            <a:endParaRPr lang="ko-KR" altLang="en-US" sz="1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Server in Java(6/8)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254587"/>
            <a:ext cx="5168348" cy="882326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ea typeface="굴림" panose="020B0600000101010101" pitchFamily="50" charset="-127"/>
              </a:rPr>
              <a:t>StringTokenizer</a:t>
            </a:r>
            <a:r>
              <a:rPr lang="en-US" altLang="ko-KR" b="1" dirty="0">
                <a:solidFill>
                  <a:schemeClr val="accent1"/>
                </a:solidFill>
                <a:ea typeface="굴림" panose="020B0600000101010101" pitchFamily="50" charset="-127"/>
              </a:rPr>
              <a:t> Class</a:t>
            </a:r>
            <a:endParaRPr lang="ko-KR" altLang="en-US" dirty="0">
              <a:solidFill>
                <a:schemeClr val="accent1"/>
              </a:solidFill>
            </a:endParaRPr>
          </a:p>
          <a:p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109525" y="1881415"/>
            <a:ext cx="8666727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err="1"/>
              <a:t>StringTokenizer</a:t>
            </a:r>
            <a:r>
              <a:rPr lang="en-US" altLang="ko-KR" sz="1100" b="1" dirty="0"/>
              <a:t> Class for truncating strings.</a:t>
            </a:r>
          </a:p>
          <a:p>
            <a:r>
              <a:rPr lang="en-US" altLang="ko-KR" sz="1100" dirty="0"/>
              <a:t> </a:t>
            </a:r>
          </a:p>
          <a:p>
            <a:r>
              <a:rPr lang="en-US" altLang="ko-KR" sz="1100" dirty="0"/>
              <a:t>Introduces two popular constructors in </a:t>
            </a:r>
            <a:r>
              <a:rPr lang="en-US" altLang="ko-KR" sz="1100" dirty="0" err="1"/>
              <a:t>StringTokenizer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For more in-depth instructions, see </a:t>
            </a:r>
            <a:r>
              <a:rPr lang="en-US" altLang="ko-KR" sz="1100" dirty="0" err="1"/>
              <a:t>api</a:t>
            </a:r>
            <a:r>
              <a:rPr lang="en-US" altLang="ko-KR" sz="1100" dirty="0"/>
              <a:t> (see Java API for the rest).</a:t>
            </a:r>
          </a:p>
          <a:p>
            <a:endParaRPr lang="en-US" altLang="ko-KR" sz="1100" dirty="0"/>
          </a:p>
          <a:p>
            <a:r>
              <a:rPr lang="en-US" altLang="ko-KR" sz="1100" b="1" dirty="0" err="1"/>
              <a:t>StringTokenizer</a:t>
            </a:r>
            <a:r>
              <a:rPr lang="en-US" altLang="ko-KR" sz="1100" b="1" dirty="0"/>
              <a:t> (String </a:t>
            </a:r>
            <a:r>
              <a:rPr lang="en-US" altLang="ko-KR" sz="1100" b="1" dirty="0" err="1"/>
              <a:t>str</a:t>
            </a:r>
            <a:r>
              <a:rPr lang="en-US" altLang="ko-KR" sz="1100" b="1" dirty="0"/>
              <a:t>) </a:t>
            </a:r>
          </a:p>
          <a:p>
            <a:r>
              <a:rPr lang="en-US" altLang="ko-KR" sz="1100" dirty="0"/>
              <a:t>Creates a tokenizer object for truncating a </a:t>
            </a:r>
            <a:r>
              <a:rPr lang="en-US" altLang="ko-KR" sz="1100" dirty="0" err="1"/>
              <a:t>str</a:t>
            </a:r>
            <a:r>
              <a:rPr lang="en-US" altLang="ko-KR" sz="1100" dirty="0"/>
              <a:t> string. </a:t>
            </a:r>
          </a:p>
          <a:p>
            <a:r>
              <a:rPr lang="en-US" altLang="ko-KR" sz="1100" dirty="0"/>
              <a:t>Cut the string based on 'space bar' because you do not fill in the criteria to cut.</a:t>
            </a:r>
          </a:p>
          <a:p>
            <a:endParaRPr lang="en-US" altLang="ko-KR" sz="1100" dirty="0"/>
          </a:p>
          <a:p>
            <a:r>
              <a:rPr lang="en-US" altLang="ko-KR" sz="1100" b="1" dirty="0" err="1"/>
              <a:t>StringTokenizer</a:t>
            </a:r>
            <a:r>
              <a:rPr lang="en-US" altLang="ko-KR" sz="1100" b="1" dirty="0"/>
              <a:t> (String </a:t>
            </a:r>
            <a:r>
              <a:rPr lang="en-US" altLang="ko-KR" sz="1100" b="1" dirty="0" err="1"/>
              <a:t>str</a:t>
            </a:r>
            <a:r>
              <a:rPr lang="en-US" altLang="ko-KR" sz="1100" b="1" dirty="0"/>
              <a:t>, String split) </a:t>
            </a:r>
          </a:p>
          <a:p>
            <a:r>
              <a:rPr lang="en-US" altLang="ko-KR" sz="1100" dirty="0"/>
              <a:t>Creates a tokenizer object for truncating the </a:t>
            </a:r>
            <a:r>
              <a:rPr lang="en-US" altLang="ko-KR" sz="1100" dirty="0" err="1"/>
              <a:t>str</a:t>
            </a:r>
            <a:r>
              <a:rPr lang="en-US" altLang="ko-KR" sz="1100" dirty="0"/>
              <a:t> string. </a:t>
            </a:r>
          </a:p>
          <a:p>
            <a:r>
              <a:rPr lang="en-US" altLang="ko-KR" sz="1100" dirty="0"/>
              <a:t>Cuts characters based on the string entered in split. </a:t>
            </a:r>
          </a:p>
          <a:p>
            <a:r>
              <a:rPr lang="en-US" altLang="ko-KR" sz="1100" dirty="0"/>
              <a:t>The base character is destroyed in the string.</a:t>
            </a:r>
          </a:p>
          <a:p>
            <a:endParaRPr lang="en-US" altLang="ko-KR" sz="1100" dirty="0"/>
          </a:p>
          <a:p>
            <a:r>
              <a:rPr lang="en-US" altLang="ko-KR" sz="1100" dirty="0"/>
              <a:t>Here are three of the most frequently used methods.</a:t>
            </a:r>
          </a:p>
          <a:p>
            <a:endParaRPr lang="en-US" altLang="ko-KR" sz="1100" dirty="0"/>
          </a:p>
          <a:p>
            <a:r>
              <a:rPr lang="en-US" altLang="ko-KR" sz="1100" b="1" dirty="0" err="1"/>
              <a:t>countTokens</a:t>
            </a:r>
            <a:r>
              <a:rPr lang="en-US" altLang="ko-KR" sz="1100" b="1" dirty="0"/>
              <a:t> () </a:t>
            </a:r>
          </a:p>
          <a:p>
            <a:r>
              <a:rPr lang="en-US" altLang="ko-KR" sz="1100" dirty="0"/>
              <a:t>Returns the number of tokens that the string will have as a result of truncation. I can see how many are cut off.</a:t>
            </a:r>
          </a:p>
          <a:p>
            <a:endParaRPr lang="en-US" altLang="ko-KR" sz="1100" dirty="0"/>
          </a:p>
          <a:p>
            <a:r>
              <a:rPr lang="en-US" altLang="ko-KR" sz="1100" b="1" dirty="0" err="1"/>
              <a:t>Strng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nextToken</a:t>
            </a:r>
            <a:r>
              <a:rPr lang="en-US" altLang="ko-KR" sz="1100" b="1" dirty="0"/>
              <a:t> () </a:t>
            </a:r>
          </a:p>
          <a:p>
            <a:r>
              <a:rPr lang="en-US" altLang="ko-KR" sz="1100" dirty="0"/>
              <a:t>Tokenizer receives sequential tokens through the next token. Cut one token from the front. The next time </a:t>
            </a:r>
            <a:r>
              <a:rPr lang="en-US" altLang="ko-KR" sz="1100" dirty="0" err="1"/>
              <a:t>nextToken</a:t>
            </a:r>
            <a:r>
              <a:rPr lang="en-US" altLang="ko-KR" sz="1100" dirty="0"/>
              <a:t> () returns the next string in the string received this time.</a:t>
            </a:r>
          </a:p>
          <a:p>
            <a:endParaRPr lang="en-US" altLang="ko-KR" sz="1100" b="1" dirty="0"/>
          </a:p>
          <a:p>
            <a:r>
              <a:rPr lang="en-US" altLang="ko-KR" sz="1100" b="1" dirty="0" err="1"/>
              <a:t>boolean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hasMoreElements</a:t>
            </a:r>
            <a:r>
              <a:rPr lang="en-US" altLang="ko-KR" sz="1100" b="1" dirty="0"/>
              <a:t> () </a:t>
            </a:r>
          </a:p>
          <a:p>
            <a:r>
              <a:rPr lang="en-US" altLang="ko-KR" sz="1100" dirty="0"/>
              <a:t>Check if there are more tokens to receive in the current tokenizer.</a:t>
            </a:r>
          </a:p>
          <a:p>
            <a:endParaRPr lang="en-US" altLang="ko-KR" sz="1100" dirty="0"/>
          </a:p>
          <a:p>
            <a:r>
              <a:rPr lang="en-US" altLang="ko-KR" sz="1100" u="sng" dirty="0"/>
              <a:t>(</a:t>
            </a:r>
            <a:r>
              <a:rPr lang="en-US" altLang="ko-KR" sz="1100" u="sng" dirty="0" err="1"/>
              <a:t>StringTokenizer</a:t>
            </a:r>
            <a:r>
              <a:rPr lang="en-US" altLang="ko-KR" sz="1100" u="sng" dirty="0"/>
              <a:t> </a:t>
            </a:r>
            <a:r>
              <a:rPr lang="en-US" altLang="ko-KR" sz="1100" u="sng" dirty="0" err="1"/>
              <a:t>api</a:t>
            </a:r>
            <a:r>
              <a:rPr lang="en-US" altLang="ko-KR" sz="1100" u="sng" dirty="0"/>
              <a:t> address:</a:t>
            </a:r>
          </a:p>
          <a:p>
            <a:r>
              <a:rPr lang="en-US" altLang="ko-KR" sz="1100" u="sng" dirty="0"/>
              <a:t>https://docs.oracle.com/javase/8/docs/api/index.html?java/util/StringTokenizer.html)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42543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Server in Java(7/8)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4129" y="1263465"/>
            <a:ext cx="8229600" cy="4953000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  <a:ea typeface="굴림" panose="020B0600000101010101" pitchFamily="50" charset="-127"/>
              </a:rPr>
              <a:t>HttpRequest.Class (Upgrade)</a:t>
            </a:r>
            <a:endParaRPr lang="ko-KR" altLang="en-US" dirty="0">
              <a:solidFill>
                <a:schemeClr val="accent2"/>
              </a:solidFill>
            </a:endParaRPr>
          </a:p>
          <a:p>
            <a:endParaRPr lang="ko-KR" altLang="en-US" dirty="0">
              <a:solidFill>
                <a:schemeClr val="accent2"/>
              </a:solidFill>
            </a:endParaRPr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29" y="1775534"/>
            <a:ext cx="6055751" cy="508246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59180" y="520052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Since we have the file name, open the file and if it does not exist, the </a:t>
            </a:r>
            <a:r>
              <a:rPr lang="en-US" altLang="ko-KR" dirty="0">
                <a:solidFill>
                  <a:srgbClr val="FF0000"/>
                </a:solidFill>
              </a:rPr>
              <a:t>FileInputStream(), DataOutputStream() </a:t>
            </a:r>
            <a:r>
              <a:rPr lang="en-US" altLang="ko-KR" dirty="0"/>
              <a:t>constructor will throw the FileNotFoundException and terminating the thread.</a:t>
            </a:r>
          </a:p>
        </p:txBody>
      </p:sp>
      <p:cxnSp>
        <p:nvCxnSpPr>
          <p:cNvPr id="15" name="꺾인 연결선 14"/>
          <p:cNvCxnSpPr>
            <a:stCxn id="8" idx="3"/>
            <a:endCxn id="12" idx="1"/>
          </p:cNvCxnSpPr>
          <p:nvPr/>
        </p:nvCxnSpPr>
        <p:spPr bwMode="auto">
          <a:xfrm flipV="1">
            <a:off x="3825240" y="5939192"/>
            <a:ext cx="633940" cy="34623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직사각형 7"/>
          <p:cNvSpPr/>
          <p:nvPr/>
        </p:nvSpPr>
        <p:spPr bwMode="auto">
          <a:xfrm>
            <a:off x="346529" y="5892996"/>
            <a:ext cx="3478711" cy="78486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102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Server in Java(8/8)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4129" y="1263465"/>
            <a:ext cx="8229600" cy="4953000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  <a:ea typeface="굴림" panose="020B0600000101010101" pitchFamily="50" charset="-127"/>
              </a:rPr>
              <a:t>HttpRequest.Class (Upgrade)</a:t>
            </a:r>
            <a:endParaRPr lang="ko-KR" altLang="en-US" dirty="0">
              <a:solidFill>
                <a:schemeClr val="accent2"/>
              </a:solidFill>
            </a:endParaRPr>
          </a:p>
          <a:p>
            <a:endParaRPr lang="ko-KR" altLang="en-US" dirty="0">
              <a:solidFill>
                <a:schemeClr val="accent2"/>
              </a:solidFill>
            </a:endParaRP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91" y="1917575"/>
            <a:ext cx="5600700" cy="48390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71073" y="340230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 </a:t>
            </a:r>
            <a:r>
              <a:rPr lang="ko-KR" altLang="en-US" sz="1200" dirty="0" err="1">
                <a:solidFill>
                  <a:srgbClr val="FF0000"/>
                </a:solidFill>
              </a:rPr>
              <a:t>Mission</a:t>
            </a:r>
            <a:r>
              <a:rPr lang="ko-KR" altLang="en-US" sz="1200" dirty="0">
                <a:solidFill>
                  <a:srgbClr val="FF0000"/>
                </a:solidFill>
              </a:rPr>
              <a:t> 6 :  CONTENT LENGTH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	-  </a:t>
            </a:r>
            <a:r>
              <a:rPr lang="ko-KR" altLang="en-US" sz="1200" dirty="0" err="1">
                <a:solidFill>
                  <a:srgbClr val="FF0000"/>
                </a:solidFill>
              </a:rPr>
              <a:t>You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have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to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set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size</a:t>
            </a:r>
            <a:r>
              <a:rPr lang="ko-KR" altLang="en-US" sz="1200" dirty="0">
                <a:solidFill>
                  <a:srgbClr val="FF0000"/>
                </a:solidFill>
              </a:rPr>
              <a:t> of 1024 of </a:t>
            </a:r>
            <a:r>
              <a:rPr lang="ko-KR" altLang="en-US" sz="1200" dirty="0" err="1">
                <a:solidFill>
                  <a:srgbClr val="FF0000"/>
                </a:solidFill>
              </a:rPr>
              <a:t>data</a:t>
            </a:r>
            <a:endParaRPr lang="ko-KR" altLang="en-US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* </a:t>
            </a:r>
            <a:r>
              <a:rPr lang="ko-KR" altLang="en-US" sz="1200" dirty="0" err="1">
                <a:solidFill>
                  <a:srgbClr val="FF0000"/>
                </a:solidFill>
              </a:rPr>
              <a:t>Mission</a:t>
            </a:r>
            <a:r>
              <a:rPr lang="ko-KR" altLang="en-US" sz="1200" dirty="0">
                <a:solidFill>
                  <a:srgbClr val="FF0000"/>
                </a:solidFill>
              </a:rPr>
              <a:t> 7 :  CONTENT TYPE TEXT/HTML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	- </a:t>
            </a:r>
            <a:r>
              <a:rPr lang="ko-KR" altLang="en-US" sz="1200" dirty="0" err="1">
                <a:solidFill>
                  <a:srgbClr val="FF0000"/>
                </a:solidFill>
              </a:rPr>
              <a:t>You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should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be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able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to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send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the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content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type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as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text</a:t>
            </a:r>
            <a:r>
              <a:rPr lang="ko-KR" altLang="en-US" sz="12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* </a:t>
            </a:r>
            <a:r>
              <a:rPr lang="ko-KR" altLang="en-US" sz="1200" dirty="0" err="1">
                <a:solidFill>
                  <a:srgbClr val="FF0000"/>
                </a:solidFill>
              </a:rPr>
              <a:t>Mission</a:t>
            </a:r>
            <a:r>
              <a:rPr lang="ko-KR" altLang="en-US" sz="1200" dirty="0">
                <a:solidFill>
                  <a:srgbClr val="FF0000"/>
                </a:solidFill>
              </a:rPr>
              <a:t> 8 :  CONTENT TYPE IMAGE/JPEG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	- </a:t>
            </a:r>
            <a:r>
              <a:rPr lang="ko-KR" altLang="en-US" sz="1200" dirty="0" err="1">
                <a:solidFill>
                  <a:srgbClr val="FF0000"/>
                </a:solidFill>
              </a:rPr>
              <a:t>You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should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be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able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to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send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the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content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type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as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image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575560" y="3229804"/>
            <a:ext cx="205740" cy="17249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799649" y="3008875"/>
            <a:ext cx="158691" cy="13056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80160" y="5211005"/>
            <a:ext cx="114300" cy="12299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460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Port forwarding (1/2)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7529" y="1378368"/>
            <a:ext cx="82475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Port forwarding </a:t>
            </a:r>
            <a:r>
              <a:rPr lang="en-US" altLang="ko-KR" dirty="0"/>
              <a:t>or port mapping is a network address that </a:t>
            </a:r>
            <a:r>
              <a:rPr lang="en-US" altLang="ko-KR" dirty="0">
                <a:solidFill>
                  <a:srgbClr val="FF0000"/>
                </a:solidFill>
              </a:rPr>
              <a:t>transfers communication requests from one IP address and port number combination to another </a:t>
            </a:r>
            <a:r>
              <a:rPr lang="en-US" altLang="ko-KR" dirty="0"/>
              <a:t>while packets traverse network gateways such as routers or firewalls in a computer network.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045746" y="2566255"/>
            <a:ext cx="7052507" cy="3910745"/>
            <a:chOff x="387467" y="1816528"/>
            <a:chExt cx="7052507" cy="391074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325" y="1816528"/>
              <a:ext cx="1493649" cy="556308"/>
            </a:xfrm>
            <a:prstGeom prst="rect">
              <a:avLst/>
            </a:prstGeom>
          </p:spPr>
        </p:pic>
        <p:cxnSp>
          <p:nvCxnSpPr>
            <p:cNvPr id="9" name="직선 화살표 연결선 8"/>
            <p:cNvCxnSpPr>
              <a:endCxn id="8" idx="1"/>
            </p:cNvCxnSpPr>
            <p:nvPr/>
          </p:nvCxnSpPr>
          <p:spPr bwMode="auto">
            <a:xfrm flipV="1">
              <a:off x="1630017" y="2094682"/>
              <a:ext cx="4316308" cy="1344258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67" y="3003206"/>
              <a:ext cx="946099" cy="70487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26935" y="3787550"/>
              <a:ext cx="806631" cy="235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/>
                <a:t>Students</a:t>
              </a:r>
              <a:endParaRPr lang="ko-KR" altLang="en-US" sz="1300" b="1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180" y="5170965"/>
              <a:ext cx="1493649" cy="556308"/>
            </a:xfrm>
            <a:prstGeom prst="rect">
              <a:avLst/>
            </a:prstGeom>
          </p:spPr>
        </p:pic>
        <p:cxnSp>
          <p:nvCxnSpPr>
            <p:cNvPr id="13" name="직선 화살표 연결선 12"/>
            <p:cNvCxnSpPr>
              <a:endCxn id="12" idx="1"/>
            </p:cNvCxnSpPr>
            <p:nvPr/>
          </p:nvCxnSpPr>
          <p:spPr bwMode="auto">
            <a:xfrm>
              <a:off x="1630017" y="3438939"/>
              <a:ext cx="4188163" cy="201018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835138" y="5079788"/>
              <a:ext cx="2486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Need to Port Forwarding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200" y="1832009"/>
              <a:ext cx="299953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Check : ipconfig </a:t>
              </a:r>
            </a:p>
            <a:p>
              <a:r>
                <a:rPr lang="en-US" altLang="ko-KR" dirty="0"/>
                <a:t>192.168……</a:t>
              </a:r>
            </a:p>
            <a:p>
              <a:r>
                <a:rPr lang="en-US" altLang="ko-KR" dirty="0"/>
                <a:t>It is local </a:t>
              </a:r>
              <a:r>
                <a:rPr lang="en-US" altLang="ko-KR" dirty="0" err="1"/>
                <a:t>Ip</a:t>
              </a:r>
              <a:r>
                <a:rPr lang="en-US" altLang="ko-KR" dirty="0"/>
                <a:t> </a:t>
              </a:r>
            </a:p>
            <a:p>
              <a:r>
                <a:rPr lang="en-US" altLang="ko-KR" dirty="0"/>
                <a:t>Do no need to port forwarding</a:t>
              </a:r>
              <a:endParaRPr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800" y="3618689"/>
              <a:ext cx="517364" cy="11032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661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98612" y="1600200"/>
            <a:ext cx="9040625" cy="4953000"/>
          </a:xfrm>
        </p:spPr>
        <p:txBody>
          <a:bodyPr/>
          <a:lstStyle/>
          <a:p>
            <a:r>
              <a:rPr lang="en-US" altLang="ko-KR" dirty="0"/>
              <a:t>What to do?</a:t>
            </a:r>
          </a:p>
          <a:p>
            <a:r>
              <a:rPr lang="en-US" altLang="ko-KR" dirty="0"/>
              <a:t>Overview</a:t>
            </a:r>
          </a:p>
          <a:p>
            <a:r>
              <a:rPr lang="en-US" altLang="ko-KR" dirty="0"/>
              <a:t>What is WebServer?</a:t>
            </a:r>
          </a:p>
          <a:p>
            <a:r>
              <a:rPr lang="en-US" altLang="ko-KR" dirty="0"/>
              <a:t>How do you make Multithread Webserver?</a:t>
            </a:r>
          </a:p>
          <a:p>
            <a:r>
              <a:rPr lang="en-US" altLang="ko-KR" dirty="0"/>
              <a:t>WebServer in JAVA	</a:t>
            </a:r>
          </a:p>
          <a:p>
            <a:r>
              <a:rPr lang="en-US" altLang="ko-KR" dirty="0"/>
              <a:t>Port forwarding</a:t>
            </a:r>
          </a:p>
          <a:p>
            <a:r>
              <a:rPr lang="en-US" altLang="ko-KR" dirty="0"/>
              <a:t>Protocol conformance testing tool</a:t>
            </a:r>
          </a:p>
          <a:p>
            <a:r>
              <a:rPr lang="en-US" altLang="ko-KR" dirty="0"/>
              <a:t>DEMO</a:t>
            </a:r>
          </a:p>
          <a:p>
            <a:r>
              <a:rPr lang="en-US" altLang="ko-KR" dirty="0"/>
              <a:t>Appendix (Java &amp; Eclipse Install) – Window, Linux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109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Port forwarding (2/2)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7529" y="1378368"/>
            <a:ext cx="8247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How to configure Port forwarding. </a:t>
            </a:r>
            <a:r>
              <a:rPr lang="en-US" altLang="ko-KR" dirty="0"/>
              <a:t>It is different for each router. Therefore, each person should access the network and then do port forwarding.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85" y="2837054"/>
            <a:ext cx="4139873" cy="31045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70" y="2391010"/>
            <a:ext cx="7503459" cy="42764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2886635" y="4966447"/>
            <a:ext cx="3119718" cy="11564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41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Protocol conformance testing tool (1/4)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636136"/>
            <a:ext cx="8329749" cy="477053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Testing Factors of Web Server Test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Mission 1 :  WEB SERVER SOCEKT</a:t>
            </a:r>
          </a:p>
          <a:p>
            <a:r>
              <a:rPr lang="en-US" altLang="ko-KR" sz="1600" dirty="0"/>
              <a:t>	- The Web Server Socket should be open normally.</a:t>
            </a:r>
          </a:p>
          <a:p>
            <a:r>
              <a:rPr lang="en-US" altLang="ko-KR" sz="1600" b="1" dirty="0"/>
              <a:t>Mission 2 :  MULTI THREAD</a:t>
            </a:r>
          </a:p>
          <a:p>
            <a:r>
              <a:rPr lang="en-US" altLang="ko-KR" sz="1600" dirty="0"/>
              <a:t>	- It should be implemented as Multi Thread.</a:t>
            </a:r>
          </a:p>
          <a:p>
            <a:r>
              <a:rPr lang="en-US" altLang="ko-KR" sz="1600" b="1" dirty="0"/>
              <a:t>Mission 3 :  STATUS CODE 200 OK</a:t>
            </a:r>
          </a:p>
          <a:p>
            <a:r>
              <a:rPr lang="en-US" altLang="ko-KR" sz="1600" dirty="0"/>
              <a:t>	- You should respond normally.</a:t>
            </a:r>
          </a:p>
          <a:p>
            <a:r>
              <a:rPr lang="en-US" altLang="ko-KR" sz="1600" b="1" dirty="0"/>
              <a:t>Mission 4 :  STATUS CODE 404 NOT FOUND(EXCEPTION HANDLING)</a:t>
            </a:r>
          </a:p>
          <a:p>
            <a:r>
              <a:rPr lang="en-US" altLang="ko-KR" sz="1600" dirty="0"/>
              <a:t>	- You should be able to handle exceptions when sending to arbitrary paths.</a:t>
            </a:r>
          </a:p>
          <a:p>
            <a:r>
              <a:rPr lang="en-US" altLang="ko-KR" sz="1600" b="1" dirty="0"/>
              <a:t>Mission 5 :  STATUS CODE 400 NOT BAD REQUEST(HTTP PROTOCOL VERSION)</a:t>
            </a:r>
          </a:p>
          <a:p>
            <a:r>
              <a:rPr lang="en-US" altLang="ko-KR" sz="1600" dirty="0"/>
              <a:t>	- When sending to HTTP version 1.0, it should be possible to make an incorrect 	   response.</a:t>
            </a:r>
          </a:p>
          <a:p>
            <a:r>
              <a:rPr lang="en-US" altLang="ko-KR" sz="1600" b="1" dirty="0"/>
              <a:t>Mission 6 :  CONTENT LENGTH</a:t>
            </a:r>
          </a:p>
          <a:p>
            <a:r>
              <a:rPr lang="en-US" altLang="ko-KR" sz="1600" dirty="0"/>
              <a:t>	-  You have to set size of 1024 of data</a:t>
            </a:r>
          </a:p>
          <a:p>
            <a:r>
              <a:rPr lang="en-US" altLang="ko-KR" sz="1600" b="1" dirty="0"/>
              <a:t>Mission 7 :  CONTENT TYPE TEXT/HTML</a:t>
            </a:r>
          </a:p>
          <a:p>
            <a:r>
              <a:rPr lang="en-US" altLang="ko-KR" sz="1600" dirty="0"/>
              <a:t>	- You should be able to send the content type as text.</a:t>
            </a:r>
          </a:p>
          <a:p>
            <a:r>
              <a:rPr lang="en-US" altLang="ko-KR" sz="1600" b="1" dirty="0"/>
              <a:t>Mission 8 :  CONTENT TYPE IMAGE/JPEG</a:t>
            </a:r>
          </a:p>
          <a:p>
            <a:r>
              <a:rPr lang="en-US" altLang="ko-KR" sz="1600" dirty="0"/>
              <a:t>	- You should be able to send the content type as image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01497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5769438" y="2788741"/>
            <a:ext cx="2286000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/>
              <a:t>Testing Factors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Protocol conformance testing tool (2/4)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6914606" y="1898469"/>
            <a:ext cx="1772194" cy="252548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 err="1">
                <a:latin typeface="Times New Roman" pitchFamily="18" charset="0"/>
                <a:ea typeface="굴림" pitchFamily="50" charset="-127"/>
              </a:rPr>
              <a:t>Mysql</a:t>
            </a:r>
            <a:r>
              <a:rPr lang="en-US" altLang="ko-KR" sz="1500" dirty="0">
                <a:latin typeface="Times New Roman" pitchFamily="18" charset="0"/>
                <a:ea typeface="굴림" pitchFamily="50" charset="-127"/>
              </a:rPr>
              <a:t> Database</a:t>
            </a: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902927" y="1898469"/>
            <a:ext cx="1665514" cy="25254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latin typeface="Times New Roman" pitchFamily="18" charset="0"/>
                <a:ea typeface="굴림" pitchFamily="50" charset="-127"/>
              </a:rPr>
              <a:t>HTTP Client</a:t>
            </a: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934791" y="1898469"/>
            <a:ext cx="1685111" cy="252547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latin typeface="Times New Roman" pitchFamily="18" charset="0"/>
                <a:ea typeface="굴림" pitchFamily="50" charset="-127"/>
              </a:rPr>
              <a:t>HTTP Server</a:t>
            </a: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4" name="직선 연결선 13"/>
          <p:cNvCxnSpPr>
            <a:stCxn id="9" idx="2"/>
          </p:cNvCxnSpPr>
          <p:nvPr/>
        </p:nvCxnSpPr>
        <p:spPr bwMode="auto">
          <a:xfrm flipH="1">
            <a:off x="3777346" y="2151016"/>
            <a:ext cx="1" cy="4450081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>
            <a:stCxn id="8" idx="2"/>
          </p:cNvCxnSpPr>
          <p:nvPr/>
        </p:nvCxnSpPr>
        <p:spPr bwMode="auto">
          <a:xfrm>
            <a:off x="5735684" y="2151015"/>
            <a:ext cx="0" cy="451648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8" name="그룹 27"/>
          <p:cNvGrpSpPr/>
          <p:nvPr/>
        </p:nvGrpSpPr>
        <p:grpSpPr>
          <a:xfrm>
            <a:off x="780990" y="1350396"/>
            <a:ext cx="946099" cy="883582"/>
            <a:chOff x="403052" y="5211264"/>
            <a:chExt cx="1265736" cy="1586631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052" y="5211264"/>
              <a:ext cx="1265736" cy="126573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19352" y="6374675"/>
              <a:ext cx="1079149" cy="4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/>
                <a:t>Students</a:t>
              </a:r>
              <a:endParaRPr lang="ko-KR" altLang="en-US" sz="1300" b="1" dirty="0"/>
            </a:p>
          </p:txBody>
        </p:sp>
      </p:grpSp>
      <p:cxnSp>
        <p:nvCxnSpPr>
          <p:cNvPr id="30" name="직선 연결선 29"/>
          <p:cNvCxnSpPr>
            <a:stCxn id="27" idx="2"/>
          </p:cNvCxnSpPr>
          <p:nvPr/>
        </p:nvCxnSpPr>
        <p:spPr bwMode="auto">
          <a:xfrm>
            <a:off x="1271237" y="2233978"/>
            <a:ext cx="0" cy="4243022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>
            <a:off x="1271236" y="2934789"/>
            <a:ext cx="250611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486988" y="2244025"/>
            <a:ext cx="207460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Visit Website</a:t>
            </a:r>
          </a:p>
          <a:p>
            <a:r>
              <a:rPr lang="en-US" altLang="ko-KR" sz="1300" dirty="0"/>
              <a:t>166.104.143.225/index.html</a:t>
            </a:r>
          </a:p>
          <a:p>
            <a:r>
              <a:rPr lang="en-US" altLang="ko-KR" sz="1300" dirty="0"/>
              <a:t>GET Method</a:t>
            </a:r>
            <a:endParaRPr lang="ko-KR" altLang="en-US" sz="1300" dirty="0"/>
          </a:p>
        </p:txBody>
      </p:sp>
      <p:cxnSp>
        <p:nvCxnSpPr>
          <p:cNvPr id="22" name="직선 연결선 21"/>
          <p:cNvCxnSpPr>
            <a:stCxn id="5" idx="2"/>
          </p:cNvCxnSpPr>
          <p:nvPr/>
        </p:nvCxnSpPr>
        <p:spPr bwMode="auto">
          <a:xfrm>
            <a:off x="7800703" y="2151017"/>
            <a:ext cx="0" cy="4516483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화살표 연결선 36"/>
          <p:cNvCxnSpPr/>
          <p:nvPr/>
        </p:nvCxnSpPr>
        <p:spPr bwMode="auto">
          <a:xfrm>
            <a:off x="1271236" y="4529424"/>
            <a:ext cx="250611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486988" y="3835195"/>
            <a:ext cx="207460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Input Student Information</a:t>
            </a:r>
          </a:p>
          <a:p>
            <a:r>
              <a:rPr lang="en-US" altLang="ko-KR" sz="1300" dirty="0"/>
              <a:t>166.104.143.225/index.html</a:t>
            </a:r>
          </a:p>
          <a:p>
            <a:r>
              <a:rPr lang="en-US" altLang="ko-KR" sz="1300" dirty="0"/>
              <a:t>POST Method</a:t>
            </a:r>
            <a:endParaRPr lang="ko-KR" altLang="en-US" sz="1300" dirty="0"/>
          </a:p>
        </p:txBody>
      </p:sp>
      <p:cxnSp>
        <p:nvCxnSpPr>
          <p:cNvPr id="39" name="직선 화살표 연결선 38"/>
          <p:cNvCxnSpPr/>
          <p:nvPr/>
        </p:nvCxnSpPr>
        <p:spPr bwMode="auto">
          <a:xfrm>
            <a:off x="1271887" y="3699384"/>
            <a:ext cx="250611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487639" y="3008620"/>
            <a:ext cx="143180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Response </a:t>
            </a:r>
          </a:p>
          <a:p>
            <a:r>
              <a:rPr lang="en-US" altLang="ko-KR" sz="1300" dirty="0"/>
              <a:t>Index.html</a:t>
            </a:r>
          </a:p>
          <a:p>
            <a:r>
              <a:rPr lang="en-US" altLang="ko-KR" sz="1300" dirty="0"/>
              <a:t>HTTP/1.1 200 OK</a:t>
            </a:r>
            <a:endParaRPr lang="ko-KR" altLang="en-US" sz="1300" dirty="0"/>
          </a:p>
        </p:txBody>
      </p:sp>
      <p:cxnSp>
        <p:nvCxnSpPr>
          <p:cNvPr id="42" name="직선 화살표 연결선 41"/>
          <p:cNvCxnSpPr/>
          <p:nvPr/>
        </p:nvCxnSpPr>
        <p:spPr bwMode="auto">
          <a:xfrm>
            <a:off x="3777346" y="4841966"/>
            <a:ext cx="195833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776696" y="4136909"/>
            <a:ext cx="191475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Start HTTP Client Thread</a:t>
            </a:r>
          </a:p>
          <a:p>
            <a:r>
              <a:rPr lang="en-US" altLang="ko-KR" sz="1300" dirty="0"/>
              <a:t>to check Student Server</a:t>
            </a:r>
          </a:p>
          <a:p>
            <a:r>
              <a:rPr lang="en-US" altLang="ko-KR" sz="1300" dirty="0"/>
              <a:t>based on Student Info</a:t>
            </a:r>
          </a:p>
        </p:txBody>
      </p:sp>
      <p:cxnSp>
        <p:nvCxnSpPr>
          <p:cNvPr id="45" name="직선 화살표 연결선 44"/>
          <p:cNvCxnSpPr/>
          <p:nvPr/>
        </p:nvCxnSpPr>
        <p:spPr bwMode="auto">
          <a:xfrm>
            <a:off x="5852160" y="4902926"/>
            <a:ext cx="0" cy="531223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003922" y="5014648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Check Processing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 bwMode="auto">
          <a:xfrm flipH="1">
            <a:off x="3776696" y="5643154"/>
            <a:ext cx="195898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/>
          <p:cNvCxnSpPr/>
          <p:nvPr/>
        </p:nvCxnSpPr>
        <p:spPr bwMode="auto">
          <a:xfrm flipH="1">
            <a:off x="1271236" y="5947954"/>
            <a:ext cx="250546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3798384" y="4940191"/>
            <a:ext cx="197361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Result Page</a:t>
            </a:r>
          </a:p>
          <a:p>
            <a:r>
              <a:rPr lang="en-US" altLang="ko-KR" sz="1300" dirty="0"/>
              <a:t>that if How Student Server</a:t>
            </a:r>
          </a:p>
          <a:p>
            <a:r>
              <a:rPr lang="en-US" altLang="ko-KR" sz="1300" dirty="0"/>
              <a:t>Woks(error or correct)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56870" y="5265506"/>
            <a:ext cx="193354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Response</a:t>
            </a:r>
          </a:p>
          <a:p>
            <a:r>
              <a:rPr lang="en-US" altLang="ko-KR" sz="1300" dirty="0"/>
              <a:t>Result(Show Result Page)</a:t>
            </a:r>
          </a:p>
          <a:p>
            <a:r>
              <a:rPr lang="en-US" altLang="ko-KR" sz="1300" dirty="0"/>
              <a:t>HTTP/1.1 200 OK</a:t>
            </a:r>
          </a:p>
        </p:txBody>
      </p:sp>
      <p:cxnSp>
        <p:nvCxnSpPr>
          <p:cNvPr id="54" name="직선 화살표 연결선 53"/>
          <p:cNvCxnSpPr/>
          <p:nvPr/>
        </p:nvCxnSpPr>
        <p:spPr bwMode="auto">
          <a:xfrm>
            <a:off x="5735684" y="6305007"/>
            <a:ext cx="206501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5918670" y="5696293"/>
            <a:ext cx="16946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Execute query Student</a:t>
            </a:r>
          </a:p>
          <a:p>
            <a:r>
              <a:rPr lang="en-US" altLang="ko-KR" sz="1300" dirty="0"/>
              <a:t>Test Result to save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04680" y="3140684"/>
            <a:ext cx="2382058" cy="19389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</a:rPr>
              <a:t>Mission 1 :  WEB SERVER SOCEKT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- The Web Server Socket should be open normally.</a:t>
            </a:r>
          </a:p>
          <a:p>
            <a:r>
              <a:rPr lang="en-US" altLang="ko-KR" sz="600" b="1" dirty="0">
                <a:solidFill>
                  <a:srgbClr val="FF0000"/>
                </a:solidFill>
              </a:rPr>
              <a:t>Mission 2 :  MULTI THREAD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- It should be implemented as Multi Thread.</a:t>
            </a:r>
          </a:p>
          <a:p>
            <a:r>
              <a:rPr lang="en-US" altLang="ko-KR" sz="600" b="1" dirty="0">
                <a:solidFill>
                  <a:srgbClr val="FF0000"/>
                </a:solidFill>
              </a:rPr>
              <a:t>Mission 3 :  STATUS CODE 200 OK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- You should respond normally.</a:t>
            </a:r>
          </a:p>
          <a:p>
            <a:r>
              <a:rPr lang="en-US" altLang="ko-KR" sz="600" b="1" dirty="0">
                <a:solidFill>
                  <a:srgbClr val="FF0000"/>
                </a:solidFill>
              </a:rPr>
              <a:t>Mission 4 :  STATUS CODE 404 NOT FOUND(EXCEPTION HANDLING)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- You should be able to handle exceptions when sending to arbitrary paths.</a:t>
            </a:r>
          </a:p>
          <a:p>
            <a:r>
              <a:rPr lang="en-US" altLang="ko-KR" sz="600" b="1" dirty="0">
                <a:solidFill>
                  <a:srgbClr val="FF0000"/>
                </a:solidFill>
              </a:rPr>
              <a:t>Mission 5 :  STATUS CODE 400 NOT BAD REQUEST(HTTP PROTOCOL VERSION)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- When sending to HTTP version 1.0, it should be possible to make an incorrect response.</a:t>
            </a:r>
          </a:p>
          <a:p>
            <a:r>
              <a:rPr lang="en-US" altLang="ko-KR" sz="600" b="1" dirty="0">
                <a:solidFill>
                  <a:srgbClr val="FF0000"/>
                </a:solidFill>
              </a:rPr>
              <a:t>Mission 6 :  CONTENT LENGTH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-  You have to set size of 1024 of data</a:t>
            </a:r>
          </a:p>
          <a:p>
            <a:r>
              <a:rPr lang="en-US" altLang="ko-KR" sz="600" b="1" dirty="0">
                <a:solidFill>
                  <a:srgbClr val="FF0000"/>
                </a:solidFill>
              </a:rPr>
              <a:t>Mission 7 :  CONTENT TYPE TEXT/HTML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- You should be able to send the content type as text.</a:t>
            </a:r>
          </a:p>
          <a:p>
            <a:r>
              <a:rPr lang="en-US" altLang="ko-KR" sz="600" b="1" dirty="0">
                <a:solidFill>
                  <a:srgbClr val="FF0000"/>
                </a:solidFill>
              </a:rPr>
              <a:t>Mission 8 :  CONTENT TYPE IMAGE/JPEG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- You should be able to send the content type as image</a:t>
            </a:r>
            <a:endParaRPr lang="en-US" altLang="ko-KR" sz="4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88303" y="1331751"/>
            <a:ext cx="28534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Flow of Web Server Test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98847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Protocol conformance testing tool (3/4)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1498534"/>
            <a:ext cx="22860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Success page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3356"/>
            <a:ext cx="9144000" cy="380882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3354" y="1314100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Result page - 1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635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Protocol conformance testing tool (4/4)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1498534"/>
            <a:ext cx="22860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Failed page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3356"/>
            <a:ext cx="9144000" cy="38088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3356"/>
            <a:ext cx="9144000" cy="37423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23" y="1321979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Result page 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334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 _C++ Language (1/2)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02167" y="12575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92101" y="864617"/>
            <a:ext cx="83332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77063" y="1360686"/>
            <a:ext cx="2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WebServer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2101" y="407417"/>
            <a:ext cx="75109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20435" y="1776229"/>
            <a:ext cx="4572000" cy="4205193"/>
            <a:chOff x="3047391" y="1748095"/>
            <a:chExt cx="4314547" cy="3496414"/>
          </a:xfrm>
        </p:grpSpPr>
        <p:pic>
          <p:nvPicPr>
            <p:cNvPr id="4097" name="_x329550768" descr="EMB000026f47cb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7391" y="1748095"/>
              <a:ext cx="4314547" cy="3496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 bwMode="auto">
            <a:xfrm>
              <a:off x="3774145" y="1962671"/>
              <a:ext cx="528918" cy="21631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347889" y="1971633"/>
              <a:ext cx="528918" cy="21631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5235395" y="1980595"/>
              <a:ext cx="528918" cy="21631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048374E-0BE9-4751-857A-2640A611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732194"/>
              </p:ext>
            </p:extLst>
          </p:nvPr>
        </p:nvGraphicFramePr>
        <p:xfrm>
          <a:off x="4739936" y="1520199"/>
          <a:ext cx="4283629" cy="4973046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128994">
                  <a:extLst>
                    <a:ext uri="{9D8B030D-6E8A-4147-A177-3AD203B41FA5}">
                      <a16:colId xmlns:a16="http://schemas.microsoft.com/office/drawing/2014/main" val="1076802957"/>
                    </a:ext>
                  </a:extLst>
                </a:gridCol>
                <a:gridCol w="3154635">
                  <a:extLst>
                    <a:ext uri="{9D8B030D-6E8A-4147-A177-3AD203B41FA5}">
                      <a16:colId xmlns:a16="http://schemas.microsoft.com/office/drawing/2014/main" val="4280771106"/>
                    </a:ext>
                  </a:extLst>
                </a:gridCol>
              </a:tblGrid>
              <a:tr h="240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Function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explanation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509528562"/>
                  </a:ext>
                </a:extLst>
              </a:tr>
              <a:tr h="240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effectLst/>
                        </a:rPr>
                        <a:t>HTTP/1.0(1.1)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Supports HTTP/1.0 and 1.1.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3566582306"/>
                  </a:ext>
                </a:extLst>
              </a:tr>
              <a:tr h="240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IE, Mozilla Compatible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63500" marR="0" indent="0" algn="di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160" dirty="0">
                          <a:effectLst/>
                        </a:rPr>
                        <a:t>Fully compatible with MS Internet Explorer, Mozilla browser for Linux.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3408924871"/>
                  </a:ext>
                </a:extLst>
              </a:tr>
              <a:tr h="240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Multithreaded Based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UI / Response thread / Requested thread disconnected.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2553012446"/>
                  </a:ext>
                </a:extLst>
              </a:tr>
              <a:tr h="240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effectLst/>
                        </a:rPr>
                        <a:t>GET / POST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Accept GET / POST requests in both ways.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2161869776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Multiple File Handling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40" dirty="0">
                          <a:effectLst/>
                        </a:rPr>
                        <a:t>Process html, xml, jpeg, bitmap, gif, swf. All other files can be transferred to binary files for download by the user.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1299167223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Login Functions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Specify a secure folder to allow access only upon login.</a:t>
                      </a: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(Use Session Cookies)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2065986171"/>
                  </a:ext>
                </a:extLst>
              </a:tr>
              <a:tr h="240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IP Blocking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Block IPs in the Block List.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2066665237"/>
                  </a:ext>
                </a:extLst>
              </a:tr>
              <a:tr h="240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Specify Web Root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You can specify the folder to use as the root of the web server.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763400933"/>
                  </a:ext>
                </a:extLst>
              </a:tr>
              <a:tr h="5149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Specifying the default page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Only request path without page name</a:t>
                      </a:r>
                    </a:p>
                    <a:p>
                      <a:pPr marL="63500" marR="0" indent="0" algn="di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90" dirty="0">
                          <a:effectLst/>
                        </a:rPr>
                        <a:t>Ex)URL:http://127.0.0.1/publlic -&gt; http://127.0.0.1/public/index.htm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3561393911"/>
                  </a:ext>
                </a:extLst>
              </a:tr>
              <a:tr h="240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Variable Port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You can specify a variable lease port for a Web server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2989735142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Timeout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40" dirty="0">
                          <a:effectLst/>
                        </a:rPr>
                        <a:t>If the connection is maintained but there is no response, the connection is automatically disabled if the specified time is exceeded.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45657876"/>
                  </a:ext>
                </a:extLst>
              </a:tr>
              <a:tr h="240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Creating a log file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In addition to printing logs on the screen, you can also create logs as files.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2202383587"/>
                  </a:ext>
                </a:extLst>
              </a:tr>
              <a:tr h="240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Client Information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63500" marR="0" indent="0" algn="di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50" dirty="0">
                          <a:effectLst/>
                        </a:rPr>
                        <a:t>Shows the number of connected clients / individual IPs and ports in real time.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4012744731"/>
                  </a:ext>
                </a:extLst>
              </a:tr>
              <a:tr h="240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Redirection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63500" marR="0" indent="0" algn="di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50" dirty="0">
                          <a:effectLst/>
                        </a:rPr>
                        <a:t>404 error. If a login fails, it will be redirected to the information page.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2115458142"/>
                  </a:ext>
                </a:extLst>
              </a:tr>
              <a:tr h="6617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Server Environment Settings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63500" marR="0" indent="0" algn="di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90" dirty="0">
                          <a:effectLst/>
                        </a:rPr>
                        <a:t>You can change options by modifying the preferences file without compiling.</a:t>
                      </a: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▪</a:t>
                      </a:r>
                      <a:r>
                        <a:rPr lang="en-US" altLang="ko-KR" sz="700" kern="0" spc="0" dirty="0">
                          <a:effectLst/>
                        </a:rPr>
                        <a:t>Web Server Folder</a:t>
                      </a:r>
                      <a:r>
                        <a:rPr lang="ko-KR" altLang="en-US" sz="700" kern="0" spc="0" dirty="0">
                          <a:effectLst/>
                        </a:rPr>
                        <a:t> ▪</a:t>
                      </a:r>
                      <a:r>
                        <a:rPr lang="en-US" altLang="ko-KR" sz="700" kern="0" spc="0" dirty="0">
                          <a:effectLst/>
                        </a:rPr>
                        <a:t>Default page name</a:t>
                      </a:r>
                      <a:r>
                        <a:rPr lang="ko-KR" altLang="en-US" sz="700" kern="0" spc="0" dirty="0">
                          <a:effectLst/>
                        </a:rPr>
                        <a:t> ▪</a:t>
                      </a:r>
                      <a:r>
                        <a:rPr lang="en-US" altLang="ko-KR" sz="700" kern="0" spc="0" dirty="0">
                          <a:effectLst/>
                        </a:rPr>
                        <a:t>Listening Port</a:t>
                      </a:r>
                      <a:endParaRPr lang="ko-KR" altLang="en-US" sz="600" kern="0" spc="0" dirty="0"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▪</a:t>
                      </a:r>
                      <a:r>
                        <a:rPr lang="en-US" altLang="ko-KR" sz="700" kern="0" spc="0" dirty="0">
                          <a:effectLst/>
                        </a:rPr>
                        <a:t>Timeout</a:t>
                      </a:r>
                      <a:r>
                        <a:rPr lang="ko-KR" altLang="en-US" sz="700" kern="0" spc="0" dirty="0">
                          <a:effectLst/>
                        </a:rPr>
                        <a:t> ▪</a:t>
                      </a:r>
                      <a:r>
                        <a:rPr lang="en-US" altLang="ko-KR" sz="700" kern="0" spc="0" dirty="0">
                          <a:effectLst/>
                        </a:rPr>
                        <a:t>IP Block use status</a:t>
                      </a:r>
                      <a:r>
                        <a:rPr lang="ko-KR" altLang="en-US" sz="700" kern="0" spc="0" dirty="0">
                          <a:effectLst/>
                        </a:rPr>
                        <a:t> ▪</a:t>
                      </a:r>
                      <a:r>
                        <a:rPr lang="en-US" altLang="ko-KR" sz="700" kern="0" spc="0" dirty="0">
                          <a:effectLst/>
                        </a:rPr>
                        <a:t>Log File Creation status</a:t>
                      </a:r>
                      <a:endParaRPr lang="ko-KR" altLang="en-US" sz="600" kern="0" spc="0" dirty="0"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▪</a:t>
                      </a:r>
                      <a:r>
                        <a:rPr lang="en-US" altLang="ko-KR" sz="700" kern="0" spc="0" dirty="0">
                          <a:effectLst/>
                        </a:rPr>
                        <a:t>Block IP List</a:t>
                      </a:r>
                      <a:r>
                        <a:rPr lang="ko-KR" altLang="en-US" sz="700" kern="0" spc="0" dirty="0">
                          <a:effectLst/>
                        </a:rPr>
                        <a:t> ▪</a:t>
                      </a:r>
                      <a:r>
                        <a:rPr lang="en-US" altLang="ko-KR" sz="700" kern="0" spc="0" dirty="0">
                          <a:effectLst/>
                        </a:rPr>
                        <a:t>Register Security Folders and Accounts(ID,PW)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525861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697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altLang="ko-KR" dirty="0"/>
              <a:t>DEMO _C++ Language 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02167" y="12575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92101" y="864617"/>
            <a:ext cx="83332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77063" y="1416689"/>
            <a:ext cx="2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WebClient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2101" y="407417"/>
            <a:ext cx="75109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329548608" descr="DRW000026f47c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4" y="1873889"/>
            <a:ext cx="4255510" cy="408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91CE57E-E3EB-4886-A1FB-80B8A26FE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40129"/>
              </p:ext>
            </p:extLst>
          </p:nvPr>
        </p:nvGraphicFramePr>
        <p:xfrm>
          <a:off x="4450183" y="1535961"/>
          <a:ext cx="4627141" cy="5238205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219529">
                  <a:extLst>
                    <a:ext uri="{9D8B030D-6E8A-4147-A177-3AD203B41FA5}">
                      <a16:colId xmlns:a16="http://schemas.microsoft.com/office/drawing/2014/main" val="4246798128"/>
                    </a:ext>
                  </a:extLst>
                </a:gridCol>
                <a:gridCol w="3407612">
                  <a:extLst>
                    <a:ext uri="{9D8B030D-6E8A-4147-A177-3AD203B41FA5}">
                      <a16:colId xmlns:a16="http://schemas.microsoft.com/office/drawing/2014/main" val="4158955846"/>
                    </a:ext>
                  </a:extLst>
                </a:gridCol>
              </a:tblGrid>
              <a:tr h="3594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Function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explanation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2780446304"/>
                  </a:ext>
                </a:extLst>
              </a:tr>
              <a:tr h="3594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HTTP/1.1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Works with HTTP 1.1 protocol.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056994795"/>
                  </a:ext>
                </a:extLst>
              </a:tr>
              <a:tr h="4846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Multithreaded Based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635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The</a:t>
                      </a:r>
                      <a:r>
                        <a:rPr lang="ko-KR" altLang="en-US" sz="1000" kern="0" spc="0" dirty="0">
                          <a:effectLst/>
                        </a:rPr>
                        <a:t> </a:t>
                      </a:r>
                      <a:r>
                        <a:rPr lang="en-US" altLang="ko-KR" sz="1000" kern="0" spc="0" dirty="0">
                          <a:effectLst/>
                        </a:rPr>
                        <a:t>UI</a:t>
                      </a:r>
                      <a:r>
                        <a:rPr lang="ko-KR" altLang="en-US" sz="1000" kern="0" spc="0" dirty="0">
                          <a:effectLst/>
                        </a:rPr>
                        <a:t> </a:t>
                      </a:r>
                      <a:r>
                        <a:rPr lang="en-US" altLang="ko-KR" sz="1000" kern="0" spc="0" dirty="0">
                          <a:effectLst/>
                        </a:rPr>
                        <a:t>and</a:t>
                      </a:r>
                      <a:r>
                        <a:rPr lang="ko-KR" altLang="en-US" sz="1000" kern="0" spc="0" dirty="0">
                          <a:effectLst/>
                        </a:rPr>
                        <a:t> </a:t>
                      </a:r>
                      <a:r>
                        <a:rPr lang="en-US" altLang="ko-KR" sz="1000" kern="0" spc="0" dirty="0">
                          <a:effectLst/>
                        </a:rPr>
                        <a:t>Communication</a:t>
                      </a:r>
                      <a:r>
                        <a:rPr lang="ko-KR" altLang="en-US" sz="1000" kern="0" spc="0" dirty="0">
                          <a:effectLst/>
                        </a:rPr>
                        <a:t> </a:t>
                      </a:r>
                      <a:r>
                        <a:rPr lang="en-US" altLang="ko-KR" sz="1000" kern="0" spc="0" dirty="0">
                          <a:effectLst/>
                        </a:rPr>
                        <a:t>thread</a:t>
                      </a:r>
                      <a:r>
                        <a:rPr lang="ko-KR" altLang="en-US" sz="1000" kern="0" spc="0" dirty="0">
                          <a:effectLst/>
                        </a:rPr>
                        <a:t> </a:t>
                      </a:r>
                      <a:r>
                        <a:rPr lang="en-US" altLang="ko-KR" sz="1000" kern="0" spc="0" dirty="0">
                          <a:effectLst/>
                        </a:rPr>
                        <a:t>are</a:t>
                      </a:r>
                      <a:r>
                        <a:rPr lang="ko-KR" altLang="en-US" sz="1000" kern="0" spc="0" dirty="0">
                          <a:effectLst/>
                        </a:rPr>
                        <a:t> </a:t>
                      </a:r>
                      <a:r>
                        <a:rPr lang="en-US" altLang="ko-KR" sz="1000" kern="0" spc="0" dirty="0">
                          <a:effectLst/>
                        </a:rPr>
                        <a:t>disconnected,</a:t>
                      </a:r>
                      <a:r>
                        <a:rPr lang="ko-KR" altLang="en-US" sz="1000" kern="0" spc="0" dirty="0">
                          <a:effectLst/>
                        </a:rPr>
                        <a:t> </a:t>
                      </a:r>
                      <a:endParaRPr lang="en-US" altLang="ko-KR" sz="1000" kern="0" spc="0" dirty="0">
                        <a:effectLst/>
                      </a:endParaRPr>
                    </a:p>
                    <a:p>
                      <a:pPr marL="635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Allowing asynchronous commands.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043536109"/>
                  </a:ext>
                </a:extLst>
              </a:tr>
              <a:tr h="4846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Interpreting Chunked Code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Allows interpretation of Chunked encoded content.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916583396"/>
                  </a:ext>
                </a:extLst>
              </a:tr>
              <a:tr h="5476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Multiple File Handling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20" dirty="0">
                          <a:effectLst/>
                        </a:rPr>
                        <a:t>Process html, xml, jpeg, bitmap, gif, and swf files. Download other files.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204979777"/>
                  </a:ext>
                </a:extLst>
              </a:tr>
              <a:tr h="3594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Graphic Output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20" dirty="0">
                          <a:effectLst/>
                        </a:rPr>
                        <a:t>Prints downloaded pictures and flash movie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325801051"/>
                  </a:ext>
                </a:extLst>
              </a:tr>
              <a:tr h="4846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Domain Name Analysis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Automatically switches the domain name of the letter to IP to connect.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192280075"/>
                  </a:ext>
                </a:extLst>
              </a:tr>
              <a:tr h="4846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Specify Connection Port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You can specify the server-side leasing port..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220502997"/>
                  </a:ext>
                </a:extLst>
              </a:tr>
              <a:tr h="4846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Redirection processing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635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Perform redirection Processing for 302 Response on the Server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634085764"/>
                  </a:ext>
                </a:extLst>
              </a:tr>
              <a:tr h="9679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Auto-Convert Addresses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If a user enters without http:// or sends a redirect response from the server to the relative path, the absolute path is calculated and displayed in the address bar.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97244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151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DEMO _Java Language (1/2)</a:t>
            </a:r>
            <a:endParaRPr lang="ko-KR" altLang="en-US" dirty="0">
              <a:latin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02167" y="130151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92101" y="908551"/>
            <a:ext cx="83332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925" y="1297709"/>
            <a:ext cx="2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WebServer</a:t>
            </a:r>
            <a:endParaRPr lang="ko-KR" altLang="en-US" dirty="0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AFF6A33-4ADA-452A-8B41-63D7BF456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88179"/>
              </p:ext>
            </p:extLst>
          </p:nvPr>
        </p:nvGraphicFramePr>
        <p:xfrm>
          <a:off x="4028840" y="2475451"/>
          <a:ext cx="4970101" cy="2629949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309919">
                  <a:extLst>
                    <a:ext uri="{9D8B030D-6E8A-4147-A177-3AD203B41FA5}">
                      <a16:colId xmlns:a16="http://schemas.microsoft.com/office/drawing/2014/main" val="1076802957"/>
                    </a:ext>
                  </a:extLst>
                </a:gridCol>
                <a:gridCol w="3660182">
                  <a:extLst>
                    <a:ext uri="{9D8B030D-6E8A-4147-A177-3AD203B41FA5}">
                      <a16:colId xmlns:a16="http://schemas.microsoft.com/office/drawing/2014/main" val="4280771106"/>
                    </a:ext>
                  </a:extLst>
                </a:gridCol>
              </a:tblGrid>
              <a:tr h="240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Function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explanation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509528562"/>
                  </a:ext>
                </a:extLst>
              </a:tr>
              <a:tr h="240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effectLst/>
                        </a:rPr>
                        <a:t>HTTP/1.0(1.1)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Supports HTTP/1.0 and 1.1.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3566582306"/>
                  </a:ext>
                </a:extLst>
              </a:tr>
              <a:tr h="240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Multithreaded Based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UI / Response thread / Requested thread disconnected.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2553012446"/>
                  </a:ext>
                </a:extLst>
              </a:tr>
              <a:tr h="240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GET / POST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Accept GET / POST requests in both ways.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2161869776"/>
                  </a:ext>
                </a:extLst>
              </a:tr>
              <a:tr h="5149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Specifying the default page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Only request path without page name</a:t>
                      </a:r>
                    </a:p>
                    <a:p>
                      <a:pPr marL="63500" marR="0" indent="0" algn="di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90" dirty="0">
                          <a:effectLst/>
                        </a:rPr>
                        <a:t>Ex)URL:http://127.0.0.1/publlic -&gt; http://127.0.0.1/public/index.htm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3561393911"/>
                  </a:ext>
                </a:extLst>
              </a:tr>
              <a:tr h="240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Variable Port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You can specify a variable lease port for a Web server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2989735142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Timeout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40" dirty="0">
                          <a:effectLst/>
                        </a:rPr>
                        <a:t>If the connection is maintained but there is no response, the connection is automatically disabled if the specified time is exceeded.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45657876"/>
                  </a:ext>
                </a:extLst>
              </a:tr>
              <a:tr h="240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Client Information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63500" marR="0" indent="0" algn="di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50" dirty="0">
                          <a:effectLst/>
                        </a:rPr>
                        <a:t>Shows the number of connected clients / individual IPs and ports in real time.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4012744731"/>
                  </a:ext>
                </a:extLst>
              </a:tr>
              <a:tr h="240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Redirection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63500" marR="0" indent="0" algn="di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50" dirty="0">
                          <a:effectLst/>
                        </a:rPr>
                        <a:t>404 error. If a login fails, it will be redirected to the information page.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2115458142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:a16="http://schemas.microsoft.com/office/drawing/2014/main" id="{7D9D3FCF-8C59-496C-860F-4638B53A6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59" y="2102783"/>
            <a:ext cx="3683678" cy="3277057"/>
          </a:xfrm>
          <a:prstGeom prst="rect">
            <a:avLst/>
          </a:prstGeom>
        </p:spPr>
      </p:pic>
      <p:sp>
        <p:nvSpPr>
          <p:cNvPr id="39" name="TextBox 15">
            <a:extLst>
              <a:ext uri="{FF2B5EF4-FFF2-40B4-BE49-F238E27FC236}">
                <a16:creationId xmlns:a16="http://schemas.microsoft.com/office/drawing/2014/main" id="{EB574000-5FCD-4093-BC94-1FB963E3143B}"/>
              </a:ext>
            </a:extLst>
          </p:cNvPr>
          <p:cNvSpPr txBox="1"/>
          <p:nvPr/>
        </p:nvSpPr>
        <p:spPr>
          <a:xfrm>
            <a:off x="128413" y="5649289"/>
            <a:ext cx="3621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Functionality Client and Chat Not Implemented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DF77451-8D4B-4BEA-BF36-DAA600AA8836}"/>
              </a:ext>
            </a:extLst>
          </p:cNvPr>
          <p:cNvSpPr/>
          <p:nvPr/>
        </p:nvSpPr>
        <p:spPr bwMode="auto">
          <a:xfrm>
            <a:off x="358112" y="3128879"/>
            <a:ext cx="2179376" cy="9144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31C0472-C81A-4D74-BA17-55DE4807D766}"/>
              </a:ext>
            </a:extLst>
          </p:cNvPr>
          <p:cNvCxnSpPr>
            <a:endCxn id="39" idx="0"/>
          </p:cNvCxnSpPr>
          <p:nvPr/>
        </p:nvCxnSpPr>
        <p:spPr bwMode="auto">
          <a:xfrm>
            <a:off x="1447800" y="4067175"/>
            <a:ext cx="491365" cy="1582114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22528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 _Java Language 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02167" y="12575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92101" y="864617"/>
            <a:ext cx="83332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67AED71-CCF9-474A-9E62-C9C0D75C5E03}"/>
              </a:ext>
            </a:extLst>
          </p:cNvPr>
          <p:cNvGrpSpPr/>
          <p:nvPr/>
        </p:nvGrpSpPr>
        <p:grpSpPr>
          <a:xfrm>
            <a:off x="59926" y="1754909"/>
            <a:ext cx="4178700" cy="4305300"/>
            <a:chOff x="4005262" y="0"/>
            <a:chExt cx="8010525" cy="587692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1E4CF1F-3BB6-408C-B94F-5BC37582D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5262" y="0"/>
              <a:ext cx="8010525" cy="587692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/>
            <a:srcRect l="6048" t="40132" r="11244" b="15371"/>
            <a:stretch/>
          </p:blipFill>
          <p:spPr>
            <a:xfrm>
              <a:off x="4388204" y="2595562"/>
              <a:ext cx="6870346" cy="252077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572743C-6843-481D-AFF7-F609847E4D34}"/>
              </a:ext>
            </a:extLst>
          </p:cNvPr>
          <p:cNvSpPr txBox="1"/>
          <p:nvPr/>
        </p:nvSpPr>
        <p:spPr>
          <a:xfrm>
            <a:off x="59925" y="1297709"/>
            <a:ext cx="2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 Client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A502DDC-4083-4EE6-8C4B-0C13C5F96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82762"/>
              </p:ext>
            </p:extLst>
          </p:nvPr>
        </p:nvGraphicFramePr>
        <p:xfrm>
          <a:off x="4438388" y="2107739"/>
          <a:ext cx="4627141" cy="3828879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219529">
                  <a:extLst>
                    <a:ext uri="{9D8B030D-6E8A-4147-A177-3AD203B41FA5}">
                      <a16:colId xmlns:a16="http://schemas.microsoft.com/office/drawing/2014/main" val="4246798128"/>
                    </a:ext>
                  </a:extLst>
                </a:gridCol>
                <a:gridCol w="3407612">
                  <a:extLst>
                    <a:ext uri="{9D8B030D-6E8A-4147-A177-3AD203B41FA5}">
                      <a16:colId xmlns:a16="http://schemas.microsoft.com/office/drawing/2014/main" val="4158955846"/>
                    </a:ext>
                  </a:extLst>
                </a:gridCol>
              </a:tblGrid>
              <a:tr h="3026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Function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effectLst/>
                        </a:rPr>
                        <a:t>explanation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001" marR="11001" marT="11001" marB="11001" anchor="ctr"/>
                </a:tc>
                <a:extLst>
                  <a:ext uri="{0D108BD9-81ED-4DB2-BD59-A6C34878D82A}">
                    <a16:rowId xmlns:a16="http://schemas.microsoft.com/office/drawing/2014/main" val="2780446304"/>
                  </a:ext>
                </a:extLst>
              </a:tr>
              <a:tr h="3026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HTTP/1.1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Works with HTTP 1.1 protocol.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056994795"/>
                  </a:ext>
                </a:extLst>
              </a:tr>
              <a:tr h="4144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Multithreaded Based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635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The</a:t>
                      </a:r>
                      <a:r>
                        <a:rPr lang="ko-KR" altLang="en-US" sz="1000" kern="0" spc="0" dirty="0">
                          <a:effectLst/>
                        </a:rPr>
                        <a:t> </a:t>
                      </a:r>
                      <a:r>
                        <a:rPr lang="en-US" altLang="ko-KR" sz="1000" kern="0" spc="0" dirty="0">
                          <a:effectLst/>
                        </a:rPr>
                        <a:t>UI</a:t>
                      </a:r>
                      <a:r>
                        <a:rPr lang="ko-KR" altLang="en-US" sz="1000" kern="0" spc="0" dirty="0">
                          <a:effectLst/>
                        </a:rPr>
                        <a:t> </a:t>
                      </a:r>
                      <a:r>
                        <a:rPr lang="en-US" altLang="ko-KR" sz="1000" kern="0" spc="0" dirty="0">
                          <a:effectLst/>
                        </a:rPr>
                        <a:t>and</a:t>
                      </a:r>
                      <a:r>
                        <a:rPr lang="ko-KR" altLang="en-US" sz="1000" kern="0" spc="0" dirty="0">
                          <a:effectLst/>
                        </a:rPr>
                        <a:t> </a:t>
                      </a:r>
                      <a:r>
                        <a:rPr lang="en-US" altLang="ko-KR" sz="1000" kern="0" spc="0" dirty="0">
                          <a:effectLst/>
                        </a:rPr>
                        <a:t>Communication</a:t>
                      </a:r>
                      <a:r>
                        <a:rPr lang="ko-KR" altLang="en-US" sz="1000" kern="0" spc="0" dirty="0">
                          <a:effectLst/>
                        </a:rPr>
                        <a:t> </a:t>
                      </a:r>
                      <a:r>
                        <a:rPr lang="en-US" altLang="ko-KR" sz="1000" kern="0" spc="0" dirty="0">
                          <a:effectLst/>
                        </a:rPr>
                        <a:t>thread</a:t>
                      </a:r>
                      <a:r>
                        <a:rPr lang="ko-KR" altLang="en-US" sz="1000" kern="0" spc="0" dirty="0">
                          <a:effectLst/>
                        </a:rPr>
                        <a:t> </a:t>
                      </a:r>
                      <a:r>
                        <a:rPr lang="en-US" altLang="ko-KR" sz="1000" kern="0" spc="0" dirty="0">
                          <a:effectLst/>
                        </a:rPr>
                        <a:t>are</a:t>
                      </a:r>
                      <a:r>
                        <a:rPr lang="ko-KR" altLang="en-US" sz="1000" kern="0" spc="0" dirty="0">
                          <a:effectLst/>
                        </a:rPr>
                        <a:t> </a:t>
                      </a:r>
                      <a:r>
                        <a:rPr lang="en-US" altLang="ko-KR" sz="1000" kern="0" spc="0" dirty="0">
                          <a:effectLst/>
                        </a:rPr>
                        <a:t>disconnected,</a:t>
                      </a:r>
                      <a:r>
                        <a:rPr lang="ko-KR" altLang="en-US" sz="1000" kern="0" spc="0" dirty="0">
                          <a:effectLst/>
                        </a:rPr>
                        <a:t> </a:t>
                      </a:r>
                      <a:endParaRPr lang="en-US" altLang="ko-KR" sz="1000" kern="0" spc="0" dirty="0">
                        <a:effectLst/>
                      </a:endParaRPr>
                    </a:p>
                    <a:p>
                      <a:pPr marL="635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Allowing asynchronous commands.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043536109"/>
                  </a:ext>
                </a:extLst>
              </a:tr>
              <a:tr h="3026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WebView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2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You can view Web for Web Client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325801051"/>
                  </a:ext>
                </a:extLst>
              </a:tr>
              <a:tr h="4528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effectLst/>
                        </a:rPr>
                        <a:t>Domain Name Analysis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Automatically switches the domain name of the letter to IP to connect.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192280075"/>
                  </a:ext>
                </a:extLst>
              </a:tr>
              <a:tr h="4528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Auto marking System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You can Check Auto Marking System for MSG(Message)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220502997"/>
                  </a:ext>
                </a:extLst>
              </a:tr>
              <a:tr h="4528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Redirection processing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635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Perform redirection Processing for 302 Response on the Server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634085764"/>
                  </a:ext>
                </a:extLst>
              </a:tr>
              <a:tr h="814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effectLst/>
                        </a:rPr>
                        <a:t>Get/Post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Send GET / POST requests in both ways.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97244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390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_Window</a:t>
            </a:r>
            <a:br>
              <a:rPr lang="en-US" altLang="ko-KR" dirty="0"/>
            </a:br>
            <a:r>
              <a:rPr lang="en-US" altLang="ko-KR" dirty="0"/>
              <a:t>Java Install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02167" y="12575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92101" y="864617"/>
            <a:ext cx="83332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7888" y="1369075"/>
            <a:ext cx="87353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1. JDK Install</a:t>
            </a:r>
            <a:br>
              <a:rPr lang="fi-FI" altLang="ko-KR" dirty="0"/>
            </a:br>
            <a:endParaRPr lang="fi-FI" altLang="ko-KR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i-FI" altLang="ko-KR" dirty="0"/>
              <a:t>[JAVA JDK Download]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i-FI" altLang="ko-KR" dirty="0">
                <a:hlinkClick r:id="rId2"/>
              </a:rPr>
              <a:t>http://www.oracle.com/technetwork/java/javase/downloads/index-jsp-138363.html</a:t>
            </a:r>
            <a:endParaRPr lang="fi-FI" altLang="ko-KR" dirty="0">
              <a:effectLst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24" y="2680901"/>
            <a:ext cx="5663953" cy="328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5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98612" y="1600200"/>
            <a:ext cx="9040625" cy="4953000"/>
          </a:xfrm>
        </p:spPr>
        <p:txBody>
          <a:bodyPr/>
          <a:lstStyle/>
          <a:p>
            <a:pPr marL="571500" indent="-571500">
              <a:buAutoNum type="romanUcPeriod"/>
            </a:pPr>
            <a:r>
              <a:rPr lang="en-US" altLang="ko-KR" b="1" dirty="0"/>
              <a:t>Make your Web Server and Report</a:t>
            </a:r>
          </a:p>
          <a:p>
            <a:pPr marL="0" indent="0">
              <a:buNone/>
            </a:pPr>
            <a:endParaRPr lang="en-US" altLang="ko-KR" sz="600" b="1" dirty="0"/>
          </a:p>
          <a:p>
            <a:pPr marL="1543050" lvl="3" indent="-285750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Connect webserver with your Internet Browser</a:t>
            </a:r>
          </a:p>
          <a:p>
            <a:pPr marL="1543050" lvl="3" indent="-285750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Capture your webserver and browser</a:t>
            </a:r>
          </a:p>
          <a:p>
            <a:pPr marL="1543050" lvl="3" indent="-285750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Make a Report with your code explanation,  program pictures and Feelings</a:t>
            </a:r>
          </a:p>
          <a:p>
            <a:pPr marL="1543050" lvl="3" indent="-285750">
              <a:buFont typeface="Times New Roman" panose="02020603050405020304" pitchFamily="18" charset="0"/>
              <a:buChar char="–"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zh-CN" sz="2400" b="1" dirty="0"/>
              <a:t>II. Mark </a:t>
            </a:r>
            <a:r>
              <a:rPr lang="en-US" altLang="ko-KR" sz="2400" b="1" dirty="0"/>
              <a:t>with an automatic scoring program (Reference Protocol conformance testing tool Guideline_WEB Server)</a:t>
            </a:r>
          </a:p>
          <a:p>
            <a:pPr marL="0" indent="0">
              <a:buNone/>
            </a:pPr>
            <a:endParaRPr lang="en-US" altLang="ko-KR" sz="900" b="1" dirty="0"/>
          </a:p>
          <a:p>
            <a:pPr lvl="3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Mission 1: WEB SERVER SOCKET </a:t>
            </a:r>
          </a:p>
          <a:p>
            <a:pPr lvl="3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Mission 2: GET METHOD</a:t>
            </a:r>
          </a:p>
          <a:p>
            <a:pPr lvl="3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Mission 3: STATUS CODE : 200OK</a:t>
            </a:r>
          </a:p>
          <a:p>
            <a:pPr lvl="3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Mission 4: STATUS CODE : 404 NOT FOUND(EXCEPTION HANDLING) </a:t>
            </a:r>
          </a:p>
          <a:p>
            <a:pPr lvl="3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Mission 5: STATUS CODE : 400 BAD REQUEST(HTTP PROTOCOL VERSION ) </a:t>
            </a:r>
          </a:p>
          <a:p>
            <a:pPr lvl="3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Mission 6: CONTENT LENGTH</a:t>
            </a:r>
          </a:p>
          <a:p>
            <a:pPr lvl="3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Mission 7: CONTENT TYPE TEXT/HTML</a:t>
            </a:r>
          </a:p>
          <a:p>
            <a:pPr lvl="3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Mission 8: CONTENT TYPE IMAGE/JPEG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to do? (1/2)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15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_Window</a:t>
            </a:r>
            <a:br>
              <a:rPr lang="en-US" altLang="ko-KR" dirty="0"/>
            </a:br>
            <a:r>
              <a:rPr lang="en-US" altLang="ko-KR" dirty="0"/>
              <a:t>Java Install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02167" y="12575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92101" y="864617"/>
            <a:ext cx="83332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" y="1321817"/>
            <a:ext cx="91392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JDK Install</a:t>
            </a:r>
            <a:br>
              <a:rPr lang="fi-FI" altLang="ko-KR" dirty="0"/>
            </a:br>
            <a:endParaRPr lang="fi-FI" altLang="ko-KR" dirty="0"/>
          </a:p>
          <a:p>
            <a:r>
              <a:rPr lang="ko-KR" altLang="ko-KR" dirty="0" err="1">
                <a:solidFill>
                  <a:srgbClr val="212121"/>
                </a:solidFill>
                <a:ea typeface="inherit"/>
              </a:rPr>
              <a:t>You</a:t>
            </a:r>
            <a:r>
              <a:rPr lang="ko-KR" altLang="ko-KR" dirty="0">
                <a:solidFill>
                  <a:srgbClr val="212121"/>
                </a:solidFill>
                <a:ea typeface="inherit"/>
              </a:rPr>
              <a:t> </a:t>
            </a:r>
            <a:r>
              <a:rPr lang="ko-KR" altLang="ko-KR" dirty="0" err="1">
                <a:solidFill>
                  <a:srgbClr val="212121"/>
                </a:solidFill>
                <a:ea typeface="inherit"/>
              </a:rPr>
              <a:t>can</a:t>
            </a:r>
            <a:r>
              <a:rPr lang="ko-KR" altLang="ko-KR" dirty="0">
                <a:solidFill>
                  <a:srgbClr val="212121"/>
                </a:solidFill>
                <a:ea typeface="inherit"/>
              </a:rPr>
              <a:t> </a:t>
            </a:r>
            <a:r>
              <a:rPr lang="ko-KR" altLang="ko-KR" dirty="0" err="1">
                <a:solidFill>
                  <a:srgbClr val="212121"/>
                </a:solidFill>
                <a:ea typeface="inherit"/>
              </a:rPr>
              <a:t>install</a:t>
            </a:r>
            <a:r>
              <a:rPr lang="ko-KR" altLang="ko-KR" dirty="0">
                <a:solidFill>
                  <a:srgbClr val="212121"/>
                </a:solidFill>
                <a:ea typeface="inherit"/>
              </a:rPr>
              <a:t> </a:t>
            </a:r>
            <a:r>
              <a:rPr lang="ko-KR" altLang="ko-KR" dirty="0" err="1">
                <a:solidFill>
                  <a:srgbClr val="212121"/>
                </a:solidFill>
                <a:ea typeface="inherit"/>
              </a:rPr>
              <a:t>it</a:t>
            </a:r>
            <a:r>
              <a:rPr lang="ko-KR" altLang="ko-KR" dirty="0">
                <a:solidFill>
                  <a:srgbClr val="212121"/>
                </a:solidFill>
                <a:ea typeface="inherit"/>
              </a:rPr>
              <a:t> </a:t>
            </a:r>
            <a:r>
              <a:rPr lang="ko-KR" altLang="ko-KR" dirty="0" err="1">
                <a:solidFill>
                  <a:srgbClr val="212121"/>
                </a:solidFill>
                <a:ea typeface="inherit"/>
              </a:rPr>
              <a:t>according</a:t>
            </a:r>
            <a:r>
              <a:rPr lang="ko-KR" altLang="ko-KR" dirty="0">
                <a:solidFill>
                  <a:srgbClr val="212121"/>
                </a:solidFill>
                <a:ea typeface="inherit"/>
              </a:rPr>
              <a:t> </a:t>
            </a:r>
            <a:r>
              <a:rPr lang="ko-KR" altLang="ko-KR" dirty="0" err="1">
                <a:solidFill>
                  <a:srgbClr val="212121"/>
                </a:solidFill>
                <a:ea typeface="inherit"/>
              </a:rPr>
              <a:t>to</a:t>
            </a:r>
            <a:r>
              <a:rPr lang="ko-KR" altLang="ko-KR" dirty="0">
                <a:solidFill>
                  <a:srgbClr val="212121"/>
                </a:solidFill>
                <a:ea typeface="inherit"/>
              </a:rPr>
              <a:t> </a:t>
            </a:r>
            <a:r>
              <a:rPr lang="ko-KR" altLang="ko-KR" dirty="0" err="1">
                <a:solidFill>
                  <a:srgbClr val="212121"/>
                </a:solidFill>
                <a:ea typeface="inherit"/>
              </a:rPr>
              <a:t>your</a:t>
            </a:r>
            <a:r>
              <a:rPr lang="ko-KR" altLang="ko-KR" dirty="0">
                <a:solidFill>
                  <a:srgbClr val="212121"/>
                </a:solidFill>
                <a:ea typeface="inherit"/>
              </a:rPr>
              <a:t> </a:t>
            </a:r>
            <a:r>
              <a:rPr lang="ko-KR" altLang="ko-KR" b="1" dirty="0">
                <a:solidFill>
                  <a:srgbClr val="212121"/>
                </a:solidFill>
                <a:ea typeface="inherit"/>
              </a:rPr>
              <a:t>OS </a:t>
            </a:r>
            <a:r>
              <a:rPr lang="ko-KR" altLang="ko-KR" b="1" dirty="0" err="1">
                <a:solidFill>
                  <a:srgbClr val="212121"/>
                </a:solidFill>
                <a:ea typeface="inherit"/>
              </a:rPr>
              <a:t>environment</a:t>
            </a:r>
            <a:r>
              <a:rPr lang="ko-KR" altLang="ko-KR" dirty="0">
                <a:solidFill>
                  <a:srgbClr val="212121"/>
                </a:solidFill>
                <a:ea typeface="inherit"/>
              </a:rPr>
              <a:t>. </a:t>
            </a:r>
            <a:r>
              <a:rPr lang="ko-KR" altLang="ko-KR" dirty="0" err="1">
                <a:solidFill>
                  <a:srgbClr val="212121"/>
                </a:solidFill>
                <a:ea typeface="inherit"/>
              </a:rPr>
              <a:t>How</a:t>
            </a:r>
            <a:r>
              <a:rPr lang="ko-KR" altLang="ko-KR" dirty="0">
                <a:solidFill>
                  <a:srgbClr val="212121"/>
                </a:solidFill>
                <a:ea typeface="inherit"/>
              </a:rPr>
              <a:t> </a:t>
            </a:r>
            <a:r>
              <a:rPr lang="ko-KR" altLang="ko-KR" dirty="0" err="1">
                <a:solidFill>
                  <a:srgbClr val="212121"/>
                </a:solidFill>
                <a:ea typeface="inherit"/>
              </a:rPr>
              <a:t>to</a:t>
            </a:r>
            <a:r>
              <a:rPr lang="ko-KR" altLang="ko-KR" dirty="0">
                <a:solidFill>
                  <a:srgbClr val="212121"/>
                </a:solidFill>
                <a:ea typeface="inherit"/>
              </a:rPr>
              <a:t> </a:t>
            </a:r>
            <a:r>
              <a:rPr lang="ko-KR" altLang="ko-KR" dirty="0" err="1">
                <a:solidFill>
                  <a:srgbClr val="212121"/>
                </a:solidFill>
                <a:ea typeface="inherit"/>
              </a:rPr>
              <a:t>check</a:t>
            </a:r>
            <a:r>
              <a:rPr lang="ko-KR" altLang="ko-KR" dirty="0">
                <a:solidFill>
                  <a:srgbClr val="212121"/>
                </a:solidFill>
                <a:ea typeface="inherit"/>
              </a:rPr>
              <a:t> </a:t>
            </a:r>
            <a:r>
              <a:rPr lang="ko-KR" altLang="ko-KR" dirty="0" err="1">
                <a:solidFill>
                  <a:srgbClr val="FF0000"/>
                </a:solidFill>
                <a:ea typeface="inherit"/>
              </a:rPr>
              <a:t>my</a:t>
            </a:r>
            <a:r>
              <a:rPr lang="ko-KR" altLang="ko-KR" dirty="0">
                <a:solidFill>
                  <a:srgbClr val="FF0000"/>
                </a:solidFill>
                <a:ea typeface="inherit"/>
              </a:rPr>
              <a:t> </a:t>
            </a:r>
            <a:r>
              <a:rPr lang="ko-KR" altLang="ko-KR" dirty="0" err="1">
                <a:solidFill>
                  <a:srgbClr val="FF0000"/>
                </a:solidFill>
                <a:ea typeface="inherit"/>
              </a:rPr>
              <a:t>computer</a:t>
            </a:r>
            <a:r>
              <a:rPr lang="ko-KR" altLang="ko-KR" dirty="0">
                <a:solidFill>
                  <a:srgbClr val="FF0000"/>
                </a:solidFill>
                <a:ea typeface="inherit"/>
              </a:rPr>
              <a:t> </a:t>
            </a:r>
            <a:r>
              <a:rPr lang="ko-KR" altLang="ko-KR" dirty="0" err="1">
                <a:solidFill>
                  <a:srgbClr val="212121"/>
                </a:solidFill>
                <a:ea typeface="inherit"/>
              </a:rPr>
              <a:t>or</a:t>
            </a:r>
            <a:r>
              <a:rPr lang="ko-KR" altLang="ko-KR" dirty="0">
                <a:solidFill>
                  <a:srgbClr val="212121"/>
                </a:solidFill>
                <a:ea typeface="inherit"/>
              </a:rPr>
              <a:t> </a:t>
            </a:r>
            <a:r>
              <a:rPr lang="ko-KR" altLang="ko-KR" dirty="0" err="1">
                <a:solidFill>
                  <a:srgbClr val="212121"/>
                </a:solidFill>
                <a:ea typeface="inherit"/>
              </a:rPr>
              <a:t>My</a:t>
            </a:r>
            <a:r>
              <a:rPr lang="ko-KR" altLang="ko-KR" dirty="0">
                <a:solidFill>
                  <a:srgbClr val="212121"/>
                </a:solidFill>
                <a:ea typeface="inherit"/>
              </a:rPr>
              <a:t> PC -&gt; </a:t>
            </a:r>
            <a:r>
              <a:rPr lang="ko-KR" altLang="ko-KR" dirty="0" err="1">
                <a:solidFill>
                  <a:srgbClr val="212121"/>
                </a:solidFill>
                <a:ea typeface="inherit"/>
              </a:rPr>
              <a:t>Right</a:t>
            </a:r>
            <a:r>
              <a:rPr lang="ko-KR" altLang="ko-KR" dirty="0">
                <a:solidFill>
                  <a:srgbClr val="212121"/>
                </a:solidFill>
                <a:ea typeface="inherit"/>
              </a:rPr>
              <a:t> </a:t>
            </a:r>
            <a:r>
              <a:rPr lang="ko-KR" altLang="ko-KR" dirty="0" err="1">
                <a:solidFill>
                  <a:srgbClr val="212121"/>
                </a:solidFill>
                <a:ea typeface="inherit"/>
              </a:rPr>
              <a:t>click</a:t>
            </a:r>
            <a:r>
              <a:rPr lang="ko-KR" altLang="ko-KR" dirty="0">
                <a:solidFill>
                  <a:srgbClr val="212121"/>
                </a:solidFill>
                <a:ea typeface="inherit"/>
              </a:rPr>
              <a:t> </a:t>
            </a:r>
            <a:r>
              <a:rPr lang="ko-KR" altLang="ko-KR" dirty="0" err="1">
                <a:solidFill>
                  <a:srgbClr val="212121"/>
                </a:solidFill>
                <a:ea typeface="inherit"/>
              </a:rPr>
              <a:t>on</a:t>
            </a:r>
            <a:r>
              <a:rPr lang="ko-KR" altLang="ko-KR" dirty="0">
                <a:solidFill>
                  <a:srgbClr val="212121"/>
                </a:solidFill>
                <a:ea typeface="inherit"/>
              </a:rPr>
              <a:t> </a:t>
            </a:r>
            <a:r>
              <a:rPr lang="ko-KR" altLang="ko-KR" dirty="0" err="1">
                <a:solidFill>
                  <a:srgbClr val="212121"/>
                </a:solidFill>
                <a:ea typeface="inherit"/>
              </a:rPr>
              <a:t>the</a:t>
            </a:r>
            <a:r>
              <a:rPr lang="ko-KR" altLang="ko-KR" dirty="0">
                <a:solidFill>
                  <a:srgbClr val="212121"/>
                </a:solidFill>
                <a:ea typeface="inherit"/>
              </a:rPr>
              <a:t> </a:t>
            </a:r>
            <a:r>
              <a:rPr lang="ko-KR" altLang="ko-KR" dirty="0" err="1">
                <a:solidFill>
                  <a:srgbClr val="212121"/>
                </a:solidFill>
                <a:ea typeface="inherit"/>
              </a:rPr>
              <a:t>mouse</a:t>
            </a:r>
            <a:r>
              <a:rPr lang="ko-KR" altLang="ko-KR" dirty="0">
                <a:solidFill>
                  <a:srgbClr val="212121"/>
                </a:solidFill>
                <a:ea typeface="inherit"/>
              </a:rPr>
              <a:t> </a:t>
            </a:r>
            <a:r>
              <a:rPr lang="ko-KR" altLang="ko-KR" dirty="0" err="1">
                <a:solidFill>
                  <a:srgbClr val="212121"/>
                </a:solidFill>
                <a:ea typeface="inherit"/>
              </a:rPr>
              <a:t>properties</a:t>
            </a:r>
            <a:r>
              <a:rPr lang="ko-KR" altLang="ko-KR" dirty="0">
                <a:solidFill>
                  <a:srgbClr val="212121"/>
                </a:solidFill>
                <a:ea typeface="inherit"/>
              </a:rPr>
              <a:t> and </a:t>
            </a:r>
            <a:r>
              <a:rPr lang="ko-KR" altLang="ko-KR" dirty="0" err="1">
                <a:solidFill>
                  <a:srgbClr val="212121"/>
                </a:solidFill>
                <a:ea typeface="inherit"/>
              </a:rPr>
              <a:t>check</a:t>
            </a:r>
            <a:r>
              <a:rPr lang="ko-KR" altLang="ko-KR" dirty="0">
                <a:solidFill>
                  <a:srgbClr val="212121"/>
                </a:solidFill>
                <a:ea typeface="inherit"/>
              </a:rPr>
              <a:t> </a:t>
            </a:r>
            <a:r>
              <a:rPr lang="ko-KR" altLang="ko-KR" b="1" dirty="0" err="1">
                <a:solidFill>
                  <a:srgbClr val="212121"/>
                </a:solidFill>
                <a:ea typeface="inherit"/>
              </a:rPr>
              <a:t>the</a:t>
            </a:r>
            <a:r>
              <a:rPr lang="ko-KR" altLang="ko-KR" b="1" dirty="0">
                <a:solidFill>
                  <a:srgbClr val="212121"/>
                </a:solidFill>
                <a:ea typeface="inherit"/>
              </a:rPr>
              <a:t> </a:t>
            </a:r>
            <a:r>
              <a:rPr lang="ko-KR" altLang="ko-KR" b="1" dirty="0" err="1">
                <a:solidFill>
                  <a:srgbClr val="212121"/>
                </a:solidFill>
                <a:ea typeface="inherit"/>
              </a:rPr>
              <a:t>system</a:t>
            </a:r>
            <a:r>
              <a:rPr lang="ko-KR" altLang="ko-KR" b="1" dirty="0">
                <a:solidFill>
                  <a:srgbClr val="212121"/>
                </a:solidFill>
                <a:ea typeface="inherit"/>
              </a:rPr>
              <a:t> </a:t>
            </a:r>
            <a:r>
              <a:rPr lang="ko-KR" altLang="ko-KR" b="1" dirty="0" err="1">
                <a:solidFill>
                  <a:srgbClr val="212121"/>
                </a:solidFill>
                <a:ea typeface="inherit"/>
              </a:rPr>
              <a:t>part</a:t>
            </a:r>
            <a:r>
              <a:rPr lang="ko-KR" altLang="ko-KR" sz="800" b="1" dirty="0"/>
              <a:t> </a:t>
            </a:r>
            <a:r>
              <a:rPr lang="ko-KR" altLang="en-US" b="1" dirty="0"/>
              <a:t> </a:t>
            </a:r>
          </a:p>
          <a:p>
            <a:pPr marL="342900" indent="-342900">
              <a:buAutoNum type="arabicPeriod"/>
            </a:pPr>
            <a:endParaRPr lang="fi-FI" altLang="ko-KR" dirty="0">
              <a:effectLst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156" y="2569836"/>
            <a:ext cx="3800346" cy="3907163"/>
          </a:xfrm>
          <a:prstGeom prst="rect">
            <a:avLst/>
          </a:prstGeom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88" y="2799145"/>
            <a:ext cx="4823631" cy="367785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 bwMode="auto">
          <a:xfrm>
            <a:off x="1233995" y="4483224"/>
            <a:ext cx="2317072" cy="15484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590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_Window</a:t>
            </a:r>
            <a:br>
              <a:rPr lang="en-US" altLang="ko-KR" dirty="0"/>
            </a:br>
            <a:r>
              <a:rPr lang="en-US" altLang="ko-KR" dirty="0"/>
              <a:t>Java Install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02167" y="12575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92101" y="864617"/>
            <a:ext cx="83332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" y="1321817"/>
            <a:ext cx="91392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JDK Install</a:t>
            </a:r>
            <a:br>
              <a:rPr lang="fi-FI" altLang="ko-KR" dirty="0"/>
            </a:br>
            <a:endParaRPr lang="fi-FI" altLang="ko-KR" dirty="0"/>
          </a:p>
          <a:p>
            <a:r>
              <a:rPr lang="en-US" altLang="ko-KR" dirty="0">
                <a:solidFill>
                  <a:srgbClr val="212121"/>
                </a:solidFill>
                <a:latin typeface="+mj-lt"/>
              </a:rPr>
              <a:t>Next Button</a:t>
            </a:r>
            <a:endParaRPr lang="ko-KR" altLang="en-US" b="1" dirty="0">
              <a:latin typeface="+mj-lt"/>
            </a:endParaRPr>
          </a:p>
          <a:p>
            <a:pPr marL="342900" indent="-342900">
              <a:buAutoNum type="arabicPeriod"/>
            </a:pPr>
            <a:endParaRPr lang="fi-FI" altLang="ko-KR" dirty="0">
              <a:effectLst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0" y="2669496"/>
            <a:ext cx="4117506" cy="370476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845" y="2669496"/>
            <a:ext cx="4446393" cy="3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9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_Window</a:t>
            </a:r>
            <a:br>
              <a:rPr lang="en-US" altLang="ko-KR" dirty="0"/>
            </a:br>
            <a:r>
              <a:rPr lang="en-US" altLang="ko-KR" dirty="0"/>
              <a:t>Java Install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02167" y="12575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92101" y="864617"/>
            <a:ext cx="83332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" y="1321817"/>
            <a:ext cx="91392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JDK Install _ Environment Variables</a:t>
            </a:r>
            <a:br>
              <a:rPr lang="fi-FI" altLang="ko-KR" dirty="0"/>
            </a:br>
            <a:endParaRPr lang="ko-KR" altLang="en-US" b="1" dirty="0">
              <a:latin typeface="+mj-lt"/>
            </a:endParaRPr>
          </a:p>
          <a:p>
            <a:pPr marL="342900" indent="-342900">
              <a:buAutoNum type="arabicPeriod"/>
            </a:pPr>
            <a:endParaRPr lang="fi-FI" altLang="ko-KR" dirty="0">
              <a:effectLst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1749210"/>
            <a:ext cx="914400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you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do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not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specify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path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specifically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Java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jdk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 and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jre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will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be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installed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 C: \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Program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Files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 \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Java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path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Now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let's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get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environment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variables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.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(If your</a:t>
            </a:r>
            <a:r>
              <a:rPr kumimoji="0" lang="en-US" altLang="ko-KR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Computer is Window 10, don’t have to point </a:t>
            </a:r>
            <a:r>
              <a:rPr lang="ko-KR" altLang="ko-KR" sz="1400" dirty="0" err="1">
                <a:solidFill>
                  <a:srgbClr val="212121"/>
                </a:solidFill>
                <a:ea typeface="inherit"/>
              </a:rPr>
              <a:t>environment</a:t>
            </a:r>
            <a:r>
              <a:rPr lang="ko-KR" altLang="ko-KR" sz="1400" dirty="0">
                <a:solidFill>
                  <a:srgbClr val="212121"/>
                </a:solidFill>
                <a:ea typeface="inherit"/>
              </a:rPr>
              <a:t> </a:t>
            </a:r>
            <a:r>
              <a:rPr lang="ko-KR" altLang="ko-KR" sz="1400" dirty="0" err="1">
                <a:solidFill>
                  <a:srgbClr val="212121"/>
                </a:solidFill>
                <a:ea typeface="inherit"/>
              </a:rPr>
              <a:t>variables</a:t>
            </a:r>
            <a:r>
              <a:rPr lang="ko-KR" altLang="ko-KR" sz="1400" dirty="0">
                <a:solidFill>
                  <a:srgbClr val="212121"/>
                </a:solidFill>
                <a:ea typeface="inherit"/>
              </a:rPr>
              <a:t>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2" y="2372938"/>
            <a:ext cx="3518417" cy="36498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378" y="2372938"/>
            <a:ext cx="4647619" cy="41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39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_Window</a:t>
            </a:r>
            <a:br>
              <a:rPr lang="en-US" altLang="ko-KR" dirty="0"/>
            </a:br>
            <a:r>
              <a:rPr lang="en-US" altLang="ko-KR" dirty="0"/>
              <a:t>Java Install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02167" y="12575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92101" y="864617"/>
            <a:ext cx="83332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" y="1321817"/>
            <a:ext cx="91392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JDK Install _ Environment Variables</a:t>
            </a:r>
            <a:br>
              <a:rPr lang="fi-FI" altLang="ko-KR" dirty="0"/>
            </a:br>
            <a:endParaRPr lang="ko-KR" altLang="en-US" b="1" dirty="0">
              <a:latin typeface="+mj-lt"/>
            </a:endParaRPr>
          </a:p>
          <a:p>
            <a:pPr marL="342900" indent="-342900">
              <a:buAutoNum type="arabicPeriod"/>
            </a:pPr>
            <a:endParaRPr lang="fi-FI" altLang="ko-KR" dirty="0">
              <a:effectLst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1856931"/>
            <a:ext cx="914400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Java Path Copy</a:t>
            </a:r>
            <a:r>
              <a:rPr kumimoji="0" lang="en-US" altLang="ko-KR" sz="1400" b="0" i="0" u="none" strike="noStrike" cap="none" normalizeH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 and Paste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environment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variables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.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9787"/>
            <a:ext cx="3948295" cy="386951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295" y="4888308"/>
            <a:ext cx="5098051" cy="168616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340" y="2145658"/>
            <a:ext cx="4910006" cy="2606587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 bwMode="auto">
          <a:xfrm>
            <a:off x="5140171" y="2885243"/>
            <a:ext cx="0" cy="2858609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53311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_Window</a:t>
            </a:r>
            <a:br>
              <a:rPr lang="en-US" altLang="ko-KR" dirty="0"/>
            </a:br>
            <a:r>
              <a:rPr lang="en-US" altLang="ko-KR" dirty="0"/>
              <a:t>Java Install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02167" y="12575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92101" y="864617"/>
            <a:ext cx="83332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" y="1321817"/>
            <a:ext cx="91392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JDK Install _ Environment Variables</a:t>
            </a:r>
            <a:br>
              <a:rPr lang="fi-FI" altLang="ko-KR" dirty="0"/>
            </a:br>
            <a:endParaRPr lang="ko-KR" altLang="en-US" b="1" dirty="0">
              <a:latin typeface="+mj-lt"/>
            </a:endParaRPr>
          </a:p>
          <a:p>
            <a:pPr marL="342900" indent="-342900">
              <a:buAutoNum type="arabicPeriod"/>
            </a:pPr>
            <a:endParaRPr lang="fi-FI" altLang="ko-KR" dirty="0">
              <a:effectLst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1856931"/>
            <a:ext cx="914400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212121"/>
                </a:solidFill>
              </a:rPr>
              <a:t>Edit Button Click and Add New %</a:t>
            </a:r>
            <a:r>
              <a:rPr lang="en-US" altLang="ko-KR" sz="1400" dirty="0" err="1">
                <a:solidFill>
                  <a:srgbClr val="212121"/>
                </a:solidFill>
              </a:rPr>
              <a:t>JAVA_HOME%bin</a:t>
            </a:r>
            <a:r>
              <a:rPr lang="en-US" altLang="ko-KR" sz="1400" dirty="0">
                <a:solidFill>
                  <a:srgbClr val="212121"/>
                </a:solidFill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2375"/>
            <a:ext cx="4492101" cy="38872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66" y="2214528"/>
            <a:ext cx="4069171" cy="382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47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_Window</a:t>
            </a:r>
            <a:br>
              <a:rPr lang="en-US" altLang="ko-KR" dirty="0"/>
            </a:br>
            <a:r>
              <a:rPr lang="en-US" altLang="ko-KR" dirty="0"/>
              <a:t>Java Install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02167" y="12575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92101" y="864617"/>
            <a:ext cx="83332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" y="1321817"/>
            <a:ext cx="9139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  Eclipse Install</a:t>
            </a:r>
            <a:endParaRPr lang="ko-KR" altLang="en-US" b="1" dirty="0">
              <a:latin typeface="+mj-lt"/>
            </a:endParaRPr>
          </a:p>
          <a:p>
            <a:pPr marL="342900" indent="-342900">
              <a:buAutoNum type="arabicPeriod"/>
            </a:pPr>
            <a:endParaRPr lang="fi-FI" altLang="ko-KR" dirty="0">
              <a:effectLst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1644982"/>
            <a:ext cx="9144000" cy="1046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br>
              <a:rPr lang="en-US" altLang="ko-KR" dirty="0"/>
            </a:br>
            <a:r>
              <a:rPr lang="en-US" altLang="ko-KR" dirty="0"/>
              <a:t>Now that you have installed Java, you should download the eclipse editor which will use java.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dirty="0">
                <a:hlinkClick r:id="rId2"/>
              </a:rPr>
              <a:t>http://www.eclipse.org/downloads/</a:t>
            </a:r>
            <a:endParaRPr lang="ko-KR" altLang="en-US" sz="1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0155" y="2847752"/>
            <a:ext cx="3676650" cy="2762250"/>
            <a:chOff x="2815701" y="2714764"/>
            <a:chExt cx="3676650" cy="276225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5701" y="2714764"/>
              <a:ext cx="3676650" cy="276225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 bwMode="auto">
            <a:xfrm>
              <a:off x="2815701" y="4856085"/>
              <a:ext cx="2892641" cy="47939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014" y="2699421"/>
            <a:ext cx="5551087" cy="14287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 bwMode="auto">
          <a:xfrm>
            <a:off x="7548979" y="3284413"/>
            <a:ext cx="1595022" cy="4793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47" y="4035009"/>
            <a:ext cx="5062815" cy="239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20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464F54-DE9E-43CE-93E7-336FD25181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402DC-EE7E-4952-A827-7F42742728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5F654FF-30E1-4899-8523-08B0CDE1A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411675"/>
              </p:ext>
            </p:extLst>
          </p:nvPr>
        </p:nvGraphicFramePr>
        <p:xfrm>
          <a:off x="457200" y="2344243"/>
          <a:ext cx="82296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387871502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Install Oracle Java in terminal</a:t>
                      </a:r>
                      <a:endParaRPr lang="zh-CN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408438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apt-get install software-properties-common -y &amp;&amp; \</a:t>
                      </a:r>
                    </a:p>
                    <a:p>
                      <a:pPr fontAlgn="base"/>
                      <a:r>
                        <a:rPr lang="en-US" altLang="zh-CN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add-apt-repository ppa:webupd8team/java -y &amp;&amp; \</a:t>
                      </a:r>
                    </a:p>
                    <a:p>
                      <a:pPr fontAlgn="base"/>
                      <a:r>
                        <a:rPr lang="en-US" altLang="zh-CN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apt-get update &amp;&amp; \</a:t>
                      </a:r>
                    </a:p>
                    <a:p>
                      <a:pPr fontAlgn="base"/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echo "oracle-java8-installer shared/accepted-oracle-license-v1-1 select true" | </a:t>
                      </a:r>
                      <a:r>
                        <a:rPr lang="en-US" altLang="zh-CN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debconf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-set-selections &amp;&amp; \</a:t>
                      </a:r>
                    </a:p>
                    <a:p>
                      <a:pPr fontAlgn="base"/>
                      <a:r>
                        <a:rPr lang="en-US" altLang="zh-CN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apt-get install oracle-java8-installer oracle-java8-set-default -y</a:t>
                      </a:r>
                    </a:p>
                    <a:p>
                      <a:pPr fontAlgn="base"/>
                      <a:endParaRPr lang="en-US" altLang="zh-CN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434482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A04448-3AF5-472E-AE16-BC4173215EA8}"/>
              </a:ext>
            </a:extLst>
          </p:cNvPr>
          <p:cNvSpPr txBox="1"/>
          <p:nvPr/>
        </p:nvSpPr>
        <p:spPr>
          <a:xfrm>
            <a:off x="457200" y="1829922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How to install JDK at one time using terminal</a:t>
            </a:r>
            <a:endParaRPr lang="ko-KR" altLang="en-US" dirty="0"/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EB5B5631-F07E-4755-853A-0D28B0A0CBFD}"/>
              </a:ext>
            </a:extLst>
          </p:cNvPr>
          <p:cNvSpPr txBox="1"/>
          <p:nvPr/>
        </p:nvSpPr>
        <p:spPr>
          <a:xfrm>
            <a:off x="457200" y="4848890"/>
            <a:ext cx="3525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Note:</a:t>
            </a:r>
          </a:p>
          <a:p>
            <a:r>
              <a:rPr lang="en-US" altLang="ko-KR" dirty="0"/>
              <a:t>If this is not the run , use Method B.</a:t>
            </a:r>
            <a:endParaRPr lang="ko-KR" altLang="en-US" dirty="0"/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457200" y="86142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kern="0" dirty="0"/>
              <a:t>Appendix _Linux</a:t>
            </a:r>
            <a:br>
              <a:rPr lang="en-US" altLang="ko-KR" kern="0" dirty="0"/>
            </a:br>
            <a:r>
              <a:rPr lang="en-US" altLang="ko-KR" dirty="0"/>
              <a:t>Java Install</a:t>
            </a:r>
            <a:endParaRPr lang="ko-KR" altLang="en-US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04448-3AF5-472E-AE16-BC4173215EA8}"/>
              </a:ext>
            </a:extLst>
          </p:cNvPr>
          <p:cNvSpPr txBox="1"/>
          <p:nvPr/>
        </p:nvSpPr>
        <p:spPr>
          <a:xfrm>
            <a:off x="457200" y="1388096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kern="0" dirty="0"/>
              <a:t>1. JDK Install – 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73233363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ACCCBB-D62D-4F1F-A3AF-96D48D493B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30B61-8FEF-4DBE-A8F2-0278E2F083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B3DCCD-B973-4E43-9C22-7A7AB6ABB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4" y="1620843"/>
            <a:ext cx="5592240" cy="30031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851C51-EF4B-42B5-BDB2-EAECBB82D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94" y="4709906"/>
            <a:ext cx="5105400" cy="19526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7AD5BAE-2EDA-4EF6-9B21-C0A719862493}"/>
              </a:ext>
            </a:extLst>
          </p:cNvPr>
          <p:cNvSpPr/>
          <p:nvPr/>
        </p:nvSpPr>
        <p:spPr bwMode="auto">
          <a:xfrm>
            <a:off x="1691933" y="3319102"/>
            <a:ext cx="1825967" cy="76259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5AD806-C8E9-40C0-A4EA-ACAFE2DF606F}"/>
              </a:ext>
            </a:extLst>
          </p:cNvPr>
          <p:cNvSpPr/>
          <p:nvPr/>
        </p:nvSpPr>
        <p:spPr bwMode="auto">
          <a:xfrm>
            <a:off x="716723" y="6086465"/>
            <a:ext cx="4499834" cy="26196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6F8792-A6A4-4FF0-BFA9-1437AC673C85}"/>
              </a:ext>
            </a:extLst>
          </p:cNvPr>
          <p:cNvSpPr txBox="1"/>
          <p:nvPr/>
        </p:nvSpPr>
        <p:spPr>
          <a:xfrm>
            <a:off x="5890414" y="4445675"/>
            <a:ext cx="2545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/>
              <a:t>JDK installation progress</a:t>
            </a:r>
          </a:p>
          <a:p>
            <a:r>
              <a:rPr lang="en-US" altLang="ko-KR" dirty="0"/>
              <a:t>Download the JDK for your OS.</a:t>
            </a:r>
          </a:p>
          <a:p>
            <a:endParaRPr lang="en-US" altLang="ko-KR" dirty="0"/>
          </a:p>
          <a:p>
            <a:r>
              <a:rPr lang="en-US" altLang="ko-KR" dirty="0"/>
              <a:t>Note: JDK version 8, the number after u does not matter</a:t>
            </a:r>
            <a:endParaRPr lang="ko-KR" altLang="en-US" dirty="0"/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57200" y="86142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kern="0" dirty="0"/>
              <a:t>Appendix _Linux</a:t>
            </a:r>
            <a:br>
              <a:rPr lang="en-US" altLang="ko-KR" kern="0" dirty="0"/>
            </a:br>
            <a:r>
              <a:rPr lang="en-US" altLang="ko-KR" kern="0" dirty="0"/>
              <a:t>Java Install</a:t>
            </a:r>
            <a:endParaRPr lang="ko-KR" altLang="en-US" kern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A04448-3AF5-472E-AE16-BC4173215EA8}"/>
              </a:ext>
            </a:extLst>
          </p:cNvPr>
          <p:cNvSpPr txBox="1"/>
          <p:nvPr/>
        </p:nvSpPr>
        <p:spPr>
          <a:xfrm>
            <a:off x="298174" y="134646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kern="0" dirty="0"/>
              <a:t>1. JDK Install – B (1/3)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24913371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464F54-DE9E-43CE-93E7-336FD25181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402DC-EE7E-4952-A827-7F42742728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5F654FF-30E1-4899-8523-08B0CDE1A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1308"/>
              </p:ext>
            </p:extLst>
          </p:nvPr>
        </p:nvGraphicFramePr>
        <p:xfrm>
          <a:off x="917713" y="1969818"/>
          <a:ext cx="60960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87871502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Install Oracle Java 1.8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408438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</a:t>
                      </a:r>
                      <a:r>
                        <a:rPr lang="en-US" altLang="zh-CN" sz="1800" b="0" i="0" kern="1200" baseline="0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altLang="zh-CN" sz="1800" b="0" i="0" kern="12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mkdir</a:t>
                      </a:r>
                      <a:r>
                        <a:rPr lang="en-US" altLang="zh-C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-p /</a:t>
                      </a:r>
                      <a:r>
                        <a:rPr lang="en-US" altLang="zh-CN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altLang="zh-C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/lib/</a:t>
                      </a:r>
                      <a:r>
                        <a:rPr lang="en-US" altLang="zh-CN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en-US" altLang="zh-C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/>
                      <a:r>
                        <a:rPr lang="en-US" altLang="zh-C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mv jdk-8u161-linux-x64.tar.gz /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/lib/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cd /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/lib/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tar 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xzvf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jdk-8u161-linux-x64.tar.gz</a:t>
                      </a:r>
                    </a:p>
                    <a:p>
                      <a:pPr fontAlgn="base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ln -s jdk1.8.0_11 java-8 </a:t>
                      </a:r>
                    </a:p>
                    <a:p>
                      <a:pPr fontAlgn="base"/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gedit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~/.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bashrc</a:t>
                      </a:r>
                      <a:endParaRPr lang="pt-BR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4344824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69226F9A-0223-4400-A5BA-67B0036D2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13" y="4358664"/>
            <a:ext cx="5314950" cy="2076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A04448-3AF5-472E-AE16-BC4173215EA8}"/>
              </a:ext>
            </a:extLst>
          </p:cNvPr>
          <p:cNvSpPr txBox="1"/>
          <p:nvPr/>
        </p:nvSpPr>
        <p:spPr>
          <a:xfrm>
            <a:off x="248306" y="1661991"/>
            <a:ext cx="627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Environment variable registration process after downloading JDK</a:t>
            </a:r>
            <a:endParaRPr lang="ko-KR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45A8B2-779F-417B-9346-22170E113AB2}"/>
              </a:ext>
            </a:extLst>
          </p:cNvPr>
          <p:cNvSpPr/>
          <p:nvPr/>
        </p:nvSpPr>
        <p:spPr bwMode="auto">
          <a:xfrm>
            <a:off x="841513" y="5672517"/>
            <a:ext cx="4807085" cy="88068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457200" y="86142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kern="0" dirty="0"/>
              <a:t>Appendix _Linux</a:t>
            </a:r>
            <a:br>
              <a:rPr lang="en-US" altLang="ko-KR" kern="0" dirty="0"/>
            </a:br>
            <a:r>
              <a:rPr lang="en-US" altLang="ko-KR" kern="0" dirty="0"/>
              <a:t>Java Install</a:t>
            </a:r>
            <a:endParaRPr lang="ko-KR" altLang="en-US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04448-3AF5-472E-AE16-BC4173215EA8}"/>
              </a:ext>
            </a:extLst>
          </p:cNvPr>
          <p:cNvSpPr txBox="1"/>
          <p:nvPr/>
        </p:nvSpPr>
        <p:spPr>
          <a:xfrm>
            <a:off x="248305" y="1261907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kern="0" dirty="0"/>
              <a:t>1. JDK Install – B (2/3)  </a:t>
            </a:r>
            <a:endParaRPr lang="ko-KR" altLang="en-US" b="1" kern="0" dirty="0"/>
          </a:p>
        </p:txBody>
      </p:sp>
    </p:spTree>
    <p:extLst>
      <p:ext uri="{BB962C8B-B14F-4D97-AF65-F5344CB8AC3E}">
        <p14:creationId xmlns:p14="http://schemas.microsoft.com/office/powerpoint/2010/main" val="832075136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902FEA-81D1-4982-894D-4F27D76AB2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D3061-210A-44B1-A6F9-FC7EE37CC8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D63D131-BBD4-4088-8C10-48786E8BD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362949"/>
              </p:ext>
            </p:extLst>
          </p:nvPr>
        </p:nvGraphicFramePr>
        <p:xfrm>
          <a:off x="1484243" y="1975705"/>
          <a:ext cx="6096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87871502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408438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 ~/.</a:t>
                      </a:r>
                      <a:r>
                        <a:rPr lang="en-US" altLang="zh-CN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bashrc</a:t>
                      </a:r>
                      <a:endParaRPr lang="en-US" altLang="zh-CN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-version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43448240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E3936D72-663E-4A37-8959-8CB6E68F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43" y="3284726"/>
            <a:ext cx="6096000" cy="22810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DC26A3-C65F-4496-B947-B6F9FECD55D6}"/>
              </a:ext>
            </a:extLst>
          </p:cNvPr>
          <p:cNvSpPr txBox="1"/>
          <p:nvPr/>
        </p:nvSpPr>
        <p:spPr>
          <a:xfrm>
            <a:off x="1408043" y="1544397"/>
            <a:ext cx="707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environment variable registration is completed, proceed to the next step.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00B4-4539-4E2D-9792-401AAAFF5515}"/>
              </a:ext>
            </a:extLst>
          </p:cNvPr>
          <p:cNvSpPr txBox="1"/>
          <p:nvPr/>
        </p:nvSpPr>
        <p:spPr>
          <a:xfrm>
            <a:off x="1484243" y="2834714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 can check whether the setting is completed by using java -version.</a:t>
            </a:r>
            <a:endParaRPr lang="ko-KR" altLang="en-US" dirty="0"/>
          </a:p>
        </p:txBody>
      </p:sp>
      <p:sp>
        <p:nvSpPr>
          <p:cNvPr id="10" name="제목 2"/>
          <p:cNvSpPr txBox="1">
            <a:spLocks/>
          </p:cNvSpPr>
          <p:nvPr/>
        </p:nvSpPr>
        <p:spPr>
          <a:xfrm>
            <a:off x="457200" y="86142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kern="0" dirty="0"/>
              <a:t>Appendix _Linux</a:t>
            </a:r>
            <a:br>
              <a:rPr lang="en-US" altLang="ko-KR" kern="0" dirty="0"/>
            </a:br>
            <a:r>
              <a:rPr lang="en-US" altLang="ko-KR" kern="0" dirty="0"/>
              <a:t>Java Install</a:t>
            </a:r>
            <a:endParaRPr lang="ko-KR" altLang="en-US" kern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DC26A3-C65F-4496-B947-B6F9FECD55D6}"/>
              </a:ext>
            </a:extLst>
          </p:cNvPr>
          <p:cNvSpPr txBox="1"/>
          <p:nvPr/>
        </p:nvSpPr>
        <p:spPr>
          <a:xfrm>
            <a:off x="387625" y="123337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kern="0" dirty="0"/>
              <a:t>1. JDK Install – B (3/3)  </a:t>
            </a:r>
            <a:endParaRPr lang="ko-KR" altLang="en-US" b="1" kern="0" dirty="0"/>
          </a:p>
        </p:txBody>
      </p:sp>
    </p:spTree>
    <p:extLst>
      <p:ext uri="{BB962C8B-B14F-4D97-AF65-F5344CB8AC3E}">
        <p14:creationId xmlns:p14="http://schemas.microsoft.com/office/powerpoint/2010/main" val="1973489074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3360" y="287045"/>
            <a:ext cx="8229600" cy="838200"/>
          </a:xfrm>
        </p:spPr>
        <p:txBody>
          <a:bodyPr/>
          <a:lstStyle/>
          <a:p>
            <a:r>
              <a:rPr lang="en-US" altLang="ko-KR" dirty="0"/>
              <a:t>What to do? 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696" y="4205135"/>
            <a:ext cx="5372100" cy="23491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3274696" y="5337809"/>
            <a:ext cx="3423285" cy="115922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90" y="1468250"/>
            <a:ext cx="3389716" cy="22785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062" y="1331190"/>
            <a:ext cx="3003684" cy="27966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469815" y="1468250"/>
            <a:ext cx="380619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endParaRPr lang="en-US" altLang="ko-K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sz="1050" b="1" dirty="0">
                <a:cs typeface="Arial" panose="020B0604020202020204" pitchFamily="34" charset="0"/>
              </a:rPr>
              <a:t>List of grading items  </a:t>
            </a:r>
          </a:p>
          <a:p>
            <a:pPr lvl="1">
              <a:lnSpc>
                <a:spcPct val="200000"/>
              </a:lnSpc>
            </a:pPr>
            <a:endParaRPr lang="en-US" altLang="ko-KR" sz="1050" dirty="0"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sz="1050" dirty="0">
                <a:cs typeface="Arial" panose="020B0604020202020204" pitchFamily="34" charset="0"/>
              </a:rPr>
              <a:t>Mission 1: WEB SERVER SOCKET </a:t>
            </a:r>
          </a:p>
          <a:p>
            <a:pPr lvl="1">
              <a:lnSpc>
                <a:spcPct val="200000"/>
              </a:lnSpc>
            </a:pPr>
            <a:r>
              <a:rPr lang="en-US" altLang="ko-KR" sz="1050" dirty="0">
                <a:cs typeface="Arial" panose="020B0604020202020204" pitchFamily="34" charset="0"/>
              </a:rPr>
              <a:t>Mission 2: GET METHOD</a:t>
            </a:r>
          </a:p>
          <a:p>
            <a:pPr lvl="1">
              <a:lnSpc>
                <a:spcPct val="200000"/>
              </a:lnSpc>
            </a:pPr>
            <a:r>
              <a:rPr lang="en-US" altLang="ko-KR" sz="1050" dirty="0">
                <a:cs typeface="Arial" panose="020B0604020202020204" pitchFamily="34" charset="0"/>
              </a:rPr>
              <a:t>Mission 3: STATUS CODE : 200OK</a:t>
            </a:r>
          </a:p>
          <a:p>
            <a:pPr lvl="1">
              <a:lnSpc>
                <a:spcPct val="200000"/>
              </a:lnSpc>
            </a:pPr>
            <a:r>
              <a:rPr lang="en-US" altLang="ko-KR" sz="1050" dirty="0">
                <a:cs typeface="Arial" panose="020B0604020202020204" pitchFamily="34" charset="0"/>
              </a:rPr>
              <a:t>Mission 4: STATUS CODE : 404 NOT FOUND(EXCEPTION HANDLING) </a:t>
            </a:r>
          </a:p>
          <a:p>
            <a:pPr lvl="1">
              <a:lnSpc>
                <a:spcPct val="200000"/>
              </a:lnSpc>
            </a:pPr>
            <a:r>
              <a:rPr lang="en-US" altLang="ko-KR" sz="1050" dirty="0">
                <a:cs typeface="Arial" panose="020B0604020202020204" pitchFamily="34" charset="0"/>
              </a:rPr>
              <a:t>Mission 5: STATUS CODE : 400 BAD REQUEST(HTTP PROTOCOL VERSION ) </a:t>
            </a:r>
          </a:p>
          <a:p>
            <a:pPr lvl="1">
              <a:lnSpc>
                <a:spcPct val="200000"/>
              </a:lnSpc>
            </a:pPr>
            <a:r>
              <a:rPr lang="en-US" altLang="ko-KR" sz="1050" dirty="0">
                <a:cs typeface="Arial" panose="020B0604020202020204" pitchFamily="34" charset="0"/>
              </a:rPr>
              <a:t>Mission 6: CONTENT LENGTH</a:t>
            </a:r>
          </a:p>
          <a:p>
            <a:pPr lvl="1">
              <a:lnSpc>
                <a:spcPct val="200000"/>
              </a:lnSpc>
            </a:pPr>
            <a:r>
              <a:rPr lang="en-US" altLang="ko-KR" sz="1050" dirty="0">
                <a:cs typeface="Arial" panose="020B0604020202020204" pitchFamily="34" charset="0"/>
              </a:rPr>
              <a:t>Mission 7: CONTENT TYPE TEXT/HTML</a:t>
            </a:r>
          </a:p>
          <a:p>
            <a:pPr lvl="1">
              <a:lnSpc>
                <a:spcPct val="200000"/>
              </a:lnSpc>
            </a:pPr>
            <a:r>
              <a:rPr lang="en-US" altLang="ko-KR" sz="1050" dirty="0">
                <a:cs typeface="Arial" panose="020B0604020202020204" pitchFamily="34" charset="0"/>
              </a:rPr>
              <a:t>CONTENT TYPE IMAGE/JPEG</a:t>
            </a:r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2957062" y="2729510"/>
            <a:ext cx="2895098" cy="7795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193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048C07-E84E-4182-A2E4-B46C775167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D30BC-D083-4AE0-B9CA-DCD987C2E9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7D4F4D4-92DD-469C-BF8A-C164EFFF6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37565"/>
              </p:ext>
            </p:extLst>
          </p:nvPr>
        </p:nvGraphicFramePr>
        <p:xfrm>
          <a:off x="457200" y="1873935"/>
          <a:ext cx="6096000" cy="89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87871502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altLang="zh-CN" sz="135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 git and git-core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408438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apt-get install git</a:t>
                      </a:r>
                    </a:p>
                    <a:p>
                      <a:pPr marL="0" marR="0" lvl="0" indent="0" algn="l" defTabSz="6858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apt-get install git-core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4344824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4D9BC5B-F9DD-4EAD-8049-C9A1CEA990DF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922095"/>
          <a:ext cx="6096000" cy="59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87871502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altLang="zh-CN" sz="135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Download Eclipse IDE for Java EE developer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408438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https://eclipse.org/downloads/eclipse-packages/</a:t>
                      </a:r>
                      <a:endParaRPr lang="zh-CN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43448240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E845A103-22E7-490F-8FD9-1E7FA21A95C6}"/>
              </a:ext>
            </a:extLst>
          </p:cNvPr>
          <p:cNvGrpSpPr/>
          <p:nvPr/>
        </p:nvGrpSpPr>
        <p:grpSpPr>
          <a:xfrm>
            <a:off x="244647" y="3577941"/>
            <a:ext cx="5124119" cy="2602318"/>
            <a:chOff x="457200" y="2135972"/>
            <a:chExt cx="5929033" cy="284321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1CE07EE-6A2D-4211-8193-932D65A89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2135972"/>
              <a:ext cx="5929033" cy="2843219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CB63320-FD14-43E4-A486-BA749D334137}"/>
                </a:ext>
              </a:extLst>
            </p:cNvPr>
            <p:cNvSpPr/>
            <p:nvPr/>
          </p:nvSpPr>
          <p:spPr bwMode="auto">
            <a:xfrm>
              <a:off x="795863" y="3329776"/>
              <a:ext cx="4258737" cy="70035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sp>
        <p:nvSpPr>
          <p:cNvPr id="15" name="원형 화살표 4">
            <a:extLst>
              <a:ext uri="{FF2B5EF4-FFF2-40B4-BE49-F238E27FC236}">
                <a16:creationId xmlns:a16="http://schemas.microsoft.com/office/drawing/2014/main" id="{4239D5E1-2D2E-4343-9E6D-CFCFE899E1FE}"/>
              </a:ext>
            </a:extLst>
          </p:cNvPr>
          <p:cNvSpPr/>
          <p:nvPr/>
        </p:nvSpPr>
        <p:spPr bwMode="auto">
          <a:xfrm>
            <a:off x="5627922" y="3699794"/>
            <a:ext cx="409930" cy="540184"/>
          </a:xfrm>
          <a:prstGeom prst="circularArrow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152F2279-EBD2-4F42-A9AF-55C13D2DFF65}"/>
              </a:ext>
            </a:extLst>
          </p:cNvPr>
          <p:cNvSpPr txBox="1"/>
          <p:nvPr/>
        </p:nvSpPr>
        <p:spPr>
          <a:xfrm>
            <a:off x="5981007" y="3718879"/>
            <a:ext cx="57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run </a:t>
            </a:r>
            <a:endParaRPr lang="ko-KR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7F62BBE-6D6F-49DD-BDAE-997C0300C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27" y="4212551"/>
            <a:ext cx="4250746" cy="2602318"/>
          </a:xfrm>
          <a:prstGeom prst="rect">
            <a:avLst/>
          </a:prstGeom>
        </p:spPr>
      </p:pic>
      <p:sp>
        <p:nvSpPr>
          <p:cNvPr id="18" name="제목 2"/>
          <p:cNvSpPr txBox="1">
            <a:spLocks/>
          </p:cNvSpPr>
          <p:nvPr/>
        </p:nvSpPr>
        <p:spPr>
          <a:xfrm>
            <a:off x="457200" y="86142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kern="0" dirty="0"/>
              <a:t>Appendix _Linux</a:t>
            </a:r>
          </a:p>
          <a:p>
            <a:r>
              <a:rPr lang="en-US" altLang="ko-KR" kern="0" dirty="0"/>
              <a:t>Java Install</a:t>
            </a:r>
            <a:br>
              <a:rPr lang="en-US" altLang="ko-KR" kern="0" dirty="0"/>
            </a:br>
            <a:endParaRPr lang="ko-KR" altLang="en-US" kern="0" dirty="0"/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152F2279-EBD2-4F42-A9AF-55C13D2DFF65}"/>
              </a:ext>
            </a:extLst>
          </p:cNvPr>
          <p:cNvSpPr txBox="1"/>
          <p:nvPr/>
        </p:nvSpPr>
        <p:spPr>
          <a:xfrm>
            <a:off x="6948141" y="2255320"/>
            <a:ext cx="198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Install </a:t>
            </a:r>
            <a:r>
              <a:rPr lang="en-US" altLang="ko-KR" dirty="0" err="1"/>
              <a:t>Git</a:t>
            </a:r>
            <a:endParaRPr lang="ko-KR" altLang="en-US" dirty="0"/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152F2279-EBD2-4F42-A9AF-55C13D2DFF65}"/>
              </a:ext>
            </a:extLst>
          </p:cNvPr>
          <p:cNvSpPr txBox="1"/>
          <p:nvPr/>
        </p:nvSpPr>
        <p:spPr>
          <a:xfrm>
            <a:off x="6948141" y="3208609"/>
            <a:ext cx="198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Run downloaded program</a:t>
            </a:r>
            <a:endParaRPr lang="ko-KR" altLang="en-US" dirty="0"/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152F2279-EBD2-4F42-A9AF-55C13D2DFF65}"/>
              </a:ext>
            </a:extLst>
          </p:cNvPr>
          <p:cNvSpPr txBox="1"/>
          <p:nvPr/>
        </p:nvSpPr>
        <p:spPr>
          <a:xfrm>
            <a:off x="440663" y="1243532"/>
            <a:ext cx="198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0" dirty="0"/>
              <a:t>2. Eclipse Install</a:t>
            </a:r>
            <a:endParaRPr lang="ko-KR" altLang="en-US" b="1" kern="0" dirty="0"/>
          </a:p>
        </p:txBody>
      </p:sp>
    </p:spTree>
    <p:extLst>
      <p:ext uri="{BB962C8B-B14F-4D97-AF65-F5344CB8AC3E}">
        <p14:creationId xmlns:p14="http://schemas.microsoft.com/office/powerpoint/2010/main" val="213201820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199" y="1371600"/>
            <a:ext cx="8438225" cy="4953000"/>
          </a:xfrm>
        </p:spPr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Develop a multi-threaded web server</a:t>
            </a:r>
            <a:r>
              <a:rPr lang="en-US" altLang="ko-KR" sz="2400" dirty="0"/>
              <a:t> that is capable of</a:t>
            </a:r>
            <a:br>
              <a:rPr lang="en-US" altLang="ko-KR" sz="2400" dirty="0"/>
            </a:br>
            <a:r>
              <a:rPr lang="en-US" altLang="ko-KR" sz="2400" dirty="0"/>
              <a:t>processing multiple simultaneous service request in</a:t>
            </a:r>
            <a:br>
              <a:rPr lang="en-US" altLang="ko-KR" sz="2400" dirty="0"/>
            </a:br>
            <a:r>
              <a:rPr lang="en-US" altLang="ko-KR" sz="2400" dirty="0"/>
              <a:t>parallel. The server code will be developed in two stages:</a:t>
            </a:r>
            <a:br>
              <a:rPr lang="en-US" altLang="ko-KR" sz="2400" dirty="0"/>
            </a:br>
            <a:r>
              <a:rPr lang="en-US" altLang="ko-KR" sz="2000" dirty="0"/>
              <a:t>1. </a:t>
            </a:r>
            <a:r>
              <a:rPr lang="en-US" altLang="ko-KR" sz="2000" dirty="0">
                <a:solidFill>
                  <a:srgbClr val="FF0000"/>
                </a:solidFill>
              </a:rPr>
              <a:t>Write a multi-threaded server </a:t>
            </a:r>
            <a:r>
              <a:rPr lang="en-US" altLang="ko-KR" sz="2000" dirty="0"/>
              <a:t>that simply displays the contents of the </a:t>
            </a:r>
            <a:r>
              <a:rPr lang="en-US" altLang="ko-KR" sz="2000" dirty="0">
                <a:solidFill>
                  <a:srgbClr val="FF0000"/>
                </a:solidFill>
              </a:rPr>
              <a:t>HTTP request message that it receives.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/>
              <a:t>2. Add the code required to generate an appropriate </a:t>
            </a:r>
            <a:r>
              <a:rPr lang="en-US" altLang="ko-KR" sz="2000" dirty="0">
                <a:solidFill>
                  <a:srgbClr val="FF0000"/>
                </a:solidFill>
              </a:rPr>
              <a:t>response.</a:t>
            </a: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Demonstrate that the </a:t>
            </a:r>
            <a:r>
              <a:rPr lang="en-US" altLang="ko-KR" sz="2400" dirty="0">
                <a:solidFill>
                  <a:srgbClr val="FF0000"/>
                </a:solidFill>
              </a:rPr>
              <a:t>web server is capable of delivering</a:t>
            </a:r>
            <a:br>
              <a:rPr lang="en-US" altLang="ko-KR" sz="2400" dirty="0">
                <a:solidFill>
                  <a:srgbClr val="FF0000"/>
                </a:solidFill>
              </a:rPr>
            </a:br>
            <a:r>
              <a:rPr lang="en-US" altLang="ko-KR" sz="2400" dirty="0">
                <a:solidFill>
                  <a:srgbClr val="FF0000"/>
                </a:solidFill>
              </a:rPr>
              <a:t>your home page to a web browser</a:t>
            </a:r>
            <a:r>
              <a:rPr lang="en-US" altLang="ko-KR" sz="2400" dirty="0"/>
              <a:t>. (Remember that you</a:t>
            </a:r>
            <a:br>
              <a:rPr lang="en-US" altLang="ko-KR" sz="2400" dirty="0"/>
            </a:br>
            <a:r>
              <a:rPr lang="en-US" altLang="ko-KR" sz="2400" dirty="0"/>
              <a:t>are not serving through the standard port 80 that you need</a:t>
            </a:r>
            <a:br>
              <a:rPr lang="en-US" altLang="ko-KR" sz="2400" dirty="0"/>
            </a:br>
            <a:r>
              <a:rPr lang="en-US" altLang="ko-KR" sz="2400" dirty="0"/>
              <a:t>to </a:t>
            </a:r>
            <a:r>
              <a:rPr lang="en-US" altLang="ko-KR" sz="2400" dirty="0">
                <a:solidFill>
                  <a:srgbClr val="FF0000"/>
                </a:solidFill>
              </a:rPr>
              <a:t>specify the port number </a:t>
            </a:r>
            <a:r>
              <a:rPr lang="en-US" altLang="ko-KR" sz="2400" dirty="0"/>
              <a:t>within the URL that you give to</a:t>
            </a:r>
            <a:br>
              <a:rPr lang="en-US" altLang="ko-KR" sz="2400" dirty="0"/>
            </a:br>
            <a:r>
              <a:rPr lang="en-US" altLang="ko-KR" sz="2400" dirty="0"/>
              <a:t>your browser such as:</a:t>
            </a:r>
            <a:br>
              <a:rPr lang="en-US" altLang="ko-KR" sz="2400" dirty="0"/>
            </a:br>
            <a:r>
              <a:rPr lang="en-US" altLang="ko-KR" sz="2400" dirty="0"/>
              <a:t>http://home.someschool.edu</a:t>
            </a:r>
            <a:r>
              <a:rPr lang="en-US" altLang="ko-KR" sz="2400" dirty="0">
                <a:solidFill>
                  <a:srgbClr val="FF0000"/>
                </a:solidFill>
              </a:rPr>
              <a:t>:6789</a:t>
            </a:r>
            <a:r>
              <a:rPr lang="en-US" altLang="ko-KR" sz="2400" dirty="0"/>
              <a:t>/index.html) 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4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337"/>
          </a:xfrm>
        </p:spPr>
        <p:txBody>
          <a:bodyPr/>
          <a:lstStyle/>
          <a:p>
            <a:r>
              <a:rPr lang="en-US" altLang="zh-CN" sz="1800" dirty="0"/>
              <a:t>Socket</a:t>
            </a:r>
          </a:p>
          <a:p>
            <a:endParaRPr lang="en-US" altLang="zh-CN" sz="1800" dirty="0"/>
          </a:p>
          <a:p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WebServer? (1/2)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0782" y="1794253"/>
            <a:ext cx="7897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a </a:t>
            </a:r>
            <a:r>
              <a:rPr lang="en-US" altLang="ko-KR" sz="1600" i="1" dirty="0">
                <a:solidFill>
                  <a:srgbClr val="FF0000"/>
                </a:solidFill>
                <a:ea typeface="굴림" panose="020B0600000101010101" pitchFamily="50" charset="-127"/>
              </a:rPr>
              <a:t>host-local</a:t>
            </a:r>
            <a:r>
              <a:rPr lang="en-US" altLang="ko-KR" sz="1600" dirty="0">
                <a:ea typeface="굴림" panose="020B0600000101010101" pitchFamily="50" charset="-127"/>
              </a:rPr>
              <a:t>, </a:t>
            </a:r>
            <a:r>
              <a:rPr lang="en-US" altLang="ko-KR" sz="1600" i="1" dirty="0">
                <a:solidFill>
                  <a:srgbClr val="FF0000"/>
                </a:solidFill>
                <a:ea typeface="굴림" panose="020B0600000101010101" pitchFamily="50" charset="-127"/>
              </a:rPr>
              <a:t>application-created</a:t>
            </a:r>
            <a:r>
              <a:rPr lang="en-US" altLang="ko-KR" sz="1600" dirty="0">
                <a:ea typeface="굴림" panose="020B0600000101010101" pitchFamily="50" charset="-127"/>
              </a:rPr>
              <a:t>,  </a:t>
            </a:r>
            <a:r>
              <a:rPr lang="en-US" altLang="ko-KR" sz="1600" i="1" dirty="0">
                <a:solidFill>
                  <a:srgbClr val="FF0000"/>
                </a:solidFill>
                <a:ea typeface="굴림" panose="020B0600000101010101" pitchFamily="50" charset="-127"/>
              </a:rPr>
              <a:t>OS-controlled</a:t>
            </a:r>
            <a:r>
              <a:rPr lang="en-US" altLang="ko-KR" sz="1600" dirty="0">
                <a:ea typeface="굴림" panose="020B0600000101010101" pitchFamily="50" charset="-127"/>
              </a:rPr>
              <a:t> interface into which application process can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both send and receive</a:t>
            </a:r>
            <a:r>
              <a:rPr lang="en-US" altLang="ko-KR" sz="1600" dirty="0">
                <a:ea typeface="굴림" panose="020B0600000101010101" pitchFamily="50" charset="-127"/>
              </a:rPr>
              <a:t> messages to/from another application process.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50" charset="-127"/>
            </a:endParaRPr>
          </a:p>
          <a:p>
            <a:r>
              <a:rPr lang="en-US" altLang="ko-KR" sz="1600" u="sng" dirty="0">
                <a:solidFill>
                  <a:srgbClr val="FF0000"/>
                </a:solidFill>
                <a:ea typeface="굴림" panose="020B0600000101010101" pitchFamily="50" charset="-127"/>
              </a:rPr>
              <a:t>Socket:</a:t>
            </a:r>
            <a:r>
              <a:rPr lang="en-US" altLang="ko-KR" sz="1600" dirty="0">
                <a:ea typeface="굴림" panose="020B0600000101010101" pitchFamily="50" charset="-127"/>
              </a:rPr>
              <a:t> a door between application process and end-end-transport protocol (UCP or TCP)</a:t>
            </a:r>
          </a:p>
          <a:p>
            <a:r>
              <a:rPr lang="en-US" altLang="ko-KR" sz="1600" u="sng" dirty="0">
                <a:solidFill>
                  <a:srgbClr val="FF0000"/>
                </a:solidFill>
                <a:ea typeface="굴림" panose="020B0600000101010101" pitchFamily="50" charset="-127"/>
              </a:rPr>
              <a:t>TCP service:</a:t>
            </a:r>
            <a:r>
              <a:rPr lang="en-US" altLang="ko-KR" sz="1600" dirty="0">
                <a:ea typeface="굴림" panose="020B0600000101010101" pitchFamily="50" charset="-127"/>
              </a:rPr>
              <a:t> reliable transfer of </a:t>
            </a:r>
            <a:r>
              <a:rPr lang="en-US" altLang="ko-KR" sz="1600" b="1" dirty="0">
                <a:solidFill>
                  <a:schemeClr val="accent2"/>
                </a:solidFill>
                <a:ea typeface="굴림" panose="020B0600000101010101" pitchFamily="50" charset="-127"/>
              </a:rPr>
              <a:t>bytes</a:t>
            </a:r>
            <a:r>
              <a:rPr lang="en-US" altLang="ko-KR" sz="1600" dirty="0">
                <a:solidFill>
                  <a:schemeClr val="accent2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ea typeface="굴림" panose="020B0600000101010101" pitchFamily="50" charset="-127"/>
              </a:rPr>
              <a:t>from one process to another</a:t>
            </a:r>
            <a:endParaRPr lang="en-US" altLang="ko-KR" sz="16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88950" y="3408363"/>
            <a:ext cx="8064500" cy="2894012"/>
            <a:chOff x="488950" y="3408363"/>
            <a:chExt cx="8064500" cy="2894012"/>
          </a:xfrm>
        </p:grpSpPr>
        <p:graphicFrame>
          <p:nvGraphicFramePr>
            <p:cNvPr id="43" name="Object 4"/>
            <p:cNvGraphicFramePr>
              <a:graphicFrameLocks noChangeAspect="1"/>
            </p:cNvGraphicFramePr>
            <p:nvPr/>
          </p:nvGraphicFramePr>
          <p:xfrm>
            <a:off x="2073275" y="3513138"/>
            <a:ext cx="1123950" cy="892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Clip" r:id="rId4" imgW="1305000" imgH="1085760" progId="MS_ClipArt_Gallery.2">
                    <p:embed/>
                  </p:oleObj>
                </mc:Choice>
                <mc:Fallback>
                  <p:oleObj name="Clip" r:id="rId4" imgW="1305000" imgH="1085760" progId="MS_ClipArt_Gallery.2">
                    <p:embed/>
                    <p:pic>
                      <p:nvPicPr>
                        <p:cNvPr id="1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3275" y="3513138"/>
                          <a:ext cx="1123950" cy="892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" name="Group 5"/>
            <p:cNvGrpSpPr>
              <a:grpSpLocks/>
            </p:cNvGrpSpPr>
            <p:nvPr/>
          </p:nvGrpSpPr>
          <p:grpSpPr bwMode="auto">
            <a:xfrm>
              <a:off x="2116138" y="3854450"/>
              <a:ext cx="1136650" cy="1584325"/>
              <a:chOff x="649" y="2260"/>
              <a:chExt cx="716" cy="998"/>
            </a:xfrm>
          </p:grpSpPr>
          <p:sp>
            <p:nvSpPr>
              <p:cNvPr id="68" name="Rectangle 6"/>
              <p:cNvSpPr>
                <a:spLocks noChangeArrowheads="1"/>
              </p:cNvSpPr>
              <p:nvPr/>
            </p:nvSpPr>
            <p:spPr bwMode="auto">
              <a:xfrm>
                <a:off x="678" y="2280"/>
                <a:ext cx="642" cy="2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69" name="Text Box 7"/>
              <p:cNvSpPr txBox="1">
                <a:spLocks noChangeArrowheads="1"/>
              </p:cNvSpPr>
              <p:nvPr/>
            </p:nvSpPr>
            <p:spPr bwMode="auto">
              <a:xfrm>
                <a:off x="694" y="2260"/>
                <a:ext cx="63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ea typeface="굴림" panose="020B0600000101010101" pitchFamily="50" charset="-127"/>
                  </a:rPr>
                  <a:t>process</a:t>
                </a:r>
                <a:endParaRPr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grpSp>
            <p:nvGrpSpPr>
              <p:cNvPr id="70" name="Group 8"/>
              <p:cNvGrpSpPr>
                <a:grpSpLocks/>
              </p:cNvGrpSpPr>
              <p:nvPr/>
            </p:nvGrpSpPr>
            <p:grpSpPr bwMode="auto">
              <a:xfrm>
                <a:off x="649" y="2628"/>
                <a:ext cx="716" cy="630"/>
                <a:chOff x="637" y="2610"/>
                <a:chExt cx="716" cy="630"/>
              </a:xfrm>
            </p:grpSpPr>
            <p:sp>
              <p:nvSpPr>
                <p:cNvPr id="7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37" y="2658"/>
                  <a:ext cx="716" cy="5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800">
                      <a:ea typeface="굴림" panose="020B0600000101010101" pitchFamily="50" charset="-127"/>
                    </a:rPr>
                    <a:t>TCP with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800">
                      <a:ea typeface="굴림" panose="020B0600000101010101" pitchFamily="50" charset="-127"/>
                    </a:rPr>
                    <a:t>buffers,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800">
                      <a:ea typeface="굴림" panose="020B0600000101010101" pitchFamily="50" charset="-127"/>
                    </a:rPr>
                    <a:t>variables</a:t>
                  </a:r>
                  <a:endParaRPr lang="en-US" altLang="ko-KR" sz="1800">
                    <a:latin typeface="Times New Roman" panose="02020603050405020304" pitchFamily="18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75" name="Rectangle 10"/>
                <p:cNvSpPr>
                  <a:spLocks noChangeArrowheads="1"/>
                </p:cNvSpPr>
                <p:nvPr/>
              </p:nvSpPr>
              <p:spPr bwMode="auto">
                <a:xfrm>
                  <a:off x="672" y="2610"/>
                  <a:ext cx="642" cy="63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1" name="Group 11"/>
              <p:cNvGrpSpPr>
                <a:grpSpLocks/>
              </p:cNvGrpSpPr>
              <p:nvPr/>
            </p:nvGrpSpPr>
            <p:grpSpPr bwMode="auto">
              <a:xfrm>
                <a:off x="741" y="2500"/>
                <a:ext cx="561" cy="231"/>
                <a:chOff x="897" y="3736"/>
                <a:chExt cx="561" cy="231"/>
              </a:xfrm>
            </p:grpSpPr>
            <p:sp>
              <p:nvSpPr>
                <p:cNvPr id="72" name="Rectangle 12"/>
                <p:cNvSpPr>
                  <a:spLocks noChangeArrowheads="1"/>
                </p:cNvSpPr>
                <p:nvPr/>
              </p:nvSpPr>
              <p:spPr bwMode="auto">
                <a:xfrm>
                  <a:off x="924" y="3774"/>
                  <a:ext cx="492" cy="1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897" y="3736"/>
                  <a:ext cx="56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800">
                      <a:solidFill>
                        <a:schemeClr val="bg1"/>
                      </a:solidFill>
                      <a:ea typeface="굴림" panose="020B0600000101010101" pitchFamily="50" charset="-127"/>
                    </a:rPr>
                    <a:t>socket</a:t>
                  </a:r>
                  <a:endParaRPr lang="en-US" altLang="ko-KR">
                    <a:latin typeface="Times New Roman" panose="02020603050405020304" pitchFamily="18" charset="0"/>
                    <a:ea typeface="굴림" panose="020B0600000101010101" pitchFamily="50" charset="-127"/>
                  </a:endParaRPr>
                </a:p>
              </p:txBody>
            </p:sp>
          </p:grpSp>
        </p:grpSp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517525" y="3681413"/>
              <a:ext cx="1430338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ea typeface="굴림" panose="020B0600000101010101" pitchFamily="50" charset="-127"/>
                </a:rPr>
                <a:t>controlled by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ea typeface="굴림" panose="020B0600000101010101" pitchFamily="50" charset="-127"/>
                </a:rPr>
                <a:t>application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ea typeface="굴림" panose="020B0600000101010101" pitchFamily="50" charset="-127"/>
                </a:rPr>
                <a:t>developer</a:t>
              </a:r>
              <a:endParaRPr lang="en-US" altLang="ko-KR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6" name="Text Box 15"/>
            <p:cNvSpPr txBox="1">
              <a:spLocks noChangeArrowheads="1"/>
            </p:cNvSpPr>
            <p:nvPr/>
          </p:nvSpPr>
          <p:spPr bwMode="auto">
            <a:xfrm>
              <a:off x="488950" y="4548188"/>
              <a:ext cx="1430338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ea typeface="굴림" panose="020B0600000101010101" pitchFamily="50" charset="-127"/>
                </a:rPr>
                <a:t>controlled by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ea typeface="굴림" panose="020B0600000101010101" pitchFamily="50" charset="-127"/>
                </a:rPr>
                <a:t>operating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ea typeface="굴림" panose="020B0600000101010101" pitchFamily="50" charset="-127"/>
                </a:rPr>
                <a:t>system</a:t>
              </a:r>
              <a:endParaRPr lang="en-US" altLang="ko-KR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7" name="Line 16"/>
            <p:cNvSpPr>
              <a:spLocks noChangeShapeType="1"/>
            </p:cNvSpPr>
            <p:nvPr/>
          </p:nvSpPr>
          <p:spPr bwMode="auto">
            <a:xfrm flipV="1">
              <a:off x="1943100" y="3895725"/>
              <a:ext cx="0" cy="485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H="1" flipV="1">
              <a:off x="1933575" y="4476750"/>
              <a:ext cx="0" cy="1000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Text Box 18"/>
            <p:cNvSpPr txBox="1">
              <a:spLocks noChangeArrowheads="1"/>
            </p:cNvSpPr>
            <p:nvPr/>
          </p:nvSpPr>
          <p:spPr bwMode="auto">
            <a:xfrm>
              <a:off x="2157413" y="5600700"/>
              <a:ext cx="103822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000">
                  <a:ea typeface="굴림" panose="020B0600000101010101" pitchFamily="50" charset="-127"/>
                </a:rPr>
                <a:t>host or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000">
                  <a:ea typeface="굴림" panose="020B0600000101010101" pitchFamily="50" charset="-127"/>
                </a:rPr>
                <a:t>server</a:t>
              </a:r>
              <a:endParaRPr lang="en-US" altLang="ko-KR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graphicFrame>
          <p:nvGraphicFramePr>
            <p:cNvPr id="50" name="Object 19"/>
            <p:cNvGraphicFramePr>
              <a:graphicFrameLocks noChangeAspect="1"/>
            </p:cNvGraphicFramePr>
            <p:nvPr/>
          </p:nvGraphicFramePr>
          <p:xfrm>
            <a:off x="5730875" y="3408363"/>
            <a:ext cx="1123950" cy="892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2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0875" y="3408363"/>
                          <a:ext cx="1123950" cy="892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" name="Group 20"/>
            <p:cNvGrpSpPr>
              <a:grpSpLocks/>
            </p:cNvGrpSpPr>
            <p:nvPr/>
          </p:nvGrpSpPr>
          <p:grpSpPr bwMode="auto">
            <a:xfrm>
              <a:off x="5773738" y="3749675"/>
              <a:ext cx="1136650" cy="1584325"/>
              <a:chOff x="649" y="2260"/>
              <a:chExt cx="716" cy="998"/>
            </a:xfrm>
          </p:grpSpPr>
          <p:sp>
            <p:nvSpPr>
              <p:cNvPr id="60" name="Rectangle 21"/>
              <p:cNvSpPr>
                <a:spLocks noChangeArrowheads="1"/>
              </p:cNvSpPr>
              <p:nvPr/>
            </p:nvSpPr>
            <p:spPr bwMode="auto">
              <a:xfrm>
                <a:off x="678" y="2280"/>
                <a:ext cx="642" cy="2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61" name="Text Box 22"/>
              <p:cNvSpPr txBox="1">
                <a:spLocks noChangeArrowheads="1"/>
              </p:cNvSpPr>
              <p:nvPr/>
            </p:nvSpPr>
            <p:spPr bwMode="auto">
              <a:xfrm>
                <a:off x="694" y="2260"/>
                <a:ext cx="63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ea typeface="굴림" panose="020B0600000101010101" pitchFamily="50" charset="-127"/>
                  </a:rPr>
                  <a:t>process</a:t>
                </a:r>
                <a:endParaRPr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grpSp>
            <p:nvGrpSpPr>
              <p:cNvPr id="62" name="Group 23"/>
              <p:cNvGrpSpPr>
                <a:grpSpLocks/>
              </p:cNvGrpSpPr>
              <p:nvPr/>
            </p:nvGrpSpPr>
            <p:grpSpPr bwMode="auto">
              <a:xfrm>
                <a:off x="649" y="2628"/>
                <a:ext cx="716" cy="630"/>
                <a:chOff x="637" y="2610"/>
                <a:chExt cx="716" cy="630"/>
              </a:xfrm>
            </p:grpSpPr>
            <p:sp>
              <p:nvSpPr>
                <p:cNvPr id="6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37" y="2658"/>
                  <a:ext cx="716" cy="5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800">
                      <a:ea typeface="굴림" panose="020B0600000101010101" pitchFamily="50" charset="-127"/>
                    </a:rPr>
                    <a:t>TCP with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800">
                      <a:ea typeface="굴림" panose="020B0600000101010101" pitchFamily="50" charset="-127"/>
                    </a:rPr>
                    <a:t>buffers,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800">
                      <a:ea typeface="굴림" panose="020B0600000101010101" pitchFamily="50" charset="-127"/>
                    </a:rPr>
                    <a:t>variables</a:t>
                  </a:r>
                  <a:endParaRPr lang="en-US" altLang="ko-KR" sz="1800">
                    <a:latin typeface="Times New Roman" panose="02020603050405020304" pitchFamily="18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67" name="Rectangle 25"/>
                <p:cNvSpPr>
                  <a:spLocks noChangeArrowheads="1"/>
                </p:cNvSpPr>
                <p:nvPr/>
              </p:nvSpPr>
              <p:spPr bwMode="auto">
                <a:xfrm>
                  <a:off x="672" y="2610"/>
                  <a:ext cx="642" cy="63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3" name="Group 26"/>
              <p:cNvGrpSpPr>
                <a:grpSpLocks/>
              </p:cNvGrpSpPr>
              <p:nvPr/>
            </p:nvGrpSpPr>
            <p:grpSpPr bwMode="auto">
              <a:xfrm>
                <a:off x="741" y="2500"/>
                <a:ext cx="561" cy="231"/>
                <a:chOff x="897" y="3736"/>
                <a:chExt cx="561" cy="231"/>
              </a:xfrm>
            </p:grpSpPr>
            <p:sp>
              <p:nvSpPr>
                <p:cNvPr id="64" name="Rectangle 27"/>
                <p:cNvSpPr>
                  <a:spLocks noChangeArrowheads="1"/>
                </p:cNvSpPr>
                <p:nvPr/>
              </p:nvSpPr>
              <p:spPr bwMode="auto">
                <a:xfrm>
                  <a:off x="924" y="3774"/>
                  <a:ext cx="492" cy="1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897" y="3736"/>
                  <a:ext cx="56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800">
                      <a:solidFill>
                        <a:schemeClr val="bg1"/>
                      </a:solidFill>
                      <a:ea typeface="굴림" panose="020B0600000101010101" pitchFamily="50" charset="-127"/>
                    </a:rPr>
                    <a:t>socket</a:t>
                  </a:r>
                  <a:endParaRPr lang="en-US" altLang="ko-KR">
                    <a:latin typeface="Times New Roman" panose="02020603050405020304" pitchFamily="18" charset="0"/>
                    <a:ea typeface="굴림" panose="020B0600000101010101" pitchFamily="50" charset="-127"/>
                  </a:endParaRPr>
                </a:p>
              </p:txBody>
            </p:sp>
          </p:grpSp>
        </p:grp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7118350" y="3519488"/>
              <a:ext cx="1430338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ea typeface="굴림" panose="020B0600000101010101" pitchFamily="50" charset="-127"/>
                </a:rPr>
                <a:t>controlled by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ea typeface="굴림" panose="020B0600000101010101" pitchFamily="50" charset="-127"/>
                </a:rPr>
                <a:t>application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ea typeface="굴림" panose="020B0600000101010101" pitchFamily="50" charset="-127"/>
                </a:rPr>
                <a:t>developer</a:t>
              </a:r>
              <a:endParaRPr lang="en-US" altLang="ko-KR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3" name="Text Box 30"/>
            <p:cNvSpPr txBox="1">
              <a:spLocks noChangeArrowheads="1"/>
            </p:cNvSpPr>
            <p:nvPr/>
          </p:nvSpPr>
          <p:spPr bwMode="auto">
            <a:xfrm>
              <a:off x="7123113" y="4433888"/>
              <a:ext cx="1430337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ea typeface="굴림" panose="020B0600000101010101" pitchFamily="50" charset="-127"/>
                </a:rPr>
                <a:t>controlled by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ea typeface="굴림" panose="020B0600000101010101" pitchFamily="50" charset="-127"/>
                </a:rPr>
                <a:t>operating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ea typeface="굴림" panose="020B0600000101010101" pitchFamily="50" charset="-127"/>
                </a:rPr>
                <a:t>system</a:t>
              </a:r>
              <a:endParaRPr lang="en-US" altLang="ko-KR" dirty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4" name="Line 31"/>
            <p:cNvSpPr>
              <a:spLocks noChangeShapeType="1"/>
            </p:cNvSpPr>
            <p:nvPr/>
          </p:nvSpPr>
          <p:spPr bwMode="auto">
            <a:xfrm flipV="1">
              <a:off x="7029450" y="3762375"/>
              <a:ext cx="0" cy="485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" name="Line 32"/>
            <p:cNvSpPr>
              <a:spLocks noChangeShapeType="1"/>
            </p:cNvSpPr>
            <p:nvPr/>
          </p:nvSpPr>
          <p:spPr bwMode="auto">
            <a:xfrm flipH="1" flipV="1">
              <a:off x="7019925" y="4343400"/>
              <a:ext cx="0" cy="1000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" name="Text Box 33"/>
            <p:cNvSpPr txBox="1">
              <a:spLocks noChangeArrowheads="1"/>
            </p:cNvSpPr>
            <p:nvPr/>
          </p:nvSpPr>
          <p:spPr bwMode="auto">
            <a:xfrm>
              <a:off x="5815013" y="5495925"/>
              <a:ext cx="103822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000">
                  <a:ea typeface="굴림" panose="020B0600000101010101" pitchFamily="50" charset="-127"/>
                </a:rPr>
                <a:t>host or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000">
                  <a:ea typeface="굴림" panose="020B0600000101010101" pitchFamily="50" charset="-127"/>
                </a:rPr>
                <a:t>server</a:t>
              </a:r>
              <a:endParaRPr lang="en-US" altLang="ko-KR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7" name="Freeform 34"/>
            <p:cNvSpPr>
              <a:spLocks/>
            </p:cNvSpPr>
            <p:nvPr/>
          </p:nvSpPr>
          <p:spPr bwMode="auto">
            <a:xfrm>
              <a:off x="3597275" y="4229100"/>
              <a:ext cx="1798638" cy="1674813"/>
            </a:xfrm>
            <a:custGeom>
              <a:avLst/>
              <a:gdLst>
                <a:gd name="T0" fmla="*/ 239 w 1292"/>
                <a:gd name="T1" fmla="*/ 7 h 1255"/>
                <a:gd name="T2" fmla="*/ 35 w 1292"/>
                <a:gd name="T3" fmla="*/ 157 h 1255"/>
                <a:gd name="T4" fmla="*/ 29 w 1292"/>
                <a:gd name="T5" fmla="*/ 523 h 1255"/>
                <a:gd name="T6" fmla="*/ 53 w 1292"/>
                <a:gd name="T7" fmla="*/ 829 h 1255"/>
                <a:gd name="T8" fmla="*/ 245 w 1292"/>
                <a:gd name="T9" fmla="*/ 871 h 1255"/>
                <a:gd name="T10" fmla="*/ 647 w 1292"/>
                <a:gd name="T11" fmla="*/ 1129 h 1255"/>
                <a:gd name="T12" fmla="*/ 995 w 1292"/>
                <a:gd name="T13" fmla="*/ 1237 h 1255"/>
                <a:gd name="T14" fmla="*/ 1199 w 1292"/>
                <a:gd name="T15" fmla="*/ 1021 h 1255"/>
                <a:gd name="T16" fmla="*/ 1271 w 1292"/>
                <a:gd name="T17" fmla="*/ 445 h 1255"/>
                <a:gd name="T18" fmla="*/ 1205 w 1292"/>
                <a:gd name="T19" fmla="*/ 211 h 1255"/>
                <a:gd name="T20" fmla="*/ 749 w 1292"/>
                <a:gd name="T21" fmla="*/ 115 h 1255"/>
                <a:gd name="T22" fmla="*/ 239 w 1292"/>
                <a:gd name="T23" fmla="*/ 7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" name="Text Box 35"/>
            <p:cNvSpPr txBox="1">
              <a:spLocks noChangeArrowheads="1"/>
            </p:cNvSpPr>
            <p:nvPr/>
          </p:nvSpPr>
          <p:spPr bwMode="auto">
            <a:xfrm>
              <a:off x="3935413" y="4838700"/>
              <a:ext cx="11620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000">
                  <a:ea typeface="굴림" panose="020B0600000101010101" pitchFamily="50" charset="-127"/>
                </a:rPr>
                <a:t>internet</a:t>
              </a:r>
              <a:endParaRPr lang="en-US" altLang="ko-KR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9" name="Line 36"/>
            <p:cNvSpPr>
              <a:spLocks noChangeShapeType="1"/>
            </p:cNvSpPr>
            <p:nvPr/>
          </p:nvSpPr>
          <p:spPr bwMode="auto">
            <a:xfrm flipH="1">
              <a:off x="3228975" y="4733925"/>
              <a:ext cx="2533650" cy="9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574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337"/>
          </a:xfrm>
        </p:spPr>
        <p:txBody>
          <a:bodyPr/>
          <a:lstStyle/>
          <a:p>
            <a:r>
              <a:rPr lang="en-US" altLang="zh-CN" sz="1800" dirty="0"/>
              <a:t>Web server refers to server software, or hardware dedicated to running said software, that </a:t>
            </a:r>
            <a:r>
              <a:rPr lang="en-US" altLang="zh-CN" sz="1800" dirty="0">
                <a:solidFill>
                  <a:srgbClr val="FF0000"/>
                </a:solidFill>
              </a:rPr>
              <a:t>can serve contents to the World Wide Web.</a:t>
            </a:r>
            <a:r>
              <a:rPr lang="en-US" altLang="zh-CN" sz="1800" dirty="0"/>
              <a:t> A web server processes incoming </a:t>
            </a:r>
            <a:r>
              <a:rPr lang="en-US" altLang="zh-CN" sz="1800" dirty="0">
                <a:solidFill>
                  <a:srgbClr val="FF0000"/>
                </a:solidFill>
              </a:rPr>
              <a:t>network requests over HTTP</a:t>
            </a:r>
            <a:r>
              <a:rPr lang="en-US" altLang="zh-CN" sz="1800" dirty="0"/>
              <a:t> (Hypertext Transfer Protocol).</a:t>
            </a:r>
          </a:p>
          <a:p>
            <a:endParaRPr lang="en-US" altLang="zh-CN" sz="1800" dirty="0"/>
          </a:p>
          <a:p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WebServer? (2/2)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46458" y="3790950"/>
            <a:ext cx="8455025" cy="2762250"/>
            <a:chOff x="371476" y="2390775"/>
            <a:chExt cx="8455025" cy="2762250"/>
          </a:xfrm>
        </p:grpSpPr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29"/>
            <a:stretch/>
          </p:blipFill>
          <p:spPr bwMode="auto">
            <a:xfrm>
              <a:off x="1700213" y="2390775"/>
              <a:ext cx="5534025" cy="276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00226" y="2552700"/>
              <a:ext cx="903287" cy="369887"/>
            </a:xfrm>
            <a:prstGeom prst="ellipse">
              <a:avLst/>
            </a:prstGeom>
            <a:solidFill>
              <a:srgbClr val="FFCCFF"/>
            </a:solidFill>
            <a:ln w="3810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ea typeface="굴림" panose="020B0600000101010101" pitchFamily="50" charset="-127"/>
                </a:rPr>
                <a:t>Client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6230938" y="2551112"/>
              <a:ext cx="903288" cy="369888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ea typeface="굴림" panose="020B0600000101010101" pitchFamily="50" charset="-127"/>
                </a:rPr>
                <a:t>Server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714626" y="2770187"/>
              <a:ext cx="3494087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430588" y="2459037"/>
              <a:ext cx="18229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400" b="1" dirty="0">
                  <a:solidFill>
                    <a:srgbClr val="660066"/>
                  </a:solidFill>
                  <a:ea typeface="굴림" panose="020B0600000101010101" pitchFamily="50" charset="-127"/>
                </a:rPr>
                <a:t>HTTP Programming</a:t>
              </a:r>
              <a:endParaRPr lang="ko-KR" altLang="en-US" sz="1400" b="1" dirty="0">
                <a:solidFill>
                  <a:srgbClr val="660066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891947" y="3554412"/>
              <a:ext cx="752475" cy="109855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296026" y="3586162"/>
              <a:ext cx="752475" cy="10541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7075488" y="3836987"/>
              <a:ext cx="8787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400" b="1" dirty="0">
                  <a:solidFill>
                    <a:schemeClr val="accent2"/>
                  </a:solidFill>
                  <a:ea typeface="굴림" panose="020B0600000101010101" pitchFamily="50" charset="-127"/>
                </a:rPr>
                <a:t>Protocol</a:t>
              </a:r>
              <a:endParaRPr lang="ko-KR" altLang="en-US" sz="1400" b="1" dirty="0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>
              <a:off x="1843088" y="3227387"/>
              <a:ext cx="817563" cy="327025"/>
            </a:xfrm>
            <a:prstGeom prst="upDownArrow">
              <a:avLst>
                <a:gd name="adj1" fmla="val 86500"/>
                <a:gd name="adj2" fmla="val 19903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4" name="AutoShape 25"/>
            <p:cNvSpPr>
              <a:spLocks noChangeArrowheads="1"/>
            </p:cNvSpPr>
            <p:nvPr/>
          </p:nvSpPr>
          <p:spPr bwMode="auto">
            <a:xfrm>
              <a:off x="6273801" y="3216275"/>
              <a:ext cx="817562" cy="327025"/>
            </a:xfrm>
            <a:prstGeom prst="upDownArrow">
              <a:avLst>
                <a:gd name="adj1" fmla="val 86500"/>
                <a:gd name="adj2" fmla="val 19903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7227888" y="2514600"/>
              <a:ext cx="15986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 dirty="0">
                  <a:ea typeface="굴림" panose="020B0600000101010101" pitchFamily="50" charset="-127"/>
                </a:rPr>
                <a:t>HTTP Server</a:t>
              </a:r>
              <a:endParaRPr lang="ko-KR" altLang="en-US" sz="1800" dirty="0">
                <a:ea typeface="굴림" panose="020B0600000101010101" pitchFamily="50" charset="-127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71476" y="2514600"/>
              <a:ext cx="14747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 dirty="0">
                  <a:ea typeface="굴림" panose="020B0600000101010101" pitchFamily="50" charset="-127"/>
                </a:rPr>
                <a:t>HTTP Client</a:t>
              </a:r>
              <a:endParaRPr lang="ko-KR" altLang="en-US" sz="1800" dirty="0">
                <a:ea typeface="굴림" panose="020B0600000101010101" pitchFamily="50" charset="-127"/>
              </a:endParaRP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7234238" y="3226594"/>
              <a:ext cx="506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400" b="1" dirty="0">
                  <a:solidFill>
                    <a:srgbClr val="FF0000"/>
                  </a:solidFill>
                  <a:ea typeface="굴림" panose="020B0600000101010101" pitchFamily="50" charset="-127"/>
                </a:rPr>
                <a:t>API</a:t>
              </a:r>
            </a:p>
          </p:txBody>
        </p:sp>
      </p:grpSp>
      <p:cxnSp>
        <p:nvCxnSpPr>
          <p:cNvPr id="34" name="구부러진 연결선 33"/>
          <p:cNvCxnSpPr>
            <a:stCxn id="23" idx="4"/>
            <a:endCxn id="24" idx="4"/>
          </p:cNvCxnSpPr>
          <p:nvPr/>
        </p:nvCxnSpPr>
        <p:spPr bwMode="auto">
          <a:xfrm rot="5400000" flipH="1" flipV="1">
            <a:off x="4436652" y="2733675"/>
            <a:ext cx="11112" cy="4430712"/>
          </a:xfrm>
          <a:prstGeom prst="curvedConnector3">
            <a:avLst>
              <a:gd name="adj1" fmla="val -16437905"/>
            </a:avLst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8" name="직사각형 37"/>
          <p:cNvSpPr/>
          <p:nvPr/>
        </p:nvSpPr>
        <p:spPr bwMode="auto">
          <a:xfrm>
            <a:off x="80962" y="2413000"/>
            <a:ext cx="2770982" cy="418459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6030501" y="2413000"/>
            <a:ext cx="2770982" cy="41860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8697" y="4354807"/>
            <a:ext cx="14221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Ex) Internet Explorer,</a:t>
            </a:r>
          </a:p>
          <a:p>
            <a:r>
              <a:rPr lang="en-US" altLang="ko-KR" sz="1100" dirty="0"/>
              <a:t>Chrome, Safari, etc…</a:t>
            </a:r>
            <a:endParaRPr lang="ko-KR" alt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7308965" y="4294138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Ex) Apache, Engine X</a:t>
            </a:r>
            <a:endParaRPr lang="ko-KR" altLang="en-US" sz="1100" dirty="0"/>
          </a:p>
        </p:txBody>
      </p:sp>
      <p:pic>
        <p:nvPicPr>
          <p:cNvPr id="1029" name="Picture 5" descr="internet explorer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4" y="2661996"/>
            <a:ext cx="1775534" cy="90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webserver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97"/>
          <a:stretch/>
        </p:blipFill>
        <p:spPr bwMode="auto">
          <a:xfrm>
            <a:off x="6316334" y="2546723"/>
            <a:ext cx="1975348" cy="119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0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337"/>
          </a:xfrm>
        </p:spPr>
        <p:txBody>
          <a:bodyPr/>
          <a:lstStyle/>
          <a:p>
            <a:r>
              <a:rPr lang="en-US" altLang="ko-KR" sz="1600" dirty="0">
                <a:solidFill>
                  <a:srgbClr val="FF0000"/>
                </a:solidFill>
              </a:rPr>
              <a:t>A thread is a unit </a:t>
            </a:r>
            <a:r>
              <a:rPr lang="en-US" altLang="ko-KR" sz="1600" dirty="0"/>
              <a:t>of execution (flow of performance) that uses the resources that the process is allocated to.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Multithread</a:t>
            </a:r>
            <a:r>
              <a:rPr lang="en-US" altLang="ko-KR" sz="1600" dirty="0"/>
              <a:t> allows a program to perform </a:t>
            </a:r>
            <a:r>
              <a:rPr lang="en-US" altLang="ko-KR" sz="1600" dirty="0">
                <a:solidFill>
                  <a:srgbClr val="FF0000"/>
                </a:solidFill>
              </a:rPr>
              <a:t>multiple tasks at the same time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Multithread Reason : The server creates a thread when one client comes in. </a:t>
            </a:r>
            <a:r>
              <a:rPr lang="en-US" altLang="ko-KR" sz="1600" dirty="0"/>
              <a:t>If multi-threading is not possible, wait for the client to be terminated first. </a:t>
            </a:r>
            <a:r>
              <a:rPr lang="en-US" altLang="ko-KR" sz="1600" dirty="0">
                <a:solidFill>
                  <a:srgbClr val="FF0000"/>
                </a:solidFill>
              </a:rPr>
              <a:t>Therefore, it is necessary to create a multithreaded WebServer to serve each client.</a:t>
            </a:r>
            <a:endParaRPr lang="ko-KR" altLang="en-US" sz="1600" dirty="0">
              <a:solidFill>
                <a:srgbClr val="FF0000"/>
              </a:solidFill>
            </a:endParaRPr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64237" y="289477"/>
            <a:ext cx="9303475" cy="838200"/>
          </a:xfrm>
        </p:spPr>
        <p:txBody>
          <a:bodyPr/>
          <a:lstStyle/>
          <a:p>
            <a:r>
              <a:rPr lang="en-US" altLang="ko-KR" sz="2800" dirty="0"/>
              <a:t>How do you make Multithread WebServer? (1/2)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447800" y="3151573"/>
            <a:ext cx="6705600" cy="3607420"/>
            <a:chOff x="1447800" y="2376938"/>
            <a:chExt cx="6705600" cy="3867150"/>
          </a:xfrm>
        </p:grpSpPr>
        <p:pic>
          <p:nvPicPr>
            <p:cNvPr id="29" name="Picture 4" descr="multi thread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2376938"/>
              <a:ext cx="6705600" cy="3867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800600" y="5317724"/>
              <a:ext cx="7649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</a:rPr>
                <a:t>User1</a:t>
              </a:r>
            </a:p>
            <a:p>
              <a:r>
                <a:rPr lang="en-US" altLang="ko-KR" sz="1400" dirty="0">
                  <a:solidFill>
                    <a:srgbClr val="FF0000"/>
                  </a:solidFill>
                </a:rPr>
                <a:t>Request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07603" y="5336954"/>
              <a:ext cx="7649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</a:rPr>
                <a:t>User2</a:t>
              </a:r>
            </a:p>
            <a:p>
              <a:r>
                <a:rPr lang="en-US" altLang="ko-KR" sz="1400" dirty="0">
                  <a:solidFill>
                    <a:srgbClr val="FF0000"/>
                  </a:solidFill>
                </a:rPr>
                <a:t>Request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96851" y="5338430"/>
              <a:ext cx="7649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</a:rPr>
                <a:t>User3</a:t>
              </a:r>
            </a:p>
            <a:p>
              <a:r>
                <a:rPr lang="en-US" altLang="ko-KR" sz="1400" dirty="0">
                  <a:solidFill>
                    <a:srgbClr val="FF0000"/>
                  </a:solidFill>
                </a:rPr>
                <a:t>Request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31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337"/>
          </a:xfrm>
        </p:spPr>
        <p:txBody>
          <a:bodyPr/>
          <a:lstStyle/>
          <a:p>
            <a:r>
              <a:rPr lang="en-US" altLang="zh-CN" sz="1800" dirty="0"/>
              <a:t>How to make thread (Java)</a:t>
            </a:r>
          </a:p>
          <a:p>
            <a:endParaRPr lang="en-US" altLang="zh-CN" sz="1800" dirty="0"/>
          </a:p>
          <a:p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2021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6989" t="-1" b="2111"/>
          <a:stretch/>
        </p:blipFill>
        <p:spPr>
          <a:xfrm>
            <a:off x="266329" y="1890927"/>
            <a:ext cx="3546468" cy="15447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378" y="1882058"/>
            <a:ext cx="4000500" cy="1533525"/>
          </a:xfrm>
          <a:prstGeom prst="rect">
            <a:avLst/>
          </a:prstGeom>
        </p:spPr>
      </p:pic>
      <p:sp>
        <p:nvSpPr>
          <p:cNvPr id="13" name="标题 2"/>
          <p:cNvSpPr>
            <a:spLocks noGrp="1"/>
          </p:cNvSpPr>
          <p:nvPr>
            <p:ph type="title"/>
          </p:nvPr>
        </p:nvSpPr>
        <p:spPr>
          <a:xfrm>
            <a:off x="-164237" y="289477"/>
            <a:ext cx="9303475" cy="838200"/>
          </a:xfrm>
        </p:spPr>
        <p:txBody>
          <a:bodyPr/>
          <a:lstStyle/>
          <a:p>
            <a:r>
              <a:rPr lang="en-US" altLang="ko-KR" sz="2800" dirty="0"/>
              <a:t>How do you make Multithread WebServer? (2/2)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1908700" y="1912937"/>
            <a:ext cx="1305018" cy="2620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7" name="직선 화살표 연결선 16"/>
          <p:cNvCxnSpPr>
            <a:stCxn id="12" idx="2"/>
          </p:cNvCxnSpPr>
          <p:nvPr/>
        </p:nvCxnSpPr>
        <p:spPr bwMode="auto">
          <a:xfrm>
            <a:off x="2561209" y="2175029"/>
            <a:ext cx="22193" cy="1464816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02223" y="3671700"/>
            <a:ext cx="4162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a class that inherits the Thread class</a:t>
            </a:r>
          </a:p>
          <a:p>
            <a:endParaRPr lang="en-US" altLang="ko-KR" dirty="0"/>
          </a:p>
          <a:p>
            <a:r>
              <a:rPr lang="en-US" altLang="ko-KR" dirty="0"/>
              <a:t>Implements </a:t>
            </a:r>
            <a:r>
              <a:rPr lang="en-US" altLang="ko-KR" dirty="0">
                <a:sym typeface="Wingdings" panose="05000000000000000000" pitchFamily="2" charset="2"/>
              </a:rPr>
              <a:t> Java Interface 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 bwMode="auto">
          <a:xfrm>
            <a:off x="4998128" y="2526976"/>
            <a:ext cx="3311370" cy="3849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 bwMode="auto">
          <a:xfrm>
            <a:off x="6622580" y="2907437"/>
            <a:ext cx="22193" cy="1464816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직사각형 24"/>
          <p:cNvSpPr/>
          <p:nvPr/>
        </p:nvSpPr>
        <p:spPr>
          <a:xfrm>
            <a:off x="4753993" y="437524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Declare the thread claim inherited from the Main() function, then start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227866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5364</TotalTime>
  <Words>4771</Words>
  <Application>Microsoft Office PowerPoint</Application>
  <PresentationFormat>화면 슬라이드 쇼(4:3)</PresentationFormat>
  <Paragraphs>704</Paragraphs>
  <Slides>40</Slides>
  <Notes>20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Arial</vt:lpstr>
      <vt:lpstr>Calibri</vt:lpstr>
      <vt:lpstr>Comic Sans MS</vt:lpstr>
      <vt:lpstr>Times New Roman</vt:lpstr>
      <vt:lpstr>1_기본 디자인</vt:lpstr>
      <vt:lpstr>Clip</vt:lpstr>
      <vt:lpstr>Web Server </vt:lpstr>
      <vt:lpstr>Index</vt:lpstr>
      <vt:lpstr>What to do? (1/2)</vt:lpstr>
      <vt:lpstr>What to do? (2/2)</vt:lpstr>
      <vt:lpstr>Overview</vt:lpstr>
      <vt:lpstr>What is WebServer? (1/2)</vt:lpstr>
      <vt:lpstr>What is WebServer? (2/2)</vt:lpstr>
      <vt:lpstr>How do you make Multithread WebServer? (1/2)</vt:lpstr>
      <vt:lpstr>How do you make Multithread WebServer? (2/2)</vt:lpstr>
      <vt:lpstr>Overview of Web Server in Java</vt:lpstr>
      <vt:lpstr>Web Server in Java(1/8)</vt:lpstr>
      <vt:lpstr>Web Server in Java(2/8)</vt:lpstr>
      <vt:lpstr>Web Server in Java(3/8)</vt:lpstr>
      <vt:lpstr>Web Server in Java(4/8)</vt:lpstr>
      <vt:lpstr>Web Server in Java(5/8)</vt:lpstr>
      <vt:lpstr>Web Server in Java(6/8)</vt:lpstr>
      <vt:lpstr>Web Server in Java(7/8)</vt:lpstr>
      <vt:lpstr>Web Server in Java(8/8)</vt:lpstr>
      <vt:lpstr>Port forwarding (1/2)</vt:lpstr>
      <vt:lpstr>Port forwarding (2/2)</vt:lpstr>
      <vt:lpstr>Protocol conformance testing tool (1/4)</vt:lpstr>
      <vt:lpstr>Protocol conformance testing tool (2/4)</vt:lpstr>
      <vt:lpstr>Protocol conformance testing tool (3/4)</vt:lpstr>
      <vt:lpstr>Protocol conformance testing tool (4/4)</vt:lpstr>
      <vt:lpstr>DEMO _C++ Language (1/2)</vt:lpstr>
      <vt:lpstr>DEMO _C++ Language (2/2)</vt:lpstr>
      <vt:lpstr>DEMO _Java Language (1/2)</vt:lpstr>
      <vt:lpstr>DEMO _Java Language (2/2)</vt:lpstr>
      <vt:lpstr>Appendix _Window Java Install </vt:lpstr>
      <vt:lpstr>Appendix _Window Java Install </vt:lpstr>
      <vt:lpstr>Appendix _Window Java Install </vt:lpstr>
      <vt:lpstr>Appendix _Window Java Install </vt:lpstr>
      <vt:lpstr>Appendix _Window Java Install </vt:lpstr>
      <vt:lpstr>Appendix _Window Java Install </vt:lpstr>
      <vt:lpstr>Appendix _Window Java Install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MDM #3</dc:title>
  <dc:creator>李西沙</dc:creator>
  <cp:lastModifiedBy>Windows 사용자</cp:lastModifiedBy>
  <cp:revision>240</cp:revision>
  <dcterms:created xsi:type="dcterms:W3CDTF">2015-04-10T05:04:22Z</dcterms:created>
  <dcterms:modified xsi:type="dcterms:W3CDTF">2021-10-06T01:53:46Z</dcterms:modified>
</cp:coreProperties>
</file>