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7" r:id="rId6"/>
    <p:sldId id="258" r:id="rId7"/>
    <p:sldId id="269" r:id="rId8"/>
    <p:sldId id="270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65A18-7E54-46E3-BAAC-CB9BE44E87CC}" v="5" dt="2021-10-06T14:02:22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Khadake" userId="191698f3-a3de-4cde-8084-0d695afcb559" providerId="ADAL" clId="{8A865A18-7E54-46E3-BAAC-CB9BE44E87CC}"/>
    <pc:docChg chg="modSld sldOrd">
      <pc:chgData name="Sneha Khadake" userId="191698f3-a3de-4cde-8084-0d695afcb559" providerId="ADAL" clId="{8A865A18-7E54-46E3-BAAC-CB9BE44E87CC}" dt="2021-10-06T14:14:17.703" v="7"/>
      <pc:docMkLst>
        <pc:docMk/>
      </pc:docMkLst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1107385337" sldId="257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107385337" sldId="257"/>
            <ac:spMk id="2" creationId="{4DC587F5-9CBB-4072-B42D-CBECDF4296C5}"/>
          </ac:spMkLst>
        </pc:spChg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107385337" sldId="257"/>
            <ac:spMk id="3" creationId="{547F858D-63DB-4FA4-8DDA-D1CE60FB4616}"/>
          </ac:spMkLst>
        </pc:spChg>
      </pc:sldChg>
      <pc:sldChg chg="ord">
        <pc:chgData name="Sneha Khadake" userId="191698f3-a3de-4cde-8084-0d695afcb559" providerId="ADAL" clId="{8A865A18-7E54-46E3-BAAC-CB9BE44E87CC}" dt="2021-10-06T14:13:38.332" v="6"/>
        <pc:sldMkLst>
          <pc:docMk/>
          <pc:sldMk cId="9548370" sldId="258"/>
        </pc:sldMkLst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3516328270" sldId="259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3516328270" sldId="259"/>
            <ac:spMk id="2" creationId="{BF5050F4-B0C0-4FF3-85BB-60C531AB45C1}"/>
          </ac:spMkLst>
        </pc:spChg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3516328270" sldId="259"/>
            <ac:spMk id="3" creationId="{CF267D94-4FCF-4B15-AC8C-698E86A088C9}"/>
          </ac:spMkLst>
        </pc:spChg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1097208916" sldId="260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097208916" sldId="260"/>
            <ac:spMk id="2" creationId="{20A592EA-1B52-4341-B18A-422522748FF1}"/>
          </ac:spMkLst>
        </pc:spChg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097208916" sldId="260"/>
            <ac:spMk id="3" creationId="{C34A50F4-321B-4FDC-A964-2A89678321B4}"/>
          </ac:spMkLst>
        </pc:spChg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1392655119" sldId="261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392655119" sldId="261"/>
            <ac:spMk id="2" creationId="{6F21E9DB-02C4-4024-9B79-367D89567D62}"/>
          </ac:spMkLst>
        </pc:spChg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487032512" sldId="262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487032512" sldId="262"/>
            <ac:spMk id="2" creationId="{E3B5EEB2-CAB3-4C1F-B280-269F646EBBE2}"/>
          </ac:spMkLst>
        </pc:spChg>
      </pc:sldChg>
      <pc:sldChg chg="modSp ord">
        <pc:chgData name="Sneha Khadake" userId="191698f3-a3de-4cde-8084-0d695afcb559" providerId="ADAL" clId="{8A865A18-7E54-46E3-BAAC-CB9BE44E87CC}" dt="2021-10-06T14:02:22.214" v="5"/>
        <pc:sldMkLst>
          <pc:docMk/>
          <pc:sldMk cId="517669565" sldId="263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517669565" sldId="263"/>
            <ac:spMk id="2" creationId="{D011CAF6-FBE7-4397-ACA5-9ADB55136A3A}"/>
          </ac:spMkLst>
        </pc:spChg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517669565" sldId="263"/>
            <ac:spMk id="3" creationId="{0284FAC0-A8C8-4EF3-A730-36F8D1712DAB}"/>
          </ac:spMkLst>
        </pc:spChg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2756852725" sldId="264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2756852725" sldId="264"/>
            <ac:spMk id="2" creationId="{32CA3B22-1BE7-4720-8E7A-1A577EA9DF99}"/>
          </ac:spMkLst>
        </pc:spChg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2158074533" sldId="265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2158074533" sldId="265"/>
            <ac:spMk id="2" creationId="{5107E5E9-E5C0-4DC5-9F31-1F5D7003DE1E}"/>
          </ac:spMkLst>
        </pc:spChg>
      </pc:sldChg>
      <pc:sldChg chg="delSp modSp">
        <pc:chgData name="Sneha Khadake" userId="191698f3-a3de-4cde-8084-0d695afcb559" providerId="ADAL" clId="{8A865A18-7E54-46E3-BAAC-CB9BE44E87CC}" dt="2021-10-06T14:02:22.214" v="5"/>
        <pc:sldMkLst>
          <pc:docMk/>
          <pc:sldMk cId="1925942261" sldId="266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925942261" sldId="266"/>
            <ac:spMk id="2" creationId="{6CD42A6C-4FF6-444A-8486-DA7ED11CD02A}"/>
          </ac:spMkLst>
        </pc:spChg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925942261" sldId="266"/>
            <ac:spMk id="3" creationId="{65B3FF8B-38B6-44CE-B641-BD60D991432F}"/>
          </ac:spMkLst>
        </pc:spChg>
        <pc:spChg chg="del">
          <ac:chgData name="Sneha Khadake" userId="191698f3-a3de-4cde-8084-0d695afcb559" providerId="ADAL" clId="{8A865A18-7E54-46E3-BAAC-CB9BE44E87CC}" dt="2021-10-06T11:50:36.917" v="0"/>
          <ac:spMkLst>
            <pc:docMk/>
            <pc:sldMk cId="1925942261" sldId="266"/>
            <ac:spMk id="5" creationId="{74B9C573-8D20-4C40-9DFB-CE65C55A7D3A}"/>
          </ac:spMkLst>
        </pc:spChg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560071067" sldId="267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560071067" sldId="267"/>
            <ac:spMk id="2" creationId="{E09CDE00-6B66-4EB3-8E91-5942C4AB1F66}"/>
          </ac:spMkLst>
        </pc:spChg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560071067" sldId="267"/>
            <ac:spMk id="3" creationId="{24A27A3B-CC46-481C-A373-107D16ADF405}"/>
          </ac:spMkLst>
        </pc:spChg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2898686993" sldId="268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2898686993" sldId="268"/>
            <ac:spMk id="2" creationId="{40DF385E-92A7-4CC6-85CD-52D9149616A8}"/>
          </ac:spMkLst>
        </pc:spChg>
      </pc:sldChg>
      <pc:sldChg chg="modSp ord">
        <pc:chgData name="Sneha Khadake" userId="191698f3-a3de-4cde-8084-0d695afcb559" providerId="ADAL" clId="{8A865A18-7E54-46E3-BAAC-CB9BE44E87CC}" dt="2021-10-06T14:14:17.703" v="7"/>
        <pc:sldMkLst>
          <pc:docMk/>
          <pc:sldMk cId="3316767643" sldId="269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3316767643" sldId="269"/>
            <ac:spMk id="2" creationId="{AD309D70-CB6C-4C0C-A3CE-B8430CFC8C33}"/>
          </ac:spMkLst>
        </pc:spChg>
        <pc:picChg chg="mod">
          <ac:chgData name="Sneha Khadake" userId="191698f3-a3de-4cde-8084-0d695afcb559" providerId="ADAL" clId="{8A865A18-7E54-46E3-BAAC-CB9BE44E87CC}" dt="2021-10-06T14:02:22.214" v="5"/>
          <ac:picMkLst>
            <pc:docMk/>
            <pc:sldMk cId="3316767643" sldId="269"/>
            <ac:picMk id="5" creationId="{857C3AE4-50E2-405D-A505-D964FCFE8396}"/>
          </ac:picMkLst>
        </pc:picChg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159146262" sldId="270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59146262" sldId="270"/>
            <ac:spMk id="2" creationId="{E02D5B8F-FCC0-470C-A2C0-8FA8FD5C6880}"/>
          </ac:spMkLst>
        </pc:spChg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59146262" sldId="270"/>
            <ac:spMk id="3" creationId="{90524FEC-6492-42D0-AC64-98D19049CDFF}"/>
          </ac:spMkLst>
        </pc:spChg>
      </pc:sldChg>
      <pc:sldChg chg="modSp">
        <pc:chgData name="Sneha Khadake" userId="191698f3-a3de-4cde-8084-0d695afcb559" providerId="ADAL" clId="{8A865A18-7E54-46E3-BAAC-CB9BE44E87CC}" dt="2021-10-06T14:02:22.214" v="5"/>
        <pc:sldMkLst>
          <pc:docMk/>
          <pc:sldMk cId="1173354882" sldId="271"/>
        </pc:sldMkLst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173354882" sldId="271"/>
            <ac:spMk id="2" creationId="{B582832C-C336-4701-B4BF-BDF0DA1D2E27}"/>
          </ac:spMkLst>
        </pc:spChg>
        <pc:spChg chg="mod">
          <ac:chgData name="Sneha Khadake" userId="191698f3-a3de-4cde-8084-0d695afcb559" providerId="ADAL" clId="{8A865A18-7E54-46E3-BAAC-CB9BE44E87CC}" dt="2021-10-06T14:02:22.214" v="5"/>
          <ac:spMkLst>
            <pc:docMk/>
            <pc:sldMk cId="1173354882" sldId="271"/>
            <ac:spMk id="3" creationId="{06F29567-F944-496E-B41D-22DABA90F49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linux-programming-for-beginners-article" TargetMode="External"/><Relationship Id="rId1" Type="http://schemas.openxmlformats.org/officeDocument/2006/relationships/hyperlink" Target="https://www.simplilearn.com/tutorials/devops-tutorial/devops-tools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linux-programming-for-beginners-article" TargetMode="External"/><Relationship Id="rId1" Type="http://schemas.openxmlformats.org/officeDocument/2006/relationships/hyperlink" Target="https://www.simplilearn.com/tutorials/devops-tutorial/devops-tool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101A4-6A92-400F-BB60-D43F0CCD04F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8550F9-55A5-44F9-8F6D-3B45F301B11E}">
      <dgm:prSet/>
      <dgm:spPr/>
      <dgm:t>
        <a:bodyPr/>
        <a:lstStyle/>
        <a:p>
          <a:r>
            <a:rPr lang="en-US" b="0" i="0"/>
            <a:t>Git is a </a:t>
          </a:r>
          <a:r>
            <a:rPr lang="en-US" b="0" i="0">
              <a:hlinkClick xmlns:r="http://schemas.openxmlformats.org/officeDocument/2006/relationships" r:id="rId1"/>
            </a:rPr>
            <a:t>DevOps tool</a:t>
          </a:r>
          <a:r>
            <a:rPr lang="en-US" b="0" i="0"/>
            <a:t> used for source code management. It is a free and open-source version control system used to handle small to very large projects efficiently. </a:t>
          </a:r>
          <a:endParaRPr lang="en-US"/>
        </a:p>
      </dgm:t>
    </dgm:pt>
    <dgm:pt modelId="{3DA2A45D-449B-4581-AADD-70EF74EECB67}" type="parTrans" cxnId="{9A55B6D6-0D8B-4E42-9E0B-1BC4E044D74C}">
      <dgm:prSet/>
      <dgm:spPr/>
      <dgm:t>
        <a:bodyPr/>
        <a:lstStyle/>
        <a:p>
          <a:endParaRPr lang="en-US"/>
        </a:p>
      </dgm:t>
    </dgm:pt>
    <dgm:pt modelId="{6779164B-0DFD-4398-90AF-BAFD94890DB8}" type="sibTrans" cxnId="{9A55B6D6-0D8B-4E42-9E0B-1BC4E044D74C}">
      <dgm:prSet/>
      <dgm:spPr/>
      <dgm:t>
        <a:bodyPr/>
        <a:lstStyle/>
        <a:p>
          <a:endParaRPr lang="en-US"/>
        </a:p>
      </dgm:t>
    </dgm:pt>
    <dgm:pt modelId="{76503951-CF02-4D26-84B3-992B6E12B94E}">
      <dgm:prSet/>
      <dgm:spPr/>
      <dgm:t>
        <a:bodyPr/>
        <a:lstStyle/>
        <a:p>
          <a:r>
            <a:rPr lang="en-US" b="0" i="0"/>
            <a:t>Git is used to tracking changes in the source code, enabling multiple developers to work together on non-linear development. </a:t>
          </a:r>
          <a:endParaRPr lang="en-US"/>
        </a:p>
      </dgm:t>
    </dgm:pt>
    <dgm:pt modelId="{D9C655CD-0DCA-4DC7-A048-2D8F513F063F}" type="parTrans" cxnId="{0F4B2602-7EDE-489A-9864-46B717AC1821}">
      <dgm:prSet/>
      <dgm:spPr/>
      <dgm:t>
        <a:bodyPr/>
        <a:lstStyle/>
        <a:p>
          <a:endParaRPr lang="en-US"/>
        </a:p>
      </dgm:t>
    </dgm:pt>
    <dgm:pt modelId="{774A8ECB-AE38-4119-A226-061F4260AC92}" type="sibTrans" cxnId="{0F4B2602-7EDE-489A-9864-46B717AC1821}">
      <dgm:prSet/>
      <dgm:spPr/>
      <dgm:t>
        <a:bodyPr/>
        <a:lstStyle/>
        <a:p>
          <a:endParaRPr lang="en-US"/>
        </a:p>
      </dgm:t>
    </dgm:pt>
    <dgm:pt modelId="{452151B8-FAA4-478F-B685-F9D3404B0692}">
      <dgm:prSet/>
      <dgm:spPr/>
      <dgm:t>
        <a:bodyPr/>
        <a:lstStyle/>
        <a:p>
          <a:r>
            <a:rPr lang="en-US" b="0" i="0"/>
            <a:t>Linus Torvalds created Git in 2005 for the development of the </a:t>
          </a:r>
          <a:r>
            <a:rPr lang="en-US" b="0" i="0">
              <a:hlinkClick xmlns:r="http://schemas.openxmlformats.org/officeDocument/2006/relationships" r:id="rId2"/>
            </a:rPr>
            <a:t>Linux</a:t>
          </a:r>
          <a:r>
            <a:rPr lang="en-US" b="0" i="0"/>
            <a:t> kernel.</a:t>
          </a:r>
          <a:endParaRPr lang="en-US"/>
        </a:p>
      </dgm:t>
    </dgm:pt>
    <dgm:pt modelId="{B43E9242-8F20-4AA3-945C-750333117F8C}" type="parTrans" cxnId="{91CF5709-9BB9-43B4-86E3-EA98F31193BF}">
      <dgm:prSet/>
      <dgm:spPr/>
      <dgm:t>
        <a:bodyPr/>
        <a:lstStyle/>
        <a:p>
          <a:endParaRPr lang="en-US"/>
        </a:p>
      </dgm:t>
    </dgm:pt>
    <dgm:pt modelId="{06B1764A-D214-49DF-A937-D837DF9A80D9}" type="sibTrans" cxnId="{91CF5709-9BB9-43B4-86E3-EA98F31193BF}">
      <dgm:prSet/>
      <dgm:spPr/>
      <dgm:t>
        <a:bodyPr/>
        <a:lstStyle/>
        <a:p>
          <a:endParaRPr lang="en-US"/>
        </a:p>
      </dgm:t>
    </dgm:pt>
    <dgm:pt modelId="{3D83D1CF-8D9B-4C7E-BA2D-148DFCE427BA}" type="pres">
      <dgm:prSet presAssocID="{C16101A4-6A92-400F-BB60-D43F0CCD04FB}" presName="linear" presStyleCnt="0">
        <dgm:presLayoutVars>
          <dgm:animLvl val="lvl"/>
          <dgm:resizeHandles val="exact"/>
        </dgm:presLayoutVars>
      </dgm:prSet>
      <dgm:spPr/>
    </dgm:pt>
    <dgm:pt modelId="{47387B46-2191-4B83-BB82-48815C8B8797}" type="pres">
      <dgm:prSet presAssocID="{B08550F9-55A5-44F9-8F6D-3B45F301B1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0E62A7-D36C-4C0C-A229-0B524DDD0771}" type="pres">
      <dgm:prSet presAssocID="{6779164B-0DFD-4398-90AF-BAFD94890DB8}" presName="spacer" presStyleCnt="0"/>
      <dgm:spPr/>
    </dgm:pt>
    <dgm:pt modelId="{A10ABF90-1A49-461B-A4D5-A6AC10CD2CB4}" type="pres">
      <dgm:prSet presAssocID="{76503951-CF02-4D26-84B3-992B6E12B9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4F1D99-40AF-48F6-8E05-6837A60B5613}" type="pres">
      <dgm:prSet presAssocID="{774A8ECB-AE38-4119-A226-061F4260AC92}" presName="spacer" presStyleCnt="0"/>
      <dgm:spPr/>
    </dgm:pt>
    <dgm:pt modelId="{53CC7CC0-4629-455F-9CA4-66BCF3ABA115}" type="pres">
      <dgm:prSet presAssocID="{452151B8-FAA4-478F-B685-F9D3404B06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4B2602-7EDE-489A-9864-46B717AC1821}" srcId="{C16101A4-6A92-400F-BB60-D43F0CCD04FB}" destId="{76503951-CF02-4D26-84B3-992B6E12B94E}" srcOrd="1" destOrd="0" parTransId="{D9C655CD-0DCA-4DC7-A048-2D8F513F063F}" sibTransId="{774A8ECB-AE38-4119-A226-061F4260AC92}"/>
    <dgm:cxn modelId="{91CF5709-9BB9-43B4-86E3-EA98F31193BF}" srcId="{C16101A4-6A92-400F-BB60-D43F0CCD04FB}" destId="{452151B8-FAA4-478F-B685-F9D3404B0692}" srcOrd="2" destOrd="0" parTransId="{B43E9242-8F20-4AA3-945C-750333117F8C}" sibTransId="{06B1764A-D214-49DF-A937-D837DF9A80D9}"/>
    <dgm:cxn modelId="{85DD673B-2A6F-4AA8-918E-0DD7AC5A6F52}" type="presOf" srcId="{C16101A4-6A92-400F-BB60-D43F0CCD04FB}" destId="{3D83D1CF-8D9B-4C7E-BA2D-148DFCE427BA}" srcOrd="0" destOrd="0" presId="urn:microsoft.com/office/officeart/2005/8/layout/vList2"/>
    <dgm:cxn modelId="{4DD6F750-9A12-4F7E-88AD-8DE7D8BB0189}" type="presOf" srcId="{452151B8-FAA4-478F-B685-F9D3404B0692}" destId="{53CC7CC0-4629-455F-9CA4-66BCF3ABA115}" srcOrd="0" destOrd="0" presId="urn:microsoft.com/office/officeart/2005/8/layout/vList2"/>
    <dgm:cxn modelId="{2863DDC6-5A60-4DFD-9659-59BA75647E03}" type="presOf" srcId="{B08550F9-55A5-44F9-8F6D-3B45F301B11E}" destId="{47387B46-2191-4B83-BB82-48815C8B8797}" srcOrd="0" destOrd="0" presId="urn:microsoft.com/office/officeart/2005/8/layout/vList2"/>
    <dgm:cxn modelId="{6A009FD5-34EA-4CED-A961-C39742374A8A}" type="presOf" srcId="{76503951-CF02-4D26-84B3-992B6E12B94E}" destId="{A10ABF90-1A49-461B-A4D5-A6AC10CD2CB4}" srcOrd="0" destOrd="0" presId="urn:microsoft.com/office/officeart/2005/8/layout/vList2"/>
    <dgm:cxn modelId="{9A55B6D6-0D8B-4E42-9E0B-1BC4E044D74C}" srcId="{C16101A4-6A92-400F-BB60-D43F0CCD04FB}" destId="{B08550F9-55A5-44F9-8F6D-3B45F301B11E}" srcOrd="0" destOrd="0" parTransId="{3DA2A45D-449B-4581-AADD-70EF74EECB67}" sibTransId="{6779164B-0DFD-4398-90AF-BAFD94890DB8}"/>
    <dgm:cxn modelId="{58B08F1C-0E4B-4706-AB63-4D392CCDE153}" type="presParOf" srcId="{3D83D1CF-8D9B-4C7E-BA2D-148DFCE427BA}" destId="{47387B46-2191-4B83-BB82-48815C8B8797}" srcOrd="0" destOrd="0" presId="urn:microsoft.com/office/officeart/2005/8/layout/vList2"/>
    <dgm:cxn modelId="{BABDC88E-7F7A-4DF1-995C-DE55B3800FF4}" type="presParOf" srcId="{3D83D1CF-8D9B-4C7E-BA2D-148DFCE427BA}" destId="{C10E62A7-D36C-4C0C-A229-0B524DDD0771}" srcOrd="1" destOrd="0" presId="urn:microsoft.com/office/officeart/2005/8/layout/vList2"/>
    <dgm:cxn modelId="{7B149DF6-6CAC-457A-8A7D-FB1A501E69B8}" type="presParOf" srcId="{3D83D1CF-8D9B-4C7E-BA2D-148DFCE427BA}" destId="{A10ABF90-1A49-461B-A4D5-A6AC10CD2CB4}" srcOrd="2" destOrd="0" presId="urn:microsoft.com/office/officeart/2005/8/layout/vList2"/>
    <dgm:cxn modelId="{87C462FA-F1CA-4681-A857-9D6F18AB776A}" type="presParOf" srcId="{3D83D1CF-8D9B-4C7E-BA2D-148DFCE427BA}" destId="{014F1D99-40AF-48F6-8E05-6837A60B5613}" srcOrd="3" destOrd="0" presId="urn:microsoft.com/office/officeart/2005/8/layout/vList2"/>
    <dgm:cxn modelId="{E824A346-7E07-471C-8232-4ECD9DB77886}" type="presParOf" srcId="{3D83D1CF-8D9B-4C7E-BA2D-148DFCE427BA}" destId="{53CC7CC0-4629-455F-9CA4-66BCF3ABA1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87B46-2191-4B83-BB82-48815C8B8797}">
      <dsp:nvSpPr>
        <dsp:cNvPr id="0" name=""/>
        <dsp:cNvSpPr/>
      </dsp:nvSpPr>
      <dsp:spPr>
        <a:xfrm>
          <a:off x="0" y="74904"/>
          <a:ext cx="5641974" cy="154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Git is a </a:t>
          </a:r>
          <a:r>
            <a:rPr lang="en-US" sz="2400" b="0" i="0" kern="1200">
              <a:hlinkClick xmlns:r="http://schemas.openxmlformats.org/officeDocument/2006/relationships" r:id="rId1"/>
            </a:rPr>
            <a:t>DevOps tool</a:t>
          </a:r>
          <a:r>
            <a:rPr lang="en-US" sz="2400" b="0" i="0" kern="1200"/>
            <a:t> used for source code management. It is a free and open-source version control system used to handle small to very large projects efficiently. </a:t>
          </a:r>
          <a:endParaRPr lang="en-US" sz="2400" kern="1200"/>
        </a:p>
      </dsp:txBody>
      <dsp:txXfrm>
        <a:off x="75391" y="150295"/>
        <a:ext cx="5491192" cy="1393618"/>
      </dsp:txXfrm>
    </dsp:sp>
    <dsp:sp modelId="{A10ABF90-1A49-461B-A4D5-A6AC10CD2CB4}">
      <dsp:nvSpPr>
        <dsp:cNvPr id="0" name=""/>
        <dsp:cNvSpPr/>
      </dsp:nvSpPr>
      <dsp:spPr>
        <a:xfrm>
          <a:off x="0" y="1688425"/>
          <a:ext cx="5641974" cy="154440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Git is used to tracking changes in the source code, enabling multiple developers to work together on non-linear development. </a:t>
          </a:r>
          <a:endParaRPr lang="en-US" sz="2400" kern="1200"/>
        </a:p>
      </dsp:txBody>
      <dsp:txXfrm>
        <a:off x="75391" y="1763816"/>
        <a:ext cx="5491192" cy="1393618"/>
      </dsp:txXfrm>
    </dsp:sp>
    <dsp:sp modelId="{53CC7CC0-4629-455F-9CA4-66BCF3ABA115}">
      <dsp:nvSpPr>
        <dsp:cNvPr id="0" name=""/>
        <dsp:cNvSpPr/>
      </dsp:nvSpPr>
      <dsp:spPr>
        <a:xfrm>
          <a:off x="0" y="3301945"/>
          <a:ext cx="5641974" cy="1544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Linus Torvalds created Git in 2005 for the development of the </a:t>
          </a:r>
          <a:r>
            <a:rPr lang="en-US" sz="2400" b="0" i="0" kern="1200">
              <a:hlinkClick xmlns:r="http://schemas.openxmlformats.org/officeDocument/2006/relationships" r:id="rId2"/>
            </a:rPr>
            <a:t>Linux</a:t>
          </a:r>
          <a:r>
            <a:rPr lang="en-US" sz="2400" b="0" i="0" kern="1200"/>
            <a:t> kernel.</a:t>
          </a:r>
          <a:endParaRPr lang="en-US" sz="2400" kern="1200"/>
        </a:p>
      </dsp:txBody>
      <dsp:txXfrm>
        <a:off x="75391" y="3377336"/>
        <a:ext cx="5491192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6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5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6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AF2BE4-51BB-4F2F-8C44-69B759EED6A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9E775B-AD88-41BD-9589-97FC5C50E9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0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B760-3494-43A4-8AD2-4838A772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8E5FD-1C83-481E-824F-47923B9A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67873B-95FB-478C-BFDA-34A2B7100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1" r="19070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7262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E5E9-E5C0-4DC5-9F31-1F5D7003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Git Data Transfer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9B91-98EB-4B03-88F0-A3D8EC4C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git pull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git pull = git fetch + git merge</a:t>
            </a:r>
          </a:p>
          <a:p>
            <a:pPr marL="0" indent="0">
              <a:buNone/>
            </a:pPr>
            <a:r>
              <a:rPr lang="en-US" b="0" i="0">
                <a:effectLst/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git pull --rebase</a:t>
            </a:r>
            <a:endParaRPr lang="en-US" dirty="0">
              <a:highlight>
                <a:srgbClr val="00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3952E-7F04-409E-AB92-11B1F72B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8735"/>
            <a:ext cx="5455921" cy="21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7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42A6C-4FF6-444A-8486-DA7ED11C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</a:rPr>
              <a:t>Contd…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FF8B-38B6-44CE-B641-BD60D991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sz="1900" b="0" i="0">
                <a:effectLst/>
                <a:latin typeface="Open Sans" panose="020B0606030504020204" pitchFamily="34" charset="0"/>
              </a:rPr>
              <a:t>To make the Staged file to a </a:t>
            </a:r>
            <a:r>
              <a:rPr lang="en-US" sz="1900" b="0" i="0" err="1">
                <a:effectLst/>
                <a:latin typeface="Open Sans" panose="020B0606030504020204" pitchFamily="34" charset="0"/>
              </a:rPr>
              <a:t>Unstaged</a:t>
            </a:r>
            <a:r>
              <a:rPr lang="en-US" sz="1900" b="0" i="0">
                <a:effectLst/>
                <a:latin typeface="Open Sans" panose="020B0606030504020204" pitchFamily="34" charset="0"/>
              </a:rPr>
              <a:t> file</a:t>
            </a:r>
          </a:p>
          <a:p>
            <a:r>
              <a:rPr lang="en-US" sz="1900" b="0" i="0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Command : git reset HEAD filename</a:t>
            </a:r>
          </a:p>
          <a:p>
            <a:r>
              <a:rPr lang="en-US" sz="1900" b="0" i="0">
                <a:effectLst/>
                <a:latin typeface="Open Sans" panose="020B0606030504020204" pitchFamily="34" charset="0"/>
              </a:rPr>
              <a:t>To make the Modified file to an unmodified file</a:t>
            </a:r>
          </a:p>
          <a:p>
            <a:r>
              <a:rPr lang="en-US" sz="1900" b="0" i="0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Command : git checkout filename</a:t>
            </a:r>
          </a:p>
          <a:p>
            <a:r>
              <a:rPr lang="en-US" sz="1900" b="0" i="0">
                <a:effectLst/>
                <a:latin typeface="Open Sans" panose="020B0606030504020204" pitchFamily="34" charset="0"/>
              </a:rPr>
              <a:t>To push our code to the remote server (actual git repository)</a:t>
            </a:r>
          </a:p>
          <a:p>
            <a:r>
              <a:rPr lang="en-US" sz="1900" b="0" i="0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Command : git push origin </a:t>
            </a:r>
            <a:r>
              <a:rPr lang="en-US" sz="1900" b="0" i="0" err="1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branchname</a:t>
            </a:r>
            <a:endParaRPr lang="en-US" sz="1900" b="0" i="0">
              <a:effectLst/>
              <a:highlight>
                <a:srgbClr val="00FFFF"/>
              </a:highlight>
              <a:latin typeface="Open Sans" panose="020B0606030504020204" pitchFamily="34" charset="0"/>
            </a:endParaRPr>
          </a:p>
          <a:p>
            <a:r>
              <a:rPr lang="en-US" sz="1900" b="0" i="0">
                <a:effectLst/>
                <a:latin typeface="Open Sans" panose="020B0606030504020204" pitchFamily="34" charset="0"/>
              </a:rPr>
              <a:t>To pull the code from the remote server (actual git repository)</a:t>
            </a:r>
          </a:p>
          <a:p>
            <a:r>
              <a:rPr lang="en-US" sz="1900" b="0" i="0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Command : git pull</a:t>
            </a:r>
          </a:p>
          <a:p>
            <a:r>
              <a:rPr lang="en-US" sz="1900" b="0" i="0">
                <a:effectLst/>
                <a:latin typeface="Open Sans" panose="020B0606030504020204" pitchFamily="34" charset="0"/>
              </a:rPr>
              <a:t>To get the newly created branches in our local repository</a:t>
            </a:r>
          </a:p>
          <a:p>
            <a:r>
              <a:rPr lang="en-US" sz="1900" b="0" i="0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Command : git fetch</a:t>
            </a:r>
            <a:endParaRPr lang="en-US" sz="190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594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DE00-6B66-4EB3-8E91-5942C4AB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</a:rPr>
              <a:t>Branching and Merging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7A3B-CC46-481C-A373-107D16AD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create a branch in local repository</a:t>
            </a:r>
          </a:p>
          <a:p>
            <a:pPr marL="0" indent="0">
              <a:buNone/>
            </a:pPr>
            <a:br>
              <a:rPr lang="en-US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: git checkout –b </a:t>
            </a:r>
            <a:r>
              <a:rPr lang="en-US" sz="1700" err="1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branchname</a:t>
            </a:r>
            <a:endParaRPr lang="en-US" sz="1700">
              <a:highlight>
                <a:srgbClr val="00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1700">
              <a:highlight>
                <a:srgbClr val="00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delete a branch in local repository</a:t>
            </a:r>
          </a:p>
          <a:p>
            <a:pPr marL="0" indent="0">
              <a:buNone/>
            </a:pPr>
            <a:r>
              <a:rPr lang="en-US" sz="1700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: git branch –d </a:t>
            </a:r>
            <a:r>
              <a:rPr lang="en-US" sz="1700" err="1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branchname</a:t>
            </a:r>
            <a:br>
              <a:rPr lang="en-US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Merging brings two lines of development together while preserving the ancestry of each commit history.</a:t>
            </a:r>
          </a:p>
          <a:p>
            <a:pPr marL="0" indent="0">
              <a:buNone/>
            </a:pPr>
            <a:r>
              <a:rPr lang="en-US" sz="1700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: git merge </a:t>
            </a:r>
            <a:r>
              <a:rPr lang="en-US" sz="1700" err="1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branchname</a:t>
            </a:r>
            <a:endParaRPr lang="en-US" sz="1700">
              <a:highlight>
                <a:srgbClr val="00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1700">
              <a:highlight>
                <a:srgbClr val="00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6E5BFD9-8C50-4ADC-B17D-67E4FA4E7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817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7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1CAF6-FBE7-4397-ACA5-9ADB5513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Basic commond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FAC0-A8C8-4EF3-A730-36F8D171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view the difference between staged and </a:t>
            </a:r>
            <a:r>
              <a:rPr lang="en-US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unstaged</a:t>
            </a: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files</a:t>
            </a:r>
          </a:p>
          <a:p>
            <a:pPr marL="0" indent="0">
              <a:buNone/>
            </a:pPr>
            <a:r>
              <a:rPr lang="en-US" b="0" i="0" dirty="0">
                <a:effectLst/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: git diff</a:t>
            </a:r>
          </a:p>
          <a:p>
            <a:pPr marL="0" indent="0"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Commiting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Your Changes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: git commit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commit along with comments</a:t>
            </a:r>
          </a:p>
          <a:p>
            <a:pPr marL="0" indent="0">
              <a:buNone/>
            </a:pPr>
            <a:r>
              <a:rPr lang="en-US" b="0" i="0" dirty="0">
                <a:effectLst/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: git commit –m “Comments”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To view the commit history</a:t>
            </a:r>
          </a:p>
          <a:p>
            <a:pPr marL="0" indent="0">
              <a:buNone/>
            </a:pPr>
            <a:r>
              <a:rPr lang="en-US" b="0" i="0" dirty="0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Command : git log</a:t>
            </a:r>
            <a:endParaRPr lang="en-US" b="0" i="0" dirty="0">
              <a:effectLst/>
              <a:highlight>
                <a:srgbClr val="00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Removing Files To remove the file </a:t>
            </a:r>
          </a:p>
          <a:p>
            <a:pPr marL="0" indent="0">
              <a:buNone/>
            </a:pPr>
            <a:r>
              <a:rPr lang="en-US" i="0" dirty="0">
                <a:effectLst/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: git rm filename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git repository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: git </a:t>
            </a:r>
            <a:r>
              <a:rPr lang="en-US" dirty="0" err="1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</a:t>
            </a:r>
            <a:endParaRPr lang="en-US" dirty="0">
              <a:highlight>
                <a:srgbClr val="00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6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2832C-C336-4701-B4BF-BDF0DA1D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Questions ? </a:t>
            </a: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9567-F944-496E-B41D-22DABA90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 this link for more details –</a:t>
            </a:r>
          </a:p>
          <a:p>
            <a:endParaRPr lang="en-US" sz="20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https://www.simplilearn.com/tutorials/git-tutorial/git-tutorial-for-beginner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354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87F5-9CBB-4072-B42D-CBECDF42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858D-63DB-4FA4-8DDA-D1CE60FB4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version control systems</a:t>
            </a:r>
          </a:p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git </a:t>
            </a:r>
          </a:p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gitlab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git bash</a:t>
            </a:r>
          </a:p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main states of a Git</a:t>
            </a:r>
          </a:p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Recording Changes to the Repository</a:t>
            </a:r>
          </a:p>
          <a:p>
            <a:r>
              <a:rPr lang="en-US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the status of Your files</a:t>
            </a:r>
          </a:p>
          <a:p>
            <a:r>
              <a:rPr lang="en-US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basic </a:t>
            </a:r>
            <a:r>
              <a:rPr lang="en-US" i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comands</a:t>
            </a:r>
            <a:endParaRPr lang="en-US" i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 to get </a:t>
            </a:r>
            <a:r>
              <a:rPr lang="en-US" i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devops</a:t>
            </a:r>
            <a:r>
              <a:rPr lang="en-US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project into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8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22E88-E068-4610-A267-221DCF7B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i="0" dirty="0">
                <a:solidFill>
                  <a:srgbClr val="FFFFFF"/>
                </a:solidFill>
                <a:effectLst/>
              </a:rPr>
              <a:t>version control systems</a:t>
            </a:r>
            <a:br>
              <a:rPr lang="en-US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9210-5AB3-41D5-A6CF-9895B0D1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 lnSpcReduction="10000"/>
          </a:bodyPr>
          <a:lstStyle/>
          <a:p>
            <a:endParaRPr lang="en-US" sz="1500" dirty="0">
              <a:latin typeface="Open Sans" panose="020B0606030504020204" pitchFamily="34" charset="0"/>
            </a:endParaRPr>
          </a:p>
          <a:p>
            <a:r>
              <a:rPr lang="en-US" sz="1500" dirty="0">
                <a:latin typeface="Open Sans" panose="020B0606030504020204" pitchFamily="34" charset="0"/>
              </a:rPr>
              <a:t>What is version control? </a:t>
            </a:r>
          </a:p>
          <a:p>
            <a:r>
              <a:rPr lang="en-US" sz="1500" dirty="0">
                <a:latin typeface="Open Sans" panose="020B0606030504020204" pitchFamily="34" charset="0"/>
              </a:rPr>
              <a:t>Version control is a system that records changes to a file or set of files.</a:t>
            </a:r>
          </a:p>
          <a:p>
            <a:r>
              <a:rPr lang="en-US" sz="1500" b="1" dirty="0">
                <a:latin typeface="Open Sans" panose="020B0606030504020204" pitchFamily="34" charset="0"/>
              </a:rPr>
              <a:t>version control System Types –</a:t>
            </a:r>
          </a:p>
          <a:p>
            <a:pPr marL="0" indent="0">
              <a:buNone/>
            </a:pPr>
            <a:r>
              <a:rPr lang="en-US" sz="1500" dirty="0">
                <a:latin typeface="Open Sans" panose="020B0606030504020204" pitchFamily="34" charset="0"/>
              </a:rPr>
              <a:t>A) Centralized VCS (</a:t>
            </a:r>
            <a:r>
              <a:rPr lang="en-US" sz="1500" b="1" dirty="0">
                <a:latin typeface="Open Sans" panose="020B0606030504020204" pitchFamily="34" charset="0"/>
              </a:rPr>
              <a:t>CVCS</a:t>
            </a:r>
            <a:r>
              <a:rPr lang="en-US" sz="1500" dirty="0">
                <a:latin typeface="Open Sans" panose="020B0606030504020204" pitchFamily="34" charset="0"/>
              </a:rPr>
              <a:t>) -</a:t>
            </a:r>
          </a:p>
          <a:p>
            <a:r>
              <a:rPr lang="en-US" sz="1500" dirty="0">
                <a:latin typeface="Open Sans" panose="020B0606030504020204" pitchFamily="34" charset="0"/>
              </a:rPr>
              <a:t>With centralized version control systems, you have a single “central” copy of your project on a server and commit your changes to this central copy. You pull the files that you need, but you never have a full copy of your project locally. </a:t>
            </a:r>
          </a:p>
          <a:p>
            <a:r>
              <a:rPr lang="en-US" sz="1500" dirty="0">
                <a:latin typeface="Open Sans" panose="020B0606030504020204" pitchFamily="34" charset="0"/>
              </a:rPr>
              <a:t>(Ex) CVS, Subversion, Perforce</a:t>
            </a:r>
          </a:p>
          <a:p>
            <a:endParaRPr lang="en-US" sz="150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Open Sans" panose="020B0606030504020204" pitchFamily="34" charset="0"/>
              </a:rPr>
              <a:t> B) Distributed VCS (</a:t>
            </a:r>
            <a:r>
              <a:rPr lang="en-US" sz="1500" b="1" dirty="0">
                <a:latin typeface="Open Sans" panose="020B0606030504020204" pitchFamily="34" charset="0"/>
              </a:rPr>
              <a:t>DVCS</a:t>
            </a:r>
            <a:r>
              <a:rPr lang="en-US" sz="1500" dirty="0">
                <a:latin typeface="Open Sans" panose="020B0606030504020204" pitchFamily="34" charset="0"/>
              </a:rPr>
              <a:t>) -</a:t>
            </a:r>
          </a:p>
          <a:p>
            <a:r>
              <a:rPr lang="en-US" sz="1500" dirty="0">
                <a:latin typeface="Open Sans" panose="020B0606030504020204" pitchFamily="34" charset="0"/>
              </a:rPr>
              <a:t>With distributed version control systems, you don't rely on a central server to store all the versions of a project’s files. Instead, you clone a copy of a repository locally so that you have the full history of the project.  </a:t>
            </a:r>
          </a:p>
          <a:p>
            <a:r>
              <a:rPr lang="en-US" sz="1500" dirty="0">
                <a:latin typeface="Open Sans" panose="020B0606030504020204" pitchFamily="34" charset="0"/>
              </a:rPr>
              <a:t>(Ex) Git, Mercurial, Mercurial, Bazaar</a:t>
            </a:r>
          </a:p>
          <a:p>
            <a:endParaRPr lang="en-US" sz="1500" dirty="0">
              <a:latin typeface="Open Sans" panose="020B0606030504020204" pitchFamily="34" charset="0"/>
            </a:endParaRPr>
          </a:p>
          <a:p>
            <a:endParaRPr lang="en-US" sz="1500" dirty="0">
              <a:latin typeface="Open Sans" panose="020B0606030504020204" pitchFamily="34" charset="0"/>
            </a:endParaRPr>
          </a:p>
          <a:p>
            <a:endParaRPr lang="en-US" sz="150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9D70-CB6C-4C0C-A3CE-B8430CFC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444444"/>
                </a:solidFill>
                <a:latin typeface="Open Sans" panose="020B0606030504020204" pitchFamily="34" charset="0"/>
              </a:rPr>
              <a:t>        CVCS               DVCS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C3AE4-50E2-405D-A505-D964FCFE8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927" y="2286000"/>
            <a:ext cx="9334284" cy="4022725"/>
          </a:xfrm>
        </p:spPr>
      </p:pic>
    </p:spTree>
    <p:extLst>
      <p:ext uri="{BB962C8B-B14F-4D97-AF65-F5344CB8AC3E}">
        <p14:creationId xmlns:p14="http://schemas.microsoft.com/office/powerpoint/2010/main" val="33167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D5B8F-FCC0-470C-A2C0-8FA8FD5C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What is git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3666C8-D85D-42E8-A021-815145891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44602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4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592EA-1B52-4341-B18A-42252274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Github, gitlab &amp; git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50F4-321B-4FDC-A964-2A896783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sz="1900" b="1" dirty="0">
                <a:latin typeface="Open Sans" panose="020B0606030504020204" pitchFamily="34" charset="0"/>
              </a:rPr>
              <a:t>GitHub</a:t>
            </a:r>
            <a:r>
              <a:rPr lang="en-US" sz="1900" dirty="0">
                <a:latin typeface="Open Sans" panose="020B0606030504020204" pitchFamily="34" charset="0"/>
              </a:rPr>
              <a:t> is 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project.</a:t>
            </a:r>
          </a:p>
          <a:p>
            <a:pPr marL="0" indent="0">
              <a:buNone/>
            </a:pPr>
            <a:r>
              <a:rPr lang="en-US" sz="1900" dirty="0"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latin typeface="Open Sans" panose="020B0606030504020204" pitchFamily="34" charset="0"/>
              </a:rPr>
              <a:t>What is difference between GitHub and GitLab?</a:t>
            </a:r>
          </a:p>
          <a:p>
            <a:r>
              <a:rPr lang="en-US" sz="1900" b="1" dirty="0">
                <a:latin typeface="Open Sans" panose="020B0606030504020204" pitchFamily="34" charset="0"/>
              </a:rPr>
              <a:t>GitLab</a:t>
            </a:r>
            <a:r>
              <a:rPr lang="en-US" sz="1900" dirty="0">
                <a:latin typeface="Open Sans" panose="020B0606030504020204" pitchFamily="34" charset="0"/>
              </a:rPr>
              <a:t> is open-source for community edition. GitHub is not open source. It allows users to make public repository. It allows users to have unlimited free repository.</a:t>
            </a:r>
          </a:p>
          <a:p>
            <a:r>
              <a:rPr lang="en-US" sz="19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Bash </a:t>
            </a:r>
            <a:r>
              <a:rPr lang="en-US" sz="19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an application for Microsoft Windows environments which provides an emulation layer for a Git command line experience (CLI- Command line interface)</a:t>
            </a:r>
            <a:endParaRPr lang="en-US" sz="1900" dirty="0">
              <a:highlight>
                <a:srgbClr val="00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0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1E9DB-02C4-4024-9B79-367D8956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3500" i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Three main states of a Git</a:t>
            </a:r>
            <a:br>
              <a:rPr lang="en-US" sz="3500" i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sz="35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9172-DCF3-4A20-A850-AE63C0DD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r>
              <a:rPr lang="en-US" sz="2000" b="0" i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means that you have changed the file but have not committed it to your database yet.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Staged</a:t>
            </a:r>
            <a:r>
              <a:rPr lang="en-US" sz="2000" b="0" i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means that you have marked a modified file in its current version to go into your next commit snapshot.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Committed</a:t>
            </a:r>
            <a:r>
              <a:rPr lang="en-US" sz="2000" b="0" i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means that the data is safely stored in your local database.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79CD8-B6AF-4548-A0A4-6610291F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5902"/>
            <a:ext cx="5455921" cy="29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5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5EEB2-CAB3-4C1F-B280-269F646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900" i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Recording Changes to the Repository</a:t>
            </a:r>
            <a:br>
              <a:rPr lang="en-US" sz="3900">
                <a:solidFill>
                  <a:srgbClr val="FFFFFF"/>
                </a:solidFill>
              </a:rPr>
            </a:br>
            <a:endParaRPr lang="en-US" sz="39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BFEC-56FE-4463-BCD0-D1838A18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b="0" i="0">
                <a:effectLst/>
                <a:latin typeface="Open Sans" panose="020B0606030504020204" pitchFamily="34" charset="0"/>
              </a:rPr>
              <a:t>Each file in your working directory can be in one of the following two states: Tracked or Untracked File </a:t>
            </a:r>
          </a:p>
          <a:p>
            <a:r>
              <a:rPr lang="en-US" sz="1500" b="1" i="0">
                <a:effectLst/>
                <a:latin typeface="Open Sans" panose="020B0606030504020204" pitchFamily="34" charset="0"/>
              </a:rPr>
              <a:t>Checking the status of Your files</a:t>
            </a:r>
          </a:p>
          <a:p>
            <a:r>
              <a:rPr lang="en-US" sz="1500" b="0" i="0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Command : git status</a:t>
            </a:r>
          </a:p>
          <a:p>
            <a:r>
              <a:rPr lang="en-US" sz="1500" b="1" i="0">
                <a:effectLst/>
                <a:latin typeface="Open Sans" panose="020B0606030504020204" pitchFamily="34" charset="0"/>
              </a:rPr>
              <a:t>Untracked</a:t>
            </a:r>
            <a:r>
              <a:rPr lang="en-US" sz="1500" b="0" i="0">
                <a:effectLst/>
                <a:latin typeface="Open Sans" panose="020B0606030504020204" pitchFamily="34" charset="0"/>
              </a:rPr>
              <a:t> Files - Files in your working directory that are not present in your last snapshot and staging area. </a:t>
            </a:r>
          </a:p>
          <a:p>
            <a:r>
              <a:rPr lang="en-US" sz="1500" b="1" i="0">
                <a:effectLst/>
                <a:latin typeface="Open Sans" panose="020B0606030504020204" pitchFamily="34" charset="0"/>
              </a:rPr>
              <a:t>Tracked</a:t>
            </a:r>
            <a:r>
              <a:rPr lang="en-US" sz="1500" b="0" i="0">
                <a:effectLst/>
                <a:latin typeface="Open Sans" panose="020B0606030504020204" pitchFamily="34" charset="0"/>
              </a:rPr>
              <a:t> Files - Files that are present in the last snapshot The following command is used to make the file status as trackable</a:t>
            </a:r>
          </a:p>
          <a:p>
            <a:r>
              <a:rPr lang="en-US" sz="1500" b="0" i="0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Command : git add filename</a:t>
            </a:r>
          </a:p>
          <a:p>
            <a:r>
              <a:rPr lang="en-US" sz="1500" b="0" i="0">
                <a:effectLst/>
                <a:latin typeface="Open Sans" panose="020B0606030504020204" pitchFamily="34" charset="0"/>
              </a:rPr>
              <a:t>3. </a:t>
            </a:r>
            <a:r>
              <a:rPr lang="en-US" sz="1500" b="1" i="0">
                <a:effectLst/>
                <a:latin typeface="Open Sans" panose="020B0606030504020204" pitchFamily="34" charset="0"/>
              </a:rPr>
              <a:t>Staging Modified</a:t>
            </a:r>
            <a:r>
              <a:rPr lang="en-US" sz="1500" b="0" i="0">
                <a:effectLst/>
                <a:latin typeface="Open Sans" panose="020B0606030504020204" pitchFamily="34" charset="0"/>
              </a:rPr>
              <a:t> Files – A File which is already tracked and has been modified in the working directory, but not yet staged.</a:t>
            </a:r>
          </a:p>
          <a:p>
            <a:r>
              <a:rPr lang="en-US" sz="1500" b="0" i="0">
                <a:effectLst/>
                <a:latin typeface="Open Sans" panose="020B0606030504020204" pitchFamily="34" charset="0"/>
              </a:rPr>
              <a:t>4. </a:t>
            </a:r>
            <a:r>
              <a:rPr lang="en-US" sz="1500" b="1" i="0" err="1">
                <a:effectLst/>
                <a:latin typeface="Open Sans" panose="020B0606030504020204" pitchFamily="34" charset="0"/>
              </a:rPr>
              <a:t>Unstaging</a:t>
            </a:r>
            <a:r>
              <a:rPr lang="en-US" sz="1500" b="1" i="0">
                <a:effectLst/>
                <a:latin typeface="Open Sans" panose="020B0606030504020204" pitchFamily="34" charset="0"/>
              </a:rPr>
              <a:t> Modified </a:t>
            </a:r>
            <a:r>
              <a:rPr lang="en-US" sz="1500" b="0" i="0">
                <a:effectLst/>
                <a:latin typeface="Open Sans" panose="020B0606030504020204" pitchFamily="34" charset="0"/>
              </a:rPr>
              <a:t>Files - A File that is out of the staging area. The following command is used to make the file </a:t>
            </a:r>
            <a:r>
              <a:rPr lang="en-US" sz="1500" b="0" i="0" err="1">
                <a:effectLst/>
                <a:latin typeface="Open Sans" panose="020B0606030504020204" pitchFamily="34" charset="0"/>
              </a:rPr>
              <a:t>unstaged</a:t>
            </a:r>
            <a:endParaRPr lang="en-US" sz="1500" b="0" i="0">
              <a:effectLst/>
              <a:latin typeface="Open Sans" panose="020B0606030504020204" pitchFamily="34" charset="0"/>
            </a:endParaRPr>
          </a:p>
          <a:p>
            <a:r>
              <a:rPr lang="en-US" sz="1500" b="0" i="0">
                <a:effectLst/>
                <a:highlight>
                  <a:srgbClr val="00FFFF"/>
                </a:highlight>
                <a:latin typeface="Open Sans" panose="020B0606030504020204" pitchFamily="34" charset="0"/>
              </a:rPr>
              <a:t>Command : git reset HEAD filename</a:t>
            </a:r>
          </a:p>
        </p:txBody>
      </p:sp>
    </p:spTree>
    <p:extLst>
      <p:ext uri="{BB962C8B-B14F-4D97-AF65-F5344CB8AC3E}">
        <p14:creationId xmlns:p14="http://schemas.microsoft.com/office/powerpoint/2010/main" val="48703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B22-1BE7-4720-8E7A-1A577EA9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B14C0E-05AE-4B98-BE07-52A40F847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556" y="276225"/>
            <a:ext cx="7057289" cy="6448425"/>
          </a:xfrm>
        </p:spPr>
      </p:pic>
    </p:spTree>
    <p:extLst>
      <p:ext uri="{BB962C8B-B14F-4D97-AF65-F5344CB8AC3E}">
        <p14:creationId xmlns:p14="http://schemas.microsoft.com/office/powerpoint/2010/main" val="275685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8A7BE4AD13F4D9FA6C8EB5B3A100B" ma:contentTypeVersion="2" ma:contentTypeDescription="Create a new document." ma:contentTypeScope="" ma:versionID="438858e6098fc07cb4ab5f1ce580af83">
  <xsd:schema xmlns:xsd="http://www.w3.org/2001/XMLSchema" xmlns:xs="http://www.w3.org/2001/XMLSchema" xmlns:p="http://schemas.microsoft.com/office/2006/metadata/properties" xmlns:ns2="cefa32c9-37cb-4d52-bc13-367baedbfd10" targetNamespace="http://schemas.microsoft.com/office/2006/metadata/properties" ma:root="true" ma:fieldsID="a2075e089d7c5ff777ebf9958bafd3c4" ns2:_="">
    <xsd:import namespace="cefa32c9-37cb-4d52-bc13-367baedbfd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a32c9-37cb-4d52-bc13-367baedbfd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2061ED-3D25-4D5E-90B8-F5A819D61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fa32c9-37cb-4d52-bc13-367baedbfd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233287-2709-483B-BD92-597EF15C7B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8102CF-3D15-4381-B04D-4EBEB4B5F2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848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Sans</vt:lpstr>
      <vt:lpstr>Tw Cen MT</vt:lpstr>
      <vt:lpstr>Tw Cen MT Condensed</vt:lpstr>
      <vt:lpstr>Wingdings 3</vt:lpstr>
      <vt:lpstr>Integral</vt:lpstr>
      <vt:lpstr>PowerPoint Presentation</vt:lpstr>
      <vt:lpstr>Topics to discuss</vt:lpstr>
      <vt:lpstr>version control systems </vt:lpstr>
      <vt:lpstr>        CVCS               DVCS </vt:lpstr>
      <vt:lpstr>What is git</vt:lpstr>
      <vt:lpstr>What is Github, gitlab &amp; git bash</vt:lpstr>
      <vt:lpstr>Three main states of a Git </vt:lpstr>
      <vt:lpstr>Recording Changes to the Repository </vt:lpstr>
      <vt:lpstr>PowerPoint Presentation</vt:lpstr>
      <vt:lpstr>Git Data Transfer command</vt:lpstr>
      <vt:lpstr>Contd…</vt:lpstr>
      <vt:lpstr>Branching and Merging</vt:lpstr>
      <vt:lpstr>Basic commond</vt:lpstr>
      <vt:lpstr>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Khadake</dc:creator>
  <cp:lastModifiedBy>Shailesh Hulke</cp:lastModifiedBy>
  <cp:revision>18</cp:revision>
  <dcterms:created xsi:type="dcterms:W3CDTF">2021-10-06T08:50:46Z</dcterms:created>
  <dcterms:modified xsi:type="dcterms:W3CDTF">2022-03-31T09:56:09Z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0x0101002258A7BE4AD13F4D9FA6C8EB5B3A100B</vt:lpwstr>
  </property>
  <property fmtid="{D5CDD505-2E9C-101B-9397-08002B2CF9AE}" pid="3" name="MSIP_Label_09e9a456-2778-4ca9-be06-1190b1e1118a_Enabled">
    <vt:lpwstr>true</vt:lpwstr>
  </property>
  <property fmtid="{D5CDD505-2E9C-101B-9397-08002B2CF9AE}" pid="4" name="MSIP_Label_09e9a456-2778-4ca9-be06-1190b1e1118a_SetDate">
    <vt:lpwstr>2022-03-31T09:54:47Z</vt:lpwstr>
  </property>
  <property fmtid="{D5CDD505-2E9C-101B-9397-08002B2CF9AE}" pid="5" name="MSIP_Label_09e9a456-2778-4ca9-be06-1190b1e1118a_Method">
    <vt:lpwstr>Standard</vt:lpwstr>
  </property>
  <property fmtid="{D5CDD505-2E9C-101B-9397-08002B2CF9AE}" pid="6" name="MSIP_Label_09e9a456-2778-4ca9-be06-1190b1e1118a_Name">
    <vt:lpwstr>D3</vt:lpwstr>
  </property>
  <property fmtid="{D5CDD505-2E9C-101B-9397-08002B2CF9AE}" pid="7" name="MSIP_Label_09e9a456-2778-4ca9-be06-1190b1e1118a_SiteId">
    <vt:lpwstr>658ba197-6c73-4fea-91bd-1c7d8de6bf2c</vt:lpwstr>
  </property>
  <property fmtid="{D5CDD505-2E9C-101B-9397-08002B2CF9AE}" pid="8" name="MSIP_Label_09e9a456-2778-4ca9-be06-1190b1e1118a_ActionId">
    <vt:lpwstr>a80c290f-de87-42c5-a502-e47763db8088</vt:lpwstr>
  </property>
  <property fmtid="{D5CDD505-2E9C-101B-9397-08002B2CF9AE}" pid="9" name="MSIP_Label_09e9a456-2778-4ca9-be06-1190b1e1118a_ContentBits">
    <vt:lpwstr>0</vt:lpwstr>
  </property>
</Properties>
</file>