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1"/>
  </p:notesMasterIdLst>
  <p:sldIdLst>
    <p:sldId id="256" r:id="rId5"/>
    <p:sldId id="257" r:id="rId6"/>
    <p:sldId id="258" r:id="rId7"/>
    <p:sldId id="259" r:id="rId8"/>
    <p:sldId id="278" r:id="rId9"/>
    <p:sldId id="279" r:id="rId10"/>
    <p:sldId id="297" r:id="rId11"/>
    <p:sldId id="298" r:id="rId12"/>
    <p:sldId id="296" r:id="rId13"/>
    <p:sldId id="299" r:id="rId14"/>
    <p:sldId id="280" r:id="rId15"/>
    <p:sldId id="281" r:id="rId16"/>
    <p:sldId id="283" r:id="rId17"/>
    <p:sldId id="284" r:id="rId18"/>
    <p:sldId id="282" r:id="rId19"/>
    <p:sldId id="286" r:id="rId20"/>
    <p:sldId id="287" r:id="rId21"/>
    <p:sldId id="288" r:id="rId22"/>
    <p:sldId id="289" r:id="rId23"/>
    <p:sldId id="290" r:id="rId24"/>
    <p:sldId id="291" r:id="rId25"/>
    <p:sldId id="285" r:id="rId26"/>
    <p:sldId id="292" r:id="rId27"/>
    <p:sldId id="293" r:id="rId28"/>
    <p:sldId id="294"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5" autoAdjust="0"/>
    <p:restoredTop sz="94631" autoAdjust="0"/>
  </p:normalViewPr>
  <p:slideViewPr>
    <p:cSldViewPr snapToGrid="0">
      <p:cViewPr varScale="1">
        <p:scale>
          <a:sx n="79" d="100"/>
          <a:sy n="79" d="100"/>
        </p:scale>
        <p:origin x="108" y="222"/>
      </p:cViewPr>
      <p:guideLst/>
    </p:cSldViewPr>
  </p:slideViewPr>
  <p:outlineViewPr>
    <p:cViewPr>
      <p:scale>
        <a:sx n="33" d="100"/>
        <a:sy n="33" d="100"/>
      </p:scale>
      <p:origin x="0" y="-25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2019/05/28</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ZA"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ZA"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smtClean="0"/>
              <a:t>Click to edit Master title style</a:t>
            </a:r>
            <a:endParaRPr lang="en-ZA"/>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smtClean="0"/>
              <a:t>Click to edit Master title style</a:t>
            </a:r>
            <a:endParaRPr lang="en-ZA"/>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ZA" dirty="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ZA" smtClean="0"/>
              <a:pPr/>
              <a:t>‹#›</a:t>
            </a:fld>
            <a:endParaRPr lang="en-ZA"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smtClean="0"/>
              <a:t>Click to edit Master title style</a:t>
            </a:r>
            <a:endParaRPr lang="en-ZA" dirty="0"/>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ZA"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smtClean="0"/>
              <a:t>Click to edit Master title style</a:t>
            </a:r>
            <a:endParaRPr lang="en-ZA"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smtClean="0"/>
              <a:t>Click to edit Master title style</a:t>
            </a:r>
            <a:endParaRPr lang="en-ZA"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smtClean="0"/>
              <a:t>Click to edit Master title style</a:t>
            </a:r>
            <a:endParaRPr lang="en-ZA"/>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dirty="0"/>
              <a:t>Compare A</a:t>
            </a:r>
            <a:endParaRPr lang="en-ZA"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dirty="0"/>
              <a:t>Compare B</a:t>
            </a:r>
            <a:endParaRPr lang="en-ZA" dirty="0"/>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ZA" smtClean="0"/>
              <a:pPr/>
              <a:t>‹#›</a:t>
            </a:fld>
            <a:endParaRPr lang="en-ZA" dirty="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ZA" smtClean="0"/>
              <a:pPr/>
              <a:t>‹#›</a:t>
            </a:fld>
            <a:endParaRPr lang="en-ZA" dirty="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dirty="0"/>
              <a:t>Thank You</a:t>
            </a:r>
            <a:endParaRPr lang="en-ZA"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ZA"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dirty="0"/>
              <a:t>Name</a:t>
            </a:r>
            <a:endParaRPr lang="en-ZA"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dirty="0"/>
              <a:t>Email</a:t>
            </a:r>
            <a:endParaRPr lang="en-ZA"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ZA"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smtClean="0"/>
              <a:t>Click to edit Master title style</a:t>
            </a:r>
            <a:endParaRPr lang="en-ZA"/>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ZA" sz="1000" noProof="1" smtClean="0">
                <a:latin typeface="+mn-lt"/>
              </a:rPr>
              <a:t>Jesus Flores / a.jesus.flores@gmail.com</a:t>
            </a:r>
            <a:endParaRPr lang="en-ZA" sz="1000" noProof="1">
              <a:latin typeface="+mn-lt"/>
            </a:endParaRP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ZA" dirty="0"/>
              <a:t>Add a footer</a:t>
            </a:r>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Datatype" TargetMode="External"/><Relationship Id="rId2" Type="http://schemas.openxmlformats.org/officeDocument/2006/relationships/hyperlink" Target="https://en.wikipedia.org/wiki/Subtype"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Datatype" TargetMode="External"/><Relationship Id="rId2" Type="http://schemas.openxmlformats.org/officeDocument/2006/relationships/hyperlink" Target="https://en.wikipedia.org/wiki/Subtype"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a.jesus.flores@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Abstraction_(computer_science)"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amazon.com.mx/Software-Development-Principles-Patterns-Practices/dp/0135974445/"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descr="vertical line">
            <a:extLst>
              <a:ext uri="{FF2B5EF4-FFF2-40B4-BE49-F238E27FC236}">
                <a16:creationId xmlns:a16="http://schemas.microsoft.com/office/drawing/2014/main" id="{1B17638D-56AE-48AD-96C8-EE46229C744C}"/>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7804352" y="1962149"/>
            <a:ext cx="4028847" cy="1547813"/>
          </a:xfrm>
        </p:spPr>
        <p:txBody>
          <a:bodyPr/>
          <a:lstStyle/>
          <a:p>
            <a:r>
              <a:rPr lang="en-ZA" dirty="0" err="1" smtClean="0"/>
              <a:t>Pasa</a:t>
            </a:r>
            <a:r>
              <a:rPr lang="en-ZA" dirty="0" smtClean="0"/>
              <a:t> </a:t>
            </a:r>
            <a:r>
              <a:rPr lang="en-ZA" dirty="0" err="1" smtClean="0"/>
              <a:t>Tu</a:t>
            </a:r>
            <a:r>
              <a:rPr lang="en-ZA" dirty="0" smtClean="0"/>
              <a:t> </a:t>
            </a:r>
            <a:r>
              <a:rPr lang="en-ZA" dirty="0" err="1" smtClean="0"/>
              <a:t>Entrevista</a:t>
            </a:r>
            <a:r>
              <a:rPr lang="en-ZA" dirty="0" smtClean="0"/>
              <a:t>: SOLID (1/2)</a:t>
            </a:r>
            <a:endParaRPr lang="en-ZA" dirty="0"/>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8073392" y="3966070"/>
            <a:ext cx="3756943" cy="722312"/>
          </a:xfrm>
        </p:spPr>
        <p:txBody>
          <a:bodyPr/>
          <a:lstStyle/>
          <a:p>
            <a:r>
              <a:rPr lang="en-ZA" spc="0" dirty="0" smtClean="0"/>
              <a:t>Write future-proof code</a:t>
            </a:r>
            <a:endParaRPr lang="en-ZA" spc="0" noProof="1"/>
          </a:p>
        </p:txBody>
      </p: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ZA"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735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419" dirty="0" smtClean="0">
                <a:solidFill>
                  <a:srgbClr val="FFC000"/>
                </a:solidFill>
              </a:rPr>
              <a:t>3.1 Single </a:t>
            </a:r>
            <a:r>
              <a:rPr lang="es-419" dirty="0" err="1" smtClean="0">
                <a:solidFill>
                  <a:srgbClr val="FFC000"/>
                </a:solidFill>
              </a:rPr>
              <a:t>Responsibility</a:t>
            </a:r>
            <a:r>
              <a:rPr lang="es-419" dirty="0" smtClean="0">
                <a:solidFill>
                  <a:srgbClr val="FFC000"/>
                </a:solidFill>
              </a:rPr>
              <a:t> (SRP)</a:t>
            </a:r>
            <a:endParaRPr lang="en-US" dirty="0">
              <a:solidFill>
                <a:srgbClr val="FFC000"/>
              </a:solidFill>
            </a:endParaRPr>
          </a:p>
        </p:txBody>
      </p:sp>
      <p:sp>
        <p:nvSpPr>
          <p:cNvPr id="7" name="Content Placeholder 6"/>
          <p:cNvSpPr>
            <a:spLocks noGrp="1"/>
          </p:cNvSpPr>
          <p:nvPr>
            <p:ph sz="half" idx="1"/>
          </p:nvPr>
        </p:nvSpPr>
        <p:spPr>
          <a:xfrm>
            <a:off x="360000" y="1980000"/>
            <a:ext cx="5465613" cy="4253908"/>
          </a:xfrm>
        </p:spPr>
        <p:txBody>
          <a:bodyPr/>
          <a:lstStyle/>
          <a:p>
            <a:r>
              <a:rPr lang="es-419" sz="2400" b="1" dirty="0" smtClean="0"/>
              <a:t>A </a:t>
            </a:r>
            <a:r>
              <a:rPr lang="es-419" sz="2400" b="1" dirty="0" err="1" smtClean="0"/>
              <a:t>class</a:t>
            </a:r>
            <a:r>
              <a:rPr lang="es-419" sz="2400" b="1" dirty="0" smtClean="0"/>
              <a:t> </a:t>
            </a:r>
            <a:r>
              <a:rPr lang="es-419" sz="2400" b="1" dirty="0" err="1" smtClean="0"/>
              <a:t>should</a:t>
            </a:r>
            <a:r>
              <a:rPr lang="es-419" sz="2400" b="1" dirty="0" smtClean="0"/>
              <a:t> </a:t>
            </a:r>
            <a:r>
              <a:rPr lang="es-419" sz="2400" b="1" dirty="0" err="1" smtClean="0"/>
              <a:t>have</a:t>
            </a:r>
            <a:r>
              <a:rPr lang="es-419" sz="2400" b="1" dirty="0" smtClean="0"/>
              <a:t> </a:t>
            </a:r>
            <a:r>
              <a:rPr lang="es-419" sz="2400" b="1" dirty="0" err="1" smtClean="0"/>
              <a:t>only</a:t>
            </a:r>
            <a:r>
              <a:rPr lang="es-419" sz="2400" b="1" dirty="0" smtClean="0"/>
              <a:t> </a:t>
            </a:r>
            <a:r>
              <a:rPr lang="es-419" sz="2400" b="1" dirty="0" err="1" smtClean="0"/>
              <a:t>one</a:t>
            </a:r>
            <a:r>
              <a:rPr lang="es-419" sz="2400" b="1" dirty="0" smtClean="0"/>
              <a:t> </a:t>
            </a:r>
            <a:r>
              <a:rPr lang="es-419" sz="2400" b="1" dirty="0" err="1" smtClean="0"/>
              <a:t>reason</a:t>
            </a:r>
            <a:r>
              <a:rPr lang="es-419" sz="2400" b="1" dirty="0" smtClean="0"/>
              <a:t> to </a:t>
            </a:r>
            <a:r>
              <a:rPr lang="es-419" sz="2400" b="1" dirty="0" err="1" smtClean="0"/>
              <a:t>change</a:t>
            </a:r>
            <a:r>
              <a:rPr lang="es-419" sz="2400" b="1" dirty="0" smtClean="0"/>
              <a:t>.</a:t>
            </a:r>
          </a:p>
          <a:p>
            <a:r>
              <a:rPr lang="es-419" sz="2400" dirty="0" err="1" smtClean="0"/>
              <a:t>If</a:t>
            </a:r>
            <a:r>
              <a:rPr lang="es-419" sz="2400" dirty="0" smtClean="0"/>
              <a:t> a </a:t>
            </a:r>
            <a:r>
              <a:rPr lang="es-419" sz="2400" dirty="0" err="1" smtClean="0"/>
              <a:t>class</a:t>
            </a:r>
            <a:r>
              <a:rPr lang="es-419" sz="2400" dirty="0" smtClean="0"/>
              <a:t> has more </a:t>
            </a:r>
            <a:r>
              <a:rPr lang="es-419" sz="2400" dirty="0" err="1" smtClean="0"/>
              <a:t>than</a:t>
            </a:r>
            <a:r>
              <a:rPr lang="es-419" sz="2400" dirty="0" smtClean="0"/>
              <a:t> </a:t>
            </a:r>
            <a:r>
              <a:rPr lang="es-419" sz="2400" dirty="0" err="1" smtClean="0"/>
              <a:t>one</a:t>
            </a:r>
            <a:r>
              <a:rPr lang="es-419" sz="2400" dirty="0" smtClean="0"/>
              <a:t> </a:t>
            </a:r>
            <a:r>
              <a:rPr lang="es-419" sz="2400" dirty="0" err="1" smtClean="0"/>
              <a:t>reason</a:t>
            </a:r>
            <a:r>
              <a:rPr lang="es-419" sz="2400" dirty="0" smtClean="0"/>
              <a:t> to </a:t>
            </a:r>
            <a:r>
              <a:rPr lang="es-419" sz="2400" dirty="0" err="1" smtClean="0"/>
              <a:t>change</a:t>
            </a:r>
            <a:r>
              <a:rPr lang="es-419" sz="2400" dirty="0" smtClean="0"/>
              <a:t>, </a:t>
            </a:r>
            <a:r>
              <a:rPr lang="es-419" sz="2400" dirty="0" err="1" smtClean="0"/>
              <a:t>it</a:t>
            </a:r>
            <a:r>
              <a:rPr lang="es-419" sz="2400" dirty="0" smtClean="0"/>
              <a:t> has more </a:t>
            </a:r>
            <a:r>
              <a:rPr lang="es-419" sz="2400" dirty="0" err="1" smtClean="0"/>
              <a:t>than</a:t>
            </a:r>
            <a:r>
              <a:rPr lang="es-419" sz="2400" dirty="0" smtClean="0"/>
              <a:t> </a:t>
            </a:r>
            <a:r>
              <a:rPr lang="es-419" sz="2400" dirty="0" err="1" smtClean="0"/>
              <a:t>one</a:t>
            </a:r>
            <a:r>
              <a:rPr lang="es-419" sz="2400" dirty="0" smtClean="0"/>
              <a:t> </a:t>
            </a:r>
            <a:r>
              <a:rPr lang="es-419" sz="2400" dirty="0" err="1" smtClean="0"/>
              <a:t>responsibility</a:t>
            </a:r>
            <a:endParaRPr lang="es-419" sz="2400" dirty="0" smtClean="0"/>
          </a:p>
          <a:p>
            <a:r>
              <a:rPr lang="es-419" sz="2400" dirty="0" err="1" smtClean="0"/>
              <a:t>Classes</a:t>
            </a:r>
            <a:r>
              <a:rPr lang="es-419" sz="2400" dirty="0" smtClean="0"/>
              <a:t> </a:t>
            </a:r>
            <a:r>
              <a:rPr lang="es-419" sz="2400" dirty="0" err="1" smtClean="0"/>
              <a:t>with</a:t>
            </a:r>
            <a:r>
              <a:rPr lang="es-419" sz="2400" dirty="0" smtClean="0"/>
              <a:t> more </a:t>
            </a:r>
            <a:r>
              <a:rPr lang="es-419" sz="2400" dirty="0" err="1" smtClean="0"/>
              <a:t>than</a:t>
            </a:r>
            <a:r>
              <a:rPr lang="es-419" sz="2400" dirty="0" smtClean="0"/>
              <a:t> </a:t>
            </a:r>
            <a:r>
              <a:rPr lang="es-419" sz="2400" dirty="0" err="1" smtClean="0"/>
              <a:t>one</a:t>
            </a:r>
            <a:r>
              <a:rPr lang="es-419" sz="2400" dirty="0" smtClean="0"/>
              <a:t> </a:t>
            </a:r>
            <a:r>
              <a:rPr lang="es-419" sz="2400" dirty="0" err="1" smtClean="0"/>
              <a:t>responsibility</a:t>
            </a:r>
            <a:r>
              <a:rPr lang="es-419" sz="2400" dirty="0" smtClean="0"/>
              <a:t> </a:t>
            </a:r>
            <a:r>
              <a:rPr lang="es-419" sz="2400" dirty="0" err="1" smtClean="0"/>
              <a:t>should</a:t>
            </a:r>
            <a:r>
              <a:rPr lang="es-419" sz="2400" dirty="0" smtClean="0"/>
              <a:t> be </a:t>
            </a:r>
            <a:r>
              <a:rPr lang="es-419" sz="2400" dirty="0" err="1" smtClean="0"/>
              <a:t>broken</a:t>
            </a:r>
            <a:r>
              <a:rPr lang="es-419" sz="2400" dirty="0" smtClean="0"/>
              <a:t> </a:t>
            </a:r>
            <a:r>
              <a:rPr lang="es-419" sz="2400" dirty="0" err="1" smtClean="0"/>
              <a:t>down</a:t>
            </a:r>
            <a:r>
              <a:rPr lang="es-419" sz="2400" dirty="0" smtClean="0"/>
              <a:t> </a:t>
            </a:r>
            <a:r>
              <a:rPr lang="es-419" sz="2400" dirty="0" err="1" smtClean="0"/>
              <a:t>into</a:t>
            </a:r>
            <a:r>
              <a:rPr lang="es-419" sz="2400" dirty="0" smtClean="0"/>
              <a:t> </a:t>
            </a:r>
            <a:r>
              <a:rPr lang="es-419" sz="2400" dirty="0" err="1" smtClean="0"/>
              <a:t>smaller</a:t>
            </a:r>
            <a:r>
              <a:rPr lang="es-419" sz="2400" dirty="0" smtClean="0"/>
              <a:t> </a:t>
            </a:r>
            <a:r>
              <a:rPr lang="es-419" sz="2400" dirty="0" err="1" smtClean="0"/>
              <a:t>classes</a:t>
            </a:r>
            <a:endParaRPr lang="en-US" sz="2400" dirty="0"/>
          </a:p>
        </p:txBody>
      </p:sp>
      <p:sp>
        <p:nvSpPr>
          <p:cNvPr id="3" name="Slide Number Placeholder 2"/>
          <p:cNvSpPr>
            <a:spLocks noGrp="1"/>
          </p:cNvSpPr>
          <p:nvPr>
            <p:ph type="sldNum" sz="quarter" idx="4294967295"/>
          </p:nvPr>
        </p:nvSpPr>
        <p:spPr>
          <a:xfrm>
            <a:off x="11595100" y="6678613"/>
            <a:ext cx="596900" cy="142875"/>
          </a:xfrm>
        </p:spPr>
        <p:txBody>
          <a:bodyPr/>
          <a:lstStyle/>
          <a:p>
            <a:fld id="{058DB212-BFA2-403F-85EF-DFD3FF6D973A}" type="slidenum">
              <a:rPr lang="en-ZA" smtClean="0"/>
              <a:pPr/>
              <a:t>10</a:t>
            </a:fld>
            <a:endParaRPr lang="en-ZA" dirty="0"/>
          </a:p>
        </p:txBody>
      </p:sp>
      <p:pic>
        <p:nvPicPr>
          <p:cNvPr id="1026" name="Picture 2" descr="Resultado de imagen para single responsibility princi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695" y="1980000"/>
            <a:ext cx="5847069" cy="272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Demo</a:t>
            </a:r>
            <a:endParaRPr lang="en-US" dirty="0"/>
          </a:p>
        </p:txBody>
      </p:sp>
      <p:sp>
        <p:nvSpPr>
          <p:cNvPr id="3" name="Content Placeholder 2"/>
          <p:cNvSpPr>
            <a:spLocks noGrp="1"/>
          </p:cNvSpPr>
          <p:nvPr>
            <p:ph sz="half" idx="1"/>
          </p:nvPr>
        </p:nvSpPr>
        <p:spPr>
          <a:xfrm>
            <a:off x="360000" y="1620000"/>
            <a:ext cx="5580000" cy="4500000"/>
          </a:xfrm>
        </p:spPr>
        <p:txBody>
          <a:bodyPr/>
          <a:lstStyle/>
          <a:p>
            <a:r>
              <a:rPr lang="es-419" dirty="0" smtClean="0"/>
              <a:t>-</a:t>
            </a:r>
            <a:r>
              <a:rPr lang="es-419" dirty="0" err="1" smtClean="0"/>
              <a:t>Move</a:t>
            </a:r>
            <a:r>
              <a:rPr lang="es-419" dirty="0" smtClean="0"/>
              <a:t> </a:t>
            </a:r>
            <a:r>
              <a:rPr lang="es-419" dirty="0" err="1" smtClean="0"/>
              <a:t>code</a:t>
            </a:r>
            <a:r>
              <a:rPr lang="es-419" dirty="0" smtClean="0"/>
              <a:t> to </a:t>
            </a:r>
            <a:r>
              <a:rPr lang="es-419" dirty="0" err="1" smtClean="0"/>
              <a:t>separated</a:t>
            </a:r>
            <a:r>
              <a:rPr lang="es-419" dirty="0" smtClean="0"/>
              <a:t> </a:t>
            </a:r>
            <a:r>
              <a:rPr lang="es-419" dirty="0" err="1" smtClean="0"/>
              <a:t>methods</a:t>
            </a:r>
            <a:endParaRPr lang="es-419" dirty="0" smtClean="0"/>
          </a:p>
          <a:p>
            <a:pPr lvl="1"/>
            <a:r>
              <a:rPr lang="es-419" dirty="0" smtClean="0"/>
              <a:t>Output </a:t>
            </a:r>
            <a:r>
              <a:rPr lang="es-419" dirty="0" err="1" smtClean="0"/>
              <a:t>from</a:t>
            </a:r>
            <a:r>
              <a:rPr lang="es-419" dirty="0" smtClean="0"/>
              <a:t> </a:t>
            </a:r>
            <a:r>
              <a:rPr lang="es-419" dirty="0" err="1" smtClean="0"/>
              <a:t>one</a:t>
            </a:r>
            <a:r>
              <a:rPr lang="es-419" dirty="0" smtClean="0"/>
              <a:t> </a:t>
            </a:r>
            <a:r>
              <a:rPr lang="es-419" dirty="0" err="1" smtClean="0"/>
              <a:t>method</a:t>
            </a:r>
            <a:r>
              <a:rPr lang="es-419" dirty="0" smtClean="0"/>
              <a:t> </a:t>
            </a:r>
            <a:r>
              <a:rPr lang="es-419" dirty="0" err="1" smtClean="0"/>
              <a:t>is</a:t>
            </a:r>
            <a:r>
              <a:rPr lang="es-419" dirty="0" smtClean="0"/>
              <a:t> the input for the </a:t>
            </a:r>
            <a:r>
              <a:rPr lang="es-419" dirty="0" err="1" smtClean="0"/>
              <a:t>next</a:t>
            </a:r>
            <a:r>
              <a:rPr lang="es-419" dirty="0" smtClean="0"/>
              <a:t> </a:t>
            </a:r>
            <a:r>
              <a:rPr lang="es-419" dirty="0" err="1" smtClean="0"/>
              <a:t>one</a:t>
            </a:r>
            <a:endParaRPr lang="en-US" dirty="0"/>
          </a:p>
        </p:txBody>
      </p:sp>
      <p:sp>
        <p:nvSpPr>
          <p:cNvPr id="5" name="Content Placeholder 4"/>
          <p:cNvSpPr>
            <a:spLocks noGrp="1"/>
          </p:cNvSpPr>
          <p:nvPr>
            <p:ph sz="half" idx="2"/>
          </p:nvPr>
        </p:nvSpPr>
        <p:spPr>
          <a:xfrm>
            <a:off x="6253200" y="1620000"/>
            <a:ext cx="5580000" cy="4500000"/>
          </a:xfrm>
        </p:spPr>
        <p:txBody>
          <a:bodyPr/>
          <a:lstStyle/>
          <a:p>
            <a:r>
              <a:rPr lang="es-419" dirty="0" smtClean="0"/>
              <a:t>-</a:t>
            </a:r>
            <a:r>
              <a:rPr lang="es-419" dirty="0" err="1" smtClean="0"/>
              <a:t>Separate</a:t>
            </a:r>
            <a:r>
              <a:rPr lang="es-419" dirty="0" smtClean="0"/>
              <a:t> </a:t>
            </a:r>
            <a:r>
              <a:rPr lang="es-419" dirty="0" err="1" smtClean="0"/>
              <a:t>behavior</a:t>
            </a:r>
            <a:r>
              <a:rPr lang="es-419" dirty="0" smtClean="0"/>
              <a:t> </a:t>
            </a:r>
            <a:r>
              <a:rPr lang="es-419" dirty="0" err="1" smtClean="0"/>
              <a:t>into</a:t>
            </a:r>
            <a:r>
              <a:rPr lang="es-419" dirty="0" smtClean="0"/>
              <a:t> clases </a:t>
            </a:r>
          </a:p>
          <a:p>
            <a:pPr lvl="1"/>
            <a:r>
              <a:rPr lang="es-419" dirty="0" err="1" smtClean="0"/>
              <a:t>Keep</a:t>
            </a:r>
            <a:r>
              <a:rPr lang="es-419" dirty="0" smtClean="0"/>
              <a:t> </a:t>
            </a:r>
            <a:r>
              <a:rPr lang="es-419" dirty="0" err="1" smtClean="0"/>
              <a:t>separating</a:t>
            </a:r>
            <a:r>
              <a:rPr lang="es-419" dirty="0" smtClean="0"/>
              <a:t> </a:t>
            </a:r>
            <a:r>
              <a:rPr lang="es-419" dirty="0" err="1" smtClean="0"/>
              <a:t>until</a:t>
            </a:r>
            <a:r>
              <a:rPr lang="es-419" dirty="0" smtClean="0"/>
              <a:t> </a:t>
            </a:r>
            <a:r>
              <a:rPr lang="es-419" dirty="0" err="1" smtClean="0"/>
              <a:t>each</a:t>
            </a:r>
            <a:r>
              <a:rPr lang="es-419" dirty="0" smtClean="0"/>
              <a:t> </a:t>
            </a:r>
            <a:r>
              <a:rPr lang="es-419" dirty="0" err="1" smtClean="0"/>
              <a:t>class</a:t>
            </a:r>
            <a:r>
              <a:rPr lang="es-419" dirty="0" smtClean="0"/>
              <a:t> has </a:t>
            </a:r>
            <a:r>
              <a:rPr lang="es-419" dirty="0" err="1" smtClean="0"/>
              <a:t>only</a:t>
            </a:r>
            <a:r>
              <a:rPr lang="es-419" dirty="0" smtClean="0"/>
              <a:t> </a:t>
            </a:r>
            <a:r>
              <a:rPr lang="es-419" dirty="0" err="1" smtClean="0"/>
              <a:t>one</a:t>
            </a:r>
            <a:r>
              <a:rPr lang="es-419" dirty="0" smtClean="0"/>
              <a:t> single </a:t>
            </a:r>
            <a:r>
              <a:rPr lang="es-419" dirty="0" err="1" smtClean="0"/>
              <a:t>responsibility</a:t>
            </a:r>
            <a:endParaRPr lang="es-419" dirty="0" smtClean="0"/>
          </a:p>
          <a:p>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11</a:t>
            </a:fld>
            <a:endParaRPr lang="en-ZA" dirty="0"/>
          </a:p>
        </p:txBody>
      </p:sp>
    </p:spTree>
    <p:extLst>
      <p:ext uri="{BB962C8B-B14F-4D97-AF65-F5344CB8AC3E}">
        <p14:creationId xmlns:p14="http://schemas.microsoft.com/office/powerpoint/2010/main" val="240415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solidFill>
                  <a:srgbClr val="FFC000"/>
                </a:solidFill>
              </a:rPr>
              <a:t>3.2 Open/</a:t>
            </a:r>
            <a:r>
              <a:rPr lang="es-419" dirty="0" err="1" smtClean="0">
                <a:solidFill>
                  <a:srgbClr val="FFC000"/>
                </a:solidFill>
              </a:rPr>
              <a:t>Closed</a:t>
            </a:r>
            <a:r>
              <a:rPr lang="es-419" dirty="0" smtClean="0">
                <a:solidFill>
                  <a:srgbClr val="FFC000"/>
                </a:solidFill>
              </a:rPr>
              <a:t> (OCP)</a:t>
            </a:r>
            <a:endParaRPr lang="en-US" dirty="0">
              <a:solidFill>
                <a:srgbClr val="FFC000"/>
              </a:solidFill>
            </a:endParaRPr>
          </a:p>
        </p:txBody>
      </p:sp>
      <p:sp>
        <p:nvSpPr>
          <p:cNvPr id="3" name="Content Placeholder 2"/>
          <p:cNvSpPr>
            <a:spLocks noGrp="1"/>
          </p:cNvSpPr>
          <p:nvPr>
            <p:ph sz="half" idx="1"/>
          </p:nvPr>
        </p:nvSpPr>
        <p:spPr/>
        <p:txBody>
          <a:bodyPr/>
          <a:lstStyle/>
          <a:p>
            <a:r>
              <a:rPr lang="en-US" i="1" dirty="0"/>
              <a:t>software entities (classes, modules, functions, etc.) should be open for extension, but closed for modification</a:t>
            </a:r>
            <a:endParaRPr lang="en-US" dirty="0"/>
          </a:p>
        </p:txBody>
      </p:sp>
      <p:sp>
        <p:nvSpPr>
          <p:cNvPr id="4" name="Text Placeholder 3"/>
          <p:cNvSpPr>
            <a:spLocks noGrp="1"/>
          </p:cNvSpPr>
          <p:nvPr>
            <p:ph type="body" sz="quarter" idx="12"/>
          </p:nvPr>
        </p:nvSpPr>
        <p:spPr/>
        <p:txBody>
          <a:bodyPr/>
          <a:lstStyle/>
          <a:p>
            <a:r>
              <a:rPr lang="es-419" dirty="0" smtClean="0"/>
              <a:t>Meyer:</a:t>
            </a:r>
            <a:endParaRPr lang="en-US" dirty="0"/>
          </a:p>
        </p:txBody>
      </p:sp>
      <p:sp>
        <p:nvSpPr>
          <p:cNvPr id="5" name="Content Placeholder 4"/>
          <p:cNvSpPr>
            <a:spLocks noGrp="1"/>
          </p:cNvSpPr>
          <p:nvPr>
            <p:ph sz="half" idx="2"/>
          </p:nvPr>
        </p:nvSpPr>
        <p:spPr/>
        <p:txBody>
          <a:bodyPr/>
          <a:lstStyle/>
          <a:p>
            <a:r>
              <a:rPr lang="en-US" i="1" dirty="0"/>
              <a:t>“Open For Extension”.</a:t>
            </a:r>
            <a:r>
              <a:rPr lang="en-US" dirty="0"/>
              <a:t/>
            </a:r>
            <a:br>
              <a:rPr lang="en-US" dirty="0"/>
            </a:br>
            <a:r>
              <a:rPr lang="en-US" i="1" dirty="0"/>
              <a:t>This means that the behavior of the module can be extended. That we can make the module behave in new and different ways as the requirements of the application change, or to meet the needs of new </a:t>
            </a:r>
            <a:r>
              <a:rPr lang="en-US" i="1" dirty="0" smtClean="0"/>
              <a:t>applications</a:t>
            </a:r>
          </a:p>
          <a:p>
            <a:r>
              <a:rPr lang="en-US" i="1" dirty="0"/>
              <a:t>“Closed for Modification”.</a:t>
            </a:r>
            <a:r>
              <a:rPr lang="en-US" dirty="0"/>
              <a:t/>
            </a:r>
            <a:br>
              <a:rPr lang="en-US" dirty="0"/>
            </a:br>
            <a:r>
              <a:rPr lang="en-US" i="1" dirty="0" smtClean="0"/>
              <a:t>Extending the behavior of a module does not result in changes to the source code or binaries.</a:t>
            </a:r>
            <a:endParaRPr lang="en-US" dirty="0"/>
          </a:p>
        </p:txBody>
      </p:sp>
      <p:sp>
        <p:nvSpPr>
          <p:cNvPr id="6" name="Text Placeholder 5"/>
          <p:cNvSpPr>
            <a:spLocks noGrp="1"/>
          </p:cNvSpPr>
          <p:nvPr>
            <p:ph type="body" sz="quarter" idx="13"/>
          </p:nvPr>
        </p:nvSpPr>
        <p:spPr/>
        <p:txBody>
          <a:bodyPr/>
          <a:lstStyle/>
          <a:p>
            <a:r>
              <a:rPr lang="es-419" dirty="0" smtClean="0"/>
              <a:t>Martin:</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12</a:t>
            </a:fld>
            <a:endParaRPr lang="en-ZA" dirty="0"/>
          </a:p>
        </p:txBody>
      </p:sp>
    </p:spTree>
    <p:extLst>
      <p:ext uri="{BB962C8B-B14F-4D97-AF65-F5344CB8AC3E}">
        <p14:creationId xmlns:p14="http://schemas.microsoft.com/office/powerpoint/2010/main" val="115164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smtClean="0"/>
              <a:t>Client</a:t>
            </a:r>
            <a:r>
              <a:rPr lang="es-419" dirty="0" smtClean="0"/>
              <a:t> </a:t>
            </a:r>
            <a:r>
              <a:rPr lang="es-419" dirty="0" err="1" smtClean="0"/>
              <a:t>Awareness</a:t>
            </a:r>
            <a:r>
              <a:rPr lang="es-419" dirty="0" smtClean="0"/>
              <a:t> / </a:t>
            </a:r>
            <a:r>
              <a:rPr lang="es-419" dirty="0" err="1" smtClean="0"/>
              <a:t>Close</a:t>
            </a:r>
            <a:r>
              <a:rPr lang="es-419" dirty="0" smtClean="0"/>
              <a:t> for </a:t>
            </a:r>
            <a:r>
              <a:rPr lang="es-419" dirty="0" err="1" smtClean="0"/>
              <a:t>modification</a:t>
            </a:r>
            <a:endParaRPr lang="en-US" dirty="0"/>
          </a:p>
        </p:txBody>
      </p:sp>
      <p:sp>
        <p:nvSpPr>
          <p:cNvPr id="3" name="Content Placeholder 2"/>
          <p:cNvSpPr>
            <a:spLocks noGrp="1"/>
          </p:cNvSpPr>
          <p:nvPr>
            <p:ph sz="half" idx="1"/>
          </p:nvPr>
        </p:nvSpPr>
        <p:spPr>
          <a:xfrm>
            <a:off x="360000" y="1902179"/>
            <a:ext cx="10729532" cy="4140000"/>
          </a:xfrm>
        </p:spPr>
        <p:txBody>
          <a:bodyPr/>
          <a:lstStyle/>
          <a:p>
            <a:r>
              <a:rPr lang="es-419" dirty="0" err="1" smtClean="0"/>
              <a:t>Any</a:t>
            </a:r>
            <a:r>
              <a:rPr lang="es-419" dirty="0" smtClean="0"/>
              <a:t> </a:t>
            </a:r>
            <a:r>
              <a:rPr lang="es-419" dirty="0" err="1" smtClean="0"/>
              <a:t>change</a:t>
            </a:r>
            <a:r>
              <a:rPr lang="es-419" dirty="0" smtClean="0"/>
              <a:t> to </a:t>
            </a:r>
            <a:r>
              <a:rPr lang="es-419" dirty="0" err="1" smtClean="0"/>
              <a:t>existing</a:t>
            </a:r>
            <a:r>
              <a:rPr lang="es-419" dirty="0" smtClean="0"/>
              <a:t> </a:t>
            </a:r>
            <a:r>
              <a:rPr lang="es-419" dirty="0" err="1" smtClean="0"/>
              <a:t>code</a:t>
            </a:r>
            <a:r>
              <a:rPr lang="es-419" dirty="0" smtClean="0"/>
              <a:t> </a:t>
            </a:r>
            <a:r>
              <a:rPr lang="es-419" dirty="0" err="1" smtClean="0"/>
              <a:t>is</a:t>
            </a:r>
            <a:r>
              <a:rPr lang="es-419" dirty="0" smtClean="0"/>
              <a:t> </a:t>
            </a:r>
            <a:r>
              <a:rPr lang="es-419" dirty="0" err="1" smtClean="0"/>
              <a:t>allowed</a:t>
            </a:r>
            <a:r>
              <a:rPr lang="es-419" dirty="0" smtClean="0"/>
              <a:t> as </a:t>
            </a:r>
            <a:r>
              <a:rPr lang="es-419" dirty="0" err="1" smtClean="0"/>
              <a:t>long</a:t>
            </a:r>
            <a:r>
              <a:rPr lang="es-419" dirty="0" smtClean="0"/>
              <a:t> as </a:t>
            </a:r>
            <a:r>
              <a:rPr lang="es-419" dirty="0" err="1" smtClean="0"/>
              <a:t>it</a:t>
            </a:r>
            <a:r>
              <a:rPr lang="es-419" dirty="0" smtClean="0"/>
              <a:t> </a:t>
            </a:r>
            <a:r>
              <a:rPr lang="es-419" dirty="0" err="1" smtClean="0"/>
              <a:t>does</a:t>
            </a:r>
            <a:r>
              <a:rPr lang="es-419" dirty="0" smtClean="0"/>
              <a:t> </a:t>
            </a:r>
            <a:r>
              <a:rPr lang="es-419" dirty="0" err="1" smtClean="0"/>
              <a:t>not</a:t>
            </a:r>
            <a:r>
              <a:rPr lang="es-419" dirty="0" smtClean="0"/>
              <a:t> </a:t>
            </a:r>
            <a:r>
              <a:rPr lang="es-419" dirty="0" err="1" smtClean="0"/>
              <a:t>require</a:t>
            </a:r>
            <a:r>
              <a:rPr lang="es-419" dirty="0" smtClean="0"/>
              <a:t> </a:t>
            </a:r>
            <a:r>
              <a:rPr lang="es-419" dirty="0" err="1" smtClean="0"/>
              <a:t>any</a:t>
            </a:r>
            <a:r>
              <a:rPr lang="es-419" dirty="0" smtClean="0"/>
              <a:t> chante to the </a:t>
            </a:r>
            <a:r>
              <a:rPr lang="es-419" dirty="0" err="1" smtClean="0"/>
              <a:t>clients</a:t>
            </a:r>
            <a:r>
              <a:rPr lang="es-419" dirty="0" smtClean="0"/>
              <a:t> </a:t>
            </a:r>
            <a:r>
              <a:rPr lang="es-419" dirty="0" err="1" smtClean="0"/>
              <a:t>depending</a:t>
            </a:r>
            <a:r>
              <a:rPr lang="es-419" dirty="0" smtClean="0"/>
              <a:t> </a:t>
            </a:r>
            <a:r>
              <a:rPr lang="es-419" dirty="0" err="1" smtClean="0"/>
              <a:t>on</a:t>
            </a:r>
            <a:r>
              <a:rPr lang="es-419" dirty="0" smtClean="0"/>
              <a:t> </a:t>
            </a:r>
            <a:r>
              <a:rPr lang="es-419" dirty="0" err="1" smtClean="0"/>
              <a:t>it</a:t>
            </a:r>
            <a:r>
              <a:rPr lang="es-419" dirty="0" smtClean="0"/>
              <a:t>.</a:t>
            </a:r>
          </a:p>
          <a:p>
            <a:pPr lvl="1"/>
            <a:r>
              <a:rPr lang="es-419" dirty="0" err="1" smtClean="0"/>
              <a:t>If</a:t>
            </a:r>
            <a:r>
              <a:rPr lang="es-419" dirty="0" smtClean="0"/>
              <a:t> a </a:t>
            </a:r>
            <a:r>
              <a:rPr lang="es-419" dirty="0" err="1" smtClean="0"/>
              <a:t>change</a:t>
            </a:r>
            <a:r>
              <a:rPr lang="es-419" dirty="0" smtClean="0"/>
              <a:t> in a </a:t>
            </a:r>
            <a:r>
              <a:rPr lang="es-419" dirty="0" err="1" smtClean="0"/>
              <a:t>class</a:t>
            </a:r>
            <a:r>
              <a:rPr lang="es-419" dirty="0" smtClean="0"/>
              <a:t> </a:t>
            </a:r>
            <a:r>
              <a:rPr lang="es-419" dirty="0" err="1" smtClean="0"/>
              <a:t>forces</a:t>
            </a:r>
            <a:r>
              <a:rPr lang="es-419" dirty="0" smtClean="0"/>
              <a:t> a </a:t>
            </a:r>
            <a:r>
              <a:rPr lang="es-419" dirty="0" err="1" smtClean="0"/>
              <a:t>change</a:t>
            </a:r>
            <a:r>
              <a:rPr lang="es-419" dirty="0" smtClean="0"/>
              <a:t> in </a:t>
            </a:r>
            <a:r>
              <a:rPr lang="es-419" dirty="0" err="1" smtClean="0"/>
              <a:t>other</a:t>
            </a:r>
            <a:r>
              <a:rPr lang="es-419" dirty="0" smtClean="0"/>
              <a:t>, </a:t>
            </a:r>
            <a:r>
              <a:rPr lang="es-419" dirty="0" err="1" smtClean="0"/>
              <a:t>those</a:t>
            </a:r>
            <a:r>
              <a:rPr lang="es-419" dirty="0" smtClean="0"/>
              <a:t> </a:t>
            </a:r>
            <a:r>
              <a:rPr lang="es-419" dirty="0" err="1" smtClean="0"/>
              <a:t>classes</a:t>
            </a:r>
            <a:r>
              <a:rPr lang="es-419" dirty="0" smtClean="0"/>
              <a:t> are </a:t>
            </a:r>
            <a:r>
              <a:rPr lang="es-419" dirty="0" err="1" smtClean="0"/>
              <a:t>tightly</a:t>
            </a:r>
            <a:r>
              <a:rPr lang="es-419" dirty="0" smtClean="0"/>
              <a:t> </a:t>
            </a:r>
            <a:r>
              <a:rPr lang="es-419" dirty="0" err="1" smtClean="0"/>
              <a:t>coupled</a:t>
            </a:r>
            <a:r>
              <a:rPr lang="es-419" dirty="0" smtClean="0"/>
              <a:t>.</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13</a:t>
            </a:fld>
            <a:endParaRPr lang="en-ZA" dirty="0"/>
          </a:p>
        </p:txBody>
      </p:sp>
    </p:spTree>
    <p:extLst>
      <p:ext uri="{BB962C8B-B14F-4D97-AF65-F5344CB8AC3E}">
        <p14:creationId xmlns:p14="http://schemas.microsoft.com/office/powerpoint/2010/main" val="389154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smtClean="0"/>
              <a:t>Extension</a:t>
            </a:r>
            <a:r>
              <a:rPr lang="es-419" dirty="0" smtClean="0"/>
              <a:t> </a:t>
            </a:r>
            <a:r>
              <a:rPr lang="es-419" dirty="0" err="1" smtClean="0"/>
              <a:t>Points</a:t>
            </a:r>
            <a:r>
              <a:rPr lang="es-419" dirty="0" smtClean="0"/>
              <a:t> / Open for </a:t>
            </a:r>
            <a:r>
              <a:rPr lang="es-419" dirty="0" err="1" smtClean="0"/>
              <a:t>extension</a:t>
            </a:r>
            <a:endParaRPr lang="en-US" dirty="0"/>
          </a:p>
        </p:txBody>
      </p:sp>
      <p:sp>
        <p:nvSpPr>
          <p:cNvPr id="3" name="Content Placeholder 2"/>
          <p:cNvSpPr>
            <a:spLocks noGrp="1"/>
          </p:cNvSpPr>
          <p:nvPr>
            <p:ph sz="half" idx="1"/>
          </p:nvPr>
        </p:nvSpPr>
        <p:spPr>
          <a:xfrm>
            <a:off x="360000" y="1902179"/>
            <a:ext cx="10729532" cy="4140000"/>
          </a:xfrm>
        </p:spPr>
        <p:txBody>
          <a:bodyPr/>
          <a:lstStyle/>
          <a:p>
            <a:r>
              <a:rPr lang="es-419" dirty="0" err="1" smtClean="0"/>
              <a:t>Classes</a:t>
            </a:r>
            <a:r>
              <a:rPr lang="es-419" dirty="0" smtClean="0"/>
              <a:t> </a:t>
            </a:r>
            <a:r>
              <a:rPr lang="es-419" dirty="0" err="1" smtClean="0"/>
              <a:t>should</a:t>
            </a:r>
            <a:r>
              <a:rPr lang="es-419" dirty="0" smtClean="0"/>
              <a:t> be open for extensión </a:t>
            </a:r>
            <a:r>
              <a:rPr lang="es-419" dirty="0" err="1" smtClean="0"/>
              <a:t>by</a:t>
            </a:r>
            <a:r>
              <a:rPr lang="es-419" dirty="0" smtClean="0"/>
              <a:t> </a:t>
            </a:r>
            <a:r>
              <a:rPr lang="es-419" dirty="0" err="1" smtClean="0"/>
              <a:t>containing</a:t>
            </a:r>
            <a:r>
              <a:rPr lang="es-419" dirty="0" smtClean="0"/>
              <a:t> </a:t>
            </a:r>
            <a:r>
              <a:rPr lang="es-419" dirty="0" err="1" smtClean="0"/>
              <a:t>defined</a:t>
            </a:r>
            <a:r>
              <a:rPr lang="es-419" dirty="0" smtClean="0"/>
              <a:t> </a:t>
            </a:r>
            <a:r>
              <a:rPr lang="es-419" dirty="0" err="1" smtClean="0"/>
              <a:t>extension</a:t>
            </a:r>
            <a:r>
              <a:rPr lang="es-419" dirty="0" smtClean="0"/>
              <a:t> </a:t>
            </a:r>
            <a:r>
              <a:rPr lang="es-419" dirty="0" err="1" smtClean="0"/>
              <a:t>points</a:t>
            </a:r>
            <a:r>
              <a:rPr lang="es-419" dirty="0" smtClean="0"/>
              <a:t> </a:t>
            </a:r>
            <a:r>
              <a:rPr lang="es-419" dirty="0" err="1" smtClean="0"/>
              <a:t>where</a:t>
            </a:r>
            <a:r>
              <a:rPr lang="es-419" dirty="0" smtClean="0"/>
              <a:t> new </a:t>
            </a:r>
            <a:r>
              <a:rPr lang="es-419" dirty="0" err="1" smtClean="0"/>
              <a:t>functionality</a:t>
            </a:r>
            <a:r>
              <a:rPr lang="es-419" dirty="0" smtClean="0"/>
              <a:t> can be </a:t>
            </a:r>
            <a:r>
              <a:rPr lang="es-419" dirty="0" err="1" smtClean="0"/>
              <a:t>added</a:t>
            </a:r>
            <a:r>
              <a:rPr lang="es-419" dirty="0"/>
              <a:t> </a:t>
            </a:r>
            <a:r>
              <a:rPr lang="es-419" dirty="0" smtClean="0"/>
              <a:t>and </a:t>
            </a:r>
            <a:r>
              <a:rPr lang="es-419" dirty="0" err="1" smtClean="0"/>
              <a:t>provide</a:t>
            </a:r>
            <a:r>
              <a:rPr lang="es-419" dirty="0" smtClean="0"/>
              <a:t> new </a:t>
            </a:r>
            <a:r>
              <a:rPr lang="es-419" dirty="0" err="1" smtClean="0"/>
              <a:t>behavior</a:t>
            </a:r>
            <a:r>
              <a:rPr lang="es-419" dirty="0" smtClean="0"/>
              <a:t> to </a:t>
            </a:r>
            <a:r>
              <a:rPr lang="es-419" dirty="0" err="1" smtClean="0"/>
              <a:t>existing</a:t>
            </a:r>
            <a:r>
              <a:rPr lang="es-419" dirty="0" smtClean="0"/>
              <a:t> </a:t>
            </a:r>
            <a:r>
              <a:rPr lang="es-419" dirty="0" err="1" smtClean="0"/>
              <a:t>code</a:t>
            </a:r>
            <a:r>
              <a:rPr lang="es-419" dirty="0" smtClean="0"/>
              <a:t>.</a:t>
            </a:r>
          </a:p>
          <a:p>
            <a:pPr lvl="1"/>
            <a:r>
              <a:rPr lang="es-419" dirty="0" smtClean="0"/>
              <a:t>Interface </a:t>
            </a:r>
            <a:r>
              <a:rPr lang="es-419" dirty="0" err="1" smtClean="0"/>
              <a:t>Inheritance</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14</a:t>
            </a:fld>
            <a:endParaRPr lang="en-ZA" dirty="0"/>
          </a:p>
        </p:txBody>
      </p:sp>
    </p:spTree>
    <p:extLst>
      <p:ext uri="{BB962C8B-B14F-4D97-AF65-F5344CB8AC3E}">
        <p14:creationId xmlns:p14="http://schemas.microsoft.com/office/powerpoint/2010/main" val="316581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solidFill>
                  <a:srgbClr val="FFC000"/>
                </a:solidFill>
              </a:rPr>
              <a:t>3.3 </a:t>
            </a:r>
            <a:r>
              <a:rPr lang="es-419" dirty="0" err="1" smtClean="0">
                <a:solidFill>
                  <a:srgbClr val="FFC000"/>
                </a:solidFill>
              </a:rPr>
              <a:t>Liskov</a:t>
            </a:r>
            <a:r>
              <a:rPr lang="es-419" dirty="0" smtClean="0">
                <a:solidFill>
                  <a:srgbClr val="FFC000"/>
                </a:solidFill>
              </a:rPr>
              <a:t> </a:t>
            </a:r>
            <a:r>
              <a:rPr lang="es-419" dirty="0" err="1" smtClean="0">
                <a:solidFill>
                  <a:srgbClr val="FFC000"/>
                </a:solidFill>
              </a:rPr>
              <a:t>Substitution</a:t>
            </a:r>
            <a:r>
              <a:rPr lang="es-419" dirty="0" smtClean="0">
                <a:solidFill>
                  <a:srgbClr val="FFC000"/>
                </a:solidFill>
              </a:rPr>
              <a:t> (LSP)</a:t>
            </a:r>
            <a:endParaRPr lang="en-US" dirty="0">
              <a:solidFill>
                <a:srgbClr val="FFC000"/>
              </a:solidFill>
            </a:endParaRPr>
          </a:p>
        </p:txBody>
      </p:sp>
      <p:sp>
        <p:nvSpPr>
          <p:cNvPr id="3" name="Content Placeholder 2"/>
          <p:cNvSpPr>
            <a:spLocks noGrp="1"/>
          </p:cNvSpPr>
          <p:nvPr>
            <p:ph sz="half" idx="1"/>
          </p:nvPr>
        </p:nvSpPr>
        <p:spPr>
          <a:xfrm>
            <a:off x="359999" y="1391055"/>
            <a:ext cx="11371557" cy="4728945"/>
          </a:xfrm>
        </p:spPr>
        <p:txBody>
          <a:bodyPr/>
          <a:lstStyle/>
          <a:p>
            <a:r>
              <a:rPr lang="en-US" dirty="0"/>
              <a:t>if </a:t>
            </a:r>
            <a:r>
              <a:rPr lang="en-US" b="1" dirty="0"/>
              <a:t>S</a:t>
            </a:r>
            <a:r>
              <a:rPr lang="en-US" dirty="0"/>
              <a:t> is a </a:t>
            </a:r>
            <a:r>
              <a:rPr lang="en-US" dirty="0">
                <a:hlinkClick r:id="rId2" tooltip="Subtype"/>
              </a:rPr>
              <a:t>subtype</a:t>
            </a:r>
            <a:r>
              <a:rPr lang="en-US" dirty="0"/>
              <a:t> of </a:t>
            </a:r>
            <a:r>
              <a:rPr lang="en-US" b="1" dirty="0"/>
              <a:t>T</a:t>
            </a:r>
            <a:r>
              <a:rPr lang="en-US" dirty="0"/>
              <a:t>, then objects of </a:t>
            </a:r>
            <a:r>
              <a:rPr lang="en-US" dirty="0">
                <a:hlinkClick r:id="rId3" tooltip="Datatype"/>
              </a:rPr>
              <a:t>type</a:t>
            </a:r>
            <a:r>
              <a:rPr lang="en-US" dirty="0"/>
              <a:t> </a:t>
            </a:r>
            <a:r>
              <a:rPr lang="en-US" b="1" dirty="0"/>
              <a:t>T</a:t>
            </a:r>
            <a:r>
              <a:rPr lang="en-US" dirty="0"/>
              <a:t> may be </a:t>
            </a:r>
            <a:r>
              <a:rPr lang="en-US" i="1" dirty="0"/>
              <a:t>replaced</a:t>
            </a:r>
            <a:r>
              <a:rPr lang="en-US" dirty="0"/>
              <a:t> with objects of type </a:t>
            </a:r>
            <a:r>
              <a:rPr lang="en-US" b="1" dirty="0" smtClean="0"/>
              <a:t>S</a:t>
            </a:r>
            <a:r>
              <a:rPr lang="en-US" dirty="0" smtClean="0"/>
              <a:t> without </a:t>
            </a:r>
            <a:r>
              <a:rPr lang="en-US" dirty="0"/>
              <a:t>altering any of the desirable properties of the program </a:t>
            </a:r>
            <a:endParaRPr lang="en-US" dirty="0" smtClean="0"/>
          </a:p>
          <a:p>
            <a:endParaRPr lang="es-419" dirty="0"/>
          </a:p>
          <a:p>
            <a:endParaRPr lang="es-419" dirty="0" smtClean="0"/>
          </a:p>
          <a:p>
            <a:r>
              <a:rPr lang="es-419" dirty="0" smtClean="0"/>
              <a:t>-</a:t>
            </a:r>
            <a:r>
              <a:rPr lang="es-419" dirty="0" err="1" smtClean="0"/>
              <a:t>Barbara</a:t>
            </a:r>
            <a:r>
              <a:rPr lang="es-419" dirty="0" smtClean="0"/>
              <a:t> </a:t>
            </a:r>
            <a:r>
              <a:rPr lang="es-419" dirty="0" err="1" smtClean="0"/>
              <a:t>Liskov</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15</a:t>
            </a:fld>
            <a:endParaRPr lang="en-ZA" dirty="0"/>
          </a:p>
        </p:txBody>
      </p:sp>
    </p:spTree>
    <p:extLst>
      <p:ext uri="{BB962C8B-B14F-4D97-AF65-F5344CB8AC3E}">
        <p14:creationId xmlns:p14="http://schemas.microsoft.com/office/powerpoint/2010/main" val="255414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LSP</a:t>
            </a:r>
            <a:endParaRPr lang="en-US" dirty="0"/>
          </a:p>
        </p:txBody>
      </p:sp>
      <p:sp>
        <p:nvSpPr>
          <p:cNvPr id="3" name="Content Placeholder 2"/>
          <p:cNvSpPr>
            <a:spLocks noGrp="1"/>
          </p:cNvSpPr>
          <p:nvPr>
            <p:ph sz="half" idx="1"/>
          </p:nvPr>
        </p:nvSpPr>
        <p:spPr/>
        <p:txBody>
          <a:bodyPr/>
          <a:lstStyle/>
          <a:p>
            <a:r>
              <a:rPr lang="es-419" dirty="0" smtClean="0"/>
              <a:t>T = </a:t>
            </a:r>
            <a:r>
              <a:rPr lang="es-419" dirty="0" err="1" smtClean="0"/>
              <a:t>Parent</a:t>
            </a:r>
            <a:r>
              <a:rPr lang="es-419" dirty="0" smtClean="0"/>
              <a:t> </a:t>
            </a:r>
            <a:r>
              <a:rPr lang="es-419" dirty="0" err="1" smtClean="0"/>
              <a:t>Class</a:t>
            </a:r>
            <a:r>
              <a:rPr lang="es-419" dirty="0" smtClean="0"/>
              <a:t> (Human)</a:t>
            </a:r>
          </a:p>
          <a:p>
            <a:r>
              <a:rPr lang="es-419" dirty="0" smtClean="0"/>
              <a:t>S = </a:t>
            </a:r>
            <a:r>
              <a:rPr lang="es-419" dirty="0" err="1" smtClean="0"/>
              <a:t>Derived</a:t>
            </a:r>
            <a:r>
              <a:rPr lang="es-419" dirty="0" smtClean="0"/>
              <a:t> </a:t>
            </a:r>
            <a:r>
              <a:rPr lang="es-419" dirty="0" err="1" smtClean="0"/>
              <a:t>Class</a:t>
            </a:r>
            <a:r>
              <a:rPr lang="es-419" dirty="0" smtClean="0"/>
              <a:t> (</a:t>
            </a:r>
            <a:r>
              <a:rPr lang="es-419" dirty="0" err="1" smtClean="0"/>
              <a:t>Teacher</a:t>
            </a:r>
            <a:r>
              <a:rPr lang="es-419" dirty="0" smtClean="0"/>
              <a:t>)</a:t>
            </a:r>
          </a:p>
          <a:p>
            <a:r>
              <a:rPr lang="es-419" dirty="0" err="1" smtClean="0"/>
              <a:t>Subtype</a:t>
            </a:r>
            <a:r>
              <a:rPr lang="es-419" dirty="0" smtClean="0"/>
              <a:t> = </a:t>
            </a:r>
            <a:r>
              <a:rPr lang="es-419" dirty="0" err="1" smtClean="0"/>
              <a:t>Inheritance</a:t>
            </a:r>
            <a:endParaRPr lang="en-US" dirty="0"/>
          </a:p>
        </p:txBody>
      </p:sp>
      <p:sp>
        <p:nvSpPr>
          <p:cNvPr id="5" name="Content Placeholder 4"/>
          <p:cNvSpPr>
            <a:spLocks noGrp="1"/>
          </p:cNvSpPr>
          <p:nvPr>
            <p:ph sz="half" idx="2"/>
          </p:nvPr>
        </p:nvSpPr>
        <p:spPr>
          <a:xfrm>
            <a:off x="5105400" y="1980000"/>
            <a:ext cx="6727800" cy="4140000"/>
          </a:xfrm>
        </p:spPr>
        <p:txBody>
          <a:bodyPr/>
          <a:lstStyle/>
          <a:p>
            <a:r>
              <a:rPr lang="en-US" dirty="0"/>
              <a:t>if </a:t>
            </a:r>
            <a:r>
              <a:rPr lang="en-US" b="1" dirty="0" smtClean="0"/>
              <a:t>Teacher</a:t>
            </a:r>
            <a:r>
              <a:rPr lang="en-US" dirty="0" smtClean="0"/>
              <a:t> </a:t>
            </a:r>
            <a:r>
              <a:rPr lang="en-US" dirty="0"/>
              <a:t>is a </a:t>
            </a:r>
            <a:r>
              <a:rPr lang="en-US" dirty="0">
                <a:hlinkClick r:id="rId2" tooltip="Subtype"/>
              </a:rPr>
              <a:t>subtype</a:t>
            </a:r>
            <a:r>
              <a:rPr lang="en-US" dirty="0"/>
              <a:t> of </a:t>
            </a:r>
            <a:r>
              <a:rPr lang="en-US" b="1" dirty="0" smtClean="0"/>
              <a:t>Human</a:t>
            </a:r>
            <a:r>
              <a:rPr lang="en-US" dirty="0" smtClean="0"/>
              <a:t>, </a:t>
            </a:r>
            <a:r>
              <a:rPr lang="en-US" dirty="0"/>
              <a:t>then objects of </a:t>
            </a:r>
            <a:r>
              <a:rPr lang="en-US" dirty="0">
                <a:hlinkClick r:id="rId3" tooltip="Datatype"/>
              </a:rPr>
              <a:t>type</a:t>
            </a:r>
            <a:r>
              <a:rPr lang="en-US" dirty="0"/>
              <a:t> </a:t>
            </a:r>
            <a:r>
              <a:rPr lang="en-US" b="1" dirty="0" smtClean="0"/>
              <a:t>Human</a:t>
            </a:r>
            <a:r>
              <a:rPr lang="en-US" dirty="0" smtClean="0"/>
              <a:t> </a:t>
            </a:r>
            <a:r>
              <a:rPr lang="en-US" dirty="0"/>
              <a:t>may be </a:t>
            </a:r>
            <a:r>
              <a:rPr lang="en-US" i="1" dirty="0"/>
              <a:t>replaced</a:t>
            </a:r>
            <a:r>
              <a:rPr lang="en-US" dirty="0"/>
              <a:t> with objects of type </a:t>
            </a:r>
            <a:r>
              <a:rPr lang="en-US" b="1" dirty="0" smtClean="0"/>
              <a:t>Teacher</a:t>
            </a:r>
            <a:r>
              <a:rPr lang="en-US" dirty="0" smtClean="0"/>
              <a:t> </a:t>
            </a:r>
            <a:r>
              <a:rPr lang="en-US" dirty="0"/>
              <a:t>without </a:t>
            </a:r>
            <a:r>
              <a:rPr lang="en-US" dirty="0" smtClean="0"/>
              <a:t>screw up things</a:t>
            </a:r>
            <a:r>
              <a:rPr lang="en-US" dirty="0"/>
              <a:t> </a:t>
            </a:r>
          </a:p>
          <a:p>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16</a:t>
            </a:fld>
            <a:endParaRPr lang="en-ZA" dirty="0"/>
          </a:p>
        </p:txBody>
      </p:sp>
    </p:spTree>
    <p:extLst>
      <p:ext uri="{BB962C8B-B14F-4D97-AF65-F5344CB8AC3E}">
        <p14:creationId xmlns:p14="http://schemas.microsoft.com/office/powerpoint/2010/main" val="225695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LSP - </a:t>
            </a:r>
            <a:r>
              <a:rPr lang="es-419" dirty="0" err="1" smtClean="0"/>
              <a:t>Restrictions</a:t>
            </a:r>
            <a:endParaRPr lang="en-US" dirty="0"/>
          </a:p>
        </p:txBody>
      </p:sp>
      <p:sp>
        <p:nvSpPr>
          <p:cNvPr id="3" name="Content Placeholder 2"/>
          <p:cNvSpPr>
            <a:spLocks noGrp="1"/>
          </p:cNvSpPr>
          <p:nvPr>
            <p:ph sz="half" idx="1"/>
          </p:nvPr>
        </p:nvSpPr>
        <p:spPr>
          <a:xfrm>
            <a:off x="360000" y="1980000"/>
            <a:ext cx="11234400" cy="4140000"/>
          </a:xfrm>
        </p:spPr>
        <p:txBody>
          <a:bodyPr/>
          <a:lstStyle/>
          <a:p>
            <a:r>
              <a:rPr lang="es-419" dirty="0" err="1" smtClean="0"/>
              <a:t>Preconditions</a:t>
            </a:r>
            <a:r>
              <a:rPr lang="es-419" dirty="0" smtClean="0"/>
              <a:t> </a:t>
            </a:r>
            <a:r>
              <a:rPr lang="es-419" dirty="0" err="1" smtClean="0"/>
              <a:t>can’t</a:t>
            </a:r>
            <a:r>
              <a:rPr lang="es-419" dirty="0" smtClean="0"/>
              <a:t> be </a:t>
            </a:r>
            <a:r>
              <a:rPr lang="es-419" dirty="0" err="1" smtClean="0"/>
              <a:t>strengthened</a:t>
            </a:r>
            <a:r>
              <a:rPr lang="es-419" dirty="0" smtClean="0"/>
              <a:t> in a </a:t>
            </a:r>
            <a:r>
              <a:rPr lang="es-419" dirty="0" err="1" smtClean="0"/>
              <a:t>subtype</a:t>
            </a:r>
            <a:endParaRPr lang="es-419" dirty="0" smtClean="0"/>
          </a:p>
          <a:p>
            <a:pPr lvl="1"/>
            <a:r>
              <a:rPr lang="es-419" dirty="0" err="1" smtClean="0"/>
              <a:t>Conditions</a:t>
            </a:r>
            <a:r>
              <a:rPr lang="es-419" dirty="0" smtClean="0"/>
              <a:t> </a:t>
            </a:r>
            <a:r>
              <a:rPr lang="es-419" dirty="0" err="1" smtClean="0"/>
              <a:t>required</a:t>
            </a:r>
            <a:r>
              <a:rPr lang="es-419" dirty="0" smtClean="0"/>
              <a:t> </a:t>
            </a:r>
            <a:r>
              <a:rPr lang="es-419" dirty="0" err="1" smtClean="0"/>
              <a:t>by</a:t>
            </a:r>
            <a:r>
              <a:rPr lang="es-419" dirty="0" smtClean="0"/>
              <a:t> a </a:t>
            </a:r>
            <a:r>
              <a:rPr lang="es-419" dirty="0" err="1" smtClean="0"/>
              <a:t>method</a:t>
            </a:r>
            <a:r>
              <a:rPr lang="es-419" dirty="0" smtClean="0"/>
              <a:t> to run </a:t>
            </a:r>
            <a:r>
              <a:rPr lang="es-419" dirty="0" err="1" smtClean="0"/>
              <a:t>without</a:t>
            </a:r>
            <a:r>
              <a:rPr lang="es-419" dirty="0" smtClean="0"/>
              <a:t> </a:t>
            </a:r>
            <a:r>
              <a:rPr lang="es-419" dirty="0" err="1" smtClean="0"/>
              <a:t>fault</a:t>
            </a:r>
            <a:endParaRPr lang="es-419" dirty="0" smtClean="0"/>
          </a:p>
          <a:p>
            <a:r>
              <a:rPr lang="es-419" dirty="0" err="1" smtClean="0"/>
              <a:t>Postconditions</a:t>
            </a:r>
            <a:r>
              <a:rPr lang="es-419" dirty="0"/>
              <a:t> </a:t>
            </a:r>
            <a:r>
              <a:rPr lang="es-419" dirty="0" err="1" smtClean="0"/>
              <a:t>can’t</a:t>
            </a:r>
            <a:r>
              <a:rPr lang="es-419" dirty="0" smtClean="0"/>
              <a:t> be </a:t>
            </a:r>
            <a:r>
              <a:rPr lang="es-419" dirty="0" err="1" smtClean="0"/>
              <a:t>weakened</a:t>
            </a:r>
            <a:r>
              <a:rPr lang="es-419" dirty="0" smtClean="0"/>
              <a:t> in a </a:t>
            </a:r>
            <a:r>
              <a:rPr lang="es-419" dirty="0" err="1" smtClean="0"/>
              <a:t>subtype</a:t>
            </a:r>
            <a:endParaRPr lang="es-419" dirty="0" smtClean="0"/>
          </a:p>
          <a:p>
            <a:pPr lvl="1"/>
            <a:r>
              <a:rPr lang="es-419" dirty="0" err="1" smtClean="0"/>
              <a:t>Conditions</a:t>
            </a:r>
            <a:r>
              <a:rPr lang="es-419" dirty="0" smtClean="0"/>
              <a:t> </a:t>
            </a:r>
            <a:r>
              <a:rPr lang="es-419" dirty="0" err="1" smtClean="0"/>
              <a:t>required</a:t>
            </a:r>
            <a:r>
              <a:rPr lang="es-419" dirty="0" smtClean="0"/>
              <a:t> </a:t>
            </a:r>
            <a:r>
              <a:rPr lang="es-419" dirty="0" err="1" smtClean="0"/>
              <a:t>by</a:t>
            </a:r>
            <a:r>
              <a:rPr lang="es-419" dirty="0" smtClean="0"/>
              <a:t> a </a:t>
            </a:r>
            <a:r>
              <a:rPr lang="es-419" dirty="0" err="1" smtClean="0"/>
              <a:t>method</a:t>
            </a:r>
            <a:r>
              <a:rPr lang="es-419" dirty="0" smtClean="0"/>
              <a:t> to </a:t>
            </a:r>
            <a:r>
              <a:rPr lang="es-419" dirty="0" err="1" smtClean="0"/>
              <a:t>ensure</a:t>
            </a:r>
            <a:r>
              <a:rPr lang="es-419" dirty="0" smtClean="0"/>
              <a:t> the </a:t>
            </a:r>
            <a:r>
              <a:rPr lang="es-419" dirty="0" err="1" smtClean="0"/>
              <a:t>result</a:t>
            </a:r>
            <a:r>
              <a:rPr lang="es-419" dirty="0" smtClean="0"/>
              <a:t> </a:t>
            </a:r>
            <a:r>
              <a:rPr lang="es-419" dirty="0" err="1" smtClean="0"/>
              <a:t>is</a:t>
            </a:r>
            <a:r>
              <a:rPr lang="es-419" dirty="0" smtClean="0"/>
              <a:t> </a:t>
            </a:r>
            <a:r>
              <a:rPr lang="es-419" dirty="0" err="1" smtClean="0"/>
              <a:t>valid</a:t>
            </a:r>
            <a:endParaRPr lang="es-419" dirty="0" smtClean="0"/>
          </a:p>
          <a:p>
            <a:r>
              <a:rPr lang="es-419" dirty="0" err="1" smtClean="0"/>
              <a:t>Invariants</a:t>
            </a:r>
            <a:r>
              <a:rPr lang="es-419" dirty="0" smtClean="0"/>
              <a:t> (</a:t>
            </a:r>
            <a:r>
              <a:rPr lang="es-419" dirty="0" err="1" smtClean="0"/>
              <a:t>Conditions</a:t>
            </a:r>
            <a:r>
              <a:rPr lang="es-419" dirty="0" smtClean="0"/>
              <a:t> </a:t>
            </a:r>
            <a:r>
              <a:rPr lang="es-419" dirty="0" err="1" smtClean="0"/>
              <a:t>that</a:t>
            </a:r>
            <a:r>
              <a:rPr lang="es-419" dirty="0" smtClean="0"/>
              <a:t> </a:t>
            </a:r>
            <a:r>
              <a:rPr lang="es-419" dirty="0" err="1" smtClean="0"/>
              <a:t>must</a:t>
            </a:r>
            <a:r>
              <a:rPr lang="es-419" dirty="0" smtClean="0"/>
              <a:t> </a:t>
            </a:r>
            <a:r>
              <a:rPr lang="es-419" dirty="0" err="1" smtClean="0"/>
              <a:t>remain</a:t>
            </a:r>
            <a:r>
              <a:rPr lang="es-419" dirty="0" smtClean="0"/>
              <a:t> true) of the </a:t>
            </a:r>
            <a:r>
              <a:rPr lang="es-419" dirty="0" err="1" smtClean="0"/>
              <a:t>supertype</a:t>
            </a:r>
            <a:r>
              <a:rPr lang="es-419" dirty="0" smtClean="0"/>
              <a:t> </a:t>
            </a:r>
            <a:r>
              <a:rPr lang="es-419" dirty="0" err="1" smtClean="0"/>
              <a:t>must</a:t>
            </a:r>
            <a:r>
              <a:rPr lang="es-419" dirty="0" smtClean="0"/>
              <a:t> be </a:t>
            </a:r>
            <a:r>
              <a:rPr lang="es-419" dirty="0" err="1" smtClean="0"/>
              <a:t>preserved</a:t>
            </a:r>
            <a:r>
              <a:rPr lang="es-419" dirty="0" smtClean="0"/>
              <a:t> in a </a:t>
            </a:r>
            <a:r>
              <a:rPr lang="es-419" dirty="0" err="1" smtClean="0"/>
              <a:t>subtype</a:t>
            </a:r>
            <a:endParaRPr lang="es-419" dirty="0" smtClean="0"/>
          </a:p>
          <a:p>
            <a:pPr lvl="1"/>
            <a:r>
              <a:rPr lang="es-419" dirty="0" err="1" smtClean="0"/>
              <a:t>Internal</a:t>
            </a:r>
            <a:r>
              <a:rPr lang="es-419" dirty="0" smtClean="0"/>
              <a:t> </a:t>
            </a:r>
            <a:r>
              <a:rPr lang="es-419" dirty="0" err="1" smtClean="0"/>
              <a:t>State</a:t>
            </a:r>
            <a:r>
              <a:rPr lang="es-419" dirty="0" smtClean="0"/>
              <a:t> of </a:t>
            </a:r>
            <a:r>
              <a:rPr lang="es-419" dirty="0" err="1" smtClean="0"/>
              <a:t>objects</a:t>
            </a:r>
            <a:endParaRPr lang="es-419" dirty="0" smtClean="0"/>
          </a:p>
          <a:p>
            <a:pPr lvl="1"/>
            <a:endParaRPr lang="es-419" dirty="0"/>
          </a:p>
          <a:p>
            <a:pPr lvl="1"/>
            <a:endParaRPr lang="es-419" dirty="0" smtClean="0"/>
          </a:p>
          <a:p>
            <a:r>
              <a:rPr lang="es-419" dirty="0" err="1" smtClean="0"/>
              <a:t>Avoid</a:t>
            </a:r>
            <a:r>
              <a:rPr lang="es-419" dirty="0" smtClean="0"/>
              <a:t> </a:t>
            </a:r>
            <a:r>
              <a:rPr lang="es-419" dirty="0" err="1" smtClean="0"/>
              <a:t>NotImplementedException</a:t>
            </a:r>
            <a:r>
              <a:rPr lang="es-419" dirty="0" smtClean="0"/>
              <a:t>!!!</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17</a:t>
            </a:fld>
            <a:endParaRPr lang="en-ZA" dirty="0"/>
          </a:p>
        </p:txBody>
      </p:sp>
    </p:spTree>
    <p:extLst>
      <p:ext uri="{BB962C8B-B14F-4D97-AF65-F5344CB8AC3E}">
        <p14:creationId xmlns:p14="http://schemas.microsoft.com/office/powerpoint/2010/main" val="186866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a:t>Preconditions</a:t>
            </a:r>
            <a:r>
              <a:rPr lang="es-419" dirty="0"/>
              <a:t> </a:t>
            </a:r>
            <a:r>
              <a:rPr lang="es-419" dirty="0" err="1"/>
              <a:t>can’t</a:t>
            </a:r>
            <a:r>
              <a:rPr lang="es-419" dirty="0"/>
              <a:t> be </a:t>
            </a:r>
            <a:r>
              <a:rPr lang="es-419" dirty="0" err="1"/>
              <a:t>strengthened</a:t>
            </a:r>
            <a:r>
              <a:rPr lang="es-419" dirty="0"/>
              <a:t> in a </a:t>
            </a:r>
            <a:r>
              <a:rPr lang="es-419" dirty="0" err="1" smtClean="0"/>
              <a:t>subtype</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18</a:t>
            </a:fld>
            <a:endParaRPr lang="en-ZA" dirty="0"/>
          </a:p>
        </p:txBody>
      </p:sp>
      <p:pic>
        <p:nvPicPr>
          <p:cNvPr id="8" name="Picture 7"/>
          <p:cNvPicPr>
            <a:picLocks noChangeAspect="1"/>
          </p:cNvPicPr>
          <p:nvPr/>
        </p:nvPicPr>
        <p:blipFill>
          <a:blip r:embed="rId2"/>
          <a:stretch>
            <a:fillRect/>
          </a:stretch>
        </p:blipFill>
        <p:spPr>
          <a:xfrm>
            <a:off x="3162490" y="1254996"/>
            <a:ext cx="5868219" cy="5068007"/>
          </a:xfrm>
          <a:prstGeom prst="rect">
            <a:avLst/>
          </a:prstGeom>
        </p:spPr>
      </p:pic>
    </p:spTree>
    <p:extLst>
      <p:ext uri="{BB962C8B-B14F-4D97-AF65-F5344CB8AC3E}">
        <p14:creationId xmlns:p14="http://schemas.microsoft.com/office/powerpoint/2010/main" val="3318741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a:t>Postconditions</a:t>
            </a:r>
            <a:r>
              <a:rPr lang="es-419" dirty="0"/>
              <a:t> </a:t>
            </a:r>
            <a:r>
              <a:rPr lang="es-419" dirty="0" err="1"/>
              <a:t>can’t</a:t>
            </a:r>
            <a:r>
              <a:rPr lang="es-419" dirty="0"/>
              <a:t> be </a:t>
            </a:r>
            <a:r>
              <a:rPr lang="es-419" dirty="0" err="1"/>
              <a:t>weakened</a:t>
            </a:r>
            <a:r>
              <a:rPr lang="es-419" dirty="0"/>
              <a:t> in a </a:t>
            </a:r>
            <a:r>
              <a:rPr lang="es-419" dirty="0" err="1"/>
              <a:t>subtype</a:t>
            </a:r>
            <a:r>
              <a:rPr lang="es-419" dirty="0"/>
              <a:t/>
            </a:r>
            <a:br>
              <a:rPr lang="es-419" dirty="0"/>
            </a:b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19</a:t>
            </a:fld>
            <a:endParaRPr lang="en-ZA" dirty="0"/>
          </a:p>
        </p:txBody>
      </p:sp>
      <p:pic>
        <p:nvPicPr>
          <p:cNvPr id="8" name="Picture 7"/>
          <p:cNvPicPr>
            <a:picLocks noChangeAspect="1"/>
          </p:cNvPicPr>
          <p:nvPr/>
        </p:nvPicPr>
        <p:blipFill>
          <a:blip r:embed="rId2"/>
          <a:stretch>
            <a:fillRect/>
          </a:stretch>
        </p:blipFill>
        <p:spPr>
          <a:xfrm>
            <a:off x="3162490" y="1254996"/>
            <a:ext cx="5868219" cy="5068007"/>
          </a:xfrm>
          <a:prstGeom prst="rect">
            <a:avLst/>
          </a:prstGeom>
        </p:spPr>
      </p:pic>
    </p:spTree>
    <p:extLst>
      <p:ext uri="{BB962C8B-B14F-4D97-AF65-F5344CB8AC3E}">
        <p14:creationId xmlns:p14="http://schemas.microsoft.com/office/powerpoint/2010/main" val="124899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78201" y="932428"/>
            <a:ext cx="3759807" cy="1547813"/>
          </a:xfrm>
        </p:spPr>
        <p:txBody>
          <a:bodyPr/>
          <a:lstStyle/>
          <a:p>
            <a:r>
              <a:rPr lang="en-ZA" dirty="0" smtClean="0"/>
              <a:t>Jesus Flores</a:t>
            </a:r>
            <a:endParaRPr lang="en-ZA" dirty="0"/>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3851542" y="5297894"/>
            <a:ext cx="3756943" cy="1283428"/>
          </a:xfrm>
        </p:spPr>
        <p:txBody>
          <a:bodyPr/>
          <a:lstStyle/>
          <a:p>
            <a:pPr algn="r"/>
            <a:r>
              <a:rPr lang="en-ZA" sz="1200" spc="0" dirty="0" smtClean="0">
                <a:hlinkClick r:id="rId2"/>
              </a:rPr>
              <a:t>a.jesus.flores@gmail.com</a:t>
            </a:r>
            <a:endParaRPr lang="en-ZA" sz="1200" spc="0" dirty="0" smtClean="0"/>
          </a:p>
          <a:p>
            <a:pPr algn="r"/>
            <a:r>
              <a:rPr lang="en-ZA" sz="1200" spc="0" noProof="1" smtClean="0"/>
              <a:t>Github.com/ajesusflores</a:t>
            </a:r>
          </a:p>
          <a:p>
            <a:pPr algn="r"/>
            <a:r>
              <a:rPr lang="en-ZA" sz="1200" spc="0" noProof="1" smtClean="0"/>
              <a:t>Linkedin.com/in/ajesusflores</a:t>
            </a:r>
          </a:p>
          <a:p>
            <a:pPr algn="r"/>
            <a:r>
              <a:rPr lang="en-ZA" sz="1200" spc="0" noProof="1" smtClean="0"/>
              <a:t>Twitter.com/ajesusflores</a:t>
            </a:r>
            <a:endParaRPr lang="en-ZA" sz="1200" spc="0" noProof="1"/>
          </a:p>
        </p:txBody>
      </p:sp>
      <p:grpSp>
        <p:nvGrpSpPr>
          <p:cNvPr id="6" name="Group 5" descr="erupting volcano outline">
            <a:extLst>
              <a:ext uri="{FF2B5EF4-FFF2-40B4-BE49-F238E27FC236}">
                <a16:creationId xmlns:a16="http://schemas.microsoft.com/office/drawing/2014/main" id="{25C384BA-0032-4FE7-AC29-2F9F931970D5}"/>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ZA"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ZA"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ZA"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ZA"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ZA"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ZA"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ZA"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ZA" dirty="0"/>
          </a:p>
        </p:txBody>
      </p:sp>
      <p:cxnSp>
        <p:nvCxnSpPr>
          <p:cNvPr id="16" name="Straight Connector 15" descr="vertical line">
            <a:extLst>
              <a:ext uri="{FF2B5EF4-FFF2-40B4-BE49-F238E27FC236}">
                <a16:creationId xmlns:a16="http://schemas.microsoft.com/office/drawing/2014/main" id="{B029E30A-660C-4C6A-8C17-E7A3B2E1C4BD}"/>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ZA" smtClean="0"/>
              <a:pPr/>
              <a:t>2</a:t>
            </a:fld>
            <a:endParaRPr lang="en-ZA" dirty="0"/>
          </a:p>
        </p:txBody>
      </p:sp>
      <p:pic>
        <p:nvPicPr>
          <p:cNvPr id="15" name="Picture Placeholder 1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1316" r="21316"/>
          <a:stretch>
            <a:fillRect/>
          </a:stretch>
        </p:blipFill>
        <p:spPr>
          <a:xfrm>
            <a:off x="7735331" y="1"/>
            <a:ext cx="4455242" cy="6677644"/>
          </a:xfrm>
        </p:spPr>
      </p:pic>
      <p:sp>
        <p:nvSpPr>
          <p:cNvPr id="17" name="Title 3">
            <a:extLst>
              <a:ext uri="{FF2B5EF4-FFF2-40B4-BE49-F238E27FC236}">
                <a16:creationId xmlns:a16="http://schemas.microsoft.com/office/drawing/2014/main" id="{D65A836F-346F-4099-BC7B-0D8F3B27F395}"/>
              </a:ext>
            </a:extLst>
          </p:cNvPr>
          <p:cNvSpPr txBox="1">
            <a:spLocks/>
          </p:cNvSpPr>
          <p:nvPr/>
        </p:nvSpPr>
        <p:spPr>
          <a:xfrm>
            <a:off x="178201" y="2492616"/>
            <a:ext cx="6570015" cy="771400"/>
          </a:xfrm>
          <a:prstGeom prst="rect">
            <a:avLst/>
          </a:prstGeom>
        </p:spPr>
        <p:txBody>
          <a:bodyPr vert="horz" lIns="0" tIns="0" rIns="0" bIns="0" rtlCol="0" anchor="b">
            <a:noAutofit/>
          </a:bodyPr>
          <a:lstStyle>
            <a:lvl1pPr algn="l" defTabSz="914400" rtl="0" eaLnBrk="1" latinLnBrk="0" hangingPunct="1">
              <a:lnSpc>
                <a:spcPts val="4000"/>
              </a:lnSpc>
              <a:spcBef>
                <a:spcPct val="0"/>
              </a:spcBef>
              <a:buNone/>
              <a:defRPr sz="4800" kern="1200" spc="-150">
                <a:solidFill>
                  <a:schemeClr val="bg1"/>
                </a:solidFill>
                <a:latin typeface="+mj-lt"/>
                <a:ea typeface="+mj-ea"/>
                <a:cs typeface="+mj-cs"/>
              </a:defRPr>
            </a:lvl1pPr>
          </a:lstStyle>
          <a:p>
            <a:r>
              <a:rPr lang="en-ZA" sz="3200" dirty="0" smtClean="0"/>
              <a:t>Senior Software Engineer</a:t>
            </a:r>
            <a:endParaRPr lang="en-ZA" sz="3200" dirty="0"/>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a:t>Invariants</a:t>
            </a:r>
            <a:r>
              <a:rPr lang="es-419" dirty="0"/>
              <a:t> </a:t>
            </a:r>
            <a:r>
              <a:rPr lang="es-419" dirty="0" smtClean="0"/>
              <a:t>of </a:t>
            </a:r>
            <a:r>
              <a:rPr lang="es-419" dirty="0"/>
              <a:t>the </a:t>
            </a:r>
            <a:r>
              <a:rPr lang="es-419" dirty="0" err="1"/>
              <a:t>supertype</a:t>
            </a:r>
            <a:r>
              <a:rPr lang="es-419" dirty="0"/>
              <a:t> </a:t>
            </a:r>
            <a:r>
              <a:rPr lang="es-419" dirty="0" err="1"/>
              <a:t>must</a:t>
            </a:r>
            <a:r>
              <a:rPr lang="es-419" dirty="0"/>
              <a:t> be </a:t>
            </a:r>
            <a:r>
              <a:rPr lang="es-419" dirty="0" err="1"/>
              <a:t>preserved</a:t>
            </a:r>
            <a:r>
              <a:rPr lang="es-419" dirty="0"/>
              <a:t> in a </a:t>
            </a:r>
            <a:r>
              <a:rPr lang="es-419" dirty="0" err="1"/>
              <a:t>subtype</a:t>
            </a:r>
            <a:r>
              <a:rPr lang="es-419" dirty="0"/>
              <a:t/>
            </a:r>
            <a:br>
              <a:rPr lang="es-419" dirty="0"/>
            </a:b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20</a:t>
            </a:fld>
            <a:endParaRPr lang="en-ZA" dirty="0"/>
          </a:p>
        </p:txBody>
      </p:sp>
      <p:pic>
        <p:nvPicPr>
          <p:cNvPr id="9" name="Picture 8"/>
          <p:cNvPicPr>
            <a:picLocks noChangeAspect="1"/>
          </p:cNvPicPr>
          <p:nvPr/>
        </p:nvPicPr>
        <p:blipFill>
          <a:blip r:embed="rId2"/>
          <a:stretch>
            <a:fillRect/>
          </a:stretch>
        </p:blipFill>
        <p:spPr>
          <a:xfrm>
            <a:off x="156760" y="1614225"/>
            <a:ext cx="5763429" cy="3762900"/>
          </a:xfrm>
          <a:prstGeom prst="rect">
            <a:avLst/>
          </a:prstGeom>
        </p:spPr>
      </p:pic>
      <p:pic>
        <p:nvPicPr>
          <p:cNvPr id="11" name="Picture 10"/>
          <p:cNvPicPr>
            <a:picLocks noChangeAspect="1"/>
          </p:cNvPicPr>
          <p:nvPr/>
        </p:nvPicPr>
        <p:blipFill>
          <a:blip r:embed="rId3"/>
          <a:stretch>
            <a:fillRect/>
          </a:stretch>
        </p:blipFill>
        <p:spPr>
          <a:xfrm>
            <a:off x="6050718" y="1671375"/>
            <a:ext cx="5782482" cy="3534268"/>
          </a:xfrm>
          <a:prstGeom prst="rect">
            <a:avLst/>
          </a:prstGeom>
        </p:spPr>
      </p:pic>
    </p:spTree>
    <p:extLst>
      <p:ext uri="{BB962C8B-B14F-4D97-AF65-F5344CB8AC3E}">
        <p14:creationId xmlns:p14="http://schemas.microsoft.com/office/powerpoint/2010/main" val="835553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275" y="2931750"/>
            <a:ext cx="5440725" cy="540000"/>
          </a:xfrm>
        </p:spPr>
        <p:txBody>
          <a:bodyPr/>
          <a:lstStyle/>
          <a:p>
            <a:r>
              <a:rPr lang="es-419" dirty="0" err="1" smtClean="0"/>
              <a:t>NotImplentedException</a:t>
            </a:r>
            <a:r>
              <a:rPr lang="es-419" dirty="0" smtClean="0"/>
              <a:t>()</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21</a:t>
            </a:fld>
            <a:endParaRPr lang="en-ZA" dirty="0"/>
          </a:p>
        </p:txBody>
      </p:sp>
      <p:pic>
        <p:nvPicPr>
          <p:cNvPr id="8" name="Picture 7"/>
          <p:cNvPicPr>
            <a:picLocks noChangeAspect="1"/>
          </p:cNvPicPr>
          <p:nvPr/>
        </p:nvPicPr>
        <p:blipFill>
          <a:blip r:embed="rId2"/>
          <a:stretch>
            <a:fillRect/>
          </a:stretch>
        </p:blipFill>
        <p:spPr>
          <a:xfrm>
            <a:off x="7234012" y="437731"/>
            <a:ext cx="3229426" cy="6001588"/>
          </a:xfrm>
          <a:prstGeom prst="rect">
            <a:avLst/>
          </a:prstGeom>
        </p:spPr>
      </p:pic>
    </p:spTree>
    <p:extLst>
      <p:ext uri="{BB962C8B-B14F-4D97-AF65-F5344CB8AC3E}">
        <p14:creationId xmlns:p14="http://schemas.microsoft.com/office/powerpoint/2010/main" val="1492725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solidFill>
                  <a:srgbClr val="FFC000"/>
                </a:solidFill>
              </a:rPr>
              <a:t>3.4 Interface </a:t>
            </a:r>
            <a:r>
              <a:rPr lang="es-419" dirty="0" err="1" smtClean="0">
                <a:solidFill>
                  <a:srgbClr val="FFC000"/>
                </a:solidFill>
              </a:rPr>
              <a:t>Segregation</a:t>
            </a:r>
            <a:r>
              <a:rPr lang="es-419" dirty="0" smtClean="0">
                <a:solidFill>
                  <a:srgbClr val="FFC000"/>
                </a:solidFill>
              </a:rPr>
              <a:t> (ISP)</a:t>
            </a:r>
            <a:endParaRPr lang="en-US" dirty="0">
              <a:solidFill>
                <a:srgbClr val="FFC000"/>
              </a:solidFill>
            </a:endParaRPr>
          </a:p>
        </p:txBody>
      </p:sp>
      <p:sp>
        <p:nvSpPr>
          <p:cNvPr id="3" name="Content Placeholder 2"/>
          <p:cNvSpPr>
            <a:spLocks noGrp="1"/>
          </p:cNvSpPr>
          <p:nvPr>
            <p:ph sz="half" idx="1"/>
          </p:nvPr>
        </p:nvSpPr>
        <p:spPr/>
        <p:txBody>
          <a:bodyPr/>
          <a:lstStyle/>
          <a:p>
            <a:r>
              <a:rPr lang="es-419" dirty="0" smtClean="0"/>
              <a:t>Interfaces </a:t>
            </a:r>
            <a:r>
              <a:rPr lang="es-419" dirty="0" err="1" smtClean="0"/>
              <a:t>should</a:t>
            </a:r>
            <a:r>
              <a:rPr lang="es-419" dirty="0" smtClean="0"/>
              <a:t> be </a:t>
            </a:r>
            <a:r>
              <a:rPr lang="es-419" dirty="0" err="1" smtClean="0"/>
              <a:t>small</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22</a:t>
            </a:fld>
            <a:endParaRPr lang="en-ZA" dirty="0"/>
          </a:p>
        </p:txBody>
      </p:sp>
    </p:spTree>
    <p:extLst>
      <p:ext uri="{BB962C8B-B14F-4D97-AF65-F5344CB8AC3E}">
        <p14:creationId xmlns:p14="http://schemas.microsoft.com/office/powerpoint/2010/main" val="317730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smtClean="0"/>
              <a:t>Before</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23</a:t>
            </a:fld>
            <a:endParaRPr lang="en-ZA" dirty="0"/>
          </a:p>
        </p:txBody>
      </p:sp>
      <p:pic>
        <p:nvPicPr>
          <p:cNvPr id="8" name="Picture 7"/>
          <p:cNvPicPr>
            <a:picLocks noChangeAspect="1"/>
          </p:cNvPicPr>
          <p:nvPr/>
        </p:nvPicPr>
        <p:blipFill>
          <a:blip r:embed="rId2"/>
          <a:stretch>
            <a:fillRect/>
          </a:stretch>
        </p:blipFill>
        <p:spPr>
          <a:xfrm>
            <a:off x="127453" y="1228417"/>
            <a:ext cx="2886478" cy="1886213"/>
          </a:xfrm>
          <a:prstGeom prst="rect">
            <a:avLst/>
          </a:prstGeom>
        </p:spPr>
      </p:pic>
      <p:pic>
        <p:nvPicPr>
          <p:cNvPr id="11" name="Picture 10"/>
          <p:cNvPicPr>
            <a:picLocks noChangeAspect="1"/>
          </p:cNvPicPr>
          <p:nvPr/>
        </p:nvPicPr>
        <p:blipFill>
          <a:blip r:embed="rId3"/>
          <a:stretch>
            <a:fillRect/>
          </a:stretch>
        </p:blipFill>
        <p:spPr>
          <a:xfrm>
            <a:off x="3335509" y="1156982"/>
            <a:ext cx="3762900" cy="4372585"/>
          </a:xfrm>
          <a:prstGeom prst="rect">
            <a:avLst/>
          </a:prstGeom>
        </p:spPr>
      </p:pic>
      <p:pic>
        <p:nvPicPr>
          <p:cNvPr id="12" name="Picture 11"/>
          <p:cNvPicPr>
            <a:picLocks noChangeAspect="1"/>
          </p:cNvPicPr>
          <p:nvPr/>
        </p:nvPicPr>
        <p:blipFill>
          <a:blip r:embed="rId4"/>
          <a:stretch>
            <a:fillRect/>
          </a:stretch>
        </p:blipFill>
        <p:spPr>
          <a:xfrm>
            <a:off x="7917237" y="1228417"/>
            <a:ext cx="3677163" cy="4448796"/>
          </a:xfrm>
          <a:prstGeom prst="rect">
            <a:avLst/>
          </a:prstGeom>
        </p:spPr>
      </p:pic>
    </p:spTree>
    <p:extLst>
      <p:ext uri="{BB962C8B-B14F-4D97-AF65-F5344CB8AC3E}">
        <p14:creationId xmlns:p14="http://schemas.microsoft.com/office/powerpoint/2010/main" val="409852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smtClean="0"/>
              <a:t>After</a:t>
            </a:r>
            <a:endParaRPr lang="en-US" dirty="0"/>
          </a:p>
        </p:txBody>
      </p:sp>
      <p:sp>
        <p:nvSpPr>
          <p:cNvPr id="7" name="Slide Number Placeholder 6"/>
          <p:cNvSpPr>
            <a:spLocks noGrp="1"/>
          </p:cNvSpPr>
          <p:nvPr>
            <p:ph type="sldNum" sz="quarter" idx="16"/>
          </p:nvPr>
        </p:nvSpPr>
        <p:spPr/>
        <p:txBody>
          <a:bodyPr/>
          <a:lstStyle/>
          <a:p>
            <a:fld id="{058DB212-BFA2-403F-85EF-DFD3FF6D973A}" type="slidenum">
              <a:rPr lang="en-ZA" smtClean="0"/>
              <a:pPr/>
              <a:t>24</a:t>
            </a:fld>
            <a:endParaRPr lang="en-ZA" dirty="0"/>
          </a:p>
        </p:txBody>
      </p:sp>
      <p:pic>
        <p:nvPicPr>
          <p:cNvPr id="10" name="Picture 9"/>
          <p:cNvPicPr>
            <a:picLocks noChangeAspect="1"/>
          </p:cNvPicPr>
          <p:nvPr/>
        </p:nvPicPr>
        <p:blipFill>
          <a:blip r:embed="rId2"/>
          <a:stretch>
            <a:fillRect/>
          </a:stretch>
        </p:blipFill>
        <p:spPr>
          <a:xfrm>
            <a:off x="128323" y="1804742"/>
            <a:ext cx="3781953" cy="3515216"/>
          </a:xfrm>
          <a:prstGeom prst="rect">
            <a:avLst/>
          </a:prstGeom>
        </p:spPr>
      </p:pic>
      <p:pic>
        <p:nvPicPr>
          <p:cNvPr id="11" name="Picture 10"/>
          <p:cNvPicPr>
            <a:picLocks noChangeAspect="1"/>
          </p:cNvPicPr>
          <p:nvPr/>
        </p:nvPicPr>
        <p:blipFill>
          <a:blip r:embed="rId3"/>
          <a:stretch>
            <a:fillRect/>
          </a:stretch>
        </p:blipFill>
        <p:spPr>
          <a:xfrm>
            <a:off x="4232680" y="1209345"/>
            <a:ext cx="3029373" cy="4706007"/>
          </a:xfrm>
          <a:prstGeom prst="rect">
            <a:avLst/>
          </a:prstGeom>
        </p:spPr>
      </p:pic>
      <p:pic>
        <p:nvPicPr>
          <p:cNvPr id="12" name="Picture 11"/>
          <p:cNvPicPr>
            <a:picLocks noChangeAspect="1"/>
          </p:cNvPicPr>
          <p:nvPr/>
        </p:nvPicPr>
        <p:blipFill>
          <a:blip r:embed="rId4"/>
          <a:stretch>
            <a:fillRect/>
          </a:stretch>
        </p:blipFill>
        <p:spPr>
          <a:xfrm>
            <a:off x="7584457" y="2023847"/>
            <a:ext cx="4248743" cy="3077004"/>
          </a:xfrm>
          <a:prstGeom prst="rect">
            <a:avLst/>
          </a:prstGeom>
        </p:spPr>
      </p:pic>
    </p:spTree>
    <p:extLst>
      <p:ext uri="{BB962C8B-B14F-4D97-AF65-F5344CB8AC3E}">
        <p14:creationId xmlns:p14="http://schemas.microsoft.com/office/powerpoint/2010/main" val="345956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solidFill>
                  <a:srgbClr val="FFC000"/>
                </a:solidFill>
              </a:rPr>
              <a:t>3.5 </a:t>
            </a:r>
            <a:r>
              <a:rPr lang="es-419" dirty="0" err="1" smtClean="0">
                <a:solidFill>
                  <a:srgbClr val="FFC000"/>
                </a:solidFill>
              </a:rPr>
              <a:t>Dependency</a:t>
            </a:r>
            <a:r>
              <a:rPr lang="es-419" dirty="0" smtClean="0">
                <a:solidFill>
                  <a:srgbClr val="FFC000"/>
                </a:solidFill>
              </a:rPr>
              <a:t> </a:t>
            </a:r>
            <a:r>
              <a:rPr lang="es-419" dirty="0" err="1" smtClean="0">
                <a:solidFill>
                  <a:srgbClr val="FFC000"/>
                </a:solidFill>
              </a:rPr>
              <a:t>Inversion</a:t>
            </a:r>
            <a:r>
              <a:rPr lang="es-419" dirty="0" smtClean="0">
                <a:solidFill>
                  <a:srgbClr val="FFC000"/>
                </a:solidFill>
              </a:rPr>
              <a:t> (DIP)</a:t>
            </a:r>
            <a:endParaRPr lang="en-US" dirty="0">
              <a:solidFill>
                <a:srgbClr val="FFC000"/>
              </a:solidFill>
            </a:endParaRPr>
          </a:p>
        </p:txBody>
      </p:sp>
      <p:sp>
        <p:nvSpPr>
          <p:cNvPr id="3" name="Content Placeholder 2"/>
          <p:cNvSpPr>
            <a:spLocks noGrp="1"/>
          </p:cNvSpPr>
          <p:nvPr>
            <p:ph sz="half" idx="1"/>
          </p:nvPr>
        </p:nvSpPr>
        <p:spPr>
          <a:xfrm>
            <a:off x="360000" y="1085850"/>
            <a:ext cx="11146200" cy="857250"/>
          </a:xfrm>
        </p:spPr>
        <p:txBody>
          <a:bodyPr/>
          <a:lstStyle/>
          <a:p>
            <a:r>
              <a:rPr lang="en-US" dirty="0"/>
              <a:t>High-level modules should not depend on low-level modules. Both should depend on </a:t>
            </a:r>
            <a:r>
              <a:rPr lang="en-US" dirty="0">
                <a:hlinkClick r:id="rId2" tooltip="Abstraction (computer science)"/>
              </a:rPr>
              <a:t>abstractions</a:t>
            </a:r>
            <a:r>
              <a:rPr lang="en-US" dirty="0"/>
              <a:t>.</a:t>
            </a:r>
          </a:p>
          <a:p>
            <a:r>
              <a:rPr lang="en-US" dirty="0"/>
              <a:t>Abstractions should not depend on details. Details should depend on abstractions</a:t>
            </a:r>
          </a:p>
        </p:txBody>
      </p:sp>
      <p:sp>
        <p:nvSpPr>
          <p:cNvPr id="7" name="Slide Number Placeholder 6"/>
          <p:cNvSpPr>
            <a:spLocks noGrp="1"/>
          </p:cNvSpPr>
          <p:nvPr>
            <p:ph type="sldNum" sz="quarter" idx="16"/>
          </p:nvPr>
        </p:nvSpPr>
        <p:spPr/>
        <p:txBody>
          <a:bodyPr/>
          <a:lstStyle/>
          <a:p>
            <a:fld id="{058DB212-BFA2-403F-85EF-DFD3FF6D973A}" type="slidenum">
              <a:rPr lang="en-ZA" smtClean="0"/>
              <a:pPr/>
              <a:t>25</a:t>
            </a:fld>
            <a:endParaRPr lang="en-ZA" dirty="0"/>
          </a:p>
        </p:txBody>
      </p:sp>
      <p:sp>
        <p:nvSpPr>
          <p:cNvPr id="5" name="Content Placeholder 2"/>
          <p:cNvSpPr>
            <a:spLocks noGrp="1"/>
          </p:cNvSpPr>
          <p:nvPr>
            <p:ph sz="half" idx="1"/>
          </p:nvPr>
        </p:nvSpPr>
        <p:spPr>
          <a:xfrm>
            <a:off x="523500" y="4276725"/>
            <a:ext cx="11146200" cy="857250"/>
          </a:xfrm>
        </p:spPr>
        <p:txBody>
          <a:bodyPr/>
          <a:lstStyle/>
          <a:p>
            <a:r>
              <a:rPr lang="en-US" dirty="0"/>
              <a:t>High-level modules should not depend on low-level modules. Both should depend on </a:t>
            </a:r>
            <a:r>
              <a:rPr lang="en-US" dirty="0">
                <a:hlinkClick r:id="rId2" tooltip="Abstraction (computer science)"/>
              </a:rPr>
              <a:t>abstractions</a:t>
            </a:r>
            <a:r>
              <a:rPr lang="en-US" dirty="0"/>
              <a:t>.</a:t>
            </a:r>
          </a:p>
          <a:p>
            <a:r>
              <a:rPr lang="en-US" b="1" dirty="0" smtClean="0"/>
              <a:t>Interfaces</a:t>
            </a:r>
            <a:r>
              <a:rPr lang="en-US" dirty="0" smtClean="0"/>
              <a:t> </a:t>
            </a:r>
            <a:r>
              <a:rPr lang="en-US" dirty="0"/>
              <a:t>should not depend on </a:t>
            </a:r>
            <a:r>
              <a:rPr lang="en-US" b="1" dirty="0" smtClean="0"/>
              <a:t>classes</a:t>
            </a:r>
            <a:r>
              <a:rPr lang="en-US" dirty="0" smtClean="0"/>
              <a:t>. </a:t>
            </a:r>
            <a:r>
              <a:rPr lang="en-US" b="1" dirty="0" smtClean="0"/>
              <a:t>Classes</a:t>
            </a:r>
            <a:r>
              <a:rPr lang="en-US" dirty="0" smtClean="0"/>
              <a:t> should </a:t>
            </a:r>
            <a:r>
              <a:rPr lang="en-US" dirty="0"/>
              <a:t>depend on </a:t>
            </a:r>
            <a:r>
              <a:rPr lang="en-US" b="1" dirty="0" smtClean="0"/>
              <a:t>Interfaces</a:t>
            </a:r>
            <a:r>
              <a:rPr lang="en-US" dirty="0" smtClean="0"/>
              <a:t>.</a:t>
            </a:r>
            <a:endParaRPr lang="en-US" dirty="0"/>
          </a:p>
        </p:txBody>
      </p:sp>
      <p:sp>
        <p:nvSpPr>
          <p:cNvPr id="4" name="Down Arrow 3"/>
          <p:cNvSpPr/>
          <p:nvPr/>
        </p:nvSpPr>
        <p:spPr>
          <a:xfrm>
            <a:off x="5181600" y="1943100"/>
            <a:ext cx="1152525" cy="214312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39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descr="neutron icon">
            <a:extLst>
              <a:ext uri="{FF2B5EF4-FFF2-40B4-BE49-F238E27FC236}">
                <a16:creationId xmlns:a16="http://schemas.microsoft.com/office/drawing/2014/main" id="{F0F12597-AABE-455F-AE27-B788519B2040}"/>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ZA"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ZA"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ZA"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ZA"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ZA" dirty="0"/>
            </a:p>
          </p:txBody>
        </p:sp>
      </p:grpSp>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765096" y="1396933"/>
            <a:ext cx="3759807" cy="1547813"/>
          </a:xfrm>
        </p:spPr>
        <p:txBody>
          <a:bodyPr/>
          <a:lstStyle/>
          <a:p>
            <a:r>
              <a:rPr lang="en-ZA" dirty="0"/>
              <a:t>Thank </a:t>
            </a:r>
            <a:r>
              <a:rPr lang="en-ZA" dirty="0" smtClean="0"/>
              <a:t>You!</a:t>
            </a:r>
            <a:endParaRPr lang="en-ZA" dirty="0"/>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874760" y="3588336"/>
            <a:ext cx="3756943" cy="252000"/>
          </a:xfrm>
        </p:spPr>
        <p:txBody>
          <a:bodyPr/>
          <a:lstStyle/>
          <a:p>
            <a:r>
              <a:rPr lang="en-ZA" noProof="1" smtClean="0"/>
              <a:t>Jesus Flores</a:t>
            </a:r>
            <a:endParaRPr lang="en-ZA" noProof="1"/>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796420" y="4430561"/>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a:xfrm>
            <a:off x="1097658" y="4397461"/>
            <a:ext cx="3462814" cy="252000"/>
          </a:xfrm>
        </p:spPr>
        <p:txBody>
          <a:bodyPr/>
          <a:lstStyle/>
          <a:p>
            <a:r>
              <a:rPr lang="en-ZA" noProof="1" smtClean="0"/>
              <a:t>a.jesus.flores@gmail.com</a:t>
            </a:r>
            <a:endParaRPr lang="en-ZA" noProof="1"/>
          </a:p>
        </p:txBody>
      </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ZA" dirty="0"/>
          </a:p>
        </p:txBody>
      </p:sp>
      <p:cxnSp>
        <p:nvCxnSpPr>
          <p:cNvPr id="14" name="Straight Connector 13" descr="vertical line">
            <a:extLst>
              <a:ext uri="{FF2B5EF4-FFF2-40B4-BE49-F238E27FC236}">
                <a16:creationId xmlns:a16="http://schemas.microsoft.com/office/drawing/2014/main" id="{61DCE69A-183E-4D92-928A-CEE76B9E524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flipH="1">
            <a:off x="7801097" y="1"/>
            <a:ext cx="4389475" cy="6677644"/>
          </a:xfrm>
        </p:spPr>
      </p:pic>
      <p:sp>
        <p:nvSpPr>
          <p:cNvPr id="17" name="Subtitle 4">
            <a:extLst>
              <a:ext uri="{FF2B5EF4-FFF2-40B4-BE49-F238E27FC236}">
                <a16:creationId xmlns:a16="http://schemas.microsoft.com/office/drawing/2014/main" id="{1FF39718-6251-4A5A-AAC7-767229317836}"/>
              </a:ext>
            </a:extLst>
          </p:cNvPr>
          <p:cNvSpPr txBox="1">
            <a:spLocks/>
          </p:cNvSpPr>
          <p:nvPr/>
        </p:nvSpPr>
        <p:spPr>
          <a:xfrm>
            <a:off x="1015320" y="5511759"/>
            <a:ext cx="2532406" cy="475255"/>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1200" noProof="1" smtClean="0">
                <a:solidFill>
                  <a:schemeClr val="bg1"/>
                </a:solidFill>
              </a:rPr>
              <a:t>Twitter.com/ajesusflores</a:t>
            </a:r>
            <a:endParaRPr lang="en-ZA" sz="1200" noProof="1">
              <a:solidFill>
                <a:schemeClr val="bg1"/>
              </a:solidFill>
            </a:endParaRPr>
          </a:p>
        </p:txBody>
      </p:sp>
      <p:pic>
        <p:nvPicPr>
          <p:cNvPr id="1026" name="Picture 2" descr="https://cdn4.iconfinder.com/data/icons/bettericons/354/github-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788" y="4662880"/>
            <a:ext cx="333870" cy="333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15320" y="4719751"/>
            <a:ext cx="1830950" cy="276999"/>
          </a:xfrm>
          <a:prstGeom prst="rect">
            <a:avLst/>
          </a:prstGeom>
          <a:noFill/>
        </p:spPr>
        <p:txBody>
          <a:bodyPr wrap="none" rtlCol="0">
            <a:spAutoFit/>
          </a:bodyPr>
          <a:lstStyle/>
          <a:p>
            <a:r>
              <a:rPr lang="en-ZA" sz="1200" noProof="1" smtClean="0">
                <a:solidFill>
                  <a:schemeClr val="bg1"/>
                </a:solidFill>
              </a:rPr>
              <a:t>Github.com/ajesusflores</a:t>
            </a:r>
            <a:endParaRPr lang="en-ZA" sz="1200" noProof="1">
              <a:solidFill>
                <a:schemeClr val="bg1"/>
              </a:solidFill>
            </a:endParaRPr>
          </a:p>
        </p:txBody>
      </p:sp>
      <p:pic>
        <p:nvPicPr>
          <p:cNvPr id="1028" name="Picture 4" descr="Resultado de imagen para linkedin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965" y="5025828"/>
            <a:ext cx="361515" cy="3615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15320" y="5095877"/>
            <a:ext cx="2109873" cy="276999"/>
          </a:xfrm>
          <a:prstGeom prst="rect">
            <a:avLst/>
          </a:prstGeom>
          <a:noFill/>
        </p:spPr>
        <p:txBody>
          <a:bodyPr wrap="none" rtlCol="0">
            <a:spAutoFit/>
          </a:bodyPr>
          <a:lstStyle/>
          <a:p>
            <a:r>
              <a:rPr lang="en-ZA" sz="1200" noProof="1" smtClean="0">
                <a:solidFill>
                  <a:schemeClr val="bg1"/>
                </a:solidFill>
              </a:rPr>
              <a:t>Linkedin.com/in/ajesusflores</a:t>
            </a:r>
            <a:endParaRPr lang="en-ZA" sz="1200" noProof="1">
              <a:solidFill>
                <a:schemeClr val="bg1"/>
              </a:solidFill>
            </a:endParaRPr>
          </a:p>
        </p:txBody>
      </p:sp>
      <p:pic>
        <p:nvPicPr>
          <p:cNvPr id="1032" name="Picture 8" descr="Resultado de imagen para twitt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758" y="5466847"/>
            <a:ext cx="294658" cy="29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s-ES" sz="3600" b="1" dirty="0">
                <a:solidFill>
                  <a:srgbClr val="FFC000"/>
                </a:solidFill>
              </a:rPr>
              <a:t>Pasa Tu Entrevista: SOLID (1/2)</a:t>
            </a:r>
            <a:endParaRPr lang="en-ZA" sz="3600" b="1" dirty="0">
              <a:solidFill>
                <a:srgbClr val="FFC000"/>
              </a:solidFill>
            </a:endParaRP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60000" y="1620000"/>
            <a:ext cx="6992937" cy="3497432"/>
          </a:xfrm>
        </p:spPr>
        <p:txBody>
          <a:bodyPr/>
          <a:lstStyle/>
          <a:p>
            <a:r>
              <a:rPr lang="en-US" sz="2800" noProof="1" smtClean="0">
                <a:solidFill>
                  <a:schemeClr val="bg1"/>
                </a:solidFill>
              </a:rPr>
              <a:t>Mnemonic </a:t>
            </a:r>
            <a:r>
              <a:rPr lang="en-US" sz="2800" noProof="1">
                <a:solidFill>
                  <a:schemeClr val="bg1"/>
                </a:solidFill>
              </a:rPr>
              <a:t>acronym for five design principles intended to make software designs more understandable, flexible and maintainable</a:t>
            </a:r>
            <a:r>
              <a:rPr lang="en-ZA" sz="2800" noProof="1" smtClean="0">
                <a:solidFill>
                  <a:schemeClr val="bg1"/>
                </a:solidFill>
              </a:rPr>
              <a:t>.</a:t>
            </a:r>
            <a:endParaRPr lang="en-ZA" sz="2800" noProof="1">
              <a:solidFill>
                <a:schemeClr val="bg1"/>
              </a:solidFill>
            </a:endParaRPr>
          </a:p>
        </p:txBody>
      </p:sp>
      <p:cxnSp>
        <p:nvCxnSpPr>
          <p:cNvPr id="7" name="Straight Connector 6" descr="vertical line">
            <a:extLst>
              <a:ext uri="{FF2B5EF4-FFF2-40B4-BE49-F238E27FC236}">
                <a16:creationId xmlns:a16="http://schemas.microsoft.com/office/drawing/2014/main" id="{4B51536B-93ED-432A-BBEA-AF185E2233AE}"/>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ZA" smtClean="0"/>
              <a:pPr/>
              <a:t>3</a:t>
            </a:fld>
            <a:endParaRPr lang="en-ZA" dirty="0"/>
          </a:p>
        </p:txBody>
      </p: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1" name="Picture Placeholder 40" descr="microscope">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3"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ZA" dirty="0" smtClean="0"/>
              <a:t>Agenda</a:t>
            </a:r>
            <a:endParaRPr lang="en-ZA"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136187" y="1361872"/>
            <a:ext cx="7461115" cy="5316128"/>
          </a:xfrm>
        </p:spPr>
        <p:txBody>
          <a:bodyPr/>
          <a:lstStyle/>
          <a:p>
            <a:pPr marL="606425" lvl="1" indent="-342900">
              <a:lnSpc>
                <a:spcPct val="100000"/>
              </a:lnSpc>
              <a:buFont typeface="+mj-lt"/>
              <a:buAutoNum type="arabicPeriod"/>
            </a:pPr>
            <a:r>
              <a:rPr lang="en-ZA" sz="2000" dirty="0" smtClean="0"/>
              <a:t>Single Responsibility</a:t>
            </a:r>
          </a:p>
          <a:p>
            <a:pPr marL="606425" lvl="1" indent="-342900">
              <a:lnSpc>
                <a:spcPct val="100000"/>
              </a:lnSpc>
              <a:buFont typeface="+mj-lt"/>
              <a:buAutoNum type="arabicPeriod"/>
            </a:pPr>
            <a:r>
              <a:rPr lang="en-ZA" sz="2000" dirty="0" smtClean="0"/>
              <a:t>Open/Close</a:t>
            </a:r>
          </a:p>
          <a:p>
            <a:pPr marL="606425" lvl="1" indent="-342900">
              <a:lnSpc>
                <a:spcPct val="100000"/>
              </a:lnSpc>
              <a:buFont typeface="+mj-lt"/>
              <a:buAutoNum type="arabicPeriod"/>
            </a:pPr>
            <a:r>
              <a:rPr lang="en-ZA" sz="2000" dirty="0" err="1" smtClean="0"/>
              <a:t>Liskov</a:t>
            </a:r>
            <a:r>
              <a:rPr lang="en-ZA" sz="2000" dirty="0" smtClean="0"/>
              <a:t> Substitution</a:t>
            </a:r>
          </a:p>
          <a:p>
            <a:pPr marL="606425" lvl="1" indent="-342900">
              <a:lnSpc>
                <a:spcPct val="100000"/>
              </a:lnSpc>
              <a:buFont typeface="+mj-lt"/>
              <a:buAutoNum type="arabicPeriod"/>
            </a:pPr>
            <a:r>
              <a:rPr lang="en-ZA" sz="2000" dirty="0" smtClean="0"/>
              <a:t>Interface Segregation</a:t>
            </a:r>
          </a:p>
          <a:p>
            <a:pPr marL="606425" lvl="1" indent="-342900">
              <a:lnSpc>
                <a:spcPct val="100000"/>
              </a:lnSpc>
              <a:buFont typeface="+mj-lt"/>
              <a:buAutoNum type="arabicPeriod"/>
            </a:pPr>
            <a:r>
              <a:rPr lang="en-ZA" sz="2000" dirty="0" smtClean="0"/>
              <a:t>Dependency Inversion</a:t>
            </a:r>
            <a:endParaRPr lang="en-ZA" sz="2000" dirty="0"/>
          </a:p>
          <a:p>
            <a:pPr marL="606425" lvl="1" indent="-342900">
              <a:lnSpc>
                <a:spcPct val="100000"/>
              </a:lnSpc>
              <a:buFont typeface="+mj-lt"/>
              <a:buAutoNum type="arabicPeriod"/>
            </a:pPr>
            <a:endParaRPr lang="en-ZA" sz="2000" dirty="0"/>
          </a:p>
          <a:p>
            <a:pPr>
              <a:lnSpc>
                <a:spcPct val="100000"/>
              </a:lnSpc>
            </a:pPr>
            <a:endParaRPr lang="en-ZA" sz="2400" dirty="0"/>
          </a:p>
        </p:txBody>
      </p:sp>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1</a:t>
            </a: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2</a:t>
            </a: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3</a:t>
            </a: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4</a:t>
            </a: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5</a:t>
            </a: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6</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ZA" smtClean="0"/>
              <a:t>4</a:t>
            </a:fld>
            <a:endParaRPr lang="en-ZA" dirty="0"/>
          </a:p>
        </p:txBody>
      </p:sp>
    </p:spTree>
    <p:extLst>
      <p:ext uri="{BB962C8B-B14F-4D97-AF65-F5344CB8AC3E}">
        <p14:creationId xmlns:p14="http://schemas.microsoft.com/office/powerpoint/2010/main" val="3482574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s-419" dirty="0" smtClean="0"/>
              <a:t>SOLID</a:t>
            </a:r>
            <a:endParaRPr lang="en-US" dirty="0"/>
          </a:p>
        </p:txBody>
      </p:sp>
      <p:sp>
        <p:nvSpPr>
          <p:cNvPr id="7" name="Slide Number Placeholder 6"/>
          <p:cNvSpPr>
            <a:spLocks noGrp="1"/>
          </p:cNvSpPr>
          <p:nvPr>
            <p:ph type="sldNum" sz="quarter" idx="4294967295"/>
          </p:nvPr>
        </p:nvSpPr>
        <p:spPr>
          <a:xfrm>
            <a:off x="11595100" y="6678613"/>
            <a:ext cx="596900" cy="142875"/>
          </a:xfrm>
        </p:spPr>
        <p:txBody>
          <a:bodyPr/>
          <a:lstStyle/>
          <a:p>
            <a:fld id="{058DB212-BFA2-403F-85EF-DFD3FF6D973A}" type="slidenum">
              <a:rPr lang="en-ZA" smtClean="0"/>
              <a:pPr/>
              <a:t>5</a:t>
            </a:fld>
            <a:endParaRPr lang="en-ZA"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7130" r="17130"/>
          <a:stretch>
            <a:fillRect/>
          </a:stretch>
        </p:blipFill>
        <p:spPr/>
      </p:pic>
    </p:spTree>
    <p:extLst>
      <p:ext uri="{BB962C8B-B14F-4D97-AF65-F5344CB8AC3E}">
        <p14:creationId xmlns:p14="http://schemas.microsoft.com/office/powerpoint/2010/main" val="332486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95100" y="6678613"/>
            <a:ext cx="596900" cy="142875"/>
          </a:xfrm>
        </p:spPr>
        <p:txBody>
          <a:bodyPr/>
          <a:lstStyle/>
          <a:p>
            <a:fld id="{058DB212-BFA2-403F-85EF-DFD3FF6D973A}" type="slidenum">
              <a:rPr lang="en-ZA" smtClean="0"/>
              <a:pPr/>
              <a:t>6</a:t>
            </a:fld>
            <a:endParaRPr lang="en-ZA" dirty="0"/>
          </a:p>
        </p:txBody>
      </p:sp>
      <p:sp>
        <p:nvSpPr>
          <p:cNvPr id="9" name="Rectangle 8"/>
          <p:cNvSpPr/>
          <p:nvPr/>
        </p:nvSpPr>
        <p:spPr>
          <a:xfrm>
            <a:off x="400050" y="2175984"/>
            <a:ext cx="11582400" cy="2677656"/>
          </a:xfrm>
          <a:prstGeom prst="rect">
            <a:avLst/>
          </a:prstGeom>
        </p:spPr>
        <p:txBody>
          <a:bodyPr wrap="square">
            <a:spAutoFit/>
          </a:bodyPr>
          <a:lstStyle/>
          <a:p>
            <a:r>
              <a:rPr lang="en-US" sz="2800" i="1" dirty="0">
                <a:solidFill>
                  <a:schemeClr val="tx1">
                    <a:lumMod val="50000"/>
                    <a:lumOff val="50000"/>
                  </a:schemeClr>
                </a:solidFill>
              </a:rPr>
              <a:t>After reviewing the software development life cycle as I understood it, I concluded that </a:t>
            </a:r>
            <a:r>
              <a:rPr lang="en-US" sz="2800" b="1" i="1" dirty="0">
                <a:solidFill>
                  <a:schemeClr val="tx1">
                    <a:lumMod val="50000"/>
                    <a:lumOff val="50000"/>
                  </a:schemeClr>
                </a:solidFill>
              </a:rPr>
              <a:t>the only software documentation that actually seems to satisfy the criteria of an engineering design is the source code listings. </a:t>
            </a:r>
            <a:endParaRPr lang="en-US" sz="2800" b="1" i="1" dirty="0" smtClean="0">
              <a:solidFill>
                <a:schemeClr val="tx1">
                  <a:lumMod val="50000"/>
                  <a:lumOff val="50000"/>
                </a:schemeClr>
              </a:solidFill>
            </a:endParaRPr>
          </a:p>
          <a:p>
            <a:endParaRPr lang="en-US" sz="2800" i="1" dirty="0">
              <a:solidFill>
                <a:schemeClr val="tx1">
                  <a:lumMod val="50000"/>
                  <a:lumOff val="50000"/>
                </a:schemeClr>
              </a:solidFill>
            </a:endParaRPr>
          </a:p>
          <a:p>
            <a:r>
              <a:rPr lang="en-US" sz="2800" i="1" dirty="0" smtClean="0">
                <a:solidFill>
                  <a:schemeClr val="tx1">
                    <a:lumMod val="50000"/>
                    <a:lumOff val="50000"/>
                  </a:schemeClr>
                </a:solidFill>
              </a:rPr>
              <a:t>-Jack </a:t>
            </a:r>
            <a:r>
              <a:rPr lang="en-US" sz="2800" i="1" dirty="0">
                <a:solidFill>
                  <a:schemeClr val="tx1">
                    <a:lumMod val="50000"/>
                    <a:lumOff val="50000"/>
                  </a:schemeClr>
                </a:solidFill>
              </a:rPr>
              <a:t>Reeves </a:t>
            </a:r>
          </a:p>
        </p:txBody>
      </p:sp>
    </p:spTree>
    <p:extLst>
      <p:ext uri="{BB962C8B-B14F-4D97-AF65-F5344CB8AC3E}">
        <p14:creationId xmlns:p14="http://schemas.microsoft.com/office/powerpoint/2010/main" val="322000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419" dirty="0" smtClean="0">
                <a:solidFill>
                  <a:srgbClr val="FFC000"/>
                </a:solidFill>
              </a:rPr>
              <a:t>SOLID - </a:t>
            </a:r>
            <a:r>
              <a:rPr lang="es-419" dirty="0" err="1" smtClean="0">
                <a:solidFill>
                  <a:srgbClr val="FFC000"/>
                </a:solidFill>
              </a:rPr>
              <a:t>Overview</a:t>
            </a:r>
            <a:endParaRPr lang="en-US" dirty="0">
              <a:solidFill>
                <a:srgbClr val="FFC000"/>
              </a:solidFill>
            </a:endParaRPr>
          </a:p>
        </p:txBody>
      </p:sp>
      <p:sp>
        <p:nvSpPr>
          <p:cNvPr id="7" name="Content Placeholder 6"/>
          <p:cNvSpPr>
            <a:spLocks noGrp="1"/>
          </p:cNvSpPr>
          <p:nvPr>
            <p:ph sz="half" idx="1"/>
          </p:nvPr>
        </p:nvSpPr>
        <p:spPr>
          <a:xfrm>
            <a:off x="360000" y="1853074"/>
            <a:ext cx="11624477" cy="4176900"/>
          </a:xfrm>
        </p:spPr>
        <p:txBody>
          <a:bodyPr/>
          <a:lstStyle/>
          <a:p>
            <a:r>
              <a:rPr lang="es-419" dirty="0" err="1" smtClean="0"/>
              <a:t>Proposed</a:t>
            </a:r>
            <a:r>
              <a:rPr lang="es-419" dirty="0" smtClean="0"/>
              <a:t> in:</a:t>
            </a:r>
          </a:p>
          <a:p>
            <a:pPr lvl="1"/>
            <a:r>
              <a:rPr lang="es-419" dirty="0" smtClean="0"/>
              <a:t>Agile </a:t>
            </a:r>
            <a:r>
              <a:rPr lang="es-419" dirty="0"/>
              <a:t>Software </a:t>
            </a:r>
            <a:r>
              <a:rPr lang="es-419" dirty="0" err="1"/>
              <a:t>Development</a:t>
            </a:r>
            <a:r>
              <a:rPr lang="es-419" dirty="0"/>
              <a:t>, </a:t>
            </a:r>
            <a:r>
              <a:rPr lang="es-419" dirty="0" err="1"/>
              <a:t>Principles</a:t>
            </a:r>
            <a:r>
              <a:rPr lang="es-419" dirty="0"/>
              <a:t>, </a:t>
            </a:r>
            <a:r>
              <a:rPr lang="es-419" dirty="0" err="1"/>
              <a:t>Patterns</a:t>
            </a:r>
            <a:r>
              <a:rPr lang="es-419" dirty="0"/>
              <a:t>, and </a:t>
            </a:r>
            <a:r>
              <a:rPr lang="es-419" dirty="0" err="1"/>
              <a:t>Practices</a:t>
            </a:r>
            <a:r>
              <a:rPr lang="es-419" dirty="0"/>
              <a:t> – Robert Martin (</a:t>
            </a:r>
            <a:r>
              <a:rPr lang="es-419" dirty="0" err="1"/>
              <a:t>Uncle</a:t>
            </a:r>
            <a:r>
              <a:rPr lang="es-419" dirty="0"/>
              <a:t> Bob</a:t>
            </a:r>
            <a:r>
              <a:rPr lang="es-419" dirty="0" smtClean="0"/>
              <a:t>)</a:t>
            </a:r>
          </a:p>
          <a:p>
            <a:r>
              <a:rPr lang="es-419" dirty="0"/>
              <a:t>“The </a:t>
            </a:r>
            <a:r>
              <a:rPr lang="es-419" dirty="0" err="1"/>
              <a:t>first</a:t>
            </a:r>
            <a:r>
              <a:rPr lang="es-419" dirty="0"/>
              <a:t> </a:t>
            </a:r>
            <a:r>
              <a:rPr lang="es-419" dirty="0" err="1"/>
              <a:t>five</a:t>
            </a:r>
            <a:r>
              <a:rPr lang="es-419" dirty="0"/>
              <a:t> </a:t>
            </a:r>
            <a:r>
              <a:rPr lang="es-419" dirty="0" err="1"/>
              <a:t>principles</a:t>
            </a:r>
            <a:r>
              <a:rPr lang="es-419" dirty="0"/>
              <a:t>”</a:t>
            </a:r>
          </a:p>
          <a:p>
            <a:r>
              <a:rPr lang="es-419" dirty="0" err="1" smtClean="0"/>
              <a:t>Help</a:t>
            </a:r>
            <a:r>
              <a:rPr lang="es-419" dirty="0" smtClean="0"/>
              <a:t> to </a:t>
            </a:r>
            <a:r>
              <a:rPr lang="es-419" dirty="0" err="1" smtClean="0"/>
              <a:t>avoid</a:t>
            </a:r>
            <a:r>
              <a:rPr lang="es-419" dirty="0" smtClean="0"/>
              <a:t> </a:t>
            </a:r>
            <a:r>
              <a:rPr lang="es-419" b="1" dirty="0" err="1" smtClean="0"/>
              <a:t>code</a:t>
            </a:r>
            <a:r>
              <a:rPr lang="es-419" b="1" dirty="0" smtClean="0"/>
              <a:t> </a:t>
            </a:r>
            <a:r>
              <a:rPr lang="es-419" b="1" dirty="0" err="1" smtClean="0"/>
              <a:t>smells</a:t>
            </a:r>
            <a:endParaRPr lang="es-419" b="1" dirty="0" smtClean="0"/>
          </a:p>
          <a:p>
            <a:r>
              <a:rPr lang="es-419" dirty="0" err="1" smtClean="0"/>
              <a:t>Easy</a:t>
            </a:r>
            <a:r>
              <a:rPr lang="es-419" dirty="0"/>
              <a:t> </a:t>
            </a:r>
            <a:r>
              <a:rPr lang="es-419" dirty="0" err="1" smtClean="0"/>
              <a:t>code</a:t>
            </a:r>
            <a:r>
              <a:rPr lang="es-419" dirty="0" smtClean="0"/>
              <a:t> </a:t>
            </a:r>
            <a:r>
              <a:rPr lang="es-419" dirty="0" err="1" smtClean="0"/>
              <a:t>refactoring</a:t>
            </a:r>
            <a:endParaRPr lang="es-419" dirty="0" smtClean="0"/>
          </a:p>
          <a:p>
            <a:r>
              <a:rPr lang="es-419" dirty="0" err="1" smtClean="0"/>
              <a:t>Testable</a:t>
            </a:r>
            <a:r>
              <a:rPr lang="es-419" dirty="0" smtClean="0"/>
              <a:t> </a:t>
            </a:r>
            <a:r>
              <a:rPr lang="es-419" dirty="0" err="1" smtClean="0"/>
              <a:t>code</a:t>
            </a:r>
            <a:endParaRPr lang="es-419" dirty="0" smtClean="0"/>
          </a:p>
          <a:p>
            <a:r>
              <a:rPr lang="es-419" dirty="0" err="1" smtClean="0"/>
              <a:t>Acronym</a:t>
            </a:r>
            <a:r>
              <a:rPr lang="es-419" dirty="0" smtClean="0"/>
              <a:t> for:</a:t>
            </a:r>
          </a:p>
          <a:p>
            <a:pPr lvl="1"/>
            <a:r>
              <a:rPr lang="es-419" dirty="0" smtClean="0"/>
              <a:t>Single </a:t>
            </a:r>
            <a:r>
              <a:rPr lang="es-419" dirty="0" err="1" smtClean="0"/>
              <a:t>Responsibility</a:t>
            </a:r>
            <a:endParaRPr lang="es-419" dirty="0" smtClean="0"/>
          </a:p>
          <a:p>
            <a:pPr lvl="1"/>
            <a:r>
              <a:rPr lang="es-419" dirty="0" smtClean="0"/>
              <a:t>Open/</a:t>
            </a:r>
            <a:r>
              <a:rPr lang="es-419" dirty="0" err="1" smtClean="0"/>
              <a:t>Close</a:t>
            </a:r>
            <a:endParaRPr lang="es-419" dirty="0" smtClean="0"/>
          </a:p>
          <a:p>
            <a:pPr lvl="1"/>
            <a:r>
              <a:rPr lang="es-419" dirty="0" err="1" smtClean="0"/>
              <a:t>Liskov</a:t>
            </a:r>
            <a:r>
              <a:rPr lang="es-419" dirty="0" smtClean="0"/>
              <a:t> </a:t>
            </a:r>
            <a:r>
              <a:rPr lang="es-419" dirty="0" err="1" smtClean="0"/>
              <a:t>Substitution</a:t>
            </a:r>
            <a:endParaRPr lang="es-419" dirty="0" smtClean="0"/>
          </a:p>
          <a:p>
            <a:pPr lvl="1"/>
            <a:r>
              <a:rPr lang="es-419" dirty="0" smtClean="0"/>
              <a:t>Interface </a:t>
            </a:r>
            <a:r>
              <a:rPr lang="es-419" dirty="0" err="1" smtClean="0"/>
              <a:t>Segregation</a:t>
            </a:r>
            <a:endParaRPr lang="es-419" dirty="0" smtClean="0"/>
          </a:p>
          <a:p>
            <a:pPr lvl="1"/>
            <a:r>
              <a:rPr lang="es-419" dirty="0" err="1" smtClean="0"/>
              <a:t>Dependency</a:t>
            </a:r>
            <a:r>
              <a:rPr lang="es-419" dirty="0" smtClean="0"/>
              <a:t> </a:t>
            </a:r>
            <a:r>
              <a:rPr lang="es-419" dirty="0" err="1" smtClean="0"/>
              <a:t>Inversion</a:t>
            </a:r>
            <a:endParaRPr lang="en-US" dirty="0"/>
          </a:p>
        </p:txBody>
      </p:sp>
      <p:sp>
        <p:nvSpPr>
          <p:cNvPr id="3" name="Slide Number Placeholder 2"/>
          <p:cNvSpPr>
            <a:spLocks noGrp="1"/>
          </p:cNvSpPr>
          <p:nvPr>
            <p:ph type="sldNum" sz="quarter" idx="4294967295"/>
          </p:nvPr>
        </p:nvSpPr>
        <p:spPr>
          <a:xfrm>
            <a:off x="11595100" y="6678613"/>
            <a:ext cx="596900" cy="142875"/>
          </a:xfrm>
        </p:spPr>
        <p:txBody>
          <a:bodyPr/>
          <a:lstStyle/>
          <a:p>
            <a:fld id="{058DB212-BFA2-403F-85EF-DFD3FF6D973A}" type="slidenum">
              <a:rPr lang="en-ZA" smtClean="0"/>
              <a:pPr/>
              <a:t>7</a:t>
            </a:fld>
            <a:endParaRPr lang="en-ZA" dirty="0"/>
          </a:p>
        </p:txBody>
      </p:sp>
      <p:sp>
        <p:nvSpPr>
          <p:cNvPr id="5" name="Rectangle 4"/>
          <p:cNvSpPr/>
          <p:nvPr/>
        </p:nvSpPr>
        <p:spPr>
          <a:xfrm>
            <a:off x="247704" y="6294678"/>
            <a:ext cx="11473201" cy="307777"/>
          </a:xfrm>
          <a:prstGeom prst="rect">
            <a:avLst/>
          </a:prstGeom>
        </p:spPr>
        <p:txBody>
          <a:bodyPr wrap="square">
            <a:spAutoFit/>
          </a:bodyPr>
          <a:lstStyle/>
          <a:p>
            <a:r>
              <a:rPr lang="en-US" sz="1400" dirty="0">
                <a:hlinkClick r:id="rId2"/>
              </a:rPr>
              <a:t>https://www.amazon.com.mx/Software-Development-Principles-Patterns-Practices/dp/0135974445/</a:t>
            </a:r>
            <a:endParaRPr lang="en-US" sz="1400" dirty="0"/>
          </a:p>
        </p:txBody>
      </p:sp>
    </p:spTree>
    <p:extLst>
      <p:ext uri="{BB962C8B-B14F-4D97-AF65-F5344CB8AC3E}">
        <p14:creationId xmlns:p14="http://schemas.microsoft.com/office/powerpoint/2010/main" val="23694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419" dirty="0" smtClean="0">
                <a:solidFill>
                  <a:srgbClr val="FFC000"/>
                </a:solidFill>
              </a:rPr>
              <a:t>3.1 Single </a:t>
            </a:r>
            <a:r>
              <a:rPr lang="en-US" dirty="0" smtClean="0">
                <a:solidFill>
                  <a:srgbClr val="FFC000"/>
                </a:solidFill>
              </a:rPr>
              <a:t>Responsibility</a:t>
            </a:r>
            <a:r>
              <a:rPr lang="es-419" dirty="0" smtClean="0">
                <a:solidFill>
                  <a:srgbClr val="FFC000"/>
                </a:solidFill>
              </a:rPr>
              <a:t> (SRP)</a:t>
            </a:r>
            <a:endParaRPr lang="en-US" dirty="0">
              <a:solidFill>
                <a:srgbClr val="FFC000"/>
              </a:solidFill>
            </a:endParaRPr>
          </a:p>
        </p:txBody>
      </p:sp>
      <p:sp>
        <p:nvSpPr>
          <p:cNvPr id="3" name="Slide Number Placeholder 2"/>
          <p:cNvSpPr>
            <a:spLocks noGrp="1"/>
          </p:cNvSpPr>
          <p:nvPr>
            <p:ph type="sldNum" sz="quarter" idx="4294967295"/>
          </p:nvPr>
        </p:nvSpPr>
        <p:spPr>
          <a:xfrm>
            <a:off x="11595100" y="6678613"/>
            <a:ext cx="596900" cy="142875"/>
          </a:xfrm>
        </p:spPr>
        <p:txBody>
          <a:bodyPr/>
          <a:lstStyle/>
          <a:p>
            <a:fld id="{058DB212-BFA2-403F-85EF-DFD3FF6D973A}" type="slidenum">
              <a:rPr lang="en-ZA" smtClean="0"/>
              <a:pPr/>
              <a:t>8</a:t>
            </a:fld>
            <a:endParaRPr lang="en-ZA" dirty="0"/>
          </a:p>
        </p:txBody>
      </p:sp>
      <p:sp>
        <p:nvSpPr>
          <p:cNvPr id="5" name="Rectangle 4"/>
          <p:cNvSpPr/>
          <p:nvPr/>
        </p:nvSpPr>
        <p:spPr>
          <a:xfrm>
            <a:off x="360000" y="2847292"/>
            <a:ext cx="5293500" cy="369332"/>
          </a:xfrm>
          <a:prstGeom prst="rect">
            <a:avLst/>
          </a:prstGeom>
        </p:spPr>
        <p:txBody>
          <a:bodyPr wrap="none">
            <a:spAutoFit/>
          </a:bodyPr>
          <a:lstStyle/>
          <a:p>
            <a:r>
              <a:rPr lang="en-US" dirty="0" smtClean="0"/>
              <a:t>“A </a:t>
            </a:r>
            <a:r>
              <a:rPr lang="en-US" dirty="0"/>
              <a:t>class should have only one reason to change</a:t>
            </a:r>
            <a:r>
              <a:rPr lang="en-US" dirty="0" smtClean="0"/>
              <a:t>.” </a:t>
            </a:r>
            <a:endParaRPr lang="en-US" dirty="0"/>
          </a:p>
        </p:txBody>
      </p:sp>
      <p:pic>
        <p:nvPicPr>
          <p:cNvPr id="3074" name="Picture 2" descr="Resultado de imagen para srp princi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113" y="1111651"/>
            <a:ext cx="4958087" cy="495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15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419" dirty="0" smtClean="0">
                <a:solidFill>
                  <a:srgbClr val="FFC000"/>
                </a:solidFill>
              </a:rPr>
              <a:t>3.2 </a:t>
            </a:r>
            <a:r>
              <a:rPr lang="es-419" dirty="0" err="1" smtClean="0">
                <a:solidFill>
                  <a:srgbClr val="FFC000"/>
                </a:solidFill>
              </a:rPr>
              <a:t>Cohesion</a:t>
            </a:r>
            <a:endParaRPr lang="en-US" dirty="0">
              <a:solidFill>
                <a:srgbClr val="FFC000"/>
              </a:solidFill>
            </a:endParaRPr>
          </a:p>
        </p:txBody>
      </p:sp>
      <p:sp>
        <p:nvSpPr>
          <p:cNvPr id="7" name="Content Placeholder 6"/>
          <p:cNvSpPr>
            <a:spLocks noGrp="1"/>
          </p:cNvSpPr>
          <p:nvPr>
            <p:ph sz="half" idx="1"/>
          </p:nvPr>
        </p:nvSpPr>
        <p:spPr>
          <a:xfrm>
            <a:off x="360000" y="1980000"/>
            <a:ext cx="10831164" cy="831439"/>
          </a:xfrm>
        </p:spPr>
        <p:txBody>
          <a:bodyPr/>
          <a:lstStyle/>
          <a:p>
            <a:pPr marL="0" indent="0">
              <a:buNone/>
            </a:pPr>
            <a:r>
              <a:rPr lang="en-US" sz="3200" dirty="0" smtClean="0"/>
              <a:t>“The </a:t>
            </a:r>
            <a:r>
              <a:rPr lang="en-US" sz="3200" dirty="0"/>
              <a:t>functional relatedness of the elements of a </a:t>
            </a:r>
            <a:r>
              <a:rPr lang="en-US" sz="3200" dirty="0" smtClean="0"/>
              <a:t>module”</a:t>
            </a:r>
            <a:endParaRPr lang="en-US" sz="3200" dirty="0"/>
          </a:p>
        </p:txBody>
      </p:sp>
      <p:sp>
        <p:nvSpPr>
          <p:cNvPr id="3" name="Slide Number Placeholder 2"/>
          <p:cNvSpPr>
            <a:spLocks noGrp="1"/>
          </p:cNvSpPr>
          <p:nvPr>
            <p:ph type="sldNum" sz="quarter" idx="4294967295"/>
          </p:nvPr>
        </p:nvSpPr>
        <p:spPr>
          <a:xfrm>
            <a:off x="11595100" y="6678613"/>
            <a:ext cx="596900" cy="142875"/>
          </a:xfrm>
        </p:spPr>
        <p:txBody>
          <a:bodyPr/>
          <a:lstStyle/>
          <a:p>
            <a:fld id="{058DB212-BFA2-403F-85EF-DFD3FF6D973A}" type="slidenum">
              <a:rPr lang="en-ZA" smtClean="0"/>
              <a:pPr/>
              <a:t>9</a:t>
            </a:fld>
            <a:endParaRPr lang="en-ZA" dirty="0"/>
          </a:p>
        </p:txBody>
      </p:sp>
      <p:sp>
        <p:nvSpPr>
          <p:cNvPr id="8" name="Content Placeholder 6"/>
          <p:cNvSpPr>
            <a:spLocks noGrp="1"/>
          </p:cNvSpPr>
          <p:nvPr>
            <p:ph sz="half" idx="1"/>
          </p:nvPr>
        </p:nvSpPr>
        <p:spPr>
          <a:xfrm>
            <a:off x="360000" y="4616294"/>
            <a:ext cx="10831164" cy="706334"/>
          </a:xfrm>
        </p:spPr>
        <p:txBody>
          <a:bodyPr/>
          <a:lstStyle/>
          <a:p>
            <a:pPr marL="0" indent="0">
              <a:buNone/>
            </a:pPr>
            <a:r>
              <a:rPr lang="en-US" sz="3200" dirty="0" smtClean="0"/>
              <a:t>“The forces that cause a module to change”</a:t>
            </a:r>
            <a:endParaRPr lang="en-US" sz="3200" dirty="0"/>
          </a:p>
        </p:txBody>
      </p:sp>
    </p:spTree>
    <p:extLst>
      <p:ext uri="{BB962C8B-B14F-4D97-AF65-F5344CB8AC3E}">
        <p14:creationId xmlns:p14="http://schemas.microsoft.com/office/powerpoint/2010/main" val="3805857522"/>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BPL_Science Fair_SB - v7" id="{5C21205C-519C-4A9F-B53E-B01BF1365972}" vid="{0D2DFD3F-4D9A-4CAC-9654-5EA9CB3B9F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D4DFDF-91A1-4C00-9887-052702EB05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11956-AEAD-4A48-933E-56D654569E2F}">
  <ds:schemaRefs>
    <ds:schemaRef ds:uri="http://schemas.microsoft.com/office/2006/documentManagement/types"/>
    <ds:schemaRef ds:uri="6dc4bcd6-49db-4c07-9060-8acfc67cef9f"/>
    <ds:schemaRef ds:uri="fb0879af-3eba-417a-a55a-ffe6dcd6ca77"/>
    <ds:schemaRef ds:uri="http://purl.org/dc/dcmitype/"/>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s>
</ds:datastoreItem>
</file>

<file path=customXml/itemProps3.xml><?xml version="1.0" encoding="utf-8"?>
<ds:datastoreItem xmlns:ds="http://schemas.openxmlformats.org/officeDocument/2006/customXml" ds:itemID="{2B7723E8-CA11-4015-BC53-032B2FE2B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fair presentation</Template>
  <TotalTime>0</TotalTime>
  <Words>587</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Lucida Sans Typewriter</vt:lpstr>
      <vt:lpstr>Times New Roman</vt:lpstr>
      <vt:lpstr>Tw Cen MT</vt:lpstr>
      <vt:lpstr>Office Theme</vt:lpstr>
      <vt:lpstr>Pasa Tu Entrevista: SOLID (1/2)</vt:lpstr>
      <vt:lpstr>Jesus Flores</vt:lpstr>
      <vt:lpstr>Pasa Tu Entrevista: SOLID (1/2)</vt:lpstr>
      <vt:lpstr>Agenda</vt:lpstr>
      <vt:lpstr>SOLID</vt:lpstr>
      <vt:lpstr>PowerPoint Presentation</vt:lpstr>
      <vt:lpstr>SOLID - Overview</vt:lpstr>
      <vt:lpstr>3.1 Single Responsibility (SRP)</vt:lpstr>
      <vt:lpstr>3.2 Cohesion</vt:lpstr>
      <vt:lpstr>3.1 Single Responsibility (SRP)</vt:lpstr>
      <vt:lpstr>Demo</vt:lpstr>
      <vt:lpstr>3.2 Open/Closed (OCP)</vt:lpstr>
      <vt:lpstr>Client Awareness / Close for modification</vt:lpstr>
      <vt:lpstr>Extension Points / Open for extension</vt:lpstr>
      <vt:lpstr>3.3 Liskov Substitution (LSP)</vt:lpstr>
      <vt:lpstr>LSP</vt:lpstr>
      <vt:lpstr>LSP - Restrictions</vt:lpstr>
      <vt:lpstr>Preconditions can’t be strengthened in a subtype</vt:lpstr>
      <vt:lpstr>Postconditions can’t be weakened in a subtype </vt:lpstr>
      <vt:lpstr>Invariants of the supertype must be preserved in a subtype </vt:lpstr>
      <vt:lpstr>NotImplentedException()</vt:lpstr>
      <vt:lpstr>3.4 Interface Segregation (ISP)</vt:lpstr>
      <vt:lpstr>Before</vt:lpstr>
      <vt:lpstr>After</vt:lpstr>
      <vt:lpstr>3.5 Dependency Inversion (DIP)</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2018-12-07T15:36:02Z</dcterms:created>
  <dcterms:modified xsi:type="dcterms:W3CDTF">2019-05-28T20:29:19Z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