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7" r:id="rId14"/>
    <p:sldId id="268" r:id="rId15"/>
    <p:sldId id="269" r:id="rId16"/>
    <p:sldId id="271" r:id="rId17"/>
    <p:sldId id="270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2A3897E-C154-4A50-AC83-AB3B5078EDF1}" type="datetimeFigureOut">
              <a:rPr lang="en-GB" smtClean="0"/>
              <a:t>09/04/2017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4B550A-6283-44A8-B0B1-900C0F9B8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89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897E-C154-4A50-AC83-AB3B5078EDF1}" type="datetimeFigureOut">
              <a:rPr lang="en-GB" smtClean="0"/>
              <a:t>09/04/2017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550A-6283-44A8-B0B1-900C0F9B8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3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2A3897E-C154-4A50-AC83-AB3B5078EDF1}" type="datetimeFigureOut">
              <a:rPr lang="en-GB" smtClean="0"/>
              <a:t>09/04/2017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4B550A-6283-44A8-B0B1-900C0F9B8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09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897E-C154-4A50-AC83-AB3B5078EDF1}" type="datetimeFigureOut">
              <a:rPr lang="en-GB" smtClean="0"/>
              <a:t>09/04/2017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44B550A-6283-44A8-B0B1-900C0F9B8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32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2A3897E-C154-4A50-AC83-AB3B5078EDF1}" type="datetimeFigureOut">
              <a:rPr lang="en-GB" smtClean="0"/>
              <a:t>09/04/2017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4B550A-6283-44A8-B0B1-900C0F9B8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38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897E-C154-4A50-AC83-AB3B5078EDF1}" type="datetimeFigureOut">
              <a:rPr lang="en-GB" smtClean="0"/>
              <a:t>09/04/2017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550A-6283-44A8-B0B1-900C0F9B8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67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897E-C154-4A50-AC83-AB3B5078EDF1}" type="datetimeFigureOut">
              <a:rPr lang="en-GB" smtClean="0"/>
              <a:t>09/04/2017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550A-6283-44A8-B0B1-900C0F9B8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64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897E-C154-4A50-AC83-AB3B5078EDF1}" type="datetimeFigureOut">
              <a:rPr lang="en-GB" smtClean="0"/>
              <a:t>09/04/2017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550A-6283-44A8-B0B1-900C0F9B84A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66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897E-C154-4A50-AC83-AB3B5078EDF1}" type="datetimeFigureOut">
              <a:rPr lang="en-GB" smtClean="0"/>
              <a:t>09/04/2017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550A-6283-44A8-B0B1-900C0F9B8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06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2A3897E-C154-4A50-AC83-AB3B5078EDF1}" type="datetimeFigureOut">
              <a:rPr lang="en-GB" smtClean="0"/>
              <a:t>09/04/2017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4B550A-6283-44A8-B0B1-900C0F9B8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72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897E-C154-4A50-AC83-AB3B5078EDF1}" type="datetimeFigureOut">
              <a:rPr lang="en-GB" smtClean="0"/>
              <a:t>09/04/2017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550A-6283-44A8-B0B1-900C0F9B8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61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2A3897E-C154-4A50-AC83-AB3B5078EDF1}" type="datetimeFigureOut">
              <a:rPr lang="en-GB" smtClean="0"/>
              <a:t>09/04/2017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44B550A-6283-44A8-B0B1-900C0F9B84A9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243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 augmented reality debugging system for robot swarms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5441537" cy="590321"/>
          </a:xfrm>
        </p:spPr>
        <p:txBody>
          <a:bodyPr>
            <a:normAutofit/>
          </a:bodyPr>
          <a:lstStyle/>
          <a:p>
            <a:r>
              <a:rPr lang="en-GB" dirty="0" smtClean="0"/>
              <a:t>Alistair </a:t>
            </a:r>
            <a:r>
              <a:rPr lang="en-GB" dirty="0" smtClean="0"/>
              <a:t>Jewers</a:t>
            </a:r>
            <a:endParaRPr lang="en-GB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22731" y="2495445"/>
            <a:ext cx="5441537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Supervisor – </a:t>
            </a:r>
            <a:r>
              <a:rPr lang="en-GB" dirty="0" smtClean="0"/>
              <a:t>Alan Millard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65063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UI design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UI created using the popular </a:t>
            </a:r>
            <a:r>
              <a:rPr lang="en-GB" dirty="0" err="1" smtClean="0"/>
              <a:t>Qt</a:t>
            </a:r>
            <a:r>
              <a:rPr lang="en-GB" dirty="0" smtClean="0"/>
              <a:t> GUI framework</a:t>
            </a:r>
          </a:p>
          <a:p>
            <a:r>
              <a:rPr lang="en-GB" dirty="0" smtClean="0"/>
              <a:t>Video feed images are managed using </a:t>
            </a:r>
            <a:r>
              <a:rPr lang="en-GB" dirty="0" err="1" smtClean="0"/>
              <a:t>OpenCV</a:t>
            </a:r>
            <a:endParaRPr lang="en-GB" dirty="0" smtClean="0"/>
          </a:p>
          <a:p>
            <a:r>
              <a:rPr lang="en-GB" dirty="0" smtClean="0"/>
              <a:t>[ANNOTATED SCREENSHOT/LAYOUT DIAGRAM]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Design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1421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Application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Robot tracking and video feed augmentation are working</a:t>
            </a:r>
          </a:p>
          <a:p>
            <a:r>
              <a:rPr lang="en-GB" dirty="0" smtClean="0"/>
              <a:t>[SCREENSHOTS OF ROBOT TRACKING]</a:t>
            </a:r>
          </a:p>
          <a:p>
            <a:r>
              <a:rPr lang="en-GB" dirty="0" smtClean="0"/>
              <a:t>Implemented in C++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Progress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3539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Application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/>
              <a:t>Several data types implemented</a:t>
            </a:r>
          </a:p>
          <a:p>
            <a:r>
              <a:rPr lang="en-GB" dirty="0" smtClean="0"/>
              <a:t>[SCREENSHOTS OF EACH DATA TYPE</a:t>
            </a:r>
            <a:r>
              <a:rPr lang="en-GB" dirty="0"/>
              <a:t>]</a:t>
            </a:r>
            <a:endParaRPr lang="en-GB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Progress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8267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Robot Code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Simple networking code</a:t>
            </a:r>
          </a:p>
          <a:p>
            <a:r>
              <a:rPr lang="en-GB" dirty="0" smtClean="0"/>
              <a:t>Accessed through single-class API</a:t>
            </a:r>
          </a:p>
          <a:p>
            <a:r>
              <a:rPr lang="en-GB" dirty="0" smtClean="0"/>
              <a:t>Implemented in C++</a:t>
            </a:r>
          </a:p>
          <a:p>
            <a:r>
              <a:rPr lang="en-GB" dirty="0" smtClean="0"/>
              <a:t>Portable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Progress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5071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Remaining Features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[??]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Future 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8864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Testing and Evaluation Strategy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Formal testing work yet to be completed</a:t>
            </a:r>
          </a:p>
          <a:p>
            <a:pPr lvl="1"/>
            <a:r>
              <a:rPr lang="en-GB" dirty="0" smtClean="0"/>
              <a:t>Manual user interface testing</a:t>
            </a:r>
          </a:p>
          <a:p>
            <a:pPr lvl="1"/>
            <a:r>
              <a:rPr lang="en-GB" dirty="0" smtClean="0"/>
              <a:t>Unit testing of data model</a:t>
            </a:r>
          </a:p>
          <a:p>
            <a:pPr lvl="1"/>
            <a:r>
              <a:rPr lang="en-GB" dirty="0" smtClean="0"/>
              <a:t>Verification testing of the system as a whole</a:t>
            </a:r>
          </a:p>
          <a:p>
            <a:r>
              <a:rPr lang="en-GB" dirty="0" smtClean="0"/>
              <a:t>Evaluation through observed user trials</a:t>
            </a:r>
          </a:p>
          <a:p>
            <a:pPr lvl="1"/>
            <a:r>
              <a:rPr lang="en-GB" dirty="0" smtClean="0"/>
              <a:t>Users will be asked to monitor a swarm and attempt to solve a deliberate bug</a:t>
            </a:r>
          </a:p>
          <a:p>
            <a:pPr lvl="1"/>
            <a:r>
              <a:rPr lang="en-GB" dirty="0" smtClean="0"/>
              <a:t>Followed by a questionnaire about the system’s usability and design</a:t>
            </a:r>
          </a:p>
          <a:p>
            <a:pPr lvl="1"/>
            <a:endParaRPr lang="en-GB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Future 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1795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Potential future Development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1"/>
            <a:r>
              <a:rPr lang="en-GB" dirty="0" smtClean="0"/>
              <a:t>This system could be developed into a full swarm robotics research platform</a:t>
            </a:r>
          </a:p>
          <a:p>
            <a:pPr lvl="2"/>
            <a:r>
              <a:rPr lang="en-GB" dirty="0" smtClean="0"/>
              <a:t>Record and export data from swarm robotics experiments</a:t>
            </a:r>
          </a:p>
          <a:p>
            <a:pPr lvl="2"/>
            <a:r>
              <a:rPr lang="en-GB" dirty="0" smtClean="0"/>
              <a:t>Perform data processing and macro-level analysis in real time</a:t>
            </a:r>
          </a:p>
          <a:p>
            <a:pPr lvl="2"/>
            <a:r>
              <a:rPr lang="en-GB" dirty="0" smtClean="0"/>
              <a:t>Export video of experiment runs</a:t>
            </a:r>
          </a:p>
          <a:p>
            <a:pPr lvl="2"/>
            <a:r>
              <a:rPr lang="en-GB" dirty="0" smtClean="0"/>
              <a:t>Allow for bi-directional communication with the robots to send instructions</a:t>
            </a:r>
          </a:p>
          <a:p>
            <a:pPr lvl="1"/>
            <a:r>
              <a:rPr lang="en-GB" dirty="0" smtClean="0"/>
              <a:t>Extend to more robot platforms</a:t>
            </a:r>
          </a:p>
          <a:p>
            <a:pPr lvl="2"/>
            <a:r>
              <a:rPr lang="en-GB" dirty="0" smtClean="0"/>
              <a:t>The robot side code should be relatively easy to port to other robots</a:t>
            </a:r>
          </a:p>
          <a:p>
            <a:pPr lvl="2"/>
            <a:r>
              <a:rPr lang="en-GB" dirty="0" smtClean="0"/>
              <a:t>Implement support for Bluetooth as well as </a:t>
            </a:r>
            <a:r>
              <a:rPr lang="en-GB" dirty="0" err="1" smtClean="0"/>
              <a:t>WiFi</a:t>
            </a:r>
            <a:r>
              <a:rPr lang="en-GB" dirty="0" smtClean="0"/>
              <a:t> for data transfer</a:t>
            </a:r>
          </a:p>
          <a:p>
            <a:pPr lvl="1"/>
            <a:r>
              <a:rPr lang="en-GB" dirty="0" smtClean="0"/>
              <a:t>Ported to a more comprehensive AR platform</a:t>
            </a:r>
          </a:p>
          <a:p>
            <a:pPr lvl="2"/>
            <a:r>
              <a:rPr lang="en-GB" dirty="0" smtClean="0"/>
              <a:t>Microsoft </a:t>
            </a:r>
            <a:r>
              <a:rPr lang="en-GB" dirty="0" err="1" smtClean="0"/>
              <a:t>Holo</a:t>
            </a:r>
            <a:r>
              <a:rPr lang="en-GB" dirty="0" smtClean="0"/>
              <a:t>-lens integration would allow for more immersive human-robot interaction</a:t>
            </a:r>
            <a:endParaRPr lang="en-GB" dirty="0"/>
          </a:p>
          <a:p>
            <a:pPr marL="630000" lvl="2" indent="0">
              <a:buNone/>
            </a:pPr>
            <a:endParaRPr lang="en-GB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Future 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1723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1"/>
            <a:r>
              <a:rPr lang="en-GB" dirty="0" smtClean="0"/>
              <a:t>This system has been developed in order to tackle issues with debugging swarm robotics systems in real time</a:t>
            </a:r>
          </a:p>
          <a:p>
            <a:pPr lvl="1"/>
            <a:r>
              <a:rPr lang="en-GB" dirty="0" smtClean="0"/>
              <a:t>The implementation stage is almost complete, with testing and evaluation to begin soon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Conclusion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6500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 for Listening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GB" dirty="0" smtClean="0">
                <a:latin typeface="+mj-lt"/>
              </a:rPr>
              <a:t>Feel free to ask any questions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Conclusion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838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Swarm Robotics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Relatively new area of research</a:t>
            </a:r>
          </a:p>
          <a:p>
            <a:r>
              <a:rPr lang="en-GB" dirty="0" smtClean="0"/>
              <a:t>Specific kind of multi-robot system</a:t>
            </a:r>
          </a:p>
          <a:p>
            <a:r>
              <a:rPr lang="en-GB" dirty="0" smtClean="0"/>
              <a:t>Large number of relatively simple robots working together</a:t>
            </a:r>
          </a:p>
          <a:p>
            <a:r>
              <a:rPr lang="en-GB" dirty="0" smtClean="0"/>
              <a:t>Decentralised control - local information only</a:t>
            </a:r>
          </a:p>
          <a:p>
            <a:r>
              <a:rPr lang="en-GB" dirty="0" smtClean="0"/>
              <a:t>Originated from swarm intelligence and the study of social insects</a:t>
            </a:r>
          </a:p>
          <a:p>
            <a:r>
              <a:rPr lang="en-GB" dirty="0" smtClean="0"/>
              <a:t>Unique challenges in development and debugging</a:t>
            </a:r>
          </a:p>
          <a:p>
            <a:pPr lvl="1"/>
            <a:r>
              <a:rPr lang="en-GB" dirty="0" smtClean="0"/>
              <a:t>Large numbers of robots</a:t>
            </a:r>
          </a:p>
          <a:p>
            <a:pPr lvl="1"/>
            <a:r>
              <a:rPr lang="en-GB" dirty="0" smtClean="0"/>
              <a:t>No central information point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7645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Robotics debugging tools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Robotic systems differ from traditional software</a:t>
            </a:r>
          </a:p>
          <a:p>
            <a:pPr lvl="1"/>
            <a:r>
              <a:rPr lang="en-GB" dirty="0" smtClean="0"/>
              <a:t>Real world environment</a:t>
            </a:r>
          </a:p>
          <a:p>
            <a:pPr lvl="1"/>
            <a:r>
              <a:rPr lang="en-GB" dirty="0" smtClean="0"/>
              <a:t>Greater numbers of inputs</a:t>
            </a:r>
          </a:p>
          <a:p>
            <a:pPr lvl="1"/>
            <a:r>
              <a:rPr lang="en-GB" dirty="0" smtClean="0"/>
              <a:t>Wider ranges of possible input values</a:t>
            </a:r>
          </a:p>
          <a:p>
            <a:r>
              <a:rPr lang="en-GB" dirty="0" smtClean="0"/>
              <a:t>More difficult to isolate issues, reproduce faults, and fix bugs</a:t>
            </a:r>
          </a:p>
          <a:p>
            <a:r>
              <a:rPr lang="en-GB" dirty="0" smtClean="0"/>
              <a:t>Problem amplified when working with multi-robot systems such as swarms</a:t>
            </a:r>
          </a:p>
          <a:p>
            <a:r>
              <a:rPr lang="en-GB" dirty="0" smtClean="0"/>
              <a:t>Traditional text-based debugging tools not always sufficient</a:t>
            </a:r>
          </a:p>
          <a:p>
            <a:r>
              <a:rPr lang="en-GB" dirty="0" smtClean="0"/>
              <a:t>New tools needed to retrieve and display system information in real time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65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Augmented reality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AR presents new opportunities for robotics debugging</a:t>
            </a:r>
          </a:p>
          <a:p>
            <a:r>
              <a:rPr lang="en-GB" dirty="0" smtClean="0"/>
              <a:t>An augmented combines a real space and a digital one</a:t>
            </a:r>
          </a:p>
          <a:p>
            <a:r>
              <a:rPr lang="en-GB" dirty="0" smtClean="0"/>
              <a:t>Can be inherently understood by both humans and robots</a:t>
            </a:r>
          </a:p>
          <a:p>
            <a:r>
              <a:rPr lang="en-GB" dirty="0" smtClean="0"/>
              <a:t>Broadens the human-robot communication channel</a:t>
            </a:r>
          </a:p>
          <a:p>
            <a:r>
              <a:rPr lang="en-GB" dirty="0" smtClean="0"/>
              <a:t>Humans can parse physical spaces much faster than text or numbers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557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Project concept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Aims to create a software tool for monitoring and debugging robot swarms</a:t>
            </a:r>
          </a:p>
          <a:p>
            <a:r>
              <a:rPr lang="en-GB" dirty="0" smtClean="0"/>
              <a:t>Will incorporate a live video feed of the robots</a:t>
            </a:r>
          </a:p>
          <a:p>
            <a:r>
              <a:rPr lang="en-GB" dirty="0" smtClean="0"/>
              <a:t>Connect to the robots wirelessly and retrieve internal data</a:t>
            </a:r>
          </a:p>
          <a:p>
            <a:r>
              <a:rPr lang="en-GB" dirty="0" smtClean="0"/>
              <a:t>Augment the video feed with graphical representations of the retrieved </a:t>
            </a:r>
            <a:r>
              <a:rPr lang="en-GB" dirty="0" smtClean="0"/>
              <a:t>data</a:t>
            </a:r>
          </a:p>
          <a:p>
            <a:r>
              <a:rPr lang="en-GB" dirty="0" smtClean="0"/>
              <a:t>[IMAGE : (raw video image) + (robot emitting data) </a:t>
            </a:r>
            <a:r>
              <a:rPr lang="en-GB" dirty="0" smtClean="0">
                <a:sym typeface="Wingdings" panose="05000000000000000000" pitchFamily="2" charset="2"/>
              </a:rPr>
              <a:t> (augmented video)</a:t>
            </a:r>
            <a:endParaRPr lang="en-GB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6801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Hardware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Practical work carried out at the York Robotics Laboratory</a:t>
            </a:r>
            <a:r>
              <a:rPr lang="en-GB" smtClean="0"/>
              <a:t>, </a:t>
            </a:r>
            <a:r>
              <a:rPr lang="en-GB" smtClean="0"/>
              <a:t>on </a:t>
            </a:r>
            <a:r>
              <a:rPr lang="en-GB" dirty="0" err="1" smtClean="0"/>
              <a:t>Heslington</a:t>
            </a:r>
            <a:r>
              <a:rPr lang="en-GB" dirty="0" smtClean="0"/>
              <a:t> </a:t>
            </a:r>
            <a:r>
              <a:rPr lang="en-GB" dirty="0" smtClean="0"/>
              <a:t>East</a:t>
            </a:r>
          </a:p>
          <a:p>
            <a:r>
              <a:rPr lang="en-GB" dirty="0" smtClean="0"/>
              <a:t>Initial target robot platform is the ‘e-puck’ robot</a:t>
            </a:r>
          </a:p>
          <a:p>
            <a:pPr lvl="1"/>
            <a:r>
              <a:rPr lang="en-GB" dirty="0" smtClean="0"/>
              <a:t>Robotics education and research platform</a:t>
            </a:r>
          </a:p>
          <a:p>
            <a:pPr lvl="1"/>
            <a:r>
              <a:rPr lang="en-GB" dirty="0" smtClean="0"/>
              <a:t>Widely used in multi-robot and swarm research</a:t>
            </a:r>
          </a:p>
          <a:p>
            <a:pPr lvl="1"/>
            <a:r>
              <a:rPr lang="en-GB" dirty="0" smtClean="0"/>
              <a:t>Configured with a Linux extension board and </a:t>
            </a:r>
            <a:r>
              <a:rPr lang="en-GB" dirty="0" err="1" smtClean="0"/>
              <a:t>WiFi</a:t>
            </a:r>
            <a:r>
              <a:rPr lang="en-GB" dirty="0" smtClean="0"/>
              <a:t> adapter</a:t>
            </a:r>
          </a:p>
          <a:p>
            <a:r>
              <a:rPr lang="en-GB" dirty="0" smtClean="0"/>
              <a:t>Machine vision camera</a:t>
            </a:r>
          </a:p>
          <a:p>
            <a:pPr lvl="1"/>
            <a:r>
              <a:rPr lang="en-GB" dirty="0" smtClean="0"/>
              <a:t>Positioned directly above robot arena</a:t>
            </a:r>
          </a:p>
          <a:p>
            <a:r>
              <a:rPr lang="en-GB" dirty="0" smtClean="0"/>
              <a:t>Robots tracked using the ‘</a:t>
            </a:r>
            <a:r>
              <a:rPr lang="en-GB" dirty="0" err="1" smtClean="0"/>
              <a:t>ARuCo</a:t>
            </a:r>
            <a:r>
              <a:rPr lang="en-GB" dirty="0" smtClean="0"/>
              <a:t>’ tag detection system</a:t>
            </a:r>
          </a:p>
          <a:p>
            <a:endParaRPr lang="en-GB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BACKGROUND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462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Hardware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[HARDWARE SET UP IMAGES]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BACKGROUND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5527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System Architecture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General system architecture</a:t>
            </a:r>
          </a:p>
          <a:p>
            <a:r>
              <a:rPr lang="en-GB" dirty="0" smtClean="0"/>
              <a:t>[GENERAL SYSTEM ARCHITECTURE DIAGRAM]</a:t>
            </a:r>
          </a:p>
          <a:p>
            <a:r>
              <a:rPr lang="en-GB" dirty="0" smtClean="0"/>
              <a:t>Robots communicate data over </a:t>
            </a:r>
            <a:r>
              <a:rPr lang="en-GB" dirty="0" err="1" smtClean="0"/>
              <a:t>wifi</a:t>
            </a:r>
            <a:endParaRPr lang="en-GB" dirty="0" smtClean="0"/>
          </a:p>
          <a:p>
            <a:r>
              <a:rPr lang="en-GB" dirty="0" smtClean="0"/>
              <a:t>Camera sends images via Ethernet</a:t>
            </a:r>
          </a:p>
          <a:p>
            <a:r>
              <a:rPr lang="en-GB" dirty="0" smtClean="0"/>
              <a:t>Application formed of a server portion and a UI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Design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3735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software Architecture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b="1" dirty="0" smtClean="0"/>
              <a:t>M</a:t>
            </a:r>
            <a:r>
              <a:rPr lang="en-GB" dirty="0" smtClean="0"/>
              <a:t>odel </a:t>
            </a:r>
            <a:r>
              <a:rPr lang="en-GB" b="1" dirty="0" smtClean="0"/>
              <a:t>V</a:t>
            </a:r>
            <a:r>
              <a:rPr lang="en-GB" dirty="0" smtClean="0"/>
              <a:t>iew </a:t>
            </a:r>
            <a:r>
              <a:rPr lang="en-GB" b="1" dirty="0" smtClean="0"/>
              <a:t>C</a:t>
            </a:r>
            <a:r>
              <a:rPr lang="en-GB" dirty="0" smtClean="0"/>
              <a:t>ontroller architecture</a:t>
            </a:r>
          </a:p>
          <a:p>
            <a:r>
              <a:rPr lang="en-GB" dirty="0" smtClean="0"/>
              <a:t>[SOFTWARE ARCHITECTURE DIAGRAM]</a:t>
            </a:r>
          </a:p>
          <a:p>
            <a:r>
              <a:rPr lang="en-GB" dirty="0" smtClean="0"/>
              <a:t>Model stores data about the robot</a:t>
            </a:r>
          </a:p>
          <a:p>
            <a:r>
              <a:rPr lang="en-GB" dirty="0" smtClean="0"/>
              <a:t>View displays the data through the UI and augments the video image</a:t>
            </a:r>
          </a:p>
          <a:p>
            <a:r>
              <a:rPr lang="en-GB" dirty="0" smtClean="0"/>
              <a:t>Controller handles receiving data, updating the model and reading the camera</a:t>
            </a:r>
          </a:p>
          <a:p>
            <a:r>
              <a:rPr lang="en-GB" dirty="0" smtClean="0"/>
              <a:t>Application is threaded to improve performance</a:t>
            </a:r>
          </a:p>
          <a:p>
            <a:r>
              <a:rPr lang="en-GB" dirty="0" smtClean="0"/>
              <a:t>Modular design to improve future extensibility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Design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472825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142</TotalTime>
  <Words>669</Words>
  <Application>Microsoft Office PowerPoint</Application>
  <PresentationFormat>Widescreen</PresentationFormat>
  <Paragraphs>116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Gill Sans MT</vt:lpstr>
      <vt:lpstr>Wingdings</vt:lpstr>
      <vt:lpstr>Wingdings 2</vt:lpstr>
      <vt:lpstr>Dividend</vt:lpstr>
      <vt:lpstr>An augmented reality debugging system for robot swarms</vt:lpstr>
      <vt:lpstr>Swarm Robotics</vt:lpstr>
      <vt:lpstr>Robotics debugging tools</vt:lpstr>
      <vt:lpstr>Augmented reality</vt:lpstr>
      <vt:lpstr>Project concept</vt:lpstr>
      <vt:lpstr>Hardware</vt:lpstr>
      <vt:lpstr>Hardware</vt:lpstr>
      <vt:lpstr>System Architecture</vt:lpstr>
      <vt:lpstr>software Architecture</vt:lpstr>
      <vt:lpstr>UI design</vt:lpstr>
      <vt:lpstr>Application</vt:lpstr>
      <vt:lpstr>Application</vt:lpstr>
      <vt:lpstr>Robot Code</vt:lpstr>
      <vt:lpstr>Remaining Features</vt:lpstr>
      <vt:lpstr>Testing and Evaluation Strategy</vt:lpstr>
      <vt:lpstr>Potential future Development</vt:lpstr>
      <vt:lpstr>PowerPoint Presentation</vt:lpstr>
      <vt:lpstr>Thank you for Listening</vt:lpstr>
    </vt:vector>
  </TitlesOfParts>
  <Company>University of York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augmented reality debugging system for robot swarms</dc:title>
  <dc:creator>Ali Jewers</dc:creator>
  <cp:lastModifiedBy>Ali Jewers</cp:lastModifiedBy>
  <cp:revision>15</cp:revision>
  <dcterms:created xsi:type="dcterms:W3CDTF">2017-04-05T13:24:22Z</dcterms:created>
  <dcterms:modified xsi:type="dcterms:W3CDTF">2017-04-09T11:04:34Z</dcterms:modified>
</cp:coreProperties>
</file>