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284" r:id="rId5"/>
    <p:sldId id="35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285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holoviews" id="{A0471E5F-BFD1-4E83-B2C2-79FA1E04AAF8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14/11/2019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14/11/2019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14/11/2019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14/11/2019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14/11/2019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14/11/2019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5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4" y="3861049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46730" y="4859869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5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9120" y="4149081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interpolated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6" y="2852937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184232" y="2134598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statistics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1984" y="2132857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add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0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20" y="2487514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07494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sums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19464" y="2083089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modify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3064" y="2998694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What is total dose versus maximum temperature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for each patient?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70" y="5220106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Which patients had temperature &gt; 39,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and when?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6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82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40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column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names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2024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index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column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94492" y="4510862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produces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one per HTML table on page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9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Column names are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by default,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converted to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consistency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with running example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4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2" y="1205503"/>
            <a:ext cx="7962081" cy="5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3658" y="3142710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/>
            </a:r>
            <a:br>
              <a:rPr lang="nl-BE" dirty="0">
                <a:solidFill>
                  <a:prstClr val="black"/>
                </a:solidFill>
                <a:latin typeface="Calibri"/>
              </a:rPr>
            </a:b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3634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Creating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>
                    <a:solidFill>
                      <a:srgbClr val="FF0000"/>
                    </a:solidFill>
                    <a:latin typeface="Calibri"/>
                  </a:rPr>
                  <a:t>s</a:t>
                </a: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/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by hand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github.com/gjbex/Python-for-data-science/tree/master/source-code-/holoviews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bit.ly/2O8Zpex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852154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63753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plot tuple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of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x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and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y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/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values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03288" y="5013177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label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using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LaTeX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27649" y="5013177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two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not yet displayed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7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75521" y="224720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side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by side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2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4" y="176435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by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"bridge" between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pandas &amp;  </a:t>
                </a:r>
                <a:r>
                  <a:rPr lang="en-US" dirty="0" err="1">
                    <a:solidFill>
                      <a:srgbClr val="0070C0"/>
                    </a:solidFill>
                    <a:latin typeface="Calibri"/>
                  </a:rPr>
                  <a:t>HoloViews</a:t>
                </a:r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0" y="1340769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84033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key pairs,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gene, agent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04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plots,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one per key pair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</a:t>
            </a:r>
            <a:r>
              <a:rPr lang="en-US" dirty="0" smtClean="0"/>
              <a:t>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40217" y="3535513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3913" y="6080727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591" y="412020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2976394" y="3827448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96202" y="1990582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select parameters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nl-BE" dirty="0">
                  <a:solidFill>
                    <a:prstClr val="black"/>
                  </a:solidFill>
                  <a:latin typeface="Calibri"/>
                </a:rPr>
              </a:b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to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plot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from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menus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github.com/gjbex/Python-for-data-science/tree/master/source-code/regexes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 smtClean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 smtClean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 smtClean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 smtClean="0">
                <a:latin typeface="Lucida Sans" pitchFamily="34" charset="0"/>
                <a:cs typeface="Courier New" pitchFamily="49" charset="0"/>
              </a:rPr>
              <a:t>DNA containing AA or AACC: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[ACGT]*AA(CC)?[ACGT]*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 smtClean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 smtClean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_]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= one or more </a:t>
            </a:r>
            <a:r>
              <a:rPr lang="en-US" dirty="0" err="1" smtClean="0">
                <a:cs typeface="Courier New" pitchFamily="49" charset="0"/>
              </a:rPr>
              <a:t>repetions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i="1" dirty="0" smtClean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               =  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 …</a:t>
            </a:r>
            <a:br>
              <a:rPr lang="en-US" dirty="0" smtClean="0"/>
            </a:br>
            <a:r>
              <a:rPr lang="en-US" dirty="0" smtClean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well-suited for data science</a:t>
            </a:r>
          </a:p>
          <a:p>
            <a:pPr lvl="1"/>
            <a:r>
              <a:rPr lang="en-US" dirty="0" smtClean="0"/>
              <a:t>terse, interpreted language  prototyping, fast development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easy to access information</a:t>
            </a:r>
          </a:p>
          <a:p>
            <a:pPr lvl="2"/>
            <a:r>
              <a:rPr lang="en-US" dirty="0" smtClean="0"/>
              <a:t>text-based information: regular expressions, CSV</a:t>
            </a:r>
          </a:p>
          <a:p>
            <a:pPr lvl="2"/>
            <a:r>
              <a:rPr lang="en-US" dirty="0" smtClean="0"/>
              <a:t>web-based information: beautiful soup</a:t>
            </a:r>
          </a:p>
          <a:p>
            <a:pPr lvl="2"/>
            <a:r>
              <a:rPr lang="en-US" dirty="0" smtClean="0"/>
              <a:t>relational databases: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easy to represent information: pandas</a:t>
            </a:r>
          </a:p>
          <a:p>
            <a:pPr lvl="1"/>
            <a:r>
              <a:rPr lang="en-US" dirty="0" smtClean="0"/>
              <a:t>easy to visualize information: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endParaRPr lang="en-US" dirty="0" smtClean="0"/>
          </a:p>
          <a:p>
            <a:pPr lvl="1"/>
            <a:r>
              <a:rPr lang="en-US" dirty="0" smtClean="0"/>
              <a:t>go-to language for </a:t>
            </a:r>
            <a:r>
              <a:rPr lang="en-US" dirty="0" err="1" smtClean="0"/>
              <a:t>machne</a:t>
            </a:r>
            <a:r>
              <a:rPr lang="en-US" dirty="0" smtClean="0"/>
              <a:t> learning: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PyTorch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examples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tring of digits only: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 smtClean="0"/>
              <a:t>: matches empty string at start of string, or after new line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/>
              <a:t>: matches empty string at end of string, or before new line</a:t>
            </a:r>
          </a:p>
          <a:p>
            <a:r>
              <a:rPr lang="en-US" dirty="0" smtClean="0"/>
              <a:t>Year in 20</a:t>
            </a:r>
            <a:r>
              <a:rPr lang="en-US" baseline="30000" dirty="0" smtClean="0"/>
              <a:t>th</a:t>
            </a:r>
            <a:r>
              <a:rPr lang="en-US" dirty="0" smtClean="0"/>
              <a:t> or 21</a:t>
            </a:r>
            <a:r>
              <a:rPr lang="en-US" baseline="30000" dirty="0" smtClean="0"/>
              <a:t>st</a:t>
            </a:r>
            <a:r>
              <a:rPr lang="en-US" dirty="0" smtClean="0"/>
              <a:t> century: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\b(?:19|20)]\d{2}\b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 smtClean="0"/>
              <a:t>: </a:t>
            </a:r>
            <a:r>
              <a:rPr lang="en-US" dirty="0"/>
              <a:t>matches empty </a:t>
            </a:r>
            <a:r>
              <a:rPr lang="en-US" dirty="0" smtClean="0"/>
              <a:t>string at "word" boundary</a:t>
            </a:r>
          </a:p>
          <a:p>
            <a:r>
              <a:rPr lang="en-US" dirty="0" smtClean="0"/>
              <a:t>Words starting, but not ending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 smtClean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anchors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anchors match empty string</a:t>
            </a:r>
          </a:p>
          <a:p>
            <a:r>
              <a:rPr lang="en-US" dirty="0" smtClean="0"/>
              <a:t>At start of 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 smtClean="0"/>
              <a:t>At end of 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 smtClean="0"/>
              <a:t>At start of string, or after newline: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 smtClean="0"/>
              <a:t>At end of string, or before newline: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 smtClean="0"/>
              <a:t>Before or after alphanumeric sequence: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 smtClean="0"/>
              <a:t>Within </a:t>
            </a:r>
            <a:r>
              <a:rPr lang="en-US" dirty="0"/>
              <a:t>alphanumeric sequence: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github.com/gjbex/Python-for-data-science/tree/master/source-code/pandas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robust to name groups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Even better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regular expression harder to read?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47528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87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688289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group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robust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github.com/gjbex/Python-for-data-science/tree/master/source-code/db-access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{temp:.1f}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http://www.ntu.edu.sg/home/ehchua/programming/sql/relational_database_design.html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scraping:</a:t>
            </a:r>
            <a:br>
              <a:rPr lang="en-US" dirty="0" smtClean="0"/>
            </a:br>
            <a:r>
              <a:rPr lang="en-US" dirty="0" smtClean="0"/>
              <a:t>gathering data from the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github.com/gjbex/Python-for-data-science/tree/master/source-code/web-scraping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Caveat: web scraping code is brittle, typically not robust against</a:t>
            </a:r>
          </a:p>
          <a:p>
            <a:pPr lvl="1"/>
            <a:r>
              <a:rPr lang="en-US" dirty="0" smtClean="0"/>
              <a:t>page layout changes (unless proper use of CSS)</a:t>
            </a:r>
          </a:p>
          <a:p>
            <a:pPr lvl="1"/>
            <a:r>
              <a:rPr lang="en-US" dirty="0" smtClean="0"/>
              <a:t>page content changes</a:t>
            </a:r>
          </a:p>
          <a:p>
            <a:pPr lvl="1"/>
            <a:r>
              <a:rPr lang="en-US" dirty="0" smtClean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Many frameworks available, here </a:t>
            </a:r>
            <a:r>
              <a:rPr lang="en-US" dirty="0" smtClean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 smtClean="0"/>
              <a:t>However, for tables only, consider </a:t>
            </a:r>
            <a:r>
              <a:rPr lang="en-US" dirty="0" smtClean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page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Cook soup out of opened page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Eat soup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All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Element content,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</a:t>
            </a:r>
            <a:r>
              <a:rPr lang="en-US" dirty="0" smtClean="0">
                <a:cs typeface="Courier New" panose="02070309020205020404" pitchFamily="49" charset="0"/>
              </a:rPr>
              <a:t>attribute, </a:t>
            </a:r>
            <a:r>
              <a:rPr lang="en-US" dirty="0">
                <a:cs typeface="Courier New" panose="02070309020205020404" pitchFamily="49" charset="0"/>
              </a:rPr>
              <a:t>e.g</a:t>
            </a:r>
            <a:r>
              <a:rPr lang="en-US" dirty="0" smtClean="0">
                <a:cs typeface="Courier New" panose="02070309020205020404" pitchFamily="49" charset="0"/>
              </a:rPr>
              <a:t>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print('a element: {0}'.format(a))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github.com/gjbex/Python-for-data-science/tree/master/source-code/gis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pPr lvl="1"/>
            <a:r>
              <a:rPr lang="en-US" dirty="0" err="1" smtClean="0"/>
              <a:t>GeoTIFF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Fiona, </a:t>
            </a:r>
            <a:r>
              <a:rPr lang="en-US" dirty="0" err="1" smtClean="0"/>
              <a:t>gdal</a:t>
            </a:r>
            <a:endParaRPr lang="en-US" dirty="0" smtClean="0"/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Shapely, </a:t>
            </a:r>
            <a:r>
              <a:rPr lang="en-US" dirty="0" err="1" smtClean="0"/>
              <a:t>GeoPandas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2104604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Folium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 smtClean="0"/>
              <a:t>: collection of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 smtClean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 smtClean="0">
                <a:cs typeface="Courier New" panose="02070309020205020404" pitchFamily="49" charset="0"/>
              </a:rPr>
              <a:t>: "mean" position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0D,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1D</a:t>
            </a:r>
          </a:p>
          <a:p>
            <a:pPr lvl="1"/>
            <a:r>
              <a:rPr lang="en-US" dirty="0" smtClean="0"/>
              <a:t>buffer operation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island</a:t>
            </a:r>
          </a:p>
          <a:p>
            <a:pPr lvl="1"/>
            <a:r>
              <a:rPr lang="en-US" dirty="0" smtClean="0"/>
              <a:t>create coast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create lake contour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check whether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 smtClean="0"/>
              <a:t>create island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 smtClean="0"/>
              <a:t>Create cities</a:t>
            </a:r>
          </a:p>
          <a:p>
            <a:pPr lvl="1"/>
            <a:r>
              <a:rPr lang="en-US" dirty="0" smtClean="0"/>
              <a:t>create city position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 smtClean="0"/>
              <a:t>extend proportional to size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 smtClean="0"/>
              <a:t>Create roads</a:t>
            </a:r>
          </a:p>
          <a:p>
            <a:pPr lvl="1"/>
            <a:r>
              <a:rPr lang="en-US" dirty="0" smtClean="0"/>
              <a:t>create road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 between cities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other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pPr lvl="1"/>
            <a:r>
              <a:rPr lang="en-US" dirty="0" smtClean="0"/>
              <a:t>rectangle, sides parallel to axes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point at given distance from point along a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4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8904" y="6453337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: shape files &amp;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GeoJSON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Coordinate reference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: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selection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Shapely operations,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 smtClean="0">
                <a:sym typeface="Symbol" panose="05050102010706020507" pitchFamily="18" charset="2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Overlay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 dissolve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GIS information based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 data, e.g., satellite imagery</a:t>
            </a:r>
          </a:p>
          <a:p>
            <a:pPr lvl="1"/>
            <a:r>
              <a:rPr lang="en-US" dirty="0" smtClean="0"/>
              <a:t>TIFF image file</a:t>
            </a:r>
          </a:p>
          <a:p>
            <a:pPr lvl="2"/>
            <a:r>
              <a:rPr lang="en-US" dirty="0" smtClean="0"/>
              <a:t>1 or more raster bands</a:t>
            </a:r>
          </a:p>
          <a:p>
            <a:pPr lvl="1"/>
            <a:r>
              <a:rPr lang="en-US" dirty="0" smtClean="0"/>
              <a:t>meta-data in tags</a:t>
            </a:r>
          </a:p>
          <a:p>
            <a:pPr lvl="2"/>
            <a:r>
              <a:rPr lang="en-US" dirty="0" smtClean="0"/>
              <a:t>coordinate reference system</a:t>
            </a:r>
          </a:p>
          <a:p>
            <a:pPr lvl="2"/>
            <a:r>
              <a:rPr lang="en-US" dirty="0" err="1" smtClean="0"/>
              <a:t>geotransform</a:t>
            </a:r>
            <a:endParaRPr lang="en-US" dirty="0" smtClean="0"/>
          </a:p>
          <a:p>
            <a:r>
              <a:rPr lang="en-US" dirty="0" smtClean="0"/>
              <a:t>I/O: GDAL library with Python wrapper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&amp; read </a:t>
            </a:r>
            <a:r>
              <a:rPr lang="en-US" dirty="0" err="1" smtClean="0"/>
              <a:t>GeoTIFF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Number raster bands: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Raster band as </a:t>
            </a:r>
            <a:r>
              <a:rPr lang="en-US" dirty="0" err="1" smtClean="0">
                <a:cs typeface="Courier New" panose="02070309020205020404" pitchFamily="49" charset="0"/>
              </a:rPr>
              <a:t>numpy</a:t>
            </a:r>
            <a:r>
              <a:rPr lang="en-US" dirty="0" smtClean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Geo-transform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732789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226035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8097328" y="4770408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projection/geo-transform</a:t>
            </a:r>
          </a:p>
          <a:p>
            <a:endParaRPr lang="en-US" dirty="0"/>
          </a:p>
          <a:p>
            <a:r>
              <a:rPr lang="en-US" dirty="0" smtClean="0"/>
              <a:t>Write </a:t>
            </a:r>
            <a:r>
              <a:rPr lang="en-US" dirty="0" err="1" smtClean="0"/>
              <a:t>numpy</a:t>
            </a:r>
            <a:r>
              <a:rPr lang="en-US" dirty="0" smtClean="0"/>
              <a:t> array data</a:t>
            </a:r>
          </a:p>
          <a:p>
            <a:endParaRPr lang="en-US" dirty="0"/>
          </a:p>
          <a:p>
            <a:r>
              <a:rPr lang="en-US" dirty="0" smtClean="0"/>
              <a:t>Flush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GeoTIFF</a:t>
            </a:r>
            <a:r>
              <a:rPr lang="en-US" dirty="0" smtClean="0"/>
              <a:t> geo-transformation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Geo-transformation: pixels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2082600" imgH="609480" progId="Equation.3">
                  <p:embed/>
                </p:oleObj>
              </mc:Choice>
              <mc:Fallback>
                <p:oleObj name="Equation" r:id="rId3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3466800" imgH="634680" progId="Equation.3">
                  <p:embed/>
                </p:oleObj>
              </mc:Choice>
              <mc:Fallback>
                <p:oleObj name="Equation" r:id="rId5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2717640" imgH="228600" progId="Equation.3">
                  <p:embed/>
                </p:oleObj>
              </mc:Choice>
              <mc:Fallback>
                <p:oleObj name="Equation" r:id="rId7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dirty="0">
                <a:hlinkClick r:id="rId2"/>
              </a:rPr>
              <a:t>http://python-visualization.github.io/folium/docs-master/</a:t>
            </a:r>
            <a:r>
              <a:rPr lang="en-US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dirty="0">
                <a:hlinkClick r:id="rId4"/>
              </a:rPr>
              <a:t>http://geopandas.org/index.html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GIS &amp; </a:t>
            </a:r>
            <a:r>
              <a:rPr lang="en-US" dirty="0"/>
              <a:t>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 smtClean="0"/>
              <a:t>Editing/displaying </a:t>
            </a:r>
            <a:r>
              <a:rPr lang="en-US" dirty="0" err="1" smtClean="0"/>
              <a:t>GeoJSON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smtClean="0"/>
              <a:t>GIS data sources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3827</Words>
  <Application>Microsoft Office PowerPoint</Application>
  <PresentationFormat>Widescreen</PresentationFormat>
  <Paragraphs>948</Paragraphs>
  <Slides>99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9" baseType="lpstr">
      <vt:lpstr>Arial</vt:lpstr>
      <vt:lpstr>Calibri</vt:lpstr>
      <vt:lpstr>Calibri Light</vt:lpstr>
      <vt:lpstr>Courier New</vt:lpstr>
      <vt:lpstr>Lucida Sans</vt:lpstr>
      <vt:lpstr>Symbol</vt:lpstr>
      <vt:lpstr>Wingdings</vt:lpstr>
      <vt:lpstr>Office Theme</vt:lpstr>
      <vt:lpstr>1_Office Theme</vt:lpstr>
      <vt:lpstr>Equation</vt:lpstr>
      <vt:lpstr>Python for data science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7</cp:revision>
  <dcterms:created xsi:type="dcterms:W3CDTF">2019-11-13T06:24:38Z</dcterms:created>
  <dcterms:modified xsi:type="dcterms:W3CDTF">2019-11-14T07:45:33Z</dcterms:modified>
</cp:coreProperties>
</file>