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55" r:id="rId4"/>
    <p:sldId id="284" r:id="rId5"/>
    <p:sldId id="354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285" r:id="rId59"/>
    <p:sldId id="286" r:id="rId60"/>
    <p:sldId id="287" r:id="rId61"/>
    <p:sldId id="288" r:id="rId62"/>
    <p:sldId id="289" r:id="rId63"/>
    <p:sldId id="290" r:id="rId64"/>
    <p:sldId id="291" r:id="rId65"/>
    <p:sldId id="292" r:id="rId66"/>
    <p:sldId id="293" r:id="rId67"/>
    <p:sldId id="294" r:id="rId68"/>
    <p:sldId id="295" r:id="rId69"/>
    <p:sldId id="296" r:id="rId70"/>
    <p:sldId id="297" r:id="rId71"/>
    <p:sldId id="298" r:id="rId72"/>
    <p:sldId id="299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8C6464-C521-4B74-A7E4-98CD5EB65368}">
          <p14:sldIdLst>
            <p14:sldId id="256"/>
            <p14:sldId id="355"/>
            <p14:sldId id="284"/>
            <p14:sldId id="354"/>
          </p14:sldIdLst>
        </p14:section>
        <p14:section name="pandas" id="{BE975CE5-18D5-4CCE-86C7-3C0BB9730D61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holoviews" id="{A0471E5F-BFD1-4E83-B2C2-79FA1E04AAF8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regular expressions" id="{CAD819BF-EAB7-4983-921A-65553CD80A8D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relational database access" id="{2D588D07-9BAB-44AA-AD2A-BEB82052CA27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web scraping" id="{51873645-6943-4870-938E-C3D09DEDBA45}">
          <p14:sldIdLst>
            <p14:sldId id="326"/>
            <p14:sldId id="327"/>
            <p14:sldId id="328"/>
            <p14:sldId id="329"/>
          </p14:sldIdLst>
        </p14:section>
        <p14:section name="graphical information systems" id="{A00FFC44-4537-4F33-A80E-66A46A634EC9}">
          <p14:sldIdLst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9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6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35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3548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2119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7942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05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2/12/2019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1307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2/12/2019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58714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2/12/2019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081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246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39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3514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7707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496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2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8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2019-12-02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8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2019-12-02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2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2019-12-02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0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43661-B08D-4017-93C8-D8B174BFC141}" type="datetimeFigureOut">
              <a:rPr lang="en-US" smtClean="0"/>
              <a:t>2019-12-02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3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535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O8Zpex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regexes" TargetMode="Externa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pandas" TargetMode="Externa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patricktriest.com/you-should-learn-regex/" TargetMode="External"/><Relationship Id="rId2" Type="http://schemas.openxmlformats.org/officeDocument/2006/relationships/hyperlink" Target="http://docs.python.org/3/howto/regex.html" TargetMode="Externa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db-access" TargetMode="Externa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tu.edu.sg/home/ehchua/programming/sql/relational_database_design.html" TargetMode="Externa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web-scraping" TargetMode="External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gis" TargetMode="Externa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5.wmf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hyperlink" Target="http://gisgeography.com/best-free-gis-data-sources-raster-vector/" TargetMode="External"/><Relationship Id="rId3" Type="http://schemas.openxmlformats.org/officeDocument/2006/relationships/hyperlink" Target="https://shapely.readthedocs.io/en/latest/" TargetMode="External"/><Relationship Id="rId7" Type="http://schemas.openxmlformats.org/officeDocument/2006/relationships/hyperlink" Target="http://geojson.io/" TargetMode="External"/><Relationship Id="rId2" Type="http://schemas.openxmlformats.org/officeDocument/2006/relationships/hyperlink" Target="http://python-visualization.github.io/folium/docs-master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toblerity.org/fiona/index.html" TargetMode="External"/><Relationship Id="rId5" Type="http://schemas.openxmlformats.org/officeDocument/2006/relationships/hyperlink" Target="https://macwright.org/2012/10/31/gis-with-python-shapely-fiona.html" TargetMode="External"/><Relationship Id="rId4" Type="http://schemas.openxmlformats.org/officeDocument/2006/relationships/hyperlink" Target="http://geopandas.org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5953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834" y="3861049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3446730" y="4859869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missing value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52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data: </a:t>
            </a:r>
            <a:r>
              <a:rPr lang="en-US" dirty="0" err="1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99120" y="4149081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interpolated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value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produce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good to experiment</a:t>
            </a:r>
          </a:p>
          <a:p>
            <a:pPr lvl="1"/>
            <a:r>
              <a:rPr lang="en-US" dirty="0"/>
              <a:t>bad for performance/memory usage</a:t>
            </a:r>
          </a:p>
          <a:p>
            <a:r>
              <a:rPr lang="en-US" dirty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17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466" y="2852937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8184232" y="2134598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compute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statistics</a:t>
                </a:r>
                <a:endParaRPr lang="nl-BE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51984" y="2132857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add column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700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320" y="2487514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9007494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compute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sums</a:t>
                </a:r>
                <a:endParaRPr lang="nl-BE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19464" y="2083089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modify column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51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43064" y="2998694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What is total dose versus maximum temperature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for each patient?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1670" y="5220106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Which patients had temperature &gt; 39,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and when?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062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682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340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column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names</a:t>
                </a:r>
                <a:endParaRPr lang="nl-BE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12024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index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column</a:t>
                </a:r>
                <a:endParaRPr lang="nl-BE" dirty="0">
                  <a:solidFill>
                    <a:srgbClr val="0070C0"/>
                  </a:solidFill>
                  <a:latin typeface="Calibri"/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294492" y="4510862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produces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of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one per HTML table on page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79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Column names are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by default,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converted to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for consistency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with running example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840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782" y="1205503"/>
            <a:ext cx="7962081" cy="524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86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53658" y="3142710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Note:</a:t>
            </a:r>
            <a:br>
              <a:rPr lang="nl-BE" dirty="0">
                <a:solidFill>
                  <a:prstClr val="black"/>
                </a:solidFill>
                <a:latin typeface="Calibri"/>
              </a:rPr>
            </a:b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83634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Creating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>
                    <a:solidFill>
                      <a:srgbClr val="FF0000"/>
                    </a:solidFill>
                    <a:latin typeface="Calibri"/>
                  </a:rPr>
                  <a:t>s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by hand</a:t>
                </a:r>
                <a:endParaRPr lang="nl-BE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900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https://github.com/gjbex/Python-for-data-science/tree/master/source-code-/holoviews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114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http://bit.ly/2O8Zpex</a:t>
            </a:r>
            <a:r>
              <a:rPr lang="en-US" sz="4000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for exploratory data visualization</a:t>
            </a:r>
          </a:p>
          <a:p>
            <a:pPr lvl="1"/>
            <a:r>
              <a:rPr lang="en-US" dirty="0"/>
              <a:t>Easy to create overlays</a:t>
            </a:r>
          </a:p>
          <a:p>
            <a:pPr lvl="1"/>
            <a:r>
              <a:rPr lang="en-US" dirty="0"/>
              <a:t>Parameter exploration</a:t>
            </a:r>
          </a:p>
          <a:p>
            <a:pPr lvl="2"/>
            <a:r>
              <a:rPr lang="en-US" dirty="0" err="1"/>
              <a:t>GridSpace</a:t>
            </a:r>
            <a:endParaRPr lang="en-US" dirty="0"/>
          </a:p>
          <a:p>
            <a:pPr lvl="2"/>
            <a:r>
              <a:rPr lang="en-US" dirty="0" err="1"/>
              <a:t>HoloMap</a:t>
            </a:r>
            <a:endParaRPr lang="en-US" dirty="0"/>
          </a:p>
          <a:p>
            <a:pPr lvl="1"/>
            <a:r>
              <a:rPr lang="en-US" dirty="0"/>
              <a:t>Interfaces with </a:t>
            </a:r>
            <a:r>
              <a:rPr lang="en-US" dirty="0" err="1"/>
              <a:t>numpy</a:t>
            </a:r>
            <a:r>
              <a:rPr lang="en-US" dirty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with/explore data, </a:t>
            </a:r>
            <a:r>
              <a:rPr lang="en-US" dirty="0" err="1">
                <a:cs typeface="Courier New" panose="02070309020205020404" pitchFamily="49" charset="0"/>
              </a:rPr>
              <a:t>jupyter</a:t>
            </a:r>
            <a:r>
              <a:rPr lang="en-US" dirty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>
                <a:cs typeface="Courier New" panose="02070309020205020404" pitchFamily="49" charset="0"/>
              </a:rPr>
              <a:t> for complex things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03913" y="2845386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95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Plotting 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9" y="2852154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863753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plot tuple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of </a:t>
              </a:r>
              <a:r>
                <a:rPr lang="en-US" i="1" dirty="0">
                  <a:solidFill>
                    <a:srgbClr val="0070C0"/>
                  </a:solidFill>
                  <a:latin typeface="Calibri"/>
                </a:rPr>
                <a:t>x</a:t>
              </a:r>
              <a:r>
                <a:rPr lang="en-US" dirty="0">
                  <a:solidFill>
                    <a:srgbClr val="0070C0"/>
                  </a:solidFill>
                  <a:latin typeface="Calibri"/>
                </a:rPr>
                <a:t> and </a:t>
              </a:r>
              <a:r>
                <a:rPr lang="en-US" i="1" dirty="0">
                  <a:solidFill>
                    <a:srgbClr val="0070C0"/>
                  </a:solidFill>
                  <a:latin typeface="Calibri"/>
                </a:rPr>
                <a:t>y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values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914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5303288" y="5013177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label plots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using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LaTeX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27649" y="5013177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create two plots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not yet displayed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877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775521" y="2247200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combine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plots side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by side</a:t>
                </a:r>
                <a:endParaRPr lang="nl-BE" dirty="0">
                  <a:solidFill>
                    <a:srgbClr val="0070C0"/>
                  </a:solidFill>
                  <a:latin typeface="Calibr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529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7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26184" y="1764350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combine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plots by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20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&amp; </a:t>
            </a:r>
            <a:r>
              <a:rPr lang="en-US" dirty="0" err="1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00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</a:t>
            </a:r>
            <a:r>
              <a:rPr lang="en-US" dirty="0" err="1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26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"bridge" between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pandas &amp;  </a:t>
                </a:r>
                <a:r>
                  <a:rPr lang="en-US" dirty="0" err="1">
                    <a:solidFill>
                      <a:srgbClr val="0070C0"/>
                    </a:solidFill>
                    <a:latin typeface="Calibri"/>
                  </a:rPr>
                  <a:t>HoloViews</a:t>
                </a:r>
                <a:endParaRPr lang="en-US" dirty="0">
                  <a:solidFill>
                    <a:srgbClr val="0070C0"/>
                  </a:solidFill>
                  <a:latin typeface="Calibr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5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000" y="1340769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960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796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5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84033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create key pairs,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gene, agent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104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create plots,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one per key pair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229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27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5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Oval 3"/>
          <p:cNvSpPr/>
          <p:nvPr/>
        </p:nvSpPr>
        <p:spPr>
          <a:xfrm>
            <a:off x="8040217" y="3535513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03913" y="6080727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28591" y="412020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 rot="16200000">
            <a:off x="2976394" y="3827448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896202" y="1990582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select parameters</a:t>
              </a:r>
              <a:br>
                <a:rPr lang="nl-BE" dirty="0">
                  <a:solidFill>
                    <a:prstClr val="black"/>
                  </a:solidFill>
                  <a:latin typeface="Calibri"/>
                </a:rPr>
              </a:br>
              <a:r>
                <a:rPr lang="nl-BE" dirty="0" err="1">
                  <a:solidFill>
                    <a:prstClr val="black"/>
                  </a:solidFill>
                  <a:latin typeface="Calibri"/>
                </a:rPr>
                <a:t>to</a:t>
              </a:r>
              <a:r>
                <a:rPr lang="nl-BE" dirty="0">
                  <a:solidFill>
                    <a:prstClr val="black"/>
                  </a:solidFill>
                  <a:latin typeface="Calibri"/>
                </a:rPr>
                <a:t> plot </a:t>
              </a:r>
              <a:r>
                <a:rPr lang="nl-BE" dirty="0" err="1">
                  <a:solidFill>
                    <a:prstClr val="black"/>
                  </a:solidFill>
                  <a:latin typeface="Calibri"/>
                </a:rPr>
                <a:t>from</a:t>
              </a:r>
              <a:r>
                <a:rPr lang="nl-BE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nl-BE" dirty="0" err="1">
                  <a:solidFill>
                    <a:prstClr val="black"/>
                  </a:solidFill>
                  <a:latin typeface="Calibri"/>
                </a:rPr>
                <a:t>menus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14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strings:</a:t>
            </a:r>
            <a:br>
              <a:rPr lang="en-US" dirty="0"/>
            </a:br>
            <a:r>
              <a:rPr lang="en-US" dirty="0"/>
              <a:t>Python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https://github.com/gjbex/Python-for-data-science/tree/master/source-code/regexes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9394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21" y="6021289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156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0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 {A, C, G, T, AA, AC,…,GAATTCAA,…}</a:t>
            </a:r>
            <a:endParaRPr lang="en-US" sz="2300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 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{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A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C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,…, </a:t>
            </a:r>
            <a:r>
              <a:rPr lang="en-US" sz="2300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A, CGT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GGAT,…}</a:t>
            </a:r>
            <a:endParaRPr lang="en-US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 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{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TAT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A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A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TAT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C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,.., C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G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TAT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GT,..}</a:t>
            </a:r>
          </a:p>
          <a:p>
            <a:r>
              <a:rPr lang="en-US" dirty="0">
                <a:latin typeface="Lucida Sans" pitchFamily="34" charset="0"/>
                <a:cs typeface="Courier New" pitchFamily="49" charset="0"/>
              </a:rPr>
              <a:t>DNA containing AA or AACC: [ACGT]*AA(CC)?[ACGT]*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= zero or one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 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{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 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AACC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 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A, C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 C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AACC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,…, AGAT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AACC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TTA}</a:t>
            </a:r>
            <a:endParaRPr lang="en-US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05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Belgian phone number: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= one or more </a:t>
            </a:r>
            <a:r>
              <a:rPr lang="en-US" dirty="0" err="1">
                <a:cs typeface="Courier New" pitchFamily="49" charset="0"/>
              </a:rPr>
              <a:t>repetions</a:t>
            </a:r>
            <a:r>
              <a:rPr lang="en-US" dirty="0">
                <a:cs typeface="Courier New" pitchFamily="49" charset="0"/>
              </a:rPr>
              <a:t> of </a:t>
            </a:r>
            <a:r>
              <a:rPr lang="en-US" i="1" dirty="0"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  <a:endParaRPr lang="en-US" i="1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00257" y="5366710"/>
            <a:ext cx="189667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use this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 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69914" y="582246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542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189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               =  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929" y="5910372"/>
            <a:ext cx="724294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Note: strings are Unicode, so, e.g.,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\d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matches numerals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   in any script,  not only Arabic numerals</a:t>
            </a:r>
          </a:p>
        </p:txBody>
      </p:sp>
    </p:spTree>
    <p:extLst>
      <p:ext uri="{BB962C8B-B14F-4D97-AF65-F5344CB8AC3E}">
        <p14:creationId xmlns:p14="http://schemas.microsoft.com/office/powerpoint/2010/main" val="9127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3684" y="5775648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491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863" y="341676"/>
            <a:ext cx="8229600" cy="1143000"/>
          </a:xfrm>
        </p:spPr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 …</a:t>
            </a:r>
            <a:br>
              <a:rPr lang="en-US" dirty="0"/>
            </a:br>
            <a:r>
              <a:rPr lang="en-US" dirty="0"/>
              <a:t>    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88088" y="304533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7808" y="2445175"/>
            <a:ext cx="4374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'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'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54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well-suited for data science</a:t>
            </a:r>
          </a:p>
          <a:p>
            <a:pPr lvl="1"/>
            <a:r>
              <a:rPr lang="en-US" dirty="0"/>
              <a:t>terse, interpreted language  prototyping, fast development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easy to access information</a:t>
            </a:r>
          </a:p>
          <a:p>
            <a:pPr lvl="2"/>
            <a:r>
              <a:rPr lang="en-US" dirty="0"/>
              <a:t>text-based information: regular expressions, CSV</a:t>
            </a:r>
          </a:p>
          <a:p>
            <a:pPr lvl="2"/>
            <a:r>
              <a:rPr lang="en-US" dirty="0"/>
              <a:t>web-based information: beautiful soup</a:t>
            </a:r>
          </a:p>
          <a:p>
            <a:pPr lvl="2"/>
            <a:r>
              <a:rPr lang="en-US" dirty="0"/>
              <a:t>relational databases: </a:t>
            </a:r>
            <a:r>
              <a:rPr lang="en-US" dirty="0" err="1"/>
              <a:t>SQLalchemy</a:t>
            </a:r>
            <a:endParaRPr lang="en-US" dirty="0"/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easy to represent information: pandas</a:t>
            </a:r>
          </a:p>
          <a:p>
            <a:pPr lvl="1"/>
            <a:r>
              <a:rPr lang="en-US" dirty="0"/>
              <a:t>easy to visualize information: </a:t>
            </a:r>
            <a:r>
              <a:rPr lang="en-US" dirty="0" err="1"/>
              <a:t>seaborn</a:t>
            </a:r>
            <a:r>
              <a:rPr lang="en-US" dirty="0"/>
              <a:t>, </a:t>
            </a:r>
            <a:r>
              <a:rPr lang="en-US" dirty="0" err="1"/>
              <a:t>holoviews</a:t>
            </a:r>
            <a:endParaRPr lang="en-US" dirty="0"/>
          </a:p>
          <a:p>
            <a:pPr lvl="1"/>
            <a:r>
              <a:rPr lang="en-US" dirty="0"/>
              <a:t>go-to language for </a:t>
            </a:r>
            <a:r>
              <a:rPr lang="en-US" dirty="0" err="1"/>
              <a:t>machne</a:t>
            </a:r>
            <a:r>
              <a:rPr lang="en-US" dirty="0"/>
              <a:t> learning: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159328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48128" y="2636913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  <a:latin typeface="Calibri"/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55654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libri"/>
              </a:rPr>
              <a:t>Oops!</a:t>
            </a:r>
            <a:endParaRPr lang="nl-BE" sz="28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8890" y="5355214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a parser for context free language, or,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better still, use Python's </a:t>
            </a:r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551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examples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of digits only: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^\d+$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/>
              <a:t>: matches empty string at start of string, or after new line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/>
              <a:t>: matches empty string at end of string, or before new line</a:t>
            </a:r>
          </a:p>
          <a:p>
            <a:r>
              <a:rPr lang="en-US" dirty="0"/>
              <a:t>Year in 20</a:t>
            </a:r>
            <a:r>
              <a:rPr lang="en-US" baseline="30000" dirty="0"/>
              <a:t>th</a:t>
            </a:r>
            <a:r>
              <a:rPr lang="en-US" dirty="0"/>
              <a:t> or 21</a:t>
            </a:r>
            <a:r>
              <a:rPr lang="en-US" baseline="30000" dirty="0"/>
              <a:t>st</a:t>
            </a:r>
            <a:r>
              <a:rPr lang="en-US" dirty="0"/>
              <a:t> century: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\b(?:19|20)]\d{2}\b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  <a:r>
              <a:rPr lang="en-US" dirty="0"/>
              <a:t>: matches empty string at "word" boundary</a:t>
            </a:r>
          </a:p>
          <a:p>
            <a:r>
              <a:rPr lang="en-US" dirty="0"/>
              <a:t>Words starting, but not ending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  <a:r>
              <a:rPr lang="en-US" dirty="0"/>
              <a:t>: matches empty string in "word"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57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anchors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anchors match empty string</a:t>
            </a:r>
          </a:p>
          <a:p>
            <a:r>
              <a:rPr lang="en-US" dirty="0"/>
              <a:t>At start of string: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\A</a:t>
            </a:r>
          </a:p>
          <a:p>
            <a:r>
              <a:rPr lang="en-US" dirty="0"/>
              <a:t>At end of string: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\Z</a:t>
            </a:r>
          </a:p>
          <a:p>
            <a:r>
              <a:rPr lang="en-US" dirty="0"/>
              <a:t>At start of string, or after newline: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</a:p>
          <a:p>
            <a:r>
              <a:rPr lang="en-US" dirty="0"/>
              <a:t>At end of string, or before newline: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US" dirty="0"/>
              <a:t>Before or after alphanumeric sequence: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</a:p>
          <a:p>
            <a:r>
              <a:rPr lang="en-US" dirty="0"/>
              <a:t>Within alphanumeric sequence: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15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matching</a:t>
            </a:r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match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567608" y="2852937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(r'&lt;.+&gt;', '&lt;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&gt;') is not None)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(r'&lt;.+&gt;', 'data: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&gt;') is not None)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567608" y="5661249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(r'&lt;.+&gt;', 'data: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&gt;') is not None)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896201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Import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248129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Use raw Python strings, i.e.,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for regular expressions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981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Yet more strings: raw string, e.g.,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/>
              <a:t>     versus 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/>
              <a:t>versus</a:t>
            </a:r>
            <a:br>
              <a:rPr lang="en-US" dirty="0"/>
            </a:br>
            <a:r>
              <a:rPr lang="en-US" b="1" dirty="0" err="1">
                <a:solidFill>
                  <a:srgbClr val="C00000"/>
                </a:solidFill>
              </a:rPr>
              <a:t>r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7609" y="4111913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print('hello\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+world!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print('hello\\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72065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'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' is just a regular character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 a raw string,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very convenient for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regular expressions!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48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Ignoring case</a:t>
            </a:r>
          </a:p>
          <a:p>
            <a:pPr lvl="1"/>
            <a:r>
              <a:rPr lang="en-US" dirty="0"/>
              <a:t>E.g., match DNA,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cumbersome, error prone, hard to read!</a:t>
            </a:r>
          </a:p>
          <a:p>
            <a:pPr lvl="1"/>
            <a:r>
              <a:rPr lang="en-US" dirty="0"/>
              <a:t>Better: use original pattern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/>
              <a:t>, but match while ignoring case, i.e.,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/>
              <a:t> (or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/>
              <a:t>) modifier</a:t>
            </a:r>
            <a:br>
              <a:rPr lang="en-US" dirty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dirty="0"/>
            </a:br>
            <a:r>
              <a:rPr lang="en-US" dirty="0"/>
              <a:t>or</a:t>
            </a:r>
            <a:br>
              <a:rPr lang="en-US" dirty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359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readable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Sophisticated regular expressions are hard to read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r'0[1-9]\d?/[1-9]\d{5,6}'</a:t>
            </a:r>
          </a:p>
          <a:p>
            <a:r>
              <a:rPr lang="en-US" dirty="0"/>
              <a:t>Reformat as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[1-9]\d?      # area codes: 1-2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[1-9]\d{5,6}  # 6 or 7 digits for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/>
          </a:p>
          <a:p>
            <a:r>
              <a:rPr lang="en-US" dirty="0">
                <a:cs typeface="Courier New" pitchFamily="49" charset="0"/>
              </a:rPr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>
                <a:cs typeface="Courier New" pitchFamily="49" charset="0"/>
              </a:rPr>
              <a:t> (or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>
                <a:cs typeface="Courier New" pitchFamily="49" charset="0"/>
              </a:rPr>
              <a:t>) modifier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723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use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Do use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(r'0[1-9]\d?/[1-9]\d{5,6}')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88089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compiled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regular expression object,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reused many times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744072" y="1340769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Regular expression may be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evaluated many times</a:t>
              </a:r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544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Substantial performance benefit!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58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extracting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Part(s) of regular expressions can be captured</a:t>
            </a:r>
          </a:p>
          <a:p>
            <a:pPr lvl="1"/>
            <a:r>
              <a:rPr lang="en-US" dirty="0"/>
              <a:t>Example: regular expression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(\w+)</a:t>
            </a:r>
            <a:br>
              <a:rPr lang="en-US" dirty="0"/>
            </a:br>
            <a:r>
              <a:rPr lang="en-US" dirty="0"/>
              <a:t>if matched against</a:t>
            </a:r>
          </a:p>
          <a:p>
            <a:pPr lvl="2"/>
            <a:r>
              <a:rPr lang="en-US" dirty="0"/>
              <a:t>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/>
              <a:t>',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/>
              <a:t>' is captured</a:t>
            </a:r>
          </a:p>
          <a:p>
            <a:pPr lvl="2"/>
            <a:r>
              <a:rPr lang="en-US" dirty="0"/>
              <a:t>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/>
              <a:t>',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/>
              <a:t>' is captured</a:t>
            </a:r>
          </a:p>
          <a:p>
            <a:pPr lvl="1"/>
            <a:r>
              <a:rPr lang="en-US" dirty="0"/>
              <a:t>Use match object returned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/>
              <a:t> 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7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(\w+)', 'begin data')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print('{1} {0}s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(2)))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begins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8072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03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group 1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8904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774672" y="5085185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671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Capturing vs.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confuse grouping and capturing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/>
              <a:t>: syntactic grouping for operator priority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/>
              <a:t>: capturing, use partial match later</a:t>
            </a:r>
          </a:p>
          <a:p>
            <a:r>
              <a:rPr lang="en-US" dirty="0"/>
              <a:t>Capturing instead of grouping will work, but is slower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248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https://github.com/gjbex/Python-for-data-science/tree/master/source-code/pandas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43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More robust to name groups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Even better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However, regular expression harder to read?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2132856"/>
            <a:ext cx="776687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?P&lt;event&gt;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?P&lt;name&gt;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\w+)',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'begin data')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print('{1} {0}s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'event'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'name'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begins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028872"/>
            <a:ext cx="790472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(r'(?P&lt;event&gt;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(?P&lt;name&gt;\w+)',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'begin data')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'{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('name')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{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('event')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}s here')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begins here</a:t>
            </a:r>
          </a:p>
        </p:txBody>
      </p:sp>
    </p:spTree>
    <p:extLst>
      <p:ext uri="{BB962C8B-B14F-4D97-AF65-F5344CB8AC3E}">
        <p14:creationId xmlns:p14="http://schemas.microsoft.com/office/powerpoint/2010/main" val="49648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repetitions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Match sequences that code for </a:t>
            </a:r>
            <a:r>
              <a:rPr lang="en-US" dirty="0" err="1"/>
              <a:t>leucine</a:t>
            </a:r>
            <a:r>
              <a:rPr lang="en-US" dirty="0"/>
              <a:t> (codons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Match sequences that code for </a:t>
            </a:r>
            <a:r>
              <a:rPr lang="en-US" dirty="0" err="1"/>
              <a:t>leucine</a:t>
            </a:r>
            <a:r>
              <a:rPr lang="en-US" dirty="0"/>
              <a:t> twice with the exact same codon, at most 5 codons apart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UU[AG]|CU[ACGU]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leucine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(?:[ACGU]{3}){,5}?   # codons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leucine</a:t>
            </a:r>
            <a:br>
              <a:rPr lang="en-US" dirty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847528" y="4509121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Repetition of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087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  <a:latin typeface="Calibri"/>
                </a:rPr>
                <a:t>Note: non-greedy match operator!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195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extracting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all words from a text</a:t>
            </a:r>
            <a:br>
              <a:rPr lang="en-US" dirty="0"/>
            </a:br>
            <a:r>
              <a:rPr lang="en-US" dirty="0"/>
              <a:t>  '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/>
              <a:t>'</a:t>
            </a:r>
          </a:p>
          <a:p>
            <a:r>
              <a:rPr lang="en-US" dirty="0"/>
              <a:t>Pattern for word: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>
                <a:cs typeface="Courier New" pitchFamily="49" charset="0"/>
              </a:rPr>
              <a:t> returns list of all matches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0012" y="5325016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(r'[A-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-z]+', 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print(m)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['This', 'is', 'a', 'short', 'text', 'It', 'has', 'words']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836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extracting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Splitting a string on a delimiter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/>
              <a:t>Pattern for delimiter: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79016" y="3812848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'a ; list; of  ;  words  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parts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print(parts)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['a', 'list', 'of', 'words']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67737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&gt;&gt;&gt; parts = map(lambda x: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(';'))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&gt;&gt;&gt; print(list(parts))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['a', 'list', 'of', 'words']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or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852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should 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17,13.3,AGCGT,-1.4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/>
              <a:t>Pattern for values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, replace by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/>
              <a:t> replaces all occurrences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9016" y="4869161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'17,13.3,AGCGT,-1.4'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result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(r'([^,]+)', r"'\1'", 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print(result)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688289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Corresponds to</a:t>
              </a:r>
            </a:p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group(1)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2207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485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group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robust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2348880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'17,13.3,AGCGT,-1.4'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result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'(?P&lt;item&gt;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[^,]+)', r"'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(?P=item)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'", 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print(result)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</p:spTree>
    <p:extLst>
      <p:ext uri="{BB962C8B-B14F-4D97-AF65-F5344CB8AC3E}">
        <p14:creationId xmlns:p14="http://schemas.microsoft.com/office/powerpoint/2010/main" val="56342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 how-to</a:t>
            </a:r>
            <a:br>
              <a:rPr lang="en-US" dirty="0"/>
            </a:br>
            <a:r>
              <a:rPr lang="en-US" sz="2000" dirty="0">
                <a:hlinkClick r:id="rId2"/>
              </a:rPr>
              <a:t>http://docs.python.org/3/howto/regex.html</a:t>
            </a:r>
            <a:endParaRPr lang="en-US" sz="2000" dirty="0"/>
          </a:p>
          <a:p>
            <a:r>
              <a:rPr lang="en-US" sz="2800" dirty="0"/>
              <a:t>You should learn regex</a:t>
            </a:r>
            <a:br>
              <a:rPr lang="en-US" sz="2800" dirty="0"/>
            </a:br>
            <a:r>
              <a:rPr lang="en-US" sz="2000" dirty="0">
                <a:hlinkClick r:id="rId3"/>
              </a:rPr>
              <a:t>https://blog.patricktriest.com/you-should-learn-regex/</a:t>
            </a:r>
            <a:r>
              <a:rPr lang="en-US" sz="2800" dirty="0"/>
              <a:t> </a:t>
            </a: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43898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databases:</a:t>
            </a:r>
            <a:br>
              <a:rPr lang="en-US" dirty="0"/>
            </a:br>
            <a:r>
              <a:rPr lang="en-US" dirty="0"/>
              <a:t>Python DB API &amp; </a:t>
            </a:r>
            <a:r>
              <a:rPr lang="en-US" dirty="0" err="1"/>
              <a:t>SQLAlchemy</a:t>
            </a:r>
            <a:r>
              <a:rPr lang="en-US" dirty="0"/>
              <a:t> 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https://github.com/gjbex/Python-for-data-science/tree/master/source-code/db-access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11031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Relational databases:</a:t>
            </a:r>
          </a:p>
          <a:p>
            <a:pPr lvl="1"/>
            <a:r>
              <a:rPr lang="en-US" dirty="0"/>
              <a:t>great to store structured data, table-oriented</a:t>
            </a:r>
          </a:p>
          <a:p>
            <a:pPr lvl="1"/>
            <a:r>
              <a:rPr lang="en-US" dirty="0"/>
              <a:t>can be accessed easily via command line, programming language, GUI</a:t>
            </a:r>
          </a:p>
          <a:p>
            <a:pPr lvl="1"/>
            <a:r>
              <a:rPr lang="en-US" dirty="0"/>
              <a:t>can be queried using </a:t>
            </a:r>
            <a:r>
              <a:rPr lang="en-US" dirty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/>
              <a:t>examples: MySQL, </a:t>
            </a:r>
            <a:r>
              <a:rPr lang="en-US" dirty="0" err="1"/>
              <a:t>PostgreSQL</a:t>
            </a:r>
            <a:r>
              <a:rPr lang="en-US" dirty="0"/>
              <a:t>, Oracle, DB2, SQLite3,…</a:t>
            </a:r>
          </a:p>
          <a:p>
            <a:r>
              <a:rPr lang="en-US" dirty="0"/>
              <a:t>Using DB from Python via standard interface</a:t>
            </a:r>
          </a:p>
          <a:p>
            <a:pPr lvl="1"/>
            <a:r>
              <a:rPr lang="en-US" dirty="0"/>
              <a:t>Support for sqlite3 built-in, ok for simple applications</a:t>
            </a:r>
          </a:p>
          <a:p>
            <a:r>
              <a:rPr lang="en-US" dirty="0"/>
              <a:t>For non-trivial stuff, use </a:t>
            </a:r>
            <a:r>
              <a:rPr lang="en-US" dirty="0" err="1"/>
              <a:t>SQLAlchemy</a:t>
            </a:r>
            <a:endParaRPr lang="en-US" dirty="0"/>
          </a:p>
          <a:p>
            <a:pPr lvl="1"/>
            <a:r>
              <a:rPr lang="en-US" dirty="0"/>
              <a:t>Object-relational mapping (ORM)</a:t>
            </a:r>
          </a:p>
          <a:p>
            <a:pPr lvl="1"/>
            <a:r>
              <a:rPr lang="en-US" dirty="0"/>
              <a:t>Connectors to many RDBMS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718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8480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table to store data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Store data</a:t>
            </a:r>
          </a:p>
          <a:p>
            <a:endParaRPr lang="en-US" dirty="0"/>
          </a:p>
          <a:p>
            <a:r>
              <a:rPr lang="en-US" dirty="0"/>
              <a:t>Query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Modify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8" y="2066474"/>
            <a:ext cx="7344816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REAL   NOT NULL);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3561680"/>
            <a:ext cx="7416824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'London'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7568" y="4581129"/>
            <a:ext cx="7488832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7568" y="6124621"/>
            <a:ext cx="748883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'St. Petersburg'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'Leningrad'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666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Library for data science</a:t>
            </a:r>
          </a:p>
          <a:p>
            <a:pPr lvl="1"/>
            <a:r>
              <a:rPr lang="en-US" dirty="0"/>
              <a:t>defines </a:t>
            </a:r>
            <a:r>
              <a:rPr lang="en-US" dirty="0" err="1"/>
              <a:t>datastructures</a:t>
            </a:r>
            <a:endParaRPr lang="en-US" dirty="0"/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cs typeface="Courier New" panose="02070309020205020404" pitchFamily="49" charset="0"/>
              </a:rPr>
              <a:t> (2D)</a:t>
            </a:r>
          </a:p>
          <a:p>
            <a:pPr lvl="1"/>
            <a:r>
              <a:rPr lang="en-US" dirty="0"/>
              <a:t>defines algorithms</a:t>
            </a:r>
          </a:p>
          <a:p>
            <a:pPr lvl="2"/>
            <a:r>
              <a:rPr lang="en-US" dirty="0"/>
              <a:t>selection</a:t>
            </a:r>
          </a:p>
          <a:p>
            <a:pPr lvl="2"/>
            <a:r>
              <a:rPr lang="en-US" dirty="0"/>
              <a:t>pivot tables</a:t>
            </a:r>
          </a:p>
          <a:p>
            <a:pPr lvl="1"/>
            <a:r>
              <a:rPr lang="en-US" dirty="0"/>
              <a:t>defines utilities</a:t>
            </a:r>
          </a:p>
          <a:p>
            <a:pPr lvl="2"/>
            <a:r>
              <a:rPr lang="en-US" dirty="0"/>
              <a:t>visualization,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Backed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Nice to experiment with data, </a:t>
            </a:r>
            <a:r>
              <a:rPr lang="en-US" dirty="0" err="1">
                <a:cs typeface="Courier New" panose="02070309020205020404" pitchFamily="49" charset="0"/>
              </a:rPr>
              <a:t>jupyter</a:t>
            </a:r>
            <a:r>
              <a:rPr lang="en-US" dirty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68209" y="3485501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R </a:t>
            </a:r>
            <a:r>
              <a:rPr lang="en-US" sz="2800" dirty="0" err="1">
                <a:solidFill>
                  <a:prstClr val="black"/>
                </a:solidFill>
                <a:latin typeface="Calibri"/>
              </a:rPr>
              <a:t>dataframes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for Python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663953" y="2557354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pandas as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5593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DB access: inserting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a database &amp; create cursor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Insert data tuples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3933057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7" name="Group 9"/>
          <p:cNvGrpSpPr/>
          <p:nvPr/>
        </p:nvGrpSpPr>
        <p:grpSpPr>
          <a:xfrm>
            <a:off x="5087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libri"/>
                </a:rPr>
                <a:t>tuple</a:t>
              </a:r>
              <a:endParaRPr lang="en-US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603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DB access: querying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average temperature for period per city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 = sqlite3.connect('weather-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63858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SQLAlchemy</a:t>
            </a:r>
            <a:r>
              <a:rPr lang="en-US" dirty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204865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=False, unique=True)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81728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class attribute 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column definition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807973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class 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table</a:t>
              </a: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7022288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column properties</a:t>
              </a:r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03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  <a:latin typeface="Calibri"/>
                </a:rPr>
                <a:t>object attributes</a:t>
              </a: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617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city = relationship(City)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7022288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column properties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1981728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relationship for ORM queries</a:t>
              </a: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936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table constraint</a:t>
              </a: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674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interact, create engine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tables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engine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:///{0}'.format(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7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(engine)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1250" y="4941169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That's it!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695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engine, session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engine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:///{0}'.format(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engine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9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['New York', 'Leningrad', 'Paris']: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city = City(name=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9309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SQLAlchemy</a:t>
            </a:r>
            <a:r>
              <a:rPr lang="en-US" dirty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348880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city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temperature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measuree_temperature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measurement = Measurement(time=date,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temperature=temperature,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6600057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use actual object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857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Queries as method calls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2348881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3995773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measurements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.join('city')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36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join on relationship</a:t>
              </a: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960097" y="5863056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SELECT * FROM … WHERE …</a:t>
              </a: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6079716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class 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table</a:t>
              </a: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624520" y="5733257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  <a:latin typeface="Calibri"/>
                </a:rPr>
                <a:t>Note: class attributes!!!</a:t>
              </a: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2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object attribute(s)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2276872"/>
            <a:ext cx="87849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leningrad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.filter(City.name == 'Leningrad')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.one()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leningrad.name = 'Saint Petersburg'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3431705" y="4005064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don't forget commit!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600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{temp:.1f} C'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0812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2261196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1990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ORM "hides" database interaction</a:t>
            </a:r>
          </a:p>
          <a:p>
            <a:pPr lvl="1"/>
            <a:r>
              <a:rPr lang="en-US" dirty="0"/>
              <a:t>Easy to be inefficient</a:t>
            </a:r>
          </a:p>
          <a:p>
            <a:pPr lvl="1"/>
            <a:r>
              <a:rPr lang="en-US" dirty="0"/>
              <a:t>Object creation takes time</a:t>
            </a:r>
          </a:p>
          <a:p>
            <a:pPr lvl="1"/>
            <a:r>
              <a:rPr lang="en-US" dirty="0"/>
              <a:t>Can consume a lot of memory</a:t>
            </a:r>
          </a:p>
          <a:p>
            <a:pPr lvl="1"/>
            <a:r>
              <a:rPr lang="en-US" dirty="0"/>
              <a:t>Still necessary to understand</a:t>
            </a:r>
          </a:p>
          <a:p>
            <a:pPr lvl="2"/>
            <a:r>
              <a:rPr lang="en-US" dirty="0"/>
              <a:t>Relational model</a:t>
            </a:r>
          </a:p>
          <a:p>
            <a:pPr lvl="2"/>
            <a:r>
              <a:rPr lang="en-US" dirty="0"/>
              <a:t>How RDBMS works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40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reading: 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relational database design</a:t>
            </a:r>
            <a:br>
              <a:rPr lang="en-US" dirty="0"/>
            </a:br>
            <a:r>
              <a:rPr lang="en-US" sz="1600" dirty="0">
                <a:hlinkClick r:id="rId2"/>
              </a:rPr>
              <a:t>http://www.ntu.edu.sg/home/ehchua/programming/sql/relational_database_design.html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74530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scraping:</a:t>
            </a:r>
            <a:br>
              <a:rPr lang="en-US" dirty="0"/>
            </a:br>
            <a:r>
              <a:rPr lang="en-US" dirty="0"/>
              <a:t>gathering data from the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https://github.com/gjbex/Python-for-data-science/tree/master/source-code/web-scraping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91177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Caveat: web scraping code is brittle, typically not robust against</a:t>
            </a:r>
          </a:p>
          <a:p>
            <a:pPr lvl="1"/>
            <a:r>
              <a:rPr lang="en-US" dirty="0"/>
              <a:t>page layout changes (unless proper use of CSS)</a:t>
            </a:r>
          </a:p>
          <a:p>
            <a:pPr lvl="1"/>
            <a:r>
              <a:rPr lang="en-US" dirty="0"/>
              <a:t>page content changes</a:t>
            </a:r>
          </a:p>
          <a:p>
            <a:pPr lvl="1"/>
            <a:r>
              <a:rPr lang="en-US" dirty="0"/>
              <a:t>site redesign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Many frameworks available, here </a:t>
            </a:r>
            <a:r>
              <a:rPr lang="en-US" dirty="0">
                <a:solidFill>
                  <a:srgbClr val="C00000"/>
                </a:solidFill>
              </a:rPr>
              <a:t>Beautiful Soup</a:t>
            </a:r>
          </a:p>
          <a:p>
            <a:r>
              <a:rPr lang="en-US" dirty="0"/>
              <a:t>However, for tables only, consider </a:t>
            </a:r>
            <a:r>
              <a:rPr lang="en-US" dirty="0">
                <a:solidFill>
                  <a:srgbClr val="C00000"/>
                </a:solidFill>
              </a:rPr>
              <a:t>pandas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7036" y="4149080"/>
            <a:ext cx="812940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site APIs (e.g., REST interface) whenever available!</a:t>
            </a:r>
          </a:p>
        </p:txBody>
      </p:sp>
    </p:spTree>
    <p:extLst>
      <p:ext uri="{BB962C8B-B14F-4D97-AF65-F5344CB8AC3E}">
        <p14:creationId xmlns:p14="http://schemas.microsoft.com/office/powerpoint/2010/main" val="235408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Beautiful Soup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web page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urllib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Cook soup out of opened page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Eat soup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2276872"/>
            <a:ext cx="706712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urllib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page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urllib.request.urlopen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page_url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82234" y="2369205"/>
            <a:ext cx="27285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Note: urllib2 for Python 2.x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2898" y="4010373"/>
            <a:ext cx="70654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bs4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BeautifulSoup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BeautifulSoup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(page, "html5lib")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2898" y="5795972"/>
            <a:ext cx="706543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print('looking at 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soup.title.string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927648" y="6165305"/>
            <a:ext cx="4176464" cy="561415"/>
            <a:chOff x="1403648" y="6165304"/>
            <a:chExt cx="4176464" cy="561415"/>
          </a:xfrm>
        </p:grpSpPr>
        <p:sp>
          <p:nvSpPr>
            <p:cNvPr id="9" name="TextBox 8"/>
            <p:cNvSpPr txBox="1"/>
            <p:nvPr/>
          </p:nvSpPr>
          <p:spPr>
            <a:xfrm>
              <a:off x="1403648" y="6357387"/>
              <a:ext cx="3630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Assumes page has a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element</a:t>
              </a:r>
            </a:p>
          </p:txBody>
        </p:sp>
        <p:cxnSp>
          <p:nvCxnSpPr>
            <p:cNvPr id="13" name="Straight Arrow Connector 12"/>
            <p:cNvCxnSpPr>
              <a:stCxn id="9" idx="3"/>
            </p:cNvCxnSpPr>
            <p:nvPr/>
          </p:nvCxnSpPr>
          <p:spPr>
            <a:xfrm flipV="1">
              <a:off x="5033937" y="6165304"/>
              <a:ext cx="546175" cy="37674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92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element with tag,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All element with tag,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Element content,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Element attribute,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cs typeface="Courier New" panose="02070309020205020404" pitchFamily="49" charset="0"/>
              </a:rPr>
              <a:t>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1" y="2276872"/>
            <a:ext cx="706543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print('looking at 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316158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print('a element: {0}'.format(a))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199" y="4500471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print('link text: 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a.string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199" y="5640877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print('link url: 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a.get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')))</a:t>
            </a:r>
          </a:p>
        </p:txBody>
      </p:sp>
    </p:spTree>
    <p:extLst>
      <p:ext uri="{BB962C8B-B14F-4D97-AF65-F5344CB8AC3E}">
        <p14:creationId xmlns:p14="http://schemas.microsoft.com/office/powerpoint/2010/main" val="264137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Graphical Information Systems data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https://github.com/gjbex/Python-for-data-science/tree/master/source-code/gis</a:t>
            </a:r>
            <a:r>
              <a:rPr lang="en-US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57139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Graphical Information System (GIS), e.g.,</a:t>
            </a:r>
          </a:p>
          <a:p>
            <a:pPr lvl="1"/>
            <a:r>
              <a:rPr lang="en-US" dirty="0"/>
              <a:t>ArcGIS</a:t>
            </a:r>
          </a:p>
          <a:p>
            <a:pPr lvl="1"/>
            <a:r>
              <a:rPr lang="en-US" dirty="0"/>
              <a:t>QGIS</a:t>
            </a:r>
          </a:p>
          <a:p>
            <a:r>
              <a:rPr lang="en-US" dirty="0"/>
              <a:t>Many data formats, e.g.,</a:t>
            </a:r>
          </a:p>
          <a:p>
            <a:pPr lvl="1"/>
            <a:r>
              <a:rPr lang="en-US" dirty="0"/>
              <a:t>shape files</a:t>
            </a:r>
          </a:p>
          <a:p>
            <a:pPr lvl="1"/>
            <a:r>
              <a:rPr lang="en-US" dirty="0" err="1"/>
              <a:t>GeoJSON</a:t>
            </a:r>
            <a:endParaRPr lang="en-US" dirty="0"/>
          </a:p>
          <a:p>
            <a:pPr lvl="1"/>
            <a:r>
              <a:rPr lang="en-US" dirty="0" err="1"/>
              <a:t>GeoTIFF</a:t>
            </a:r>
            <a:endParaRPr lang="en-US" dirty="0"/>
          </a:p>
          <a:p>
            <a:r>
              <a:rPr lang="en-US" dirty="0"/>
              <a:t>Python &amp; GIS</a:t>
            </a:r>
          </a:p>
          <a:p>
            <a:pPr lvl="1"/>
            <a:r>
              <a:rPr lang="en-US" dirty="0"/>
              <a:t>I/O library: Fiona, </a:t>
            </a:r>
            <a:r>
              <a:rPr lang="en-US" dirty="0" err="1"/>
              <a:t>gdal</a:t>
            </a:r>
            <a:endParaRPr lang="en-US" dirty="0"/>
          </a:p>
          <a:p>
            <a:pPr lvl="1"/>
            <a:r>
              <a:rPr lang="en-US" dirty="0"/>
              <a:t>visualization: Folium</a:t>
            </a:r>
          </a:p>
          <a:p>
            <a:pPr lvl="1"/>
            <a:r>
              <a:rPr lang="en-US" dirty="0"/>
              <a:t>data processing/modeling: Shapely, </a:t>
            </a:r>
            <a:r>
              <a:rPr lang="en-US" dirty="0" err="1"/>
              <a:t>GeoPandas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66606" y="2160574"/>
            <a:ext cx="3697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Can be scripted with Python</a:t>
            </a:r>
          </a:p>
        </p:txBody>
      </p:sp>
    </p:spTree>
    <p:extLst>
      <p:ext uri="{BB962C8B-B14F-4D97-AF65-F5344CB8AC3E}">
        <p14:creationId xmlns:p14="http://schemas.microsoft.com/office/powerpoint/2010/main" val="189470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Happiness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World Happiness information: CSV file</a:t>
            </a:r>
          </a:p>
          <a:p>
            <a:pPr lvl="2"/>
            <a:r>
              <a:rPr lang="en-US" dirty="0"/>
              <a:t>relevant columns: Country, Happiness Score</a:t>
            </a:r>
          </a:p>
          <a:p>
            <a:pPr lvl="2"/>
            <a:r>
              <a:rPr lang="en-US" dirty="0"/>
              <a:t>data on 157 countries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country names, borders,… : </a:t>
            </a:r>
            <a:r>
              <a:rPr lang="en-US" dirty="0" err="1"/>
              <a:t>GeoJSON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6175" y="360978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pandas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932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Folium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world map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chloropleth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6175" y="2174281"/>
            <a:ext cx="61125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folium.Map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location=[0.0, 0.0],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tiles='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Mapbox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Bright',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zoom_start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=2)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277617" y="1779209"/>
            <a:ext cx="4392489" cy="1008112"/>
            <a:chOff x="2753616" y="1779209"/>
            <a:chExt cx="4392489" cy="1008112"/>
          </a:xfrm>
        </p:grpSpPr>
        <p:grpSp>
          <p:nvGrpSpPr>
            <p:cNvPr id="6" name="Group 5"/>
            <p:cNvGrpSpPr/>
            <p:nvPr/>
          </p:nvGrpSpPr>
          <p:grpSpPr>
            <a:xfrm>
              <a:off x="2753616" y="1779209"/>
              <a:ext cx="3249759" cy="1008112"/>
              <a:chOff x="3697513" y="2492896"/>
              <a:chExt cx="3249759" cy="100811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868130" y="2492896"/>
                <a:ext cx="107914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longitude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47944" y="2677562"/>
                <a:ext cx="1920186" cy="53541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465847" y="2046916"/>
              <a:ext cx="3680258" cy="740405"/>
              <a:chOff x="3697513" y="2760603"/>
              <a:chExt cx="3680258" cy="74040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392180" y="2760603"/>
                <a:ext cx="98559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00B050"/>
                    </a:solidFill>
                    <a:latin typeface="Calibri"/>
                  </a:rPr>
                  <a:t>lattitude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3"/>
              </p:cNvCxnSpPr>
              <p:nvPr/>
            </p:nvCxnSpPr>
            <p:spPr>
              <a:xfrm flipH="1">
                <a:off x="4198374" y="2945269"/>
                <a:ext cx="2193806" cy="411723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4434348" y="2880950"/>
            <a:ext cx="4524416" cy="455470"/>
            <a:chOff x="4041665" y="3045538"/>
            <a:chExt cx="4524416" cy="455470"/>
          </a:xfrm>
        </p:grpSpPr>
        <p:sp>
          <p:nvSpPr>
            <p:cNvPr id="20" name="Rectangle 19"/>
            <p:cNvSpPr/>
            <p:nvPr/>
          </p:nvSpPr>
          <p:spPr>
            <a:xfrm>
              <a:off x="4041665" y="3212976"/>
              <a:ext cx="156709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93040" y="3045538"/>
              <a:ext cx="19730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shows entire world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>
              <a:off x="4198374" y="3230204"/>
              <a:ext cx="2394666" cy="1267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306176" y="3910024"/>
            <a:ext cx="6112571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world.choropleth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name='world happiness',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columns=['Country', 'Happiness Score'],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country_geo_filename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key_on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='properties.name',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fill_color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YlGn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fill_opacity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=0.7,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line_opacity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=0.2,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legend_name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='Happiness Score')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892434" y="4101121"/>
            <a:ext cx="7430449" cy="952609"/>
            <a:chOff x="3697513" y="2837067"/>
            <a:chExt cx="7430449" cy="952609"/>
          </a:xfrm>
        </p:grpSpPr>
        <p:sp>
          <p:nvSpPr>
            <p:cNvPr id="27" name="Rectangle 26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79277" y="2837067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Calibri"/>
                </a:rPr>
                <a:t>pandas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9142835" y="3021733"/>
              <a:ext cx="936442" cy="479593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892434" y="5086028"/>
            <a:ext cx="7430449" cy="604594"/>
            <a:chOff x="3697513" y="3212976"/>
            <a:chExt cx="7430449" cy="604594"/>
          </a:xfrm>
        </p:grpSpPr>
        <p:sp>
          <p:nvSpPr>
            <p:cNvPr id="33" name="Rectangle 32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079277" y="3448238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GeoJSON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 flipV="1">
              <a:off x="9142835" y="3501326"/>
              <a:ext cx="936442" cy="131578"/>
            </a:xfrm>
            <a:prstGeom prst="straightConnector1">
              <a:avLst/>
            </a:prstGeom>
            <a:ln w="952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8165855" y="1500679"/>
            <a:ext cx="20694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folium</a:t>
            </a:r>
          </a:p>
        </p:txBody>
      </p:sp>
    </p:spTree>
    <p:extLst>
      <p:ext uri="{BB962C8B-B14F-4D97-AF65-F5344CB8AC3E}">
        <p14:creationId xmlns:p14="http://schemas.microsoft.com/office/powerpoint/2010/main" val="220953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dirty="0" err="1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DataFrame</a:t>
            </a:r>
            <a:r>
              <a:rPr lang="en-US" dirty="0"/>
              <a:t> from Excel 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Also tabular data,</a:t>
            </a:r>
            <a:br>
              <a:rPr lang="en-US" dirty="0"/>
            </a:br>
            <a:r>
              <a:rPr lang="en-US" dirty="0"/>
              <a:t>CSV, HDF5, SQL</a:t>
            </a:r>
            <a:br>
              <a:rPr lang="en-US" dirty="0"/>
            </a:br>
            <a:r>
              <a:rPr lang="en-US" dirty="0"/>
              <a:t>query, HTML page,…</a:t>
            </a:r>
            <a:endParaRPr lang="nl-BE" dirty="0"/>
          </a:p>
          <a:p>
            <a:r>
              <a:rPr lang="en-US" dirty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7" y="2104604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82148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Folium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" b="970"/>
          <a:stretch/>
        </p:blipFill>
        <p:spPr>
          <a:xfrm>
            <a:off x="1809133" y="1193872"/>
            <a:ext cx="8534402" cy="517743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615381" y="2202426"/>
            <a:ext cx="4508090" cy="3315582"/>
            <a:chOff x="1091381" y="2202426"/>
            <a:chExt cx="4508090" cy="3315582"/>
          </a:xfrm>
        </p:grpSpPr>
        <p:sp>
          <p:nvSpPr>
            <p:cNvPr id="6" name="Rounded Rectangle 5"/>
            <p:cNvSpPr/>
            <p:nvPr/>
          </p:nvSpPr>
          <p:spPr>
            <a:xfrm>
              <a:off x="1091381" y="2202426"/>
              <a:ext cx="2035277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2000" y="3363529"/>
              <a:ext cx="1027471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13471" y="4994788"/>
              <a:ext cx="2188741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latin typeface="Calibri"/>
                </a:rPr>
                <a:t>Missing data?</a:t>
              </a:r>
            </a:p>
          </p:txBody>
        </p:sp>
        <p:cxnSp>
          <p:nvCxnSpPr>
            <p:cNvPr id="9" name="Straight Arrow Connector 8"/>
            <p:cNvCxnSpPr>
              <a:stCxn id="8" idx="0"/>
              <a:endCxn id="6" idx="2"/>
            </p:cNvCxnSpPr>
            <p:nvPr/>
          </p:nvCxnSpPr>
          <p:spPr>
            <a:xfrm flipH="1" flipV="1">
              <a:off x="2109020" y="3264310"/>
              <a:ext cx="2298822" cy="17304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flipV="1">
              <a:off x="4407842" y="4425413"/>
              <a:ext cx="822919" cy="5693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721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linkage issue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World Happiness Index: </a:t>
            </a:r>
            <a:r>
              <a:rPr lang="en-US" dirty="0">
                <a:solidFill>
                  <a:srgbClr val="C00000"/>
                </a:solidFill>
              </a:rPr>
              <a:t>United States</a:t>
            </a:r>
          </a:p>
          <a:p>
            <a:r>
              <a:rPr lang="en-US" dirty="0"/>
              <a:t>In </a:t>
            </a:r>
            <a:r>
              <a:rPr lang="en-US" dirty="0" err="1"/>
              <a:t>GeoJSON</a:t>
            </a:r>
            <a:r>
              <a:rPr lang="en-US" dirty="0"/>
              <a:t> file: </a:t>
            </a:r>
            <a:r>
              <a:rPr lang="en-US" dirty="0">
                <a:solidFill>
                  <a:srgbClr val="00B050"/>
                </a:solidFill>
              </a:rPr>
              <a:t>United States of America</a:t>
            </a:r>
          </a:p>
          <a:p>
            <a:r>
              <a:rPr lang="en-US" dirty="0"/>
              <a:t>Fix: change names, e.g.,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1" y="3453774"/>
            <a:ext cx="87113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happiness_data.at[12, 'Country'] = 'United States of America'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490" y="3990597"/>
            <a:ext cx="4404852" cy="264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2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geometric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600201"/>
            <a:ext cx="7211961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/>
              <a:t>: 2D or 3D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MultiPoint</a:t>
            </a:r>
            <a:r>
              <a:rPr lang="en-US" dirty="0"/>
              <a:t>: collection of Point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/>
              <a:t>: sequence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MultiLineString</a:t>
            </a:r>
            <a:r>
              <a:rPr lang="en-US" dirty="0"/>
              <a:t>: multiple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/>
              <a:t>: closed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should not cross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/>
              <a:t> as outer boundary, optionally multiple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/>
              <a:t> as "holes"</a:t>
            </a:r>
          </a:p>
          <a:p>
            <a:pPr lvl="1"/>
            <a:r>
              <a:rPr lang="en-US" dirty="0"/>
              <a:t>should not touch in more than one point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MultiPolygon</a:t>
            </a:r>
            <a:r>
              <a:rPr lang="en-US" dirty="0"/>
              <a:t>: 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pPr lvl="1"/>
            <a:r>
              <a:rPr lang="en-US" dirty="0"/>
              <a:t>should not touch in more than one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983" y="2108924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161" y="2796382"/>
            <a:ext cx="1257300" cy="581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161" y="3800859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671" y="5154613"/>
            <a:ext cx="1228725" cy="971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152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object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6175" y="2174280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([(0.0, 0.0), (1.0, 1.0), (2.0, 0.5)])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132" y="1457406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306174" y="3411557"/>
            <a:ext cx="815534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outer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([(3.0, 2.0), (3.0, 5.0), (6.0, 5.0),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(6.0, 2.0)])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inner1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([(3.5, 2.5), (3.5, 4.5), (4.5, 4.5),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(4.5, 2.5)])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inner2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([(5.0, 2.5), (5.0, 4.5), (5.5, 4.5),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(5.5, 2.5)])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06173" y="5782463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polygon = Polygon(outer, [inner1, inner2])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431" y="5504883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422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8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b.contains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a.intersects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 panose="05050102010706020507" pitchFamily="18" charset="2"/>
              </a:rPr>
              <a:t>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a.disjoint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a.crosses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a.almostequals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(b, decimal=3)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a.is_valid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Shapely lets you create invalid objects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line.is_ring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995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spatial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a.union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a.boundary</a:t>
            </a:r>
            <a:r>
              <a:rPr lang="en-US" dirty="0">
                <a:cs typeface="Courier New" panose="02070309020205020404" pitchFamily="49" charset="0"/>
              </a:rPr>
              <a:t>: one dimension less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a.centroid</a:t>
            </a:r>
            <a:r>
              <a:rPr lang="en-US" dirty="0">
                <a:cs typeface="Courier New" panose="02070309020205020404" pitchFamily="49" charset="0"/>
              </a:rPr>
              <a:t>: "mean" 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59365" y="1740929"/>
            <a:ext cx="20547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Set theoretic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operations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1352" y="3536848"/>
            <a:ext cx="828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/>
                <a:sym typeface="Symbol" panose="05050102010706020507" pitchFamily="18" charset="2"/>
              </a:rPr>
              <a:t>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21352" y="3936958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b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/>
                <a:sym typeface="Symbol" panose="05050102010706020507" pitchFamily="18" charset="2"/>
              </a:rPr>
              <a:t>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1918" y="5895331"/>
            <a:ext cx="63335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Note: use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cascading_union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142476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/>
              <a:t>: 0D,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/>
              <a:t>: 1D</a:t>
            </a:r>
          </a:p>
          <a:p>
            <a:pPr lvl="1"/>
            <a:r>
              <a:rPr lang="en-US" dirty="0"/>
              <a:t>buffer operation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2D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825923" y="2799092"/>
            <a:ext cx="8437195" cy="1398699"/>
            <a:chOff x="301922" y="2799091"/>
            <a:chExt cx="8437195" cy="1398699"/>
          </a:xfrm>
        </p:grpSpPr>
        <p:sp>
          <p:nvSpPr>
            <p:cNvPr id="5" name="TextBox 4"/>
            <p:cNvSpPr txBox="1"/>
            <p:nvPr/>
          </p:nvSpPr>
          <p:spPr>
            <a:xfrm>
              <a:off x="301922" y="2799091"/>
              <a:ext cx="8437195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line1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LineString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([(0.0, 1.0), (1.0, 0.5), (2.0, 1.5)])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line2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LineString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([(1.0, 0.5), (0.0, 2.0), ((-1.5, 1.0))])</a:t>
              </a: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MultiLineString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([line1, line2]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3315" y="3569140"/>
              <a:ext cx="1285875" cy="628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" name="Group 9"/>
          <p:cNvGrpSpPr/>
          <p:nvPr/>
        </p:nvGrpSpPr>
        <p:grpSpPr>
          <a:xfrm>
            <a:off x="1825922" y="4382354"/>
            <a:ext cx="8437195" cy="744920"/>
            <a:chOff x="301921" y="4382354"/>
            <a:chExt cx="8437195" cy="744920"/>
          </a:xfrm>
        </p:grpSpPr>
        <p:sp>
          <p:nvSpPr>
            <p:cNvPr id="7" name="TextBox 6"/>
            <p:cNvSpPr txBox="1"/>
            <p:nvPr/>
          </p:nvSpPr>
          <p:spPr>
            <a:xfrm>
              <a:off x="301921" y="4382354"/>
              <a:ext cx="843719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buff1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multi_line.buffer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(0.1)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515" y="4517674"/>
              <a:ext cx="1209675" cy="6096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" name="Group 12"/>
          <p:cNvGrpSpPr/>
          <p:nvPr/>
        </p:nvGrpSpPr>
        <p:grpSpPr>
          <a:xfrm>
            <a:off x="1825922" y="5322898"/>
            <a:ext cx="8437195" cy="1257673"/>
            <a:chOff x="301921" y="5322897"/>
            <a:chExt cx="8437195" cy="1257673"/>
          </a:xfrm>
        </p:grpSpPr>
        <p:sp>
          <p:nvSpPr>
            <p:cNvPr id="9" name="TextBox 8"/>
            <p:cNvSpPr txBox="1"/>
            <p:nvPr/>
          </p:nvSpPr>
          <p:spPr>
            <a:xfrm>
              <a:off x="301921" y="5322897"/>
              <a:ext cx="8437195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buff2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multi_line.buffer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(0.1,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cap_style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CAP_STYLE.flat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JOIN_STYLE.mitre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515" y="5942395"/>
              <a:ext cx="1209675" cy="638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11815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Create island</a:t>
            </a:r>
          </a:p>
          <a:p>
            <a:pPr lvl="1"/>
            <a:r>
              <a:rPr lang="en-US" dirty="0"/>
              <a:t>create coast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create lake contour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check whether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lake.within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(coast)</a:t>
            </a:r>
          </a:p>
          <a:p>
            <a:pPr lvl="1"/>
            <a:r>
              <a:rPr lang="en-US" dirty="0"/>
              <a:t>create island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>
                <a:cs typeface="Courier New" panose="02070309020205020404" pitchFamily="49" charset="0"/>
              </a:rPr>
              <a:t>, coast as boundary, lake as hole</a:t>
            </a:r>
          </a:p>
          <a:p>
            <a:r>
              <a:rPr lang="en-US" dirty="0"/>
              <a:t>Create cities</a:t>
            </a:r>
          </a:p>
          <a:p>
            <a:pPr lvl="1"/>
            <a:r>
              <a:rPr lang="en-US" dirty="0"/>
              <a:t>create city position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pPr lvl="1"/>
            <a:r>
              <a:rPr lang="en-US" dirty="0"/>
              <a:t>extend proportional to size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city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city.buffer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(population)</a:t>
            </a:r>
          </a:p>
          <a:p>
            <a:pPr lvl="1"/>
            <a:r>
              <a:rPr lang="en-US" dirty="0"/>
              <a:t>retain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(island)</a:t>
            </a:r>
          </a:p>
          <a:p>
            <a:r>
              <a:rPr lang="en-US" dirty="0"/>
              <a:t>Create roads</a:t>
            </a:r>
          </a:p>
          <a:p>
            <a:pPr lvl="1"/>
            <a:r>
              <a:rPr lang="en-US" dirty="0"/>
              <a:t>create road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/>
              <a:t> between cities</a:t>
            </a:r>
          </a:p>
          <a:p>
            <a:pPr lvl="1"/>
            <a:r>
              <a:rPr lang="en-US" dirty="0"/>
              <a:t>retain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road.within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(island)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280" y="1600200"/>
            <a:ext cx="1227376" cy="11554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22" y="3701006"/>
            <a:ext cx="2328390" cy="23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other constructions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shape.convex_hull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shape.envelope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/>
          </a:p>
          <a:p>
            <a:pPr lvl="1"/>
            <a:r>
              <a:rPr lang="en-US" dirty="0"/>
              <a:t>rectangle, sides parallel to axes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shape.minimum_rotated_rectangle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line.parallel_offset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78917" y="4781750"/>
            <a:ext cx="8834166" cy="1850140"/>
            <a:chOff x="154917" y="4781750"/>
            <a:chExt cx="8834166" cy="1850140"/>
          </a:xfrm>
        </p:grpSpPr>
        <p:sp>
          <p:nvSpPr>
            <p:cNvPr id="7" name="TextBox 6"/>
            <p:cNvSpPr txBox="1"/>
            <p:nvPr/>
          </p:nvSpPr>
          <p:spPr>
            <a:xfrm>
              <a:off x="154917" y="5985559"/>
              <a:ext cx="8437195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parallel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line.parallel_offset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(0.5, 'left',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JOIN_STYLE.mitre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878" y="4781750"/>
              <a:ext cx="2105205" cy="134441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936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point at given distance from point along a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1" y="2829889"/>
            <a:ext cx="508958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point1 = Point((1.0, 1.0))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point2 = Point((3.0, 3.0))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([point1, point2])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point3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line.interpolate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(1.0)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910" y="2994390"/>
            <a:ext cx="3209925" cy="299085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670098" y="4587351"/>
            <a:ext cx="1147770" cy="556910"/>
            <a:chOff x="5516369" y="5415487"/>
            <a:chExt cx="1147770" cy="556910"/>
          </a:xfrm>
        </p:grpSpPr>
        <p:sp>
          <p:nvSpPr>
            <p:cNvPr id="7" name="Left Brace 6"/>
            <p:cNvSpPr/>
            <p:nvPr/>
          </p:nvSpPr>
          <p:spPr>
            <a:xfrm rot="2700000">
              <a:off x="6001734" y="5309993"/>
              <a:ext cx="177039" cy="114777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21862" y="5415487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prstClr val="black"/>
                  </a:solidFill>
                  <a:latin typeface="Calibri"/>
                </a:rPr>
                <a:t>d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 = 1.0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81201" y="4353520"/>
            <a:ext cx="5089585" cy="738664"/>
            <a:chOff x="457200" y="4353520"/>
            <a:chExt cx="5089585" cy="73866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53520"/>
              <a:ext cx="508958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point1.distance(point3)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22221" y="4722852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  <a:sym typeface="Symbol" panose="05050102010706020507" pitchFamily="18" charset="2"/>
                </a:rPr>
                <a:t> 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1.0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985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224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</a:t>
            </a:r>
            <a:r>
              <a:rPr lang="en-US" dirty="0" err="1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 data as columns, date as index:</a:t>
            </a:r>
            <a:br>
              <a:rPr lang="en-US" dirty="0"/>
            </a:br>
            <a:r>
              <a:rPr lang="en-US" dirty="0"/>
              <a:t>pivot table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8904" y="6453337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003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missing value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278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: shape files &amp; </a:t>
            </a:r>
            <a:r>
              <a:rPr lang="en-US" dirty="0" err="1"/>
              <a:t>GeoJSON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dirty="0" err="1"/>
              <a:t>GeoJSON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Coordinate reference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2376" y="1278113"/>
            <a:ext cx="337842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geopandas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gpd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inline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0934" y="2126428"/>
            <a:ext cx="564959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gdp.read_file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geo_json_filename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print(gdf.info())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43696" y="2803727"/>
            <a:ext cx="6388287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&lt;class '</a:t>
            </a:r>
            <a:r>
              <a:rPr lang="en-US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geopandas.geodataframe.GeoDataFrame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'&gt;</a:t>
            </a:r>
          </a:p>
          <a:p>
            <a:r>
              <a:rPr lang="en-US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RangeIndex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: 180 entries, 0 to 179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Data columns (total 3 columns):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          180 non-null object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name        180 non-null object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geometry    180 non-null object</a:t>
            </a:r>
          </a:p>
          <a:p>
            <a:r>
              <a:rPr lang="en-US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dtypes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: object(3)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memory usage: 4.3+ KB</a:t>
            </a:r>
            <a:endParaRPr lang="en-US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50934" y="5662394"/>
            <a:ext cx="564959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gdf.crs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00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: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Spatial selection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84024" y="2203435"/>
            <a:ext cx="52090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western_europe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gdf.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cx[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0:10, 50:55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384024" y="2609173"/>
            <a:ext cx="8081676" cy="2031325"/>
            <a:chOff x="860024" y="2609172"/>
            <a:chExt cx="8081676" cy="2031325"/>
          </a:xfrm>
        </p:grpSpPr>
        <p:sp>
          <p:nvSpPr>
            <p:cNvPr id="6" name="TextBox 5"/>
            <p:cNvSpPr txBox="1"/>
            <p:nvPr/>
          </p:nvSpPr>
          <p:spPr>
            <a:xfrm>
              <a:off x="5253999" y="2609172"/>
              <a:ext cx="3687701" cy="203132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id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BEL           Belgium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DEU           Germany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DNK           Denmark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FRA            France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GBR    United Kingdom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LUX        Luxembourg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NLD       Netherlands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Name: name, </a:t>
              </a:r>
              <a:r>
                <a:rPr lang="en-US" sz="1400" b="1" dirty="0" err="1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dtype</a:t>
              </a:r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: object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60024" y="3547781"/>
              <a:ext cx="430269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western_europe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['name'])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384024" y="4574576"/>
            <a:ext cx="6064734" cy="2238800"/>
            <a:chOff x="860024" y="4574576"/>
            <a:chExt cx="6064734" cy="2238800"/>
          </a:xfrm>
        </p:grpSpPr>
        <p:sp>
          <p:nvSpPr>
            <p:cNvPr id="8" name="TextBox 7"/>
            <p:cNvSpPr txBox="1"/>
            <p:nvPr/>
          </p:nvSpPr>
          <p:spPr>
            <a:xfrm>
              <a:off x="860024" y="4574576"/>
              <a:ext cx="309425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western_europe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.plot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</a:p>
          </p:txBody>
        </p:sp>
        <p:pic>
          <p:nvPicPr>
            <p:cNvPr id="9" name="Content Placeholder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419" y="4610687"/>
              <a:ext cx="2920339" cy="220268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5725254" y="1417638"/>
            <a:ext cx="4563250" cy="1123072"/>
            <a:chOff x="2405659" y="1687068"/>
            <a:chExt cx="4563250" cy="1123072"/>
          </a:xfrm>
        </p:grpSpPr>
        <p:grpSp>
          <p:nvGrpSpPr>
            <p:cNvPr id="11" name="Group 10"/>
            <p:cNvGrpSpPr/>
            <p:nvPr/>
          </p:nvGrpSpPr>
          <p:grpSpPr>
            <a:xfrm>
              <a:off x="2405659" y="1687068"/>
              <a:ext cx="3145762" cy="1123072"/>
              <a:chOff x="3349556" y="2400755"/>
              <a:chExt cx="3145762" cy="112307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349556" y="3235795"/>
                <a:ext cx="597323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832940" y="2400755"/>
                <a:ext cx="166237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longitude range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0"/>
              </p:cNvCxnSpPr>
              <p:nvPr/>
            </p:nvCxnSpPr>
            <p:spPr>
              <a:xfrm flipH="1">
                <a:off x="3648218" y="2585421"/>
                <a:ext cx="1184722" cy="65037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237651" y="2129957"/>
              <a:ext cx="3731258" cy="657364"/>
              <a:chOff x="3469317" y="2843644"/>
              <a:chExt cx="3731258" cy="65736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469317" y="3212976"/>
                <a:ext cx="729057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705422" y="284364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latitude range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3"/>
              </p:cNvCxnSpPr>
              <p:nvPr/>
            </p:nvCxnSpPr>
            <p:spPr>
              <a:xfrm flipH="1">
                <a:off x="4198374" y="3028310"/>
                <a:ext cx="1507048" cy="32868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extBox 24"/>
          <p:cNvSpPr txBox="1"/>
          <p:nvPr/>
        </p:nvSpPr>
        <p:spPr>
          <a:xfrm>
            <a:off x="3769218" y="2825583"/>
            <a:ext cx="243861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Based on intersection</a:t>
            </a:r>
          </a:p>
        </p:txBody>
      </p:sp>
    </p:spTree>
    <p:extLst>
      <p:ext uri="{BB962C8B-B14F-4D97-AF65-F5344CB8AC3E}">
        <p14:creationId xmlns:p14="http://schemas.microsoft.com/office/powerpoint/2010/main" val="296841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2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Shapely operations,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buffer(…)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boundary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rotate(…)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GeoDataFrame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unary_union</a:t>
            </a:r>
            <a:r>
              <a:rPr lang="en-US" dirty="0">
                <a:cs typeface="Courier New" panose="02070309020205020404" pitchFamily="49" charset="0"/>
              </a:rPr>
              <a:t>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Polygon</a:t>
            </a:r>
            <a:r>
              <a:rPr lang="en-US" dirty="0">
                <a:sym typeface="Symbol" panose="05050102010706020507" pitchFamily="18" charset="2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MultiPolygon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Overlay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overlay(…)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intersection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difference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symmetric_difference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9662" y="5817674"/>
            <a:ext cx="845388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southern_europe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gdf.cx[-10:20, 40:45]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intersection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gpd.overlay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western_europe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southern_europe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how='intersection'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772" y="5132511"/>
            <a:ext cx="1398833" cy="99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5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0934" y="2212687"/>
            <a:ext cx="564959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df.rename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(columns={'Country': 'name'})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df_merged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gdf.merge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on='name')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df_merged.plot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(column='Happiness Score',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OrRd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062159" y="1752074"/>
            <a:ext cx="3489735" cy="820244"/>
            <a:chOff x="5195773" y="3040395"/>
            <a:chExt cx="3489735" cy="820244"/>
          </a:xfrm>
        </p:grpSpPr>
        <p:sp>
          <p:nvSpPr>
            <p:cNvPr id="9" name="TextBox 8"/>
            <p:cNvSpPr txBox="1"/>
            <p:nvPr/>
          </p:nvSpPr>
          <p:spPr>
            <a:xfrm>
              <a:off x="6118587" y="3040395"/>
              <a:ext cx="25669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consistent column names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195773" y="3225061"/>
              <a:ext cx="922814" cy="63557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364083" y="2932954"/>
            <a:ext cx="3187810" cy="369332"/>
            <a:chOff x="5370932" y="3040395"/>
            <a:chExt cx="3187810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6118587" y="3040395"/>
              <a:ext cx="244015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merge on country name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5370932" y="3129132"/>
              <a:ext cx="747655" cy="9592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981201" y="4045646"/>
            <a:ext cx="7949085" cy="2356464"/>
            <a:chOff x="524775" y="3863181"/>
            <a:chExt cx="7949085" cy="235646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775" y="3863181"/>
              <a:ext cx="5578568" cy="235646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316282" y="4555111"/>
              <a:ext cx="2157578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prstClr val="black"/>
                  </a:solidFill>
                  <a:latin typeface="Calibri"/>
                </a:rPr>
                <a:t>Cholopleth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plot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by happiness score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645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 dissolve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 GIS information based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0934" y="2212688"/>
            <a:ext cx="77010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df_merged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[['name', 'Region', 'geometry']]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regions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world.dissolve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(by='Region')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western_Europe_shape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regions.at['Western Europe',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'geometry']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956" y="3664318"/>
            <a:ext cx="3025916" cy="25456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929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Raster data, e.g., satellite imagery</a:t>
            </a:r>
          </a:p>
          <a:p>
            <a:pPr lvl="1"/>
            <a:r>
              <a:rPr lang="en-US" dirty="0"/>
              <a:t>TIFF image file</a:t>
            </a:r>
          </a:p>
          <a:p>
            <a:pPr lvl="2"/>
            <a:r>
              <a:rPr lang="en-US" dirty="0"/>
              <a:t>1 or more raster bands</a:t>
            </a:r>
          </a:p>
          <a:p>
            <a:pPr lvl="1"/>
            <a:r>
              <a:rPr lang="en-US" dirty="0"/>
              <a:t>meta-data in tags</a:t>
            </a:r>
          </a:p>
          <a:p>
            <a:pPr lvl="2"/>
            <a:r>
              <a:rPr lang="en-US" dirty="0"/>
              <a:t>coordinate reference system</a:t>
            </a:r>
          </a:p>
          <a:p>
            <a:pPr lvl="2"/>
            <a:r>
              <a:rPr lang="en-US" dirty="0" err="1"/>
              <a:t>geotransform</a:t>
            </a:r>
            <a:endParaRPr lang="en-US" dirty="0"/>
          </a:p>
          <a:p>
            <a:r>
              <a:rPr lang="en-US" dirty="0"/>
              <a:t>I/O: GDAL library with Python wrapper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632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</a:t>
            </a:r>
            <a:r>
              <a:rPr lang="en-US" dirty="0" err="1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&amp; read </a:t>
            </a:r>
            <a:r>
              <a:rPr lang="en-US" dirty="0" err="1"/>
              <a:t>GeoTIFF</a:t>
            </a:r>
            <a:endParaRPr lang="en-US" dirty="0"/>
          </a:p>
          <a:p>
            <a:endParaRPr lang="en-US" dirty="0"/>
          </a:p>
          <a:p>
            <a:r>
              <a:rPr lang="en-US" dirty="0"/>
              <a:t>Number raster bands: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data.RasterCount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Raster band as </a:t>
            </a:r>
            <a:r>
              <a:rPr lang="en-US" dirty="0" err="1">
                <a:cs typeface="Courier New" panose="02070309020205020404" pitchFamily="49" charset="0"/>
              </a:rPr>
              <a:t>numpy</a:t>
            </a:r>
            <a:r>
              <a:rPr lang="en-US" dirty="0">
                <a:cs typeface="Courier New" panose="02070309020205020404" pitchFamily="49" charset="0"/>
              </a:rPr>
              <a:t> array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/>
              <a:t>Projection: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data.GetProjection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Geo-transform: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data.GetGeoTransform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8839" y="2079398"/>
            <a:ext cx="508958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gdal.Open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8839" y="3957233"/>
            <a:ext cx="716855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raster_band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data.GetRasterBand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(1).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ReadAsArray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643917" y="3450479"/>
            <a:ext cx="2919327" cy="835436"/>
            <a:chOff x="4999197" y="3383033"/>
            <a:chExt cx="2919327" cy="835436"/>
          </a:xfrm>
        </p:grpSpPr>
        <p:sp>
          <p:nvSpPr>
            <p:cNvPr id="9" name="Rectangle 8"/>
            <p:cNvSpPr/>
            <p:nvPr/>
          </p:nvSpPr>
          <p:spPr>
            <a:xfrm>
              <a:off x="4999197" y="3930437"/>
              <a:ext cx="156709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46390" y="3383033"/>
              <a:ext cx="14721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alibri"/>
                </a:rPr>
                <a:t>count from 1!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>
              <a:off x="5155906" y="3567699"/>
              <a:ext cx="1290484" cy="5067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3" t="2200" r="2331" b="8702"/>
          <a:stretch/>
        </p:blipFill>
        <p:spPr>
          <a:xfrm>
            <a:off x="9286049" y="4703906"/>
            <a:ext cx="2035834" cy="205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3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</a:t>
            </a:r>
            <a:r>
              <a:rPr lang="en-US" dirty="0" err="1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Set projection/geo-transform</a:t>
            </a:r>
          </a:p>
          <a:p>
            <a:endParaRPr lang="en-US" dirty="0"/>
          </a:p>
          <a:p>
            <a:r>
              <a:rPr lang="en-US" dirty="0"/>
              <a:t>Write </a:t>
            </a:r>
            <a:r>
              <a:rPr lang="en-US" dirty="0" err="1"/>
              <a:t>numpy</a:t>
            </a:r>
            <a:r>
              <a:rPr lang="en-US" dirty="0"/>
              <a:t> array data</a:t>
            </a:r>
          </a:p>
          <a:p>
            <a:endParaRPr lang="en-US" dirty="0"/>
          </a:p>
          <a:p>
            <a:r>
              <a:rPr lang="en-US" dirty="0"/>
              <a:t>Flush 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8839" y="2079398"/>
            <a:ext cx="83762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driver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gdal.GetDriverByName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('GTIFF')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driver.Create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data.RasterXSize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data.RasterYSize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gdal.GDT_Byte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86086" y="2838135"/>
            <a:ext cx="2229093" cy="376995"/>
            <a:chOff x="1546586" y="2750368"/>
            <a:chExt cx="2229093" cy="376995"/>
          </a:xfrm>
        </p:grpSpPr>
        <p:sp>
          <p:nvSpPr>
            <p:cNvPr id="7" name="Rectangle 6"/>
            <p:cNvSpPr/>
            <p:nvPr/>
          </p:nvSpPr>
          <p:spPr>
            <a:xfrm>
              <a:off x="3618970" y="2839331"/>
              <a:ext cx="156709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6586" y="2750368"/>
              <a:ext cx="1285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  <a:latin typeface="Calibri"/>
                </a:rPr>
                <a:t>nr</a:t>
              </a:r>
              <a:r>
                <a:rPr lang="en-US" dirty="0">
                  <a:solidFill>
                    <a:srgbClr val="C00000"/>
                  </a:solidFill>
                  <a:latin typeface="Calibri"/>
                </a:rPr>
                <a:t>. of bands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9" name="Straight Arrow Connector 8"/>
            <p:cNvCxnSpPr>
              <a:stCxn id="8" idx="3"/>
              <a:endCxn id="7" idx="1"/>
            </p:cNvCxnSpPr>
            <p:nvPr/>
          </p:nvCxnSpPr>
          <p:spPr>
            <a:xfrm>
              <a:off x="2831746" y="2947466"/>
              <a:ext cx="787224" cy="3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2058838" y="3699168"/>
            <a:ext cx="837624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new_data.SetProjection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data.GetProjection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new_data.SetGeoTransform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data.GetGeoTransform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58837" y="4765807"/>
            <a:ext cx="83762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new_data.GetRasterBand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(1).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WriteArray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new_raster_band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8836" y="5884187"/>
            <a:ext cx="83762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new_data.Flush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624221" y="2938004"/>
            <a:ext cx="3837116" cy="995053"/>
            <a:chOff x="4710074" y="3095001"/>
            <a:chExt cx="3837116" cy="995053"/>
          </a:xfrm>
        </p:grpSpPr>
        <p:sp>
          <p:nvSpPr>
            <p:cNvPr id="20" name="Rectangle 19"/>
            <p:cNvSpPr/>
            <p:nvPr/>
          </p:nvSpPr>
          <p:spPr>
            <a:xfrm>
              <a:off x="4710074" y="3095001"/>
              <a:ext cx="1167114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74141" y="3166724"/>
              <a:ext cx="177304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many types, e.g.,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GDT_Float32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GDT_Int16</a:t>
              </a:r>
              <a:endParaRPr lang="nl-B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 flipV="1">
              <a:off x="5877188" y="3239017"/>
              <a:ext cx="896953" cy="38937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184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2" grpId="0" animBg="1"/>
      <p:bldP spid="13" grpId="0" animBg="1"/>
      <p:bldP spid="17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GeoTIFF</a:t>
            </a:r>
            <a:r>
              <a:rPr lang="en-US" dirty="0"/>
              <a:t> geo-transformation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Geo-transformation: pixels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36351" y="2321948"/>
          <a:ext cx="4384933" cy="128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3" imgW="2082600" imgH="609480" progId="Equation.3">
                  <p:embed/>
                </p:oleObj>
              </mc:Choice>
              <mc:Fallback>
                <p:oleObj name="Equation" r:id="rId3" imgW="2082600" imgH="60948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36351" y="2321948"/>
                        <a:ext cx="4384933" cy="1283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377327" y="4586497"/>
          <a:ext cx="7302501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5" imgW="3466800" imgH="634680" progId="Equation.3">
                  <p:embed/>
                </p:oleObj>
              </mc:Choice>
              <mc:Fallback>
                <p:oleObj name="Equation" r:id="rId5" imgW="3466800" imgH="63468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77327" y="4586497"/>
                        <a:ext cx="7302501" cy="133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377326" y="3872665"/>
          <a:ext cx="57213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7" imgW="2717640" imgH="228600" progId="Equation.3">
                  <p:embed/>
                </p:oleObj>
              </mc:Choice>
              <mc:Fallback>
                <p:oleObj name="Equation" r:id="rId7" imgW="2717640" imgH="2286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77326" y="3872665"/>
                        <a:ext cx="5721350" cy="48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857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Folium manual</a:t>
            </a:r>
            <a:br>
              <a:rPr lang="en-US" dirty="0"/>
            </a:br>
            <a:r>
              <a:rPr lang="en-US" dirty="0">
                <a:hlinkClick r:id="rId2"/>
              </a:rPr>
              <a:t>http://python-visualization.github.io/folium/docs-master/</a:t>
            </a:r>
            <a:r>
              <a:rPr lang="en-US" dirty="0"/>
              <a:t> </a:t>
            </a:r>
          </a:p>
          <a:p>
            <a:r>
              <a:rPr lang="en-US" dirty="0"/>
              <a:t>Shapely manual</a:t>
            </a:r>
            <a:br>
              <a:rPr lang="en-US" dirty="0"/>
            </a:br>
            <a:r>
              <a:rPr lang="en-US" dirty="0">
                <a:hlinkClick r:id="rId3"/>
              </a:rPr>
              <a:t>https://shapely.readthedocs.io/en/latest/</a:t>
            </a:r>
            <a:endParaRPr lang="en-US" dirty="0"/>
          </a:p>
          <a:p>
            <a:r>
              <a:rPr lang="en-US" dirty="0" err="1"/>
              <a:t>GeoPandas</a:t>
            </a:r>
            <a:r>
              <a:rPr lang="en-US" dirty="0"/>
              <a:t> manual</a:t>
            </a:r>
            <a:br>
              <a:rPr lang="en-US" dirty="0"/>
            </a:br>
            <a:r>
              <a:rPr lang="en-US" dirty="0">
                <a:hlinkClick r:id="rId4"/>
              </a:rPr>
              <a:t>http://geopandas.org/index.html</a:t>
            </a:r>
            <a:r>
              <a:rPr lang="en-US" dirty="0"/>
              <a:t> </a:t>
            </a:r>
          </a:p>
          <a:p>
            <a:r>
              <a:rPr lang="en-US" dirty="0"/>
              <a:t>GIS &amp; Python introduction</a:t>
            </a:r>
            <a:br>
              <a:rPr lang="en-US" dirty="0"/>
            </a:br>
            <a:r>
              <a:rPr lang="en-US" sz="2000" dirty="0">
                <a:hlinkClick r:id="rId5"/>
              </a:rPr>
              <a:t>https://macwright.org/2012/10/31/gis-with-python-shapely-fiona.html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/>
              <a:t>Fiona manual</a:t>
            </a:r>
            <a:br>
              <a:rPr lang="en-US" dirty="0"/>
            </a:br>
            <a:r>
              <a:rPr lang="en-US" sz="2000" dirty="0">
                <a:hlinkClick r:id="rId6"/>
              </a:rPr>
              <a:t>http://toblerity.org/fiona/index.html</a:t>
            </a:r>
            <a:endParaRPr lang="en-US" sz="2000" dirty="0"/>
          </a:p>
          <a:p>
            <a:r>
              <a:rPr lang="en-US" dirty="0"/>
              <a:t>Editing/displaying </a:t>
            </a:r>
            <a:r>
              <a:rPr lang="en-US" dirty="0" err="1"/>
              <a:t>GeoJSON</a:t>
            </a:r>
            <a:br>
              <a:rPr lang="en-US" dirty="0"/>
            </a:br>
            <a:r>
              <a:rPr lang="en-US" sz="2000" dirty="0">
                <a:hlinkClick r:id="rId7"/>
              </a:rPr>
              <a:t>http://geojson.io/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/>
              <a:t>GIS data sources</a:t>
            </a:r>
            <a:br>
              <a:rPr lang="en-US" sz="2000" dirty="0"/>
            </a:br>
            <a:r>
              <a:rPr lang="en-US" sz="2000" dirty="0">
                <a:hlinkClick r:id="rId8"/>
              </a:rPr>
              <a:t>http://gisgeography.com/best-free-gis-data-sources-raster-vector/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7118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6119</Words>
  <Application>Microsoft Office PowerPoint</Application>
  <PresentationFormat>Widescreen</PresentationFormat>
  <Paragraphs>948</Paragraphs>
  <Slides>99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7" baseType="lpstr">
      <vt:lpstr>Arial</vt:lpstr>
      <vt:lpstr>Calibri</vt:lpstr>
      <vt:lpstr>Calibri Light</vt:lpstr>
      <vt:lpstr>Courier New</vt:lpstr>
      <vt:lpstr>Lucida Sans</vt:lpstr>
      <vt:lpstr>Office Theme</vt:lpstr>
      <vt:lpstr>1_Office Theme</vt:lpstr>
      <vt:lpstr>Equation</vt:lpstr>
      <vt:lpstr>Python for data science</vt:lpstr>
      <vt:lpstr>PowerPoint Presentation</vt:lpstr>
      <vt:lpstr>Typographical conventions</vt:lpstr>
      <vt:lpstr>Motivation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examples III</vt:lpstr>
      <vt:lpstr>Regular expressions: anchors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Named groups</vt:lpstr>
      <vt:lpstr>Finding repetitions</vt:lpstr>
      <vt:lpstr>Regular expressions: extracting II</vt:lpstr>
      <vt:lpstr>Regular expressions: extracting III</vt:lpstr>
      <vt:lpstr>Regular expressions: substitution</vt:lpstr>
      <vt:lpstr>Named group substitution</vt:lpstr>
      <vt:lpstr>Further reading: regular expressions</vt:lpstr>
      <vt:lpstr>Relational databases: Python DB API &amp; SQLAlchemy ORM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Pitfalls</vt:lpstr>
      <vt:lpstr>Further reading: relational databases</vt:lpstr>
      <vt:lpstr>Web scraping: gathering data from the web</vt:lpstr>
      <vt:lpstr>Introduction</vt:lpstr>
      <vt:lpstr>Beautiful Soup</vt:lpstr>
      <vt:lpstr>Finding stuff</vt:lpstr>
      <vt:lpstr>Graphical Information Systems data processing</vt:lpstr>
      <vt:lpstr>Introduction</vt:lpstr>
      <vt:lpstr>World Happiness Index</vt:lpstr>
      <vt:lpstr>Folium visualization</vt:lpstr>
      <vt:lpstr>Folium in Jupyter Notebook</vt:lpstr>
      <vt:lpstr>Data linkage issue</vt:lpstr>
      <vt:lpstr>Shapely: geometric objects</vt:lpstr>
      <vt:lpstr>Shapely: object examples</vt:lpstr>
      <vt:lpstr>Shapely: predicates</vt:lpstr>
      <vt:lpstr>Shapely: spatial analysis</vt:lpstr>
      <vt:lpstr>Shapely: buffer</vt:lpstr>
      <vt:lpstr>Shapely: example</vt:lpstr>
      <vt:lpstr>Shapely: other constructions</vt:lpstr>
      <vt:lpstr>Shapely: interpolation</vt:lpstr>
      <vt:lpstr>GeoPandas: shape files &amp; GeoJSON</vt:lpstr>
      <vt:lpstr>GeoPandas: selection</vt:lpstr>
      <vt:lpstr>GeoPandas operations</vt:lpstr>
      <vt:lpstr>GeoPandas merge</vt:lpstr>
      <vt:lpstr>GeoPandas dissolve</vt:lpstr>
      <vt:lpstr>GeoTIFF</vt:lpstr>
      <vt:lpstr>Reading GeoTIFF</vt:lpstr>
      <vt:lpstr>Writing GeoTIFF</vt:lpstr>
      <vt:lpstr>GeoTIFF geo-transformation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science</dc:title>
  <dc:creator>Geert Jan Bex</dc:creator>
  <cp:lastModifiedBy>Geert Jan Bex</cp:lastModifiedBy>
  <cp:revision>10</cp:revision>
  <dcterms:created xsi:type="dcterms:W3CDTF">2019-11-13T06:24:38Z</dcterms:created>
  <dcterms:modified xsi:type="dcterms:W3CDTF">2019-12-02T07:38:09Z</dcterms:modified>
</cp:coreProperties>
</file>