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7D32D-A06D-C149-8799-C4A1442288B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556A1-4751-3742-8088-72CB8AFC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3F099B6D-DE44-F34A-BCBF-6E100C8E486E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1658-61E5-5648-897D-DB87DA6492A3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9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03F01CE-88CF-844E-A744-4FE9189606E4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3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6164-D043-C942-AB2B-E57DC068D6F4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83DB-44E0-2049-A930-B3E21C0E7E93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6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DE5-3D7C-2443-8CDE-4414B67ED026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4CC3-4959-D04C-8608-409486F67764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F49A-3F8B-214A-975D-B3ADAF5419CC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1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AF7D-548B-1144-BD38-A337CE7E5E48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45EFD22F-BFCD-DD44-B0EB-A83D31FACB70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5616866B-4BAF-2E43-AA08-B991143CFB21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ABI_FINAL_CREDIT_BANKRUPTCY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1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E85269E-CD60-6948-8EC2-8CB90F9FDD59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ney and passport">
            <a:extLst>
              <a:ext uri="{FF2B5EF4-FFF2-40B4-BE49-F238E27FC236}">
                <a16:creationId xmlns:a16="http://schemas.microsoft.com/office/drawing/2014/main" id="{10B191F7-0401-4CFA-A974-493C4A36B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8" r="-1" b="-1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19C75-408B-1F8B-8BAC-BF80DA37D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LOGICVERSE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1567B-6149-18A8-69A6-6F3B82BC8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We make sure YOU make money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58A59-26C8-8D85-8380-3F2336D78EE5}"/>
              </a:ext>
            </a:extLst>
          </p:cNvPr>
          <p:cNvSpPr txBox="1"/>
          <p:nvPr/>
        </p:nvSpPr>
        <p:spPr>
          <a:xfrm>
            <a:off x="7615701" y="6231623"/>
            <a:ext cx="41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PROJECT – CREDIT BANKRUPTCY</a:t>
            </a:r>
          </a:p>
          <a:p>
            <a:r>
              <a:rPr lang="en-US" sz="1400" dirty="0"/>
              <a:t>AJAY VISHNU ADDALA - aa2569</a:t>
            </a:r>
          </a:p>
        </p:txBody>
      </p:sp>
    </p:spTree>
    <p:extLst>
      <p:ext uri="{BB962C8B-B14F-4D97-AF65-F5344CB8AC3E}">
        <p14:creationId xmlns:p14="http://schemas.microsoft.com/office/powerpoint/2010/main" val="11186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3C57E-A4B5-BF11-759E-82309DC7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44" y="1367748"/>
            <a:ext cx="7278328" cy="513361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80D3D7-9AF7-B605-D169-C752C140C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58384"/>
              </p:ext>
            </p:extLst>
          </p:nvPr>
        </p:nvGraphicFramePr>
        <p:xfrm>
          <a:off x="525398" y="1905056"/>
          <a:ext cx="3343275" cy="1372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3275">
                  <a:extLst>
                    <a:ext uri="{9D8B030D-6E8A-4147-A177-3AD203B41FA5}">
                      <a16:colId xmlns:a16="http://schemas.microsoft.com/office/drawing/2014/main" val="4277367993"/>
                    </a:ext>
                  </a:extLst>
                </a:gridCol>
              </a:tblGrid>
              <a:tr h="218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BENEFIT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551584"/>
                  </a:ext>
                </a:extLst>
              </a:tr>
              <a:tr h="1149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 $ 117,229,367.60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23031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E48723-6B1E-74F1-AE2A-DC6D7725F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27795"/>
              </p:ext>
            </p:extLst>
          </p:nvPr>
        </p:nvGraphicFramePr>
        <p:xfrm>
          <a:off x="393635" y="5264221"/>
          <a:ext cx="3606800" cy="68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637409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% INCREASE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502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938%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019055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BFC29-7728-B967-9B1E-C2F1DF87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3290-AA52-8A44-81CA-1E7908658DD1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EB2B7-316D-D862-39D1-526B547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D8DF9-3955-DEB8-17AB-7A3117A0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0FC42FC3-581F-06DD-88F1-F92CE4B44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4A354-6AA0-E7BE-F8AD-4D992B20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 dirty="0">
                <a:solidFill>
                  <a:schemeClr val="bg1"/>
                </a:solidFill>
              </a:rPr>
              <a:t>YOU TELL 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9F223-D564-EF75-45D4-19C15E3A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4AD-0A60-164A-BB2B-11D1B942BEC7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AB449-80AB-89EA-A407-402D1F92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673D-304A-D5E0-B80A-E3ABFBEB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trail of road">
            <a:extLst>
              <a:ext uri="{FF2B5EF4-FFF2-40B4-BE49-F238E27FC236}">
                <a16:creationId xmlns:a16="http://schemas.microsoft.com/office/drawing/2014/main" id="{BD3EE728-D098-AD97-2883-007E64680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6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9A5EC-B37B-5891-9EB6-1E368B79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880" y="3491507"/>
            <a:ext cx="6007100" cy="3366494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r">
              <a:lnSpc>
                <a:spcPct val="125000"/>
              </a:lnSpc>
            </a:pPr>
            <a:r>
              <a:rPr lang="en-US" sz="6000" b="0" cap="all" dirty="0">
                <a:solidFill>
                  <a:schemeClr val="bg1"/>
                </a:solidFill>
              </a:rPr>
              <a:t>IT IS ALWAYS </a:t>
            </a:r>
            <a:r>
              <a:rPr lang="en-US" sz="7300" cap="all" dirty="0">
                <a:solidFill>
                  <a:schemeClr val="bg1"/>
                </a:solidFill>
              </a:rPr>
              <a:t>YOU FIRST</a:t>
            </a:r>
            <a:r>
              <a:rPr lang="en-US" sz="6000" b="0" cap="all" dirty="0">
                <a:solidFill>
                  <a:schemeClr val="bg1"/>
                </a:solidFill>
              </a:rPr>
              <a:t> FOR 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6A5C3-EB59-A987-0ED3-D68BB8C5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B89-7D77-C047-964E-C87D1DBCDD74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303A7-D8FF-A512-A666-6B3E7BAC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2319-559D-9566-2D3B-19CDB2EA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1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AFEE395-ADE2-857A-E1B9-28E7865B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15309"/>
            <a:ext cx="1644047" cy="16440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8CDC-F80C-9EE5-DC65-D76F05B7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461" y="2161974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tx2"/>
                </a:solidFill>
              </a:rPr>
              <a:t>OUR </a:t>
            </a:r>
            <a:br>
              <a:rPr lang="en-US" b="0" cap="all" dirty="0">
                <a:solidFill>
                  <a:schemeClr val="tx2"/>
                </a:solidFill>
              </a:rPr>
            </a:br>
            <a:r>
              <a:rPr lang="en-US" b="0" cap="all" dirty="0">
                <a:solidFill>
                  <a:schemeClr val="tx2"/>
                </a:solidFill>
              </a:rPr>
              <a:t>HAPPY</a:t>
            </a:r>
            <a:br>
              <a:rPr lang="en-US" b="0" cap="all" dirty="0">
                <a:solidFill>
                  <a:schemeClr val="tx2"/>
                </a:solidFill>
              </a:rPr>
            </a:br>
            <a:r>
              <a:rPr lang="en-US" b="0" cap="all" dirty="0">
                <a:solidFill>
                  <a:schemeClr val="tx2"/>
                </a:solidFill>
              </a:rPr>
              <a:t>CLIENTS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arlem Community | Chase Bank">
            <a:extLst>
              <a:ext uri="{FF2B5EF4-FFF2-40B4-BE49-F238E27FC236}">
                <a16:creationId xmlns:a16="http://schemas.microsoft.com/office/drawing/2014/main" id="{36E2D55A-5117-AFA5-6687-AE8CCCF79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6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ELLS FARGO BANK - 175 Passaic Ave, Kearny, NJ - Yelp">
            <a:extLst>
              <a:ext uri="{FF2B5EF4-FFF2-40B4-BE49-F238E27FC236}">
                <a16:creationId xmlns:a16="http://schemas.microsoft.com/office/drawing/2014/main" id="{FCFE55F8-F958-C6A8-D820-B94DDBC2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6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fastIEP | Track IEP Goals with a Single Click">
            <a:extLst>
              <a:ext uri="{FF2B5EF4-FFF2-40B4-BE49-F238E27FC236}">
                <a16:creationId xmlns:a16="http://schemas.microsoft.com/office/drawing/2014/main" id="{A9F9DAB7-F986-E1FA-F630-079EBE59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2" y="5444375"/>
            <a:ext cx="2857500" cy="5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D2A80B-9D7A-B452-0C1F-4367941BC4A8}"/>
              </a:ext>
            </a:extLst>
          </p:cNvPr>
          <p:cNvSpPr txBox="1"/>
          <p:nvPr/>
        </p:nvSpPr>
        <p:spPr>
          <a:xfrm>
            <a:off x="24080" y="5615337"/>
            <a:ext cx="465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SATISFACTION RATING: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A85F-E8B9-C0B7-38BF-3EDF397D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E4F9-6AF6-CF47-8869-39B840537B0B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DA6F-CECC-AE44-5D2C-987F498F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4D67-5F97-EB65-2E3A-FDF3505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3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A39E5547-CDE9-2EF2-0D64-0010FEF02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68DED-0BA4-A93B-7E0C-6E036E97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6000" cap="all" dirty="0">
                <a:solidFill>
                  <a:schemeClr val="bg1"/>
                </a:solidFill>
              </a:rPr>
              <a:t>READY TO MAKE MONEY WITH US?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B92D6-A393-5F42-1207-F57D9110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48C7-79FA-7945-A78B-D1A3E653804A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045B6-32BF-F3DD-4C0E-97121B24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8E2F-26FA-46A2-87E5-EE4F0357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aph on document with pen">
            <a:extLst>
              <a:ext uri="{FF2B5EF4-FFF2-40B4-BE49-F238E27FC236}">
                <a16:creationId xmlns:a16="http://schemas.microsoft.com/office/drawing/2014/main" id="{447E0FAA-C67C-1F44-2E23-F5B1D9BBC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2" r="16059" b="-2"/>
          <a:stretch/>
        </p:blipFill>
        <p:spPr>
          <a:xfrm>
            <a:off x="8194348" y="1074544"/>
            <a:ext cx="3997652" cy="503785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637CD-6D5D-2A31-0792-5B40ED06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1140580"/>
          </a:xfrm>
        </p:spPr>
        <p:txBody>
          <a:bodyPr>
            <a:normAutofit/>
          </a:bodyPr>
          <a:lstStyle/>
          <a:p>
            <a:r>
              <a:rPr lang="en-US"/>
              <a:t>WHY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5B91-04F5-2B8C-C8EC-C38781F8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6623039" cy="303059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got your profits sorted!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your predictions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sure you are at your best!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A2E9-D4E5-8BC3-1BE7-A32F0099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51F-54BE-E348-8377-2839C13A7B65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63E7-3CD2-82DC-8FBF-49865454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ABI_FINAL_CREDIT_BANKRUPTCY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9D771-5C9E-564F-8662-EA4AA096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12187426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A416C-BC9F-1B40-58CE-5FFEB10D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114058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cap="all"/>
              <a:t>HOW DO WE DO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031BA-7059-1860-4E4D-1DFB9302A256}"/>
              </a:ext>
            </a:extLst>
          </p:cNvPr>
          <p:cNvSpPr txBox="1"/>
          <p:nvPr/>
        </p:nvSpPr>
        <p:spPr>
          <a:xfrm>
            <a:off x="787179" y="2743995"/>
            <a:ext cx="6623039" cy="303059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 algn="just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keep improving the models based on the changes.</a:t>
            </a:r>
          </a:p>
          <a:p>
            <a:pPr indent="-285750" algn="just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algn="just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imbibe new technologies in the market and ensure we use cutting-edge models for you.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E4FEB650-1C1C-9BB8-3DA5-8F45EB7A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163" y="2091462"/>
            <a:ext cx="3004022" cy="300402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7760-5789-861E-970E-29C486AD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1C9F-478F-804F-9908-8DE4810F5531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91AAD-AB75-CF77-1BDE-421BF642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8111-311C-E136-0E63-A3B06B34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0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12187426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6568C-F89C-A1E3-74C2-91840C1E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1140580"/>
          </a:xfrm>
        </p:spPr>
        <p:txBody>
          <a:bodyPr>
            <a:normAutofit/>
          </a:bodyPr>
          <a:lstStyle/>
          <a:p>
            <a:r>
              <a:rPr lang="en-US" dirty="0"/>
              <a:t>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470E-259B-D4F7-5009-2F289E16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6623039" cy="303059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sure you make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ANY GIVEN SITUATION POSSIBLE!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Guaranteed profits!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94FA16-D3CE-3E2D-C156-1E4A9AC0F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8" r="-1" b="-1"/>
          <a:stretch/>
        </p:blipFill>
        <p:spPr>
          <a:xfrm>
            <a:off x="8691163" y="2505861"/>
            <a:ext cx="3004022" cy="217522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507D-3BDC-9B20-CE75-2C03204D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D1E-3055-D64B-9D3A-0E9613730411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2C6E-7771-37EF-1E46-7A0021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43EC-CCEB-F0E4-962D-0FFE39C9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5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A506C8E-A1BD-B13E-E152-EA1508585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02196-BAF2-2AE0-74BA-F1781C97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LET US TALK ABOUT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0B19E-6D78-23CF-F378-39268FC2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E8C4-B34D-C34B-8DCE-AE6222C6F61A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48C2B-0F84-E3B6-E817-B3303CEF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9409-51C7-42A3-2158-412E9E6C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6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48ABA-EC29-6CA8-1E84-3AAE1DE8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Our Research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63CEE1-F37E-1B12-50E2-BE265E943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058"/>
              </p:ext>
            </p:extLst>
          </p:nvPr>
        </p:nvGraphicFramePr>
        <p:xfrm>
          <a:off x="643466" y="1959502"/>
          <a:ext cx="6224713" cy="328890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55063">
                  <a:extLst>
                    <a:ext uri="{9D8B030D-6E8A-4147-A177-3AD203B41FA5}">
                      <a16:colId xmlns:a16="http://schemas.microsoft.com/office/drawing/2014/main" val="1393646302"/>
                    </a:ext>
                  </a:extLst>
                </a:gridCol>
                <a:gridCol w="2469650">
                  <a:extLst>
                    <a:ext uri="{9D8B030D-6E8A-4147-A177-3AD203B41FA5}">
                      <a16:colId xmlns:a16="http://schemas.microsoft.com/office/drawing/2014/main" val="1119868362"/>
                    </a:ext>
                  </a:extLst>
                </a:gridCol>
              </a:tblGrid>
              <a:tr h="8302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7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Assumed Numbers</a:t>
                      </a:r>
                      <a:endParaRPr lang="en-US" sz="27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86" marR="87704" marT="175408" marB="1754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89921"/>
                  </a:ext>
                </a:extLst>
              </a:tr>
              <a:tr h="61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Clients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86" marR="87704" marT="18272" marB="1754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86" marR="87704" marT="18272" marB="1754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974779"/>
                  </a:ext>
                </a:extLst>
              </a:tr>
              <a:tr h="61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86" marR="87704" marT="18272" marB="1754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US" sz="2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86" marR="87704" marT="18272" marB="1754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46823"/>
                  </a:ext>
                </a:extLst>
              </a:tr>
              <a:tr h="61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Average Default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86" marR="87704" marT="18272" marB="1754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250000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86" marR="87704" marT="18272" marB="1754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894738"/>
                  </a:ext>
                </a:extLst>
              </a:tr>
              <a:tr h="61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Payments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86" marR="87704" marT="18272" marB="1754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25000</a:t>
                      </a:r>
                      <a:endParaRPr lang="en-US" sz="2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86" marR="87704" marT="18272" marB="1754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36479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D5F0F-E5B0-834E-9848-EF26F69D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320-0D07-9141-9C65-21EFEAFFAA1B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9A91-7163-98BE-5D41-09442EB0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4A40-4A7A-BE6D-222B-DE23FB9A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F7E9F-9537-3DF0-41FB-3C61DFB1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1" y="531922"/>
            <a:ext cx="7202204" cy="50805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C077BC-A2F1-551D-B195-3CC2EF59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75715"/>
              </p:ext>
            </p:extLst>
          </p:nvPr>
        </p:nvGraphicFramePr>
        <p:xfrm>
          <a:off x="7629621" y="531922"/>
          <a:ext cx="4516701" cy="1396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6701">
                  <a:extLst>
                    <a:ext uri="{9D8B030D-6E8A-4147-A177-3AD203B41FA5}">
                      <a16:colId xmlns:a16="http://schemas.microsoft.com/office/drawing/2014/main" val="3845801985"/>
                    </a:ext>
                  </a:extLst>
                </a:gridCol>
              </a:tblGrid>
              <a:tr h="30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BENEFIT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3472987"/>
                  </a:ext>
                </a:extLst>
              </a:tr>
              <a:tr h="1082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effectLst/>
                        </a:rPr>
                        <a:t> $   56,270,096.45 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31256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49122A-9FD6-ACDA-E704-61E95610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05015"/>
              </p:ext>
            </p:extLst>
          </p:nvPr>
        </p:nvGraphicFramePr>
        <p:xfrm>
          <a:off x="8079477" y="4553707"/>
          <a:ext cx="3606800" cy="87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1810600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% INCREASE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4299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effectLst/>
                        </a:rPr>
                        <a:t>625%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4904476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4AD7D-AEFB-EB13-A064-05E710AA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C609-5395-324B-9745-234F97722F57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7AF86-792D-8585-BAC0-15535A6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C97B-1F40-A85E-25F2-EDFE3015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4CBA73F-C26C-DFB0-2AB6-86FE6450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2AA2A-6D0F-3AB8-85DA-597DBE74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FUTURE ESTIMATE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D1E11-E697-84C2-DC97-762EB6B8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13C3-D488-A74C-B54D-EA54BD25C279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9EE72-80E6-6C6D-97D6-A043B852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9FEB-C45D-B888-1E17-985CF43A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E6D98-4602-8850-A4D1-D1877AC9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400" b="0" cap="all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CAD65F-AAC9-4CC9-B5F5-E963F24F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9936" y="-1"/>
            <a:ext cx="533206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C1E693-7B85-DEB9-6F50-1A33D128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04978"/>
              </p:ext>
            </p:extLst>
          </p:nvPr>
        </p:nvGraphicFramePr>
        <p:xfrm>
          <a:off x="7344569" y="1560228"/>
          <a:ext cx="4362799" cy="399580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07262">
                  <a:extLst>
                    <a:ext uri="{9D8B030D-6E8A-4147-A177-3AD203B41FA5}">
                      <a16:colId xmlns:a16="http://schemas.microsoft.com/office/drawing/2014/main" val="2099614660"/>
                    </a:ext>
                  </a:extLst>
                </a:gridCol>
                <a:gridCol w="1555537">
                  <a:extLst>
                    <a:ext uri="{9D8B030D-6E8A-4147-A177-3AD203B41FA5}">
                      <a16:colId xmlns:a16="http://schemas.microsoft.com/office/drawing/2014/main" val="1517878472"/>
                    </a:ext>
                  </a:extLst>
                </a:gridCol>
              </a:tblGrid>
              <a:tr h="9273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0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Assumed Numbers</a:t>
                      </a:r>
                      <a:endParaRPr lang="en-US" sz="30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5" marR="97961" marT="195922" marB="195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58950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Clients</a:t>
                      </a:r>
                      <a:endParaRPr lang="en-US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5" marR="97961" marT="20409" marB="1959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lang="en-US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5" marR="97961" marT="20409" marB="1959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306637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en-US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5" marR="97961" marT="20409" marB="1959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5" marR="97961" marT="20409" marB="1959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940031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Average Default</a:t>
                      </a:r>
                      <a:endParaRPr lang="en-US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5" marR="97961" marT="20409" marB="1959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250000</a:t>
                      </a:r>
                      <a:endParaRPr lang="en-US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5" marR="97961" marT="20409" marB="1959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496935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Payments</a:t>
                      </a:r>
                      <a:endParaRPr lang="en-US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5" marR="97961" marT="20409" marB="1959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25000</a:t>
                      </a:r>
                      <a:endParaRPr lang="en-US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5" marR="97961" marT="20409" marB="1959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1910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02916-D775-8496-7F5F-6D4F5B4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CADE-2944-CA4E-9A49-784177D95B4F}" type="datetime1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DEFC-FFA6-3806-C2D9-7BC6BEF2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ABI_FINAL_CREDIT_BANKRUPTCY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E008-3DCE-1706-3DC5-06D7B936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314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8E6E2"/>
      </a:lt2>
      <a:accent1>
        <a:srgbClr val="91A5C4"/>
      </a:accent1>
      <a:accent2>
        <a:srgbClr val="7BA9B5"/>
      </a:accent2>
      <a:accent3>
        <a:srgbClr val="80AAA1"/>
      </a:accent3>
      <a:accent4>
        <a:srgbClr val="77AE8B"/>
      </a:accent4>
      <a:accent5>
        <a:srgbClr val="84AC82"/>
      </a:accent5>
      <a:accent6>
        <a:srgbClr val="8DAA74"/>
      </a:accent6>
      <a:hlink>
        <a:srgbClr val="967F5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286</Words>
  <Application>Microsoft Macintosh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Meiryo</vt:lpstr>
      <vt:lpstr>Arial</vt:lpstr>
      <vt:lpstr>Calibri</vt:lpstr>
      <vt:lpstr>Corbel</vt:lpstr>
      <vt:lpstr>ShojiVTI</vt:lpstr>
      <vt:lpstr>LOGICVERSE</vt:lpstr>
      <vt:lpstr>WHY US?</vt:lpstr>
      <vt:lpstr>HOW DO WE DO IT?</vt:lpstr>
      <vt:lpstr>WHAT DO WE DO?</vt:lpstr>
      <vt:lpstr>LET US TALK ABOUT YOU</vt:lpstr>
      <vt:lpstr>Our Research</vt:lpstr>
      <vt:lpstr>PowerPoint Presentation</vt:lpstr>
      <vt:lpstr>FUTURE ESTIMATE</vt:lpstr>
      <vt:lpstr>PREDICTION</vt:lpstr>
      <vt:lpstr>PowerPoint Presentation</vt:lpstr>
      <vt:lpstr>YOU TELL US</vt:lpstr>
      <vt:lpstr>IT IS ALWAYS YOU FIRST FOR US</vt:lpstr>
      <vt:lpstr>OUR  HAPPY CLIENTS</vt:lpstr>
      <vt:lpstr>READY TO MAKE MONEY WITH US?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LOGICVERSE</dc:title>
  <dc:creator>Ajay Addala</dc:creator>
  <cp:lastModifiedBy>Ajay Addala</cp:lastModifiedBy>
  <cp:revision>10</cp:revision>
  <dcterms:created xsi:type="dcterms:W3CDTF">2022-12-21T14:57:39Z</dcterms:created>
  <dcterms:modified xsi:type="dcterms:W3CDTF">2022-12-21T16:49:34Z</dcterms:modified>
</cp:coreProperties>
</file>