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5d634ed1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75d634ed1c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5d634ed1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75d634ed1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d634ed1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d634ed1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d634ed1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d634ed1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d634ed1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d634ed1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d634ed1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d634ed1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5d634ed1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d634ed1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5d634ed1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5d634ed1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5d634ed1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5d634ed1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d634ed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75d634ed1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5d634ed1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75d634ed1c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5d634ed1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5d634ed1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5d634ed1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5d634ed1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Hoodlums and Saints</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 </a:t>
            </a:r>
            <a:endParaRPr/>
          </a:p>
        </p:txBody>
      </p:sp>
      <p:sp>
        <p:nvSpPr>
          <p:cNvPr id="146" name="Google Shape;146;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most arrests - Central Business District, South Side Flats, Carrick</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least arrests - Mt. Oliver Neighborhood, Troy Hill-Herrs Island, Mt. Oliver Boro</a:t>
            </a:r>
            <a:endParaRPr b="1"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
                <a:solidFill>
                  <a:srgbClr val="111C22"/>
                </a:solidFill>
              </a:rPr>
              <a:t>Playground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706900" y="10766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Number of playgrounds</a:t>
            </a:r>
            <a:endParaRPr/>
          </a:p>
          <a:p>
            <a:pPr indent="0" lvl="0" marL="0" rtl="0" algn="l">
              <a:lnSpc>
                <a:spcPct val="100000"/>
              </a:lnSpc>
              <a:spcBef>
                <a:spcPts val="0"/>
              </a:spcBef>
              <a:spcAft>
                <a:spcPts val="0"/>
              </a:spcAft>
              <a:buSzPts val="3000"/>
              <a:buNone/>
            </a:pPr>
            <a:r>
              <a:rPr lang="en"/>
              <a:t>per neighborhood</a:t>
            </a:r>
            <a:endParaRPr/>
          </a:p>
        </p:txBody>
      </p:sp>
      <p:pic>
        <p:nvPicPr>
          <p:cNvPr id="157" name="Google Shape;157;p24"/>
          <p:cNvPicPr preferRelativeResize="0"/>
          <p:nvPr/>
        </p:nvPicPr>
        <p:blipFill rotWithShape="1">
          <a:blip r:embed="rId3">
            <a:alphaModFix/>
          </a:blip>
          <a:srcRect b="0" l="0" r="0" t="0"/>
          <a:stretch/>
        </p:blipFill>
        <p:spPr>
          <a:xfrm>
            <a:off x="181400" y="214775"/>
            <a:ext cx="4585976" cy="47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Script: Create a Table </a:t>
            </a:r>
            <a:endParaRPr/>
          </a:p>
        </p:txBody>
      </p:sp>
      <p:sp>
        <p:nvSpPr>
          <p:cNvPr id="163" name="Google Shape;163;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p>
        </p:txBody>
      </p:sp>
      <p:pic>
        <p:nvPicPr>
          <p:cNvPr descr="A screenshot of a cell phone&#10;&#10;Description generated with very high confidence" id="164" name="Google Shape;164;p25"/>
          <p:cNvPicPr preferRelativeResize="0"/>
          <p:nvPr/>
        </p:nvPicPr>
        <p:blipFill rotWithShape="1">
          <a:blip r:embed="rId3">
            <a:alphaModFix/>
          </a:blip>
          <a:srcRect b="0" l="0" r="0" t="0"/>
          <a:stretch/>
        </p:blipFill>
        <p:spPr>
          <a:xfrm>
            <a:off x="493863" y="1800435"/>
            <a:ext cx="8156274" cy="16396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68925" y="2127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Numbers of playground </a:t>
            </a:r>
            <a:endParaRPr/>
          </a:p>
        </p:txBody>
      </p:sp>
      <p:sp>
        <p:nvSpPr>
          <p:cNvPr id="170" name="Google Shape;170;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71" name="Google Shape;171;p26"/>
          <p:cNvPicPr preferRelativeResize="0"/>
          <p:nvPr/>
        </p:nvPicPr>
        <p:blipFill>
          <a:blip r:embed="rId3">
            <a:alphaModFix/>
          </a:blip>
          <a:stretch>
            <a:fillRect/>
          </a:stretch>
        </p:blipFill>
        <p:spPr>
          <a:xfrm rot="-5400000">
            <a:off x="2755525" y="-938413"/>
            <a:ext cx="3259325" cy="7675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Script: Create Horizontal Bar Graph</a:t>
            </a:r>
            <a:endParaRPr/>
          </a:p>
        </p:txBody>
      </p:sp>
      <p:sp>
        <p:nvSpPr>
          <p:cNvPr id="177" name="Google Shape;177;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p>
        </p:txBody>
      </p:sp>
      <p:pic>
        <p:nvPicPr>
          <p:cNvPr descr="A screenshot of a cell phone&#10;&#10;Description generated with very high confidence" id="178" name="Google Shape;178;p27"/>
          <p:cNvPicPr preferRelativeResize="0"/>
          <p:nvPr/>
        </p:nvPicPr>
        <p:blipFill rotWithShape="1">
          <a:blip r:embed="rId3">
            <a:alphaModFix/>
          </a:blip>
          <a:srcRect b="0" l="0" r="0" t="0"/>
          <a:stretch/>
        </p:blipFill>
        <p:spPr>
          <a:xfrm>
            <a:off x="418382" y="1884345"/>
            <a:ext cx="8318019" cy="13855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 </a:t>
            </a:r>
            <a:endParaRPr/>
          </a:p>
        </p:txBody>
      </p:sp>
      <p:sp>
        <p:nvSpPr>
          <p:cNvPr id="184" name="Google Shape;184;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most playgrounds - Squirrel Hill South, South Side Slopes, Beechview</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least playgrounds - Bedford Dwellings, Lower </a:t>
            </a:r>
            <a:r>
              <a:rPr b="1" lang="en" sz="2400">
                <a:latin typeface="Times New Roman"/>
                <a:ea typeface="Times New Roman"/>
                <a:cs typeface="Times New Roman"/>
                <a:sym typeface="Times New Roman"/>
              </a:rPr>
              <a:t>Lawrenceville</a:t>
            </a:r>
            <a:r>
              <a:rPr b="1" lang="en" sz="2400">
                <a:latin typeface="Times New Roman"/>
                <a:ea typeface="Times New Roman"/>
                <a:cs typeface="Times New Roman"/>
                <a:sym typeface="Times New Roman"/>
              </a:rPr>
              <a:t>, Banksville </a:t>
            </a:r>
            <a:endParaRPr b="1"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
                <a:solidFill>
                  <a:srgbClr val="111C22"/>
                </a:solidFill>
              </a:rPr>
              <a:t>Best Neighborhood Metric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Metric</a:t>
            </a:r>
            <a:endParaRPr/>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Every private school the neighborhood had = +3 pts</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Every playground the neighborhood had = +2 pt</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Every public school the neighborhood had = +1 pt</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This total score is then divided by the total amount of arrest points in that neighborhood (values stated earlier)</a:t>
            </a:r>
            <a:endParaRPr b="1">
              <a:latin typeface="Times New Roman"/>
              <a:ea typeface="Times New Roman"/>
              <a:cs typeface="Times New Roman"/>
              <a:sym typeface="Times New Roman"/>
            </a:endParaRPr>
          </a:p>
          <a:p>
            <a:pPr indent="0" lvl="0" marL="0" rtl="0" algn="l">
              <a:spcBef>
                <a:spcPts val="1600"/>
              </a:spcBef>
              <a:spcAft>
                <a:spcPts val="0"/>
              </a:spcAft>
              <a:buNone/>
            </a:pPr>
            <a:r>
              <a:t/>
            </a:r>
            <a:endParaRPr b="1">
              <a:latin typeface="Times New Roman"/>
              <a:ea typeface="Times New Roman"/>
              <a:cs typeface="Times New Roman"/>
              <a:sym typeface="Times New Roman"/>
            </a:endParaRPr>
          </a:p>
          <a:p>
            <a:pPr indent="0" lvl="0" marL="457200" rtl="0" algn="l">
              <a:spcBef>
                <a:spcPts val="1600"/>
              </a:spcBef>
              <a:spcAft>
                <a:spcPts val="1600"/>
              </a:spcAft>
              <a:buNone/>
            </a:pPr>
            <a:r>
              <a:t/>
            </a:r>
            <a:endParaRPr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Equation</a:t>
            </a:r>
            <a:endParaRPr/>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1600"/>
              </a:spcBef>
              <a:spcAft>
                <a:spcPts val="0"/>
              </a:spcAft>
              <a:buNone/>
            </a:pPr>
            <a:r>
              <a:t/>
            </a:r>
            <a:endParaRPr b="1">
              <a:latin typeface="Times New Roman"/>
              <a:ea typeface="Times New Roman"/>
              <a:cs typeface="Times New Roman"/>
              <a:sym typeface="Times New Roman"/>
            </a:endParaRPr>
          </a:p>
          <a:p>
            <a:pPr indent="0" lvl="0" marL="457200" rtl="0" algn="l">
              <a:spcBef>
                <a:spcPts val="1600"/>
              </a:spcBef>
              <a:spcAft>
                <a:spcPts val="1600"/>
              </a:spcAft>
              <a:buNone/>
            </a:pPr>
            <a:r>
              <a:t/>
            </a:r>
            <a:endParaRPr b="1">
              <a:latin typeface="Times New Roman"/>
              <a:ea typeface="Times New Roman"/>
              <a:cs typeface="Times New Roman"/>
              <a:sym typeface="Times New Roman"/>
            </a:endParaRPr>
          </a:p>
        </p:txBody>
      </p:sp>
      <p:pic>
        <p:nvPicPr>
          <p:cNvPr id="202" name="Google Shape;202;p31"/>
          <p:cNvPicPr preferRelativeResize="0"/>
          <p:nvPr/>
        </p:nvPicPr>
        <p:blipFill>
          <a:blip r:embed="rId3">
            <a:alphaModFix/>
          </a:blip>
          <a:stretch>
            <a:fillRect/>
          </a:stretch>
        </p:blipFill>
        <p:spPr>
          <a:xfrm>
            <a:off x="658500" y="1229875"/>
            <a:ext cx="7371149" cy="351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Data Sets</a:t>
            </a:r>
            <a:endParaRPr/>
          </a:p>
        </p:txBody>
      </p:sp>
      <p:sp>
        <p:nvSpPr>
          <p:cNvPr id="92" name="Google Shape;92;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The first </a:t>
            </a:r>
            <a:r>
              <a:rPr b="1" lang="en" sz="2400">
                <a:latin typeface="Times New Roman"/>
                <a:ea typeface="Times New Roman"/>
                <a:cs typeface="Times New Roman"/>
                <a:sym typeface="Times New Roman"/>
              </a:rPr>
              <a:t>dataset</a:t>
            </a:r>
            <a:r>
              <a:rPr b="1" lang="en" sz="2400">
                <a:latin typeface="Times New Roman"/>
                <a:ea typeface="Times New Roman"/>
                <a:cs typeface="Times New Roman"/>
                <a:sym typeface="Times New Roman"/>
              </a:rPr>
              <a:t> we picked was an arrest data set that shows all the arrests in each neighborhood along with the type of crime </a:t>
            </a:r>
            <a:r>
              <a:rPr b="1" lang="en" sz="2400">
                <a:latin typeface="Times New Roman"/>
                <a:ea typeface="Times New Roman"/>
                <a:cs typeface="Times New Roman"/>
                <a:sym typeface="Times New Roman"/>
              </a:rPr>
              <a:t>committed</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The neighborhoods with the lower amount of crime, obviously means it is safer a neighborhood to live in</a:t>
            </a:r>
            <a:endParaRPr b="1" sz="2400">
              <a:latin typeface="Times New Roman"/>
              <a:ea typeface="Times New Roman"/>
              <a:cs typeface="Times New Roman"/>
              <a:sym typeface="Times New Roman"/>
            </a:endParaRPr>
          </a:p>
        </p:txBody>
      </p:sp>
      <p:pic>
        <p:nvPicPr>
          <p:cNvPr id="93" name="Google Shape;93;p14"/>
          <p:cNvPicPr preferRelativeResize="0"/>
          <p:nvPr/>
        </p:nvPicPr>
        <p:blipFill>
          <a:blip r:embed="rId3">
            <a:alphaModFix/>
          </a:blip>
          <a:stretch>
            <a:fillRect/>
          </a:stretch>
        </p:blipFill>
        <p:spPr>
          <a:xfrm>
            <a:off x="1095650" y="3222400"/>
            <a:ext cx="1755526" cy="1291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 scores</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32"/>
          <p:cNvPicPr preferRelativeResize="0"/>
          <p:nvPr/>
        </p:nvPicPr>
        <p:blipFill>
          <a:blip r:embed="rId3">
            <a:alphaModFix/>
          </a:blip>
          <a:stretch>
            <a:fillRect/>
          </a:stretch>
        </p:blipFill>
        <p:spPr>
          <a:xfrm rot="-5400000">
            <a:off x="2362400" y="-497675"/>
            <a:ext cx="3947525" cy="697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15" name="Google Shape;215;p3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Best Neighborhoods (WINNERS)</a:t>
            </a:r>
            <a:endParaRPr sz="1800"/>
          </a:p>
          <a:p>
            <a:pPr indent="-342900" lvl="0" marL="457200" rtl="0" algn="l">
              <a:spcBef>
                <a:spcPts val="1600"/>
              </a:spcBef>
              <a:spcAft>
                <a:spcPts val="0"/>
              </a:spcAft>
              <a:buSzPts val="1800"/>
              <a:buAutoNum type="arabicPeriod"/>
            </a:pPr>
            <a:r>
              <a:rPr lang="en" sz="1800"/>
              <a:t>Mt. Oliver Neighborhood - 500pts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Mt. Oliver Boro - 142.857pts</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Troy Hill-Herrs Island - </a:t>
            </a:r>
            <a:r>
              <a:rPr lang="en" sz="1800"/>
              <a:t>142.857pts</a:t>
            </a:r>
            <a:endParaRPr sz="1800"/>
          </a:p>
          <a:p>
            <a:pPr indent="0" lvl="0" marL="0" rtl="0" algn="l">
              <a:spcBef>
                <a:spcPts val="1600"/>
              </a:spcBef>
              <a:spcAft>
                <a:spcPts val="1600"/>
              </a:spcAft>
              <a:buNone/>
            </a:pPr>
            <a:r>
              <a:t/>
            </a:r>
            <a:endParaRPr sz="2400"/>
          </a:p>
        </p:txBody>
      </p:sp>
      <p:sp>
        <p:nvSpPr>
          <p:cNvPr id="216" name="Google Shape;216;p33"/>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Worst Neighborhoods (LOSERS)</a:t>
            </a:r>
            <a:endParaRPr sz="1800"/>
          </a:p>
          <a:p>
            <a:pPr indent="-342900" lvl="0" marL="457200" rtl="0" algn="l">
              <a:spcBef>
                <a:spcPts val="1600"/>
              </a:spcBef>
              <a:spcAft>
                <a:spcPts val="0"/>
              </a:spcAft>
              <a:buSzPts val="1800"/>
              <a:buAutoNum type="arabicPeriod"/>
            </a:pPr>
            <a:r>
              <a:rPr lang="en" sz="1800"/>
              <a:t>South Side Flats - 0.000002pts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Homewood North - 0.000002pts</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Carrick - 0.000003pts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(Alex Gibala)</a:t>
            </a:r>
            <a:endParaRPr/>
          </a:p>
        </p:txBody>
      </p:sp>
      <p:sp>
        <p:nvSpPr>
          <p:cNvPr id="222" name="Google Shape;222;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latin typeface="Times New Roman"/>
                <a:ea typeface="Times New Roman"/>
                <a:cs typeface="Times New Roman"/>
                <a:sym typeface="Times New Roman"/>
              </a:rPr>
              <a:t>Overall, I am not surprised by the result of Mt Boro being the best neighborhood considering the little amount of crime it had, as well as having lots of playgrounds.  I am very shocked that Squirrel Hill, my personal favorite, was not higher up in the best neighborhood scoring.</a:t>
            </a:r>
            <a:endParaRPr b="1"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(Ju Eun Lim)</a:t>
            </a:r>
            <a:endParaRPr/>
          </a:p>
        </p:txBody>
      </p:sp>
      <p:sp>
        <p:nvSpPr>
          <p:cNvPr id="228" name="Google Shape;228;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222222"/>
                </a:solidFill>
                <a:highlight>
                  <a:srgbClr val="FFFFFF"/>
                </a:highlight>
                <a:latin typeface="Times New Roman"/>
                <a:ea typeface="Times New Roman"/>
                <a:cs typeface="Times New Roman"/>
                <a:sym typeface="Times New Roman"/>
              </a:rPr>
              <a:t>I am not very familiar with Pittsburgh neighborhoods but out of the cities I have been to, I liked Monroeville because it was quiet and seemed like a safe area, and the part of Monroeville that I went to had relatively flat and straight roads. The housing rentals seem to be cheaper than other cities closer to the universities and downtown, but Monroeville is still reasonably close to Pittsburgh. Monroeville wasn't the best city based on the data driven determination. This makes sense because I have never been to Mt. Oliver, which turned out to be the best city. Moreover, the number of arrests is hard to notice just by visiting the city so I never considered that in my personal preference. Nevertheless, Monroeville is the 6th best neighborhood in Pittsburgh, so I would say it is fairly consistent with my idea of what the best Pittsburgh neighborhood is.</a:t>
            </a:r>
            <a:endParaRPr b="1"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(Ryan Nguyen)</a:t>
            </a:r>
            <a:endParaRPr/>
          </a:p>
        </p:txBody>
      </p:sp>
      <p:sp>
        <p:nvSpPr>
          <p:cNvPr id="234" name="Google Shape;234;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highlight>
                  <a:srgbClr val="FFFFFF"/>
                </a:highlight>
                <a:latin typeface="Times New Roman"/>
                <a:ea typeface="Times New Roman"/>
                <a:cs typeface="Times New Roman"/>
                <a:sym typeface="Times New Roman"/>
              </a:rPr>
              <a:t>I found that there are a lot of different areas in Pittsburgh with private schools, for example the places with the  second most amounts of private schools besides Pittsburgh is Monroeville and Mount  Lebanon We used this data to compare with our Arrest data and playground data to see what neighborhood has the most amount of schools, playgrounds, and least amount of arrests.  Based on this information we were able to determine the “best neighborhood” in Pittsburgh.</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Data Sets</a:t>
            </a:r>
            <a:endParaRPr/>
          </a:p>
        </p:txBody>
      </p:sp>
      <p:sp>
        <p:nvSpPr>
          <p:cNvPr id="99" name="Google Shape;99;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b="1" lang="en">
                <a:latin typeface="Times New Roman"/>
                <a:ea typeface="Times New Roman"/>
                <a:cs typeface="Times New Roman"/>
                <a:sym typeface="Times New Roman"/>
              </a:rPr>
              <a:t>The second dataset we picked was a data set displaying the amount of playgrounds, and their names, in each neighborhood</a:t>
            </a:r>
            <a:endParaRPr b="1">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b="1" lang="en">
                <a:latin typeface="Times New Roman"/>
                <a:ea typeface="Times New Roman"/>
                <a:cs typeface="Times New Roman"/>
                <a:sym typeface="Times New Roman"/>
              </a:rPr>
              <a:t>The neighborhoods with the higher amount of playgrounds is considered to be the better neighborhoods because they offer a safe and fun place for kids to hang out and play</a:t>
            </a:r>
            <a:endParaRPr b="1">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3368425" y="2835775"/>
            <a:ext cx="2482524" cy="185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Data Sets</a:t>
            </a:r>
            <a:endParaRPr/>
          </a:p>
        </p:txBody>
      </p:sp>
      <p:sp>
        <p:nvSpPr>
          <p:cNvPr id="106" name="Google Shape;106;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We also used public and private school data sets that displays the name what kind of school it is</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We chose this data set because a better neighborhood will have more schools, with a more educated population</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More private schools could also mean a better neighborhood</a:t>
            </a:r>
            <a:endParaRPr b="1" sz="2400">
              <a:latin typeface="Times New Roman"/>
              <a:ea typeface="Times New Roman"/>
              <a:cs typeface="Times New Roman"/>
              <a:sym typeface="Times New Roman"/>
            </a:endParaRPr>
          </a:p>
        </p:txBody>
      </p:sp>
      <p:pic>
        <p:nvPicPr>
          <p:cNvPr id="107" name="Google Shape;107;p16"/>
          <p:cNvPicPr preferRelativeResize="0"/>
          <p:nvPr/>
        </p:nvPicPr>
        <p:blipFill>
          <a:blip r:embed="rId3">
            <a:alphaModFix/>
          </a:blip>
          <a:stretch>
            <a:fillRect/>
          </a:stretch>
        </p:blipFill>
        <p:spPr>
          <a:xfrm>
            <a:off x="1866000" y="3498974"/>
            <a:ext cx="2706000" cy="131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
                <a:solidFill>
                  <a:srgbClr val="151515"/>
                </a:solidFill>
              </a:rPr>
              <a:t>Arrest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Arrest Data</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In our arrest data we weighted different types of crimes as such</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5PTS - Murder, Voluntary Manslaughter</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4PTS - Kidnapping</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3PTS - Aggravated Assault, Recklessly Endangering Another Person</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2PTS - Endangering Welfare of Children, Terroristic Threats</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1PT - All other crimes</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0" y="1179092"/>
            <a:ext cx="9143999" cy="34405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019200" y="1548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
              <a:t> Number of arrests in each</a:t>
            </a:r>
            <a:endParaRPr/>
          </a:p>
          <a:p>
            <a:pPr indent="0" lvl="0" marL="0" rtl="0" algn="l">
              <a:lnSpc>
                <a:spcPct val="100000"/>
              </a:lnSpc>
              <a:spcBef>
                <a:spcPts val="0"/>
              </a:spcBef>
              <a:spcAft>
                <a:spcPts val="0"/>
              </a:spcAft>
              <a:buSzPts val="3000"/>
              <a:buNone/>
            </a:pPr>
            <a:r>
              <a:rPr lang="en"/>
              <a:t> 			Neighborhood </a:t>
            </a:r>
            <a:endParaRPr/>
          </a:p>
        </p:txBody>
      </p:sp>
      <p:sp>
        <p:nvSpPr>
          <p:cNvPr id="131" name="Google Shape;131;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pic>
        <p:nvPicPr>
          <p:cNvPr id="132" name="Google Shape;132;p20"/>
          <p:cNvPicPr preferRelativeResize="0"/>
          <p:nvPr/>
        </p:nvPicPr>
        <p:blipFill rotWithShape="1">
          <a:blip r:embed="rId3">
            <a:alphaModFix/>
          </a:blip>
          <a:srcRect b="0" l="0" r="0" t="0"/>
          <a:stretch/>
        </p:blipFill>
        <p:spPr>
          <a:xfrm>
            <a:off x="1477743" y="318825"/>
            <a:ext cx="1249832" cy="4505849"/>
          </a:xfrm>
          <a:prstGeom prst="rect">
            <a:avLst/>
          </a:prstGeom>
          <a:noFill/>
          <a:ln>
            <a:noFill/>
          </a:ln>
        </p:spPr>
      </p:pic>
      <p:pic>
        <p:nvPicPr>
          <p:cNvPr id="133" name="Google Shape;133;p20"/>
          <p:cNvPicPr preferRelativeResize="0"/>
          <p:nvPr/>
        </p:nvPicPr>
        <p:blipFill rotWithShape="1">
          <a:blip r:embed="rId4">
            <a:alphaModFix/>
          </a:blip>
          <a:srcRect b="0" l="0" r="0" t="3882"/>
          <a:stretch/>
        </p:blipFill>
        <p:spPr>
          <a:xfrm>
            <a:off x="190375" y="318825"/>
            <a:ext cx="1287375" cy="45058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29775" y="-88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Arrest Graph</a:t>
            </a:r>
            <a:endParaRPr sz="1800"/>
          </a:p>
        </p:txBody>
      </p:sp>
      <p:sp>
        <p:nvSpPr>
          <p:cNvPr id="139" name="Google Shape;139;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40" name="Google Shape;140;p21"/>
          <p:cNvPicPr preferRelativeResize="0"/>
          <p:nvPr/>
        </p:nvPicPr>
        <p:blipFill>
          <a:blip r:embed="rId3">
            <a:alphaModFix/>
          </a:blip>
          <a:stretch>
            <a:fillRect/>
          </a:stretch>
        </p:blipFill>
        <p:spPr>
          <a:xfrm rot="-5400000">
            <a:off x="2546750" y="-1495000"/>
            <a:ext cx="4427475" cy="822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