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68" r:id="rId4"/>
    <p:sldId id="258" r:id="rId5"/>
    <p:sldId id="259" r:id="rId6"/>
    <p:sldId id="260" r:id="rId7"/>
    <p:sldId id="267" r:id="rId8"/>
    <p:sldId id="264" r:id="rId9"/>
    <p:sldId id="265" r:id="rId10"/>
    <p:sldId id="261" r:id="rId11"/>
    <p:sldId id="266" r:id="rId12"/>
    <p:sldId id="262" r:id="rId13"/>
    <p:sldId id="263"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Nuni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1B0357-4B56-94F5-DB21-8F4B547FFD51}" v="135" dt="2019-11-18T02:17:24.473"/>
    <p1510:client id="{D0781555-BDC1-AC7A-9318-F58980569184}" v="19" dt="2019-11-18T01:29:5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562f6a92e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562f6a92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562f6a92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562f6a92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562f6a92e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562f6a92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562f6a92e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562f6a92e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562f6a92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562f6a92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562f6a92e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562f6a92e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562f6a92e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562f6a92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Hoodlums and Saints</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768925" y="2127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Numbers of playground </a:t>
            </a:r>
            <a:endParaRPr/>
          </a:p>
        </p:txBody>
      </p:sp>
      <p:sp>
        <p:nvSpPr>
          <p:cNvPr id="162" name="Google Shape;162;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3" name="Google Shape;163;p18"/>
          <p:cNvPicPr preferRelativeResize="0"/>
          <p:nvPr/>
        </p:nvPicPr>
        <p:blipFill>
          <a:blip r:embed="rId3">
            <a:alphaModFix/>
          </a:blip>
          <a:stretch>
            <a:fillRect/>
          </a:stretch>
        </p:blipFill>
        <p:spPr>
          <a:xfrm rot="-5400000">
            <a:off x="2564825" y="-1418049"/>
            <a:ext cx="4008774" cy="8743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8983-A7BA-402B-B7F4-5238675911D8}"/>
              </a:ext>
            </a:extLst>
          </p:cNvPr>
          <p:cNvSpPr>
            <a:spLocks noGrp="1"/>
          </p:cNvSpPr>
          <p:nvPr>
            <p:ph type="title"/>
          </p:nvPr>
        </p:nvSpPr>
        <p:spPr/>
        <p:txBody>
          <a:bodyPr/>
          <a:lstStyle/>
          <a:p>
            <a:r>
              <a:rPr lang="en-US" dirty="0"/>
              <a:t>Script: Create a Table </a:t>
            </a:r>
          </a:p>
        </p:txBody>
      </p:sp>
      <p:sp>
        <p:nvSpPr>
          <p:cNvPr id="3" name="Text Placeholder 2">
            <a:extLst>
              <a:ext uri="{FF2B5EF4-FFF2-40B4-BE49-F238E27FC236}">
                <a16:creationId xmlns:a16="http://schemas.microsoft.com/office/drawing/2014/main" id="{EBAE90D1-99BB-45E9-B1C8-D2B6A2313351}"/>
              </a:ext>
            </a:extLst>
          </p:cNvPr>
          <p:cNvSpPr>
            <a:spLocks noGrp="1"/>
          </p:cNvSpPr>
          <p:nvPr>
            <p:ph type="body" idx="1"/>
          </p:nvPr>
        </p:nvSpPr>
        <p:spPr/>
        <p:txBody>
          <a:bodyPr/>
          <a:lstStyle/>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970DA1E2-90ED-413C-9813-F8D82FB470D3}"/>
              </a:ext>
            </a:extLst>
          </p:cNvPr>
          <p:cNvPicPr>
            <a:picLocks noChangeAspect="1"/>
          </p:cNvPicPr>
          <p:nvPr/>
        </p:nvPicPr>
        <p:blipFill>
          <a:blip r:embed="rId2"/>
          <a:stretch>
            <a:fillRect/>
          </a:stretch>
        </p:blipFill>
        <p:spPr>
          <a:xfrm>
            <a:off x="493863" y="1800435"/>
            <a:ext cx="8156274" cy="1639678"/>
          </a:xfrm>
          <a:prstGeom prst="rect">
            <a:avLst/>
          </a:prstGeom>
        </p:spPr>
      </p:pic>
    </p:spTree>
    <p:extLst>
      <p:ext uri="{BB962C8B-B14F-4D97-AF65-F5344CB8AC3E}">
        <p14:creationId xmlns:p14="http://schemas.microsoft.com/office/powerpoint/2010/main" val="277224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4706900" y="10766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playground </a:t>
            </a:r>
            <a:endParaRPr/>
          </a:p>
          <a:p>
            <a:pPr marL="0" lvl="0" indent="0" algn="l" rtl="0">
              <a:spcBef>
                <a:spcPts val="0"/>
              </a:spcBef>
              <a:spcAft>
                <a:spcPts val="0"/>
              </a:spcAft>
              <a:buNone/>
            </a:pPr>
            <a:r>
              <a:rPr lang="en"/>
              <a:t>per neighborhood</a:t>
            </a:r>
            <a:endParaRPr/>
          </a:p>
        </p:txBody>
      </p:sp>
      <p:pic>
        <p:nvPicPr>
          <p:cNvPr id="169" name="Google Shape;169;p19"/>
          <p:cNvPicPr preferRelativeResize="0"/>
          <p:nvPr/>
        </p:nvPicPr>
        <p:blipFill>
          <a:blip r:embed="rId3">
            <a:alphaModFix/>
          </a:blip>
          <a:stretch>
            <a:fillRect/>
          </a:stretch>
        </p:blipFill>
        <p:spPr>
          <a:xfrm>
            <a:off x="181400" y="214775"/>
            <a:ext cx="4585976" cy="471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 </a:t>
            </a:r>
            <a:endParaRPr/>
          </a:p>
        </p:txBody>
      </p:sp>
      <p:sp>
        <p:nvSpPr>
          <p:cNvPr id="175" name="Google Shape;175;p20"/>
          <p:cNvSpPr txBox="1">
            <a:spLocks noGrp="1"/>
          </p:cNvSpPr>
          <p:nvPr>
            <p:ph type="body" idx="1"/>
          </p:nvPr>
        </p:nvSpPr>
        <p:spPr>
          <a:xfrm>
            <a:off x="819150" y="1970625"/>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sz="1800" b="1">
                <a:solidFill>
                  <a:srgbClr val="000000"/>
                </a:solidFill>
                <a:latin typeface="Times New Roman"/>
                <a:ea typeface="Times New Roman"/>
                <a:cs typeface="Times New Roman"/>
                <a:sym typeface="Times New Roman"/>
              </a:rPr>
              <a:t>The neighborhoods with the most amount of playgrounds are Squirrel Hill South with 8, Beechview with 5, and Bedford Dwellings, Lower Lawrenceville, Banksville, </a:t>
            </a:r>
            <a:r>
              <a:rPr lang="en" sz="1800" b="1">
                <a:solidFill>
                  <a:srgbClr val="000000"/>
                </a:solidFill>
                <a:highlight>
                  <a:srgbClr val="FFFFFF"/>
                </a:highlight>
                <a:latin typeface="Times New Roman"/>
                <a:ea typeface="Times New Roman"/>
                <a:cs typeface="Times New Roman"/>
                <a:sym typeface="Times New Roman"/>
              </a:rPr>
              <a:t>Homewood North, Bon Air, Central Oakland, Spring Garden, Windgap</a:t>
            </a:r>
            <a:r>
              <a:rPr lang="en" sz="1800" b="1">
                <a:solidFill>
                  <a:srgbClr val="000000"/>
                </a:solidFill>
                <a:latin typeface="Times New Roman"/>
                <a:ea typeface="Times New Roman"/>
                <a:cs typeface="Times New Roman"/>
                <a:sym typeface="Times New Roman"/>
              </a:rPr>
              <a:t> , and </a:t>
            </a:r>
            <a:r>
              <a:rPr lang="en" sz="1800" b="1">
                <a:solidFill>
                  <a:srgbClr val="000000"/>
                </a:solidFill>
                <a:highlight>
                  <a:srgbClr val="FFFFFF"/>
                </a:highlight>
                <a:latin typeface="Times New Roman"/>
                <a:ea typeface="Times New Roman"/>
                <a:cs typeface="Times New Roman"/>
                <a:sym typeface="Times New Roman"/>
              </a:rPr>
              <a:t>Westwood all having only 1 playground.</a:t>
            </a:r>
            <a:endParaRPr sz="1800" b="1">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indent="-342900">
              <a:buSzPts val="1800"/>
              <a:buFont typeface="Times New Roman"/>
              <a:buChar char="●"/>
            </a:pPr>
            <a:r>
              <a:rPr lang="en" sz="1800" b="1" dirty="0">
                <a:latin typeface="Times New Roman"/>
                <a:ea typeface="Times New Roman"/>
                <a:cs typeface="Times New Roman"/>
                <a:sym typeface="Times New Roman"/>
              </a:rPr>
              <a:t>We decided that the factors that determine the best neighborhood in Pittsburgh are based off the number of arrests and the number of playgrounds in those neighborhoods. The amount of playgrounds to arrests ratio typically determine the better neighborhood as the higher amount of playgrounds to arrest determine that the neighborhood is safe and has lower crime rate. </a:t>
            </a:r>
            <a:endParaRPr sz="1800"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6E8F-D54B-42AF-B883-F650F5BA705B}"/>
              </a:ext>
            </a:extLst>
          </p:cNvPr>
          <p:cNvSpPr>
            <a:spLocks noGrp="1"/>
          </p:cNvSpPr>
          <p:nvPr>
            <p:ph type="title"/>
          </p:nvPr>
        </p:nvSpPr>
        <p:spPr/>
        <p:txBody>
          <a:bodyPr/>
          <a:lstStyle/>
          <a:p>
            <a:r>
              <a:rPr lang="en-US" b="1" dirty="0">
                <a:solidFill>
                  <a:schemeClr val="tx2">
                    <a:lumMod val="10000"/>
                  </a:schemeClr>
                </a:solidFill>
              </a:rPr>
              <a:t>Arrest Data</a:t>
            </a:r>
          </a:p>
        </p:txBody>
      </p:sp>
    </p:spTree>
    <p:extLst>
      <p:ext uri="{BB962C8B-B14F-4D97-AF65-F5344CB8AC3E}">
        <p14:creationId xmlns:p14="http://schemas.microsoft.com/office/powerpoint/2010/main" val="359085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3019200" y="15488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 Number of arrests in each</a:t>
            </a:r>
            <a:endParaRPr/>
          </a:p>
          <a:p>
            <a:pPr marL="0" lvl="0" indent="0" algn="l" rtl="0">
              <a:spcBef>
                <a:spcPts val="0"/>
              </a:spcBef>
              <a:spcAft>
                <a:spcPts val="0"/>
              </a:spcAft>
              <a:buNone/>
            </a:pPr>
            <a:r>
              <a:rPr lang="en"/>
              <a:t> 			Neighborhood </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42" name="Google Shape;142;p15"/>
          <p:cNvPicPr preferRelativeResize="0"/>
          <p:nvPr/>
        </p:nvPicPr>
        <p:blipFill>
          <a:blip r:embed="rId3">
            <a:alphaModFix/>
          </a:blip>
          <a:stretch>
            <a:fillRect/>
          </a:stretch>
        </p:blipFill>
        <p:spPr>
          <a:xfrm>
            <a:off x="1477743" y="318825"/>
            <a:ext cx="1249832" cy="4505849"/>
          </a:xfrm>
          <a:prstGeom prst="rect">
            <a:avLst/>
          </a:prstGeom>
          <a:noFill/>
          <a:ln>
            <a:noFill/>
          </a:ln>
        </p:spPr>
      </p:pic>
      <p:pic>
        <p:nvPicPr>
          <p:cNvPr id="143" name="Google Shape;143;p15"/>
          <p:cNvPicPr preferRelativeResize="0"/>
          <p:nvPr/>
        </p:nvPicPr>
        <p:blipFill rotWithShape="1">
          <a:blip r:embed="rId4">
            <a:alphaModFix/>
          </a:blip>
          <a:srcRect t="3883"/>
          <a:stretch/>
        </p:blipFill>
        <p:spPr>
          <a:xfrm>
            <a:off x="190375" y="318825"/>
            <a:ext cx="1287375" cy="45058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629775" y="-888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a:p>
            <a:pPr marL="0" lvl="0" indent="0" algn="l" rtl="0">
              <a:spcBef>
                <a:spcPts val="0"/>
              </a:spcBef>
              <a:spcAft>
                <a:spcPts val="0"/>
              </a:spcAft>
              <a:buNone/>
            </a:pPr>
            <a:r>
              <a:rPr lang="en" sz="1400"/>
              <a:t>Number of Arrests</a:t>
            </a:r>
            <a:endParaRPr sz="1400"/>
          </a:p>
        </p:txBody>
      </p:sp>
      <p:sp>
        <p:nvSpPr>
          <p:cNvPr id="149" name="Google Shape;149;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0" name="Google Shape;150;p16"/>
          <p:cNvPicPr preferRelativeResize="0"/>
          <p:nvPr/>
        </p:nvPicPr>
        <p:blipFill>
          <a:blip r:embed="rId3">
            <a:alphaModFix/>
          </a:blip>
          <a:stretch>
            <a:fillRect/>
          </a:stretch>
        </p:blipFill>
        <p:spPr>
          <a:xfrm rot="-5400000">
            <a:off x="2203101" y="-1599237"/>
            <a:ext cx="4737799" cy="874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 </a:t>
            </a:r>
            <a:endParaRPr/>
          </a:p>
        </p:txBody>
      </p:sp>
      <p:sp>
        <p:nvSpPr>
          <p:cNvPr id="156" name="Google Shape;156;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b="1" dirty="0">
                <a:latin typeface="Times New Roman"/>
                <a:ea typeface="Times New Roman"/>
                <a:cs typeface="Times New Roman"/>
                <a:sym typeface="Times New Roman"/>
              </a:rPr>
              <a:t>What we gathered from this information was that the Central Business District neighborhood had the most amounts of arrests with 1975 while Outside County and Mt. Oliver Neighborhood have the two lowest amounts of arrests with 1 and 2.</a:t>
            </a:r>
            <a:endParaRPr sz="1800" b="1"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BD21-4454-4A9F-86FF-87910298AF68}"/>
              </a:ext>
            </a:extLst>
          </p:cNvPr>
          <p:cNvSpPr>
            <a:spLocks noGrp="1"/>
          </p:cNvSpPr>
          <p:nvPr>
            <p:ph type="title"/>
          </p:nvPr>
        </p:nvSpPr>
        <p:spPr/>
        <p:txBody>
          <a:bodyPr/>
          <a:lstStyle/>
          <a:p>
            <a:r>
              <a:rPr lang="en-US" b="1" dirty="0">
                <a:solidFill>
                  <a:schemeClr val="bg2">
                    <a:lumMod val="50000"/>
                  </a:schemeClr>
                </a:solidFill>
              </a:rPr>
              <a:t>Playground Data</a:t>
            </a:r>
          </a:p>
        </p:txBody>
      </p:sp>
    </p:spTree>
    <p:extLst>
      <p:ext uri="{BB962C8B-B14F-4D97-AF65-F5344CB8AC3E}">
        <p14:creationId xmlns:p14="http://schemas.microsoft.com/office/powerpoint/2010/main" val="400858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F24A-0DCB-4245-9D75-8991460D28B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096DECB-45F2-48E1-80B4-542E62757D43}"/>
              </a:ext>
            </a:extLst>
          </p:cNvPr>
          <p:cNvSpPr>
            <a:spLocks noGrp="1"/>
          </p:cNvSpPr>
          <p:nvPr>
            <p:ph type="body" idx="1"/>
          </p:nvPr>
        </p:nvSpPr>
        <p:spPr/>
        <p:txBody>
          <a:bodyPr/>
          <a:lstStyle/>
          <a:p>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92D52A04-BB64-4A40-AEAA-6F3DD72AAB39}"/>
              </a:ext>
            </a:extLst>
          </p:cNvPr>
          <p:cNvPicPr>
            <a:picLocks noChangeAspect="1"/>
          </p:cNvPicPr>
          <p:nvPr/>
        </p:nvPicPr>
        <p:blipFill>
          <a:blip r:embed="rId2"/>
          <a:stretch>
            <a:fillRect/>
          </a:stretch>
        </p:blipFill>
        <p:spPr>
          <a:xfrm>
            <a:off x="634042" y="312529"/>
            <a:ext cx="6182983" cy="2760810"/>
          </a:xfrm>
          <a:prstGeom prst="rect">
            <a:avLst/>
          </a:prstGeom>
        </p:spPr>
      </p:pic>
      <p:pic>
        <p:nvPicPr>
          <p:cNvPr id="6" name="Picture 6" descr="A close up of a newspaper&#10;&#10;Description generated with high confidence">
            <a:extLst>
              <a:ext uri="{FF2B5EF4-FFF2-40B4-BE49-F238E27FC236}">
                <a16:creationId xmlns:a16="http://schemas.microsoft.com/office/drawing/2014/main" id="{3C9F3FAB-B0C8-46B2-BEA8-93166956789A}"/>
              </a:ext>
            </a:extLst>
          </p:cNvPr>
          <p:cNvPicPr>
            <a:picLocks noChangeAspect="1"/>
          </p:cNvPicPr>
          <p:nvPr/>
        </p:nvPicPr>
        <p:blipFill>
          <a:blip r:embed="rId3"/>
          <a:stretch>
            <a:fillRect/>
          </a:stretch>
        </p:blipFill>
        <p:spPr>
          <a:xfrm>
            <a:off x="299768" y="3347731"/>
            <a:ext cx="4446917" cy="1294755"/>
          </a:xfrm>
          <a:prstGeom prst="rect">
            <a:avLst/>
          </a:prstGeom>
        </p:spPr>
      </p:pic>
      <p:pic>
        <p:nvPicPr>
          <p:cNvPr id="8" name="Picture 8" descr="A close up of text on a black background&#10;&#10;Description generated with very high confidence">
            <a:extLst>
              <a:ext uri="{FF2B5EF4-FFF2-40B4-BE49-F238E27FC236}">
                <a16:creationId xmlns:a16="http://schemas.microsoft.com/office/drawing/2014/main" id="{D11D09BE-AC56-41E6-9B48-BE94390C46FB}"/>
              </a:ext>
            </a:extLst>
          </p:cNvPr>
          <p:cNvPicPr>
            <a:picLocks noChangeAspect="1"/>
          </p:cNvPicPr>
          <p:nvPr/>
        </p:nvPicPr>
        <p:blipFill>
          <a:blip r:embed="rId4"/>
          <a:stretch>
            <a:fillRect/>
          </a:stretch>
        </p:blipFill>
        <p:spPr>
          <a:xfrm>
            <a:off x="4742372" y="3072093"/>
            <a:ext cx="4144991" cy="1231399"/>
          </a:xfrm>
          <a:prstGeom prst="rect">
            <a:avLst/>
          </a:prstGeom>
        </p:spPr>
      </p:pic>
      <p:sp>
        <p:nvSpPr>
          <p:cNvPr id="5" name="TextBox 4">
            <a:extLst>
              <a:ext uri="{FF2B5EF4-FFF2-40B4-BE49-F238E27FC236}">
                <a16:creationId xmlns:a16="http://schemas.microsoft.com/office/drawing/2014/main" id="{23D15877-B5D3-4F58-8389-4FDEE468CEE6}"/>
              </a:ext>
            </a:extLst>
          </p:cNvPr>
          <p:cNvSpPr txBox="1"/>
          <p:nvPr/>
        </p:nvSpPr>
        <p:spPr>
          <a:xfrm>
            <a:off x="4828636" y="272055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err="1">
                <a:solidFill>
                  <a:srgbClr val="00B0F0"/>
                </a:solidFill>
              </a:rPr>
              <a:t>playground_in_neighborhood</a:t>
            </a:r>
            <a:endParaRPr lang="en-US" b="1">
              <a:solidFill>
                <a:srgbClr val="00B0F0"/>
              </a:solidFill>
            </a:endParaRPr>
          </a:p>
        </p:txBody>
      </p:sp>
      <p:sp>
        <p:nvSpPr>
          <p:cNvPr id="9" name="TextBox 8">
            <a:extLst>
              <a:ext uri="{FF2B5EF4-FFF2-40B4-BE49-F238E27FC236}">
                <a16:creationId xmlns:a16="http://schemas.microsoft.com/office/drawing/2014/main" id="{9D002D8B-8850-4E85-B271-4BC33CF2C057}"/>
              </a:ext>
            </a:extLst>
          </p:cNvPr>
          <p:cNvSpPr txBox="1"/>
          <p:nvPr/>
        </p:nvSpPr>
        <p:spPr>
          <a:xfrm>
            <a:off x="407598" y="3033263"/>
            <a:ext cx="321765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err="1">
                <a:solidFill>
                  <a:schemeClr val="accent2">
                    <a:lumMod val="75000"/>
                  </a:schemeClr>
                </a:solidFill>
              </a:rPr>
              <a:t>neighborhood_playground_name</a:t>
            </a:r>
            <a:endParaRPr lang="en-US">
              <a:solidFill>
                <a:schemeClr val="accent2">
                  <a:lumMod val="75000"/>
                </a:schemeClr>
              </a:solidFill>
            </a:endParaRPr>
          </a:p>
        </p:txBody>
      </p:sp>
    </p:spTree>
    <p:extLst>
      <p:ext uri="{BB962C8B-B14F-4D97-AF65-F5344CB8AC3E}">
        <p14:creationId xmlns:p14="http://schemas.microsoft.com/office/powerpoint/2010/main" val="221882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C3C4-2821-4F5F-B0EA-BCBDDCA8386A}"/>
              </a:ext>
            </a:extLst>
          </p:cNvPr>
          <p:cNvSpPr>
            <a:spLocks noGrp="1"/>
          </p:cNvSpPr>
          <p:nvPr>
            <p:ph type="title"/>
          </p:nvPr>
        </p:nvSpPr>
        <p:spPr/>
        <p:txBody>
          <a:bodyPr/>
          <a:lstStyle/>
          <a:p>
            <a:r>
              <a:rPr lang="en-US" dirty="0"/>
              <a:t>Script: Create Horizontal Bar Graph</a:t>
            </a:r>
          </a:p>
        </p:txBody>
      </p:sp>
      <p:sp>
        <p:nvSpPr>
          <p:cNvPr id="3" name="Text Placeholder 2">
            <a:extLst>
              <a:ext uri="{FF2B5EF4-FFF2-40B4-BE49-F238E27FC236}">
                <a16:creationId xmlns:a16="http://schemas.microsoft.com/office/drawing/2014/main" id="{29CEA2E3-CA34-4527-AFAA-D051838698C3}"/>
              </a:ext>
            </a:extLst>
          </p:cNvPr>
          <p:cNvSpPr>
            <a:spLocks noGrp="1"/>
          </p:cNvSpPr>
          <p:nvPr>
            <p:ph type="body" idx="1"/>
          </p:nvPr>
        </p:nvSpPr>
        <p:spPr/>
        <p:txBody>
          <a:bodyPr/>
          <a:lstStyle/>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DBDD21AA-C8DB-4401-9DCB-BA3D5ED1959E}"/>
              </a:ext>
            </a:extLst>
          </p:cNvPr>
          <p:cNvPicPr>
            <a:picLocks noChangeAspect="1"/>
          </p:cNvPicPr>
          <p:nvPr/>
        </p:nvPicPr>
        <p:blipFill>
          <a:blip r:embed="rId2"/>
          <a:stretch>
            <a:fillRect/>
          </a:stretch>
        </p:blipFill>
        <p:spPr>
          <a:xfrm>
            <a:off x="418382" y="1884345"/>
            <a:ext cx="8318019" cy="1385594"/>
          </a:xfrm>
          <a:prstGeom prst="rect">
            <a:avLst/>
          </a:prstGeom>
        </p:spPr>
      </p:pic>
    </p:spTree>
    <p:extLst>
      <p:ext uri="{BB962C8B-B14F-4D97-AF65-F5344CB8AC3E}">
        <p14:creationId xmlns:p14="http://schemas.microsoft.com/office/powerpoint/2010/main" val="2063904782"/>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8</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Shift</vt:lpstr>
      <vt:lpstr>Hoodlums and Saints</vt:lpstr>
      <vt:lpstr>Introduction</vt:lpstr>
      <vt:lpstr>Arrest Data</vt:lpstr>
      <vt:lpstr>  Number of arrests in each     Neighborhood </vt:lpstr>
      <vt:lpstr> Number of Arrests</vt:lpstr>
      <vt:lpstr>Data Analysis </vt:lpstr>
      <vt:lpstr>Playground Data</vt:lpstr>
      <vt:lpstr>PowerPoint Presentation</vt:lpstr>
      <vt:lpstr>Script: Create Horizontal Bar Graph</vt:lpstr>
      <vt:lpstr>Numbers of playground </vt:lpstr>
      <vt:lpstr>Script: Create a Table </vt:lpstr>
      <vt:lpstr>Number of playground  per neighborhood</vt:lpstr>
      <vt:lpstr>Data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Hoodlums and Saints</dc:title>
  <cp:revision>81</cp:revision>
  <dcterms:modified xsi:type="dcterms:W3CDTF">2019-11-18T02:40:01Z</dcterms:modified>
</cp:coreProperties>
</file>