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2" r:id="rId3"/>
    <p:sldId id="263" r:id="rId4"/>
    <p:sldId id="264" r:id="rId5"/>
    <p:sldId id="265" r:id="rId6"/>
    <p:sldId id="278" r:id="rId7"/>
    <p:sldId id="270" r:id="rId8"/>
    <p:sldId id="275" r:id="rId9"/>
    <p:sldId id="274" r:id="rId10"/>
    <p:sldId id="266" r:id="rId11"/>
    <p:sldId id="281" r:id="rId12"/>
    <p:sldId id="280" r:id="rId13"/>
    <p:sldId id="269" r:id="rId14"/>
    <p:sldId id="286" r:id="rId15"/>
    <p:sldId id="288" r:id="rId16"/>
    <p:sldId id="287" r:id="rId17"/>
    <p:sldId id="289" r:id="rId18"/>
    <p:sldId id="290" r:id="rId19"/>
    <p:sldId id="293" r:id="rId20"/>
    <p:sldId id="291" r:id="rId21"/>
    <p:sldId id="283" r:id="rId22"/>
    <p:sldId id="294" r:id="rId23"/>
    <p:sldId id="279" r:id="rId24"/>
    <p:sldId id="272" r:id="rId25"/>
    <p:sldId id="292" r:id="rId26"/>
    <p:sldId id="284" r:id="rId27"/>
    <p:sldId id="295" r:id="rId28"/>
    <p:sldId id="271" r:id="rId29"/>
    <p:sldId id="296" r:id="rId30"/>
    <p:sldId id="29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2" d="100"/>
          <a:sy n="102" d="100"/>
        </p:scale>
        <p:origin x="13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763386" y="95695"/>
            <a:ext cx="7304567" cy="4550734"/>
          </a:xfrm>
        </p:spPr>
        <p:txBody>
          <a:bodyPr>
            <a:normAutofit fontScale="90000"/>
          </a:bodyPr>
          <a:lstStyle/>
          <a:p>
            <a:r>
              <a:rPr lang="en-US" sz="6700" dirty="0"/>
              <a:t>Data Viz Bootcamp</a:t>
            </a:r>
            <a:br>
              <a:rPr lang="en-US" sz="6700" dirty="0"/>
            </a:br>
            <a:r>
              <a:rPr lang="en-US" sz="6700" dirty="0"/>
              <a:t>Team 2 </a:t>
            </a:r>
            <a:br>
              <a:rPr lang="en-US" sz="6700" dirty="0"/>
            </a:br>
            <a:r>
              <a:rPr lang="en-US" sz="6700" dirty="0"/>
              <a:t>Project 1 presentation</a:t>
            </a:r>
            <a:br>
              <a:rPr lang="en-US" sz="6700" dirty="0"/>
            </a:br>
            <a:endParaRPr lang="en-US" sz="2200" dirty="0"/>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Subtitle 5">
            <a:extLst>
              <a:ext uri="{FF2B5EF4-FFF2-40B4-BE49-F238E27FC236}">
                <a16:creationId xmlns:a16="http://schemas.microsoft.com/office/drawing/2014/main" id="{5DF3850F-0DE5-4624-AA76-35F4459CD242}"/>
              </a:ext>
            </a:extLst>
          </p:cNvPr>
          <p:cNvSpPr>
            <a:spLocks noGrp="1"/>
          </p:cNvSpPr>
          <p:nvPr>
            <p:ph type="subTitle" idx="1"/>
          </p:nvPr>
        </p:nvSpPr>
        <p:spPr>
          <a:xfrm>
            <a:off x="5018567" y="4646429"/>
            <a:ext cx="6320638" cy="2375100"/>
          </a:xfrm>
        </p:spPr>
        <p:txBody>
          <a:bodyPr/>
          <a:lstStyle/>
          <a:p>
            <a:r>
              <a:rPr lang="en-US" dirty="0"/>
              <a:t>January 12, 2021</a:t>
            </a:r>
          </a:p>
          <a:p>
            <a:pPr>
              <a:lnSpc>
                <a:spcPct val="100000"/>
              </a:lnSpc>
            </a:pPr>
            <a:r>
              <a:rPr lang="en-US" b="1" cap="none" dirty="0"/>
              <a:t>Alex Goldstein, Jeff Johnson, Al Misa, Susan Skinner, Ciara Spencer, Danielle White  </a:t>
            </a:r>
          </a:p>
          <a:p>
            <a:r>
              <a:rPr lang="en-US" b="1" cap="none" dirty="0"/>
              <a:t> </a:t>
            </a:r>
          </a:p>
          <a:p>
            <a:endParaRPr lang="en-US" dirty="0"/>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r>
              <a:rPr lang="en-US" sz="4000" dirty="0">
                <a:latin typeface="Arial" panose="020B0604020202020204" pitchFamily="34" charset="0"/>
              </a:rPr>
              <a:t>Ciara side by side comparison / Conclusions</a:t>
            </a:r>
            <a:br>
              <a:rPr lang="en-US" sz="4000" dirty="0">
                <a:latin typeface="Arial" panose="020B0604020202020204" pitchFamily="34" charset="0"/>
              </a:rPr>
            </a:br>
            <a:br>
              <a:rPr lang="en-US" sz="4000" dirty="0">
                <a:latin typeface="Arial" panose="020B0604020202020204" pitchFamily="34" charset="0"/>
              </a:rPr>
            </a:br>
            <a:br>
              <a:rPr lang="en-US" sz="2000" i="1" dirty="0">
                <a:solidFill>
                  <a:srgbClr val="FFFFFF"/>
                </a:solidFill>
              </a:rPr>
            </a:br>
            <a:br>
              <a:rPr lang="en-US" sz="2000" i="1" dirty="0">
                <a:solidFill>
                  <a:srgbClr val="FFFFFF"/>
                </a:solidFill>
              </a:rPr>
            </a:br>
            <a:br>
              <a:rPr lang="en-US" sz="2000" i="1" dirty="0">
                <a:solidFill>
                  <a:srgbClr val="FFFFFF"/>
                </a:solidFill>
              </a:rPr>
            </a:br>
            <a:endParaRPr lang="en-US" sz="20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321470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r>
              <a:rPr lang="en-US" sz="2500" dirty="0">
                <a:latin typeface="Arial" panose="020B0604020202020204" pitchFamily="34" charset="0"/>
              </a:rPr>
              <a:t> </a:t>
            </a:r>
            <a:br>
              <a:rPr lang="en-US" sz="2000" i="1" dirty="0">
                <a:solidFill>
                  <a:srgbClr val="FFFFFF"/>
                </a:solidFill>
              </a:rPr>
            </a:br>
            <a:br>
              <a:rPr lang="en-US" sz="2000" i="1" dirty="0">
                <a:solidFill>
                  <a:srgbClr val="FFFFFF"/>
                </a:solidFill>
              </a:rPr>
            </a:br>
            <a:br>
              <a:rPr lang="en-US" sz="2000" i="1" dirty="0">
                <a:solidFill>
                  <a:srgbClr val="FFFFFF"/>
                </a:solidFill>
              </a:rPr>
            </a:br>
            <a:endParaRPr lang="en-US" sz="20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Count of films by genre  </a:t>
            </a:r>
          </a:p>
          <a:p>
            <a:endParaRPr lang="en-US" dirty="0">
              <a:solidFill>
                <a:srgbClr val="FFFFFF"/>
              </a:solidFill>
            </a:endParaRPr>
          </a:p>
        </p:txBody>
      </p:sp>
      <p:pic>
        <p:nvPicPr>
          <p:cNvPr id="5" name="Picture 4" descr="Chart, bar chart&#10;&#10;Description automatically generated">
            <a:extLst>
              <a:ext uri="{FF2B5EF4-FFF2-40B4-BE49-F238E27FC236}">
                <a16:creationId xmlns:a16="http://schemas.microsoft.com/office/drawing/2014/main" id="{301A10E2-46B6-46B7-9244-6C6D1C63E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281" y="320681"/>
            <a:ext cx="7112233" cy="4376759"/>
          </a:xfrm>
          <a:prstGeom prst="rect">
            <a:avLst/>
          </a:prstGeom>
        </p:spPr>
      </p:pic>
    </p:spTree>
    <p:extLst>
      <p:ext uri="{BB962C8B-B14F-4D97-AF65-F5344CB8AC3E}">
        <p14:creationId xmlns:p14="http://schemas.microsoft.com/office/powerpoint/2010/main" val="2549498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br>
              <a:rPr lang="en-US" sz="2500" dirty="0">
                <a:latin typeface="Arial" panose="020B0604020202020204" pitchFamily="34" charset="0"/>
              </a:rPr>
            </a:br>
            <a:br>
              <a:rPr lang="en-US" sz="2500" dirty="0">
                <a:latin typeface="Arial" panose="020B0604020202020204" pitchFamily="34" charset="0"/>
              </a:rPr>
            </a:br>
            <a:br>
              <a:rPr lang="en-US" sz="2000" i="1" dirty="0">
                <a:solidFill>
                  <a:srgbClr val="FFFFFF"/>
                </a:solidFill>
              </a:rPr>
            </a:br>
            <a:br>
              <a:rPr lang="en-US" sz="2000" i="1" dirty="0">
                <a:solidFill>
                  <a:srgbClr val="FFFFFF"/>
                </a:solidFill>
              </a:rPr>
            </a:br>
            <a:br>
              <a:rPr lang="en-US" sz="2000" i="1" dirty="0">
                <a:solidFill>
                  <a:srgbClr val="FFFFFF"/>
                </a:solidFill>
              </a:rPr>
            </a:br>
            <a:endParaRPr lang="en-US" sz="20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Percent of successful films by genre using 2.77% and 3.73% ROI</a:t>
            </a:r>
          </a:p>
          <a:p>
            <a:endParaRPr lang="en-US" dirty="0">
              <a:solidFill>
                <a:srgbClr val="FFFFFF"/>
              </a:solidFill>
            </a:endParaRPr>
          </a:p>
        </p:txBody>
      </p:sp>
      <p:pic>
        <p:nvPicPr>
          <p:cNvPr id="9" name="Picture 8" descr="Chart, bar chart&#10;&#10;Description automatically generated">
            <a:extLst>
              <a:ext uri="{FF2B5EF4-FFF2-40B4-BE49-F238E27FC236}">
                <a16:creationId xmlns:a16="http://schemas.microsoft.com/office/drawing/2014/main" id="{C4D698A0-B0D1-47C0-A919-E2575BA25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701" y="660764"/>
            <a:ext cx="5299197" cy="3336085"/>
          </a:xfrm>
          <a:prstGeom prst="rect">
            <a:avLst/>
          </a:prstGeom>
        </p:spPr>
      </p:pic>
      <p:pic>
        <p:nvPicPr>
          <p:cNvPr id="11" name="Picture 10" descr="Chart, bar chart&#10;&#10;Description automatically generated">
            <a:extLst>
              <a:ext uri="{FF2B5EF4-FFF2-40B4-BE49-F238E27FC236}">
                <a16:creationId xmlns:a16="http://schemas.microsoft.com/office/drawing/2014/main" id="{087BF162-8FE7-47A6-8656-16DF9DBD55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5092" y="698498"/>
            <a:ext cx="5291349" cy="3298351"/>
          </a:xfrm>
          <a:prstGeom prst="rect">
            <a:avLst/>
          </a:prstGeom>
        </p:spPr>
      </p:pic>
    </p:spTree>
    <p:extLst>
      <p:ext uri="{BB962C8B-B14F-4D97-AF65-F5344CB8AC3E}">
        <p14:creationId xmlns:p14="http://schemas.microsoft.com/office/powerpoint/2010/main" val="2251575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r>
              <a:rPr lang="en-US" sz="4000" dirty="0">
                <a:latin typeface="Arial" panose="020B0604020202020204" pitchFamily="34" charset="0"/>
              </a:rPr>
              <a:t>Alex side by side comparison  / conclusions</a:t>
            </a:r>
            <a:br>
              <a:rPr lang="en-US" sz="2500" dirty="0">
                <a:latin typeface="Arial" panose="020B0604020202020204" pitchFamily="34" charset="0"/>
              </a:rPr>
            </a:br>
            <a:br>
              <a:rPr lang="en-US" sz="2500" dirty="0">
                <a:latin typeface="Arial" panose="020B0604020202020204" pitchFamily="34" charset="0"/>
              </a:rPr>
            </a:br>
            <a:br>
              <a:rPr lang="en-US" sz="2000" i="1" dirty="0">
                <a:solidFill>
                  <a:srgbClr val="FFFFFF"/>
                </a:solidFill>
              </a:rPr>
            </a:br>
            <a:br>
              <a:rPr lang="en-US" sz="2000" i="1" dirty="0">
                <a:solidFill>
                  <a:srgbClr val="FFFFFF"/>
                </a:solidFill>
              </a:rPr>
            </a:br>
            <a:endParaRPr lang="en-US" sz="20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539374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endParaRPr lang="en-US" sz="20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pic>
        <p:nvPicPr>
          <p:cNvPr id="10" name="Picture 9" descr="Chart, bar chart&#10;&#10;Description automatically generated">
            <a:extLst>
              <a:ext uri="{FF2B5EF4-FFF2-40B4-BE49-F238E27FC236}">
                <a16:creationId xmlns:a16="http://schemas.microsoft.com/office/drawing/2014/main" id="{29D70042-84A8-459E-B162-ECC8817895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743" y="625220"/>
            <a:ext cx="5080408" cy="3702560"/>
          </a:xfrm>
          <a:prstGeom prst="rect">
            <a:avLst/>
          </a:prstGeom>
        </p:spPr>
      </p:pic>
      <p:pic>
        <p:nvPicPr>
          <p:cNvPr id="12" name="Picture 11">
            <a:extLst>
              <a:ext uri="{FF2B5EF4-FFF2-40B4-BE49-F238E27FC236}">
                <a16:creationId xmlns:a16="http://schemas.microsoft.com/office/drawing/2014/main" id="{33B4DA0B-0E14-48E5-8726-8358556F4271}"/>
              </a:ext>
            </a:extLst>
          </p:cNvPr>
          <p:cNvPicPr>
            <a:picLocks noChangeAspect="1"/>
          </p:cNvPicPr>
          <p:nvPr/>
        </p:nvPicPr>
        <p:blipFill>
          <a:blip r:embed="rId3"/>
          <a:stretch>
            <a:fillRect/>
          </a:stretch>
        </p:blipFill>
        <p:spPr>
          <a:xfrm>
            <a:off x="6126479" y="625219"/>
            <a:ext cx="5564029" cy="3702559"/>
          </a:xfrm>
          <a:prstGeom prst="rect">
            <a:avLst/>
          </a:prstGeom>
        </p:spPr>
      </p:pic>
    </p:spTree>
    <p:extLst>
      <p:ext uri="{BB962C8B-B14F-4D97-AF65-F5344CB8AC3E}">
        <p14:creationId xmlns:p14="http://schemas.microsoft.com/office/powerpoint/2010/main" val="1443390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endParaRPr lang="en-US" sz="20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pic>
        <p:nvPicPr>
          <p:cNvPr id="10" name="Picture 9" descr="Chart, scatter chart&#10;&#10;Description automatically generated">
            <a:extLst>
              <a:ext uri="{FF2B5EF4-FFF2-40B4-BE49-F238E27FC236}">
                <a16:creationId xmlns:a16="http://schemas.microsoft.com/office/drawing/2014/main" id="{24F0F969-EFF1-4134-8349-9EE2A38E5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685" y="584791"/>
            <a:ext cx="4976294" cy="3290574"/>
          </a:xfrm>
          <a:prstGeom prst="rect">
            <a:avLst/>
          </a:prstGeom>
        </p:spPr>
      </p:pic>
      <p:pic>
        <p:nvPicPr>
          <p:cNvPr id="12" name="Picture 11" descr="Chart, scatter chart&#10;&#10;Description automatically generated">
            <a:extLst>
              <a:ext uri="{FF2B5EF4-FFF2-40B4-BE49-F238E27FC236}">
                <a16:creationId xmlns:a16="http://schemas.microsoft.com/office/drawing/2014/main" id="{9543C225-25FC-4514-A255-3952A48AB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3574" y="584791"/>
            <a:ext cx="4817811" cy="3356771"/>
          </a:xfrm>
          <a:prstGeom prst="rect">
            <a:avLst/>
          </a:prstGeom>
        </p:spPr>
      </p:pic>
    </p:spTree>
    <p:extLst>
      <p:ext uri="{BB962C8B-B14F-4D97-AF65-F5344CB8AC3E}">
        <p14:creationId xmlns:p14="http://schemas.microsoft.com/office/powerpoint/2010/main" val="4276161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endParaRPr lang="en-US" sz="20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pic>
        <p:nvPicPr>
          <p:cNvPr id="6" name="Picture 5" descr="Chart, scatter chart&#10;&#10;Description automatically generated">
            <a:extLst>
              <a:ext uri="{FF2B5EF4-FFF2-40B4-BE49-F238E27FC236}">
                <a16:creationId xmlns:a16="http://schemas.microsoft.com/office/drawing/2014/main" id="{6D14B1DD-69DB-4589-8A02-8F24FEF3A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617" y="758952"/>
            <a:ext cx="4567346" cy="3079368"/>
          </a:xfrm>
          <a:prstGeom prst="rect">
            <a:avLst/>
          </a:prstGeom>
        </p:spPr>
      </p:pic>
      <p:pic>
        <p:nvPicPr>
          <p:cNvPr id="8" name="Picture 7" descr="Chart, scatter chart&#10;&#10;Description automatically generated">
            <a:extLst>
              <a:ext uri="{FF2B5EF4-FFF2-40B4-BE49-F238E27FC236}">
                <a16:creationId xmlns:a16="http://schemas.microsoft.com/office/drawing/2014/main" id="{60857237-A8B7-4595-88BE-4064A833C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758952"/>
            <a:ext cx="4709088" cy="3195856"/>
          </a:xfrm>
          <a:prstGeom prst="rect">
            <a:avLst/>
          </a:prstGeom>
        </p:spPr>
      </p:pic>
    </p:spTree>
    <p:extLst>
      <p:ext uri="{BB962C8B-B14F-4D97-AF65-F5344CB8AC3E}">
        <p14:creationId xmlns:p14="http://schemas.microsoft.com/office/powerpoint/2010/main" val="3142555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endParaRPr lang="en-US" sz="20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pic>
        <p:nvPicPr>
          <p:cNvPr id="6" name="Picture 5" descr="Chart, scatter chart&#10;&#10;Description automatically generated">
            <a:extLst>
              <a:ext uri="{FF2B5EF4-FFF2-40B4-BE49-F238E27FC236}">
                <a16:creationId xmlns:a16="http://schemas.microsoft.com/office/drawing/2014/main" id="{C1B36790-BF21-45D0-8C9C-2F4EF55C94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781" y="652274"/>
            <a:ext cx="5272395" cy="3419596"/>
          </a:xfrm>
          <a:prstGeom prst="rect">
            <a:avLst/>
          </a:prstGeom>
        </p:spPr>
      </p:pic>
      <p:pic>
        <p:nvPicPr>
          <p:cNvPr id="8" name="Picture 7" descr="Chart, scatter chart&#10;&#10;Description automatically generated">
            <a:extLst>
              <a:ext uri="{FF2B5EF4-FFF2-40B4-BE49-F238E27FC236}">
                <a16:creationId xmlns:a16="http://schemas.microsoft.com/office/drawing/2014/main" id="{6E1310D8-D35A-46D4-B93A-3E2E9EC914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9674" y="656366"/>
            <a:ext cx="5101241" cy="3415504"/>
          </a:xfrm>
          <a:prstGeom prst="rect">
            <a:avLst/>
          </a:prstGeom>
        </p:spPr>
      </p:pic>
    </p:spTree>
    <p:extLst>
      <p:ext uri="{BB962C8B-B14F-4D97-AF65-F5344CB8AC3E}">
        <p14:creationId xmlns:p14="http://schemas.microsoft.com/office/powerpoint/2010/main" val="1254342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1" y="175195"/>
            <a:ext cx="10058400" cy="3892168"/>
          </a:xfrm>
        </p:spPr>
        <p:txBody>
          <a:bodyPr anchor="ctr">
            <a:normAutofit fontScale="90000"/>
          </a:bodyPr>
          <a:lstStyle/>
          <a:p>
            <a:br>
              <a:rPr lang="en-US" sz="4000" dirty="0">
                <a:latin typeface="Arial" panose="020B0604020202020204" pitchFamily="34" charset="0"/>
              </a:rPr>
            </a:br>
            <a:br>
              <a:rPr lang="en-US" sz="4000" dirty="0">
                <a:latin typeface="Arial" panose="020B0604020202020204" pitchFamily="34" charset="0"/>
              </a:rPr>
            </a:br>
            <a:r>
              <a:rPr lang="en-US" sz="4000" dirty="0">
                <a:latin typeface="Arial" panose="020B0604020202020204" pitchFamily="34" charset="0"/>
              </a:rPr>
              <a:t>Al’s side by side comparison / Conclusions</a:t>
            </a:r>
            <a:br>
              <a:rPr lang="en-US" sz="4000" dirty="0">
                <a:latin typeface="Arial" panose="020B0604020202020204" pitchFamily="34" charset="0"/>
              </a:rPr>
            </a:br>
            <a:br>
              <a:rPr lang="en-US" sz="4000" dirty="0">
                <a:latin typeface="Arial" panose="020B0604020202020204" pitchFamily="34" charset="0"/>
              </a:rPr>
            </a:br>
            <a:br>
              <a:rPr lang="en-US" sz="40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endParaRPr lang="en-US" sz="2500" dirty="0">
              <a:latin typeface="Arial" panose="020B0604020202020204" pitchFamily="34"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617484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1" y="175195"/>
            <a:ext cx="10058400" cy="3892168"/>
          </a:xfrm>
        </p:spPr>
        <p:txBody>
          <a:bodyPr anchor="ctr">
            <a:normAutofit/>
          </a:bodyPr>
          <a:lstStyle/>
          <a:p>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endParaRPr lang="en-US" sz="2500" dirty="0">
              <a:latin typeface="Arial" panose="020B0604020202020204" pitchFamily="34"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Domestic and international box office revenue per genre</a:t>
            </a:r>
          </a:p>
        </p:txBody>
      </p:sp>
      <p:pic>
        <p:nvPicPr>
          <p:cNvPr id="5" name="Picture 4" descr="Chart, bar chart&#10;&#10;Description automatically generated">
            <a:extLst>
              <a:ext uri="{FF2B5EF4-FFF2-40B4-BE49-F238E27FC236}">
                <a16:creationId xmlns:a16="http://schemas.microsoft.com/office/drawing/2014/main" id="{8B955E07-3A17-452F-ADDE-EEF71B199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739" y="642401"/>
            <a:ext cx="4720426" cy="4095974"/>
          </a:xfrm>
          <a:prstGeom prst="rect">
            <a:avLst/>
          </a:prstGeom>
        </p:spPr>
      </p:pic>
    </p:spTree>
    <p:extLst>
      <p:ext uri="{BB962C8B-B14F-4D97-AF65-F5344CB8AC3E}">
        <p14:creationId xmlns:p14="http://schemas.microsoft.com/office/powerpoint/2010/main" val="584107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r>
              <a:rPr lang="en-US" sz="3600" dirty="0"/>
              <a:t>Project Title – Film Budgets and Box Office Revenue</a:t>
            </a:r>
            <a:br>
              <a:rPr lang="en-US" sz="2800" dirty="0"/>
            </a:br>
            <a:br>
              <a:rPr lang="en-US" sz="2800" dirty="0"/>
            </a:br>
            <a:r>
              <a:rPr lang="en-US" sz="2800" dirty="0">
                <a:effectLst/>
                <a:latin typeface="Arial" panose="020B0604020202020204" pitchFamily="34" charset="0"/>
              </a:rPr>
              <a:t>Project Description / Outline</a:t>
            </a:r>
            <a:r>
              <a:rPr lang="en-US" sz="2800" dirty="0">
                <a:latin typeface="Arial" panose="020B0604020202020204" pitchFamily="34" charset="0"/>
              </a:rPr>
              <a:t>:</a:t>
            </a:r>
            <a:br>
              <a:rPr lang="en-US" sz="2800" dirty="0">
                <a:latin typeface="Arial" panose="020B0604020202020204" pitchFamily="34" charset="0"/>
              </a:rPr>
            </a:br>
            <a:br>
              <a:rPr lang="en-US" sz="2800" dirty="0">
                <a:effectLst/>
                <a:latin typeface="Arial" panose="020B0604020202020204" pitchFamily="34" charset="0"/>
              </a:rPr>
            </a:br>
            <a:r>
              <a:rPr lang="en-US" sz="2800" dirty="0">
                <a:effectLst/>
                <a:latin typeface="Arial" panose="020B0604020202020204" pitchFamily="34" charset="0"/>
              </a:rPr>
              <a:t>Our project aims to find correlative trends among films produced from 2006 to 2018 that correspond with budget and box office revenue. We’ll examine relationships between genre, date of release, MPAA rating and domestic and </a:t>
            </a:r>
            <a:r>
              <a:rPr lang="en-US" sz="2800" dirty="0">
                <a:latin typeface="Arial" panose="020B0604020202020204" pitchFamily="34" charset="0"/>
              </a:rPr>
              <a:t>i</a:t>
            </a:r>
            <a:r>
              <a:rPr lang="en-US" sz="2800" dirty="0">
                <a:effectLst/>
                <a:latin typeface="Arial" panose="020B0604020202020204" pitchFamily="34" charset="0"/>
              </a:rPr>
              <a:t>nternational revenue.</a:t>
            </a:r>
            <a:br>
              <a:rPr lang="en-US" sz="2800" dirty="0">
                <a:effectLst/>
                <a:latin typeface="Arial" panose="020B0604020202020204" pitchFamily="34" charset="0"/>
              </a:rPr>
            </a:b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4044798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1" y="175195"/>
            <a:ext cx="10058400" cy="3892168"/>
          </a:xfrm>
        </p:spPr>
        <p:txBody>
          <a:bodyPr anchor="ctr">
            <a:normAutofit/>
          </a:bodyPr>
          <a:lstStyle/>
          <a:p>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endParaRPr lang="en-US" sz="2500" dirty="0">
              <a:latin typeface="Arial" panose="020B0604020202020204" pitchFamily="34"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Total revenue per genre</a:t>
            </a:r>
          </a:p>
        </p:txBody>
      </p:sp>
      <p:pic>
        <p:nvPicPr>
          <p:cNvPr id="6" name="Picture 5" descr="Chart, bar chart&#10;&#10;Description automatically generated">
            <a:extLst>
              <a:ext uri="{FF2B5EF4-FFF2-40B4-BE49-F238E27FC236}">
                <a16:creationId xmlns:a16="http://schemas.microsoft.com/office/drawing/2014/main" id="{305F6666-AF6B-494B-9B53-AF5394C48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3521" y="1182159"/>
            <a:ext cx="7278116" cy="3553321"/>
          </a:xfrm>
          <a:prstGeom prst="rect">
            <a:avLst/>
          </a:prstGeom>
        </p:spPr>
      </p:pic>
    </p:spTree>
    <p:extLst>
      <p:ext uri="{BB962C8B-B14F-4D97-AF65-F5344CB8AC3E}">
        <p14:creationId xmlns:p14="http://schemas.microsoft.com/office/powerpoint/2010/main" val="2994877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1" y="127898"/>
            <a:ext cx="10058400" cy="3892168"/>
          </a:xfrm>
        </p:spPr>
        <p:txBody>
          <a:bodyPr anchor="ctr">
            <a:normAutofit fontScale="90000"/>
          </a:bodyPr>
          <a:lstStyle/>
          <a:p>
            <a:br>
              <a:rPr lang="en-US" sz="4400" dirty="0">
                <a:latin typeface="Arial" panose="020B0604020202020204" pitchFamily="34" charset="0"/>
              </a:rPr>
            </a:br>
            <a:br>
              <a:rPr lang="en-US" sz="4400" dirty="0">
                <a:latin typeface="Arial" panose="020B0604020202020204" pitchFamily="34" charset="0"/>
              </a:rPr>
            </a:br>
            <a:br>
              <a:rPr lang="en-US" sz="4400" dirty="0">
                <a:latin typeface="Arial" panose="020B0604020202020204" pitchFamily="34" charset="0"/>
              </a:rPr>
            </a:br>
            <a:r>
              <a:rPr lang="en-US" sz="4400" dirty="0">
                <a:latin typeface="Arial" panose="020B0604020202020204" pitchFamily="34" charset="0"/>
              </a:rPr>
              <a:t>Sue side by side comparison / conclusions</a:t>
            </a:r>
            <a:br>
              <a:rPr lang="en-US" sz="4400" dirty="0">
                <a:latin typeface="Arial" panose="020B0604020202020204" pitchFamily="34" charset="0"/>
              </a:rPr>
            </a:br>
            <a:br>
              <a:rPr lang="en-US" sz="4400" dirty="0">
                <a:latin typeface="Arial" panose="020B0604020202020204" pitchFamily="34" charset="0"/>
              </a:rPr>
            </a:br>
            <a:br>
              <a:rPr lang="en-US" sz="44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endParaRPr lang="en-US" sz="2500" dirty="0">
              <a:latin typeface="Arial" panose="020B0604020202020204" pitchFamily="34"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482112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1" y="127898"/>
            <a:ext cx="10058400" cy="3892168"/>
          </a:xfrm>
        </p:spPr>
        <p:txBody>
          <a:bodyPr anchor="ctr">
            <a:normAutofit/>
          </a:bodyPr>
          <a:lstStyle/>
          <a:p>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endParaRPr lang="en-US" sz="2500" dirty="0">
              <a:latin typeface="Arial" panose="020B0604020202020204" pitchFamily="34"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Total Revenue (millions) vs budget (millions)</a:t>
            </a:r>
          </a:p>
        </p:txBody>
      </p:sp>
      <p:pic>
        <p:nvPicPr>
          <p:cNvPr id="5" name="Picture 4">
            <a:extLst>
              <a:ext uri="{FF2B5EF4-FFF2-40B4-BE49-F238E27FC236}">
                <a16:creationId xmlns:a16="http://schemas.microsoft.com/office/drawing/2014/main" id="{7E74B8B3-41D9-4B0A-8ED2-BB04E16E7DEF}"/>
              </a:ext>
            </a:extLst>
          </p:cNvPr>
          <p:cNvPicPr>
            <a:picLocks noChangeAspect="1"/>
          </p:cNvPicPr>
          <p:nvPr/>
        </p:nvPicPr>
        <p:blipFill>
          <a:blip r:embed="rId2"/>
          <a:stretch>
            <a:fillRect/>
          </a:stretch>
        </p:blipFill>
        <p:spPr>
          <a:xfrm>
            <a:off x="1219962" y="937264"/>
            <a:ext cx="6412230" cy="3714126"/>
          </a:xfrm>
          <a:prstGeom prst="rect">
            <a:avLst/>
          </a:prstGeom>
        </p:spPr>
      </p:pic>
    </p:spTree>
    <p:extLst>
      <p:ext uri="{BB962C8B-B14F-4D97-AF65-F5344CB8AC3E}">
        <p14:creationId xmlns:p14="http://schemas.microsoft.com/office/powerpoint/2010/main" val="3839493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endParaRPr lang="en-US" sz="2500" dirty="0">
              <a:latin typeface="Arial" panose="020B0604020202020204" pitchFamily="34"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a:p>
            <a:r>
              <a:rPr lang="en-US" dirty="0">
                <a:solidFill>
                  <a:srgbClr val="FFFFFF"/>
                </a:solidFill>
              </a:rPr>
              <a:t>Total revenue (millions) by genre</a:t>
            </a:r>
          </a:p>
          <a:p>
            <a:endParaRPr lang="en-US" dirty="0">
              <a:solidFill>
                <a:srgbClr val="FFFFFF"/>
              </a:solidFill>
            </a:endParaRPr>
          </a:p>
        </p:txBody>
      </p:sp>
      <p:pic>
        <p:nvPicPr>
          <p:cNvPr id="7" name="Picture 6">
            <a:extLst>
              <a:ext uri="{FF2B5EF4-FFF2-40B4-BE49-F238E27FC236}">
                <a16:creationId xmlns:a16="http://schemas.microsoft.com/office/drawing/2014/main" id="{34820080-9DAD-4C83-951E-204ED6BC9165}"/>
              </a:ext>
            </a:extLst>
          </p:cNvPr>
          <p:cNvPicPr>
            <a:picLocks noChangeAspect="1"/>
          </p:cNvPicPr>
          <p:nvPr/>
        </p:nvPicPr>
        <p:blipFill>
          <a:blip r:embed="rId2"/>
          <a:stretch>
            <a:fillRect/>
          </a:stretch>
        </p:blipFill>
        <p:spPr>
          <a:xfrm>
            <a:off x="3140392" y="522320"/>
            <a:ext cx="5972175" cy="5086350"/>
          </a:xfrm>
          <a:prstGeom prst="rect">
            <a:avLst/>
          </a:prstGeom>
        </p:spPr>
      </p:pic>
    </p:spTree>
    <p:extLst>
      <p:ext uri="{BB962C8B-B14F-4D97-AF65-F5344CB8AC3E}">
        <p14:creationId xmlns:p14="http://schemas.microsoft.com/office/powerpoint/2010/main" val="467203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9569" y="96355"/>
            <a:ext cx="10058400" cy="3892168"/>
          </a:xfrm>
        </p:spPr>
        <p:txBody>
          <a:bodyPr anchor="ctr">
            <a:normAutofit fontScale="90000"/>
          </a:bodyPr>
          <a:lstStyle/>
          <a:p>
            <a:br>
              <a:rPr lang="en-US" sz="4000" dirty="0">
                <a:latin typeface="Arial" panose="020B0604020202020204" pitchFamily="34" charset="0"/>
              </a:rPr>
            </a:br>
            <a:r>
              <a:rPr lang="en-US" sz="4000" dirty="0">
                <a:latin typeface="Arial" panose="020B0604020202020204" pitchFamily="34" charset="0"/>
              </a:rPr>
              <a:t>Danielle side by side comparison / conclusions</a:t>
            </a:r>
            <a:br>
              <a:rPr lang="en-US" sz="2500" dirty="0">
                <a:latin typeface="Arial" panose="020B0604020202020204" pitchFamily="34" charset="0"/>
              </a:rPr>
            </a:br>
            <a:br>
              <a:rPr lang="en-US" sz="2500" dirty="0">
                <a:latin typeface="Arial" panose="020B0604020202020204" pitchFamily="34" charset="0"/>
              </a:rPr>
            </a:br>
            <a:br>
              <a:rPr lang="en-US" sz="23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endParaRPr lang="en-US" sz="2500" dirty="0">
              <a:latin typeface="Arial" panose="020B0604020202020204" pitchFamily="34"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256333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9569" y="96355"/>
            <a:ext cx="10058400" cy="3892168"/>
          </a:xfrm>
        </p:spPr>
        <p:txBody>
          <a:bodyPr anchor="ctr">
            <a:normAutofit/>
          </a:bodyPr>
          <a:lstStyle/>
          <a:p>
            <a:br>
              <a:rPr lang="en-US" sz="23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endParaRPr lang="en-US" sz="2500" dirty="0">
              <a:latin typeface="Arial" panose="020B0604020202020204" pitchFamily="34"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pic>
        <p:nvPicPr>
          <p:cNvPr id="5" name="Picture 4" descr="Chart, scatter chart&#10;&#10;Description automatically generated">
            <a:extLst>
              <a:ext uri="{FF2B5EF4-FFF2-40B4-BE49-F238E27FC236}">
                <a16:creationId xmlns:a16="http://schemas.microsoft.com/office/drawing/2014/main" id="{851ED22F-5E74-4F7D-ABDE-2E931C6FD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385" y="1018731"/>
            <a:ext cx="5757277" cy="3488452"/>
          </a:xfrm>
          <a:prstGeom prst="rect">
            <a:avLst/>
          </a:prstGeom>
        </p:spPr>
      </p:pic>
      <p:pic>
        <p:nvPicPr>
          <p:cNvPr id="9" name="Picture 8" descr="Chart, scatter chart&#10;&#10;Description automatically generated">
            <a:extLst>
              <a:ext uri="{FF2B5EF4-FFF2-40B4-BE49-F238E27FC236}">
                <a16:creationId xmlns:a16="http://schemas.microsoft.com/office/drawing/2014/main" id="{EAFF513D-4383-4696-83B9-5DA37F64EF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183" y="1011937"/>
            <a:ext cx="5757276" cy="3495246"/>
          </a:xfrm>
          <a:prstGeom prst="rect">
            <a:avLst/>
          </a:prstGeom>
        </p:spPr>
      </p:pic>
    </p:spTree>
    <p:extLst>
      <p:ext uri="{BB962C8B-B14F-4D97-AF65-F5344CB8AC3E}">
        <p14:creationId xmlns:p14="http://schemas.microsoft.com/office/powerpoint/2010/main" val="3453380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538517" y="154228"/>
            <a:ext cx="10058400" cy="3892168"/>
          </a:xfrm>
        </p:spPr>
        <p:txBody>
          <a:bodyPr anchor="ctr">
            <a:normAutofit/>
          </a:bodyPr>
          <a:lstStyle/>
          <a:p>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br>
              <a:rPr lang="en-US" sz="2500" dirty="0">
                <a:latin typeface="Arial" panose="020B0604020202020204" pitchFamily="34" charset="0"/>
              </a:rPr>
            </a:br>
            <a:endParaRPr lang="en-US" sz="2500" dirty="0">
              <a:latin typeface="Arial" panose="020B0604020202020204" pitchFamily="34"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pic>
        <p:nvPicPr>
          <p:cNvPr id="13" name="Picture 12" descr="Chart, scatter chart&#10;&#10;Description automatically generated">
            <a:extLst>
              <a:ext uri="{FF2B5EF4-FFF2-40B4-BE49-F238E27FC236}">
                <a16:creationId xmlns:a16="http://schemas.microsoft.com/office/drawing/2014/main" id="{4ED967F4-CA38-4654-9CF1-2AA6D1D11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4832" y="1498600"/>
            <a:ext cx="3860483" cy="2212187"/>
          </a:xfrm>
          <a:prstGeom prst="rect">
            <a:avLst/>
          </a:prstGeom>
        </p:spPr>
      </p:pic>
      <p:pic>
        <p:nvPicPr>
          <p:cNvPr id="19" name="Picture 18" descr="Chart, scatter chart&#10;&#10;Description automatically generated">
            <a:extLst>
              <a:ext uri="{FF2B5EF4-FFF2-40B4-BE49-F238E27FC236}">
                <a16:creationId xmlns:a16="http://schemas.microsoft.com/office/drawing/2014/main" id="{2A9E91FB-DE5B-440C-9358-E98E93AB1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77" y="161169"/>
            <a:ext cx="3667762" cy="2161737"/>
          </a:xfrm>
          <a:prstGeom prst="rect">
            <a:avLst/>
          </a:prstGeom>
        </p:spPr>
      </p:pic>
      <p:pic>
        <p:nvPicPr>
          <p:cNvPr id="21" name="Picture 20" descr="Chart, scatter chart&#10;&#10;Description automatically generated">
            <a:extLst>
              <a:ext uri="{FF2B5EF4-FFF2-40B4-BE49-F238E27FC236}">
                <a16:creationId xmlns:a16="http://schemas.microsoft.com/office/drawing/2014/main" id="{490546D4-22D9-41E1-B969-2C0C3C6DF5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0865" y="2368706"/>
            <a:ext cx="3995115" cy="2366774"/>
          </a:xfrm>
          <a:prstGeom prst="rect">
            <a:avLst/>
          </a:prstGeom>
        </p:spPr>
      </p:pic>
    </p:spTree>
    <p:extLst>
      <p:ext uri="{BB962C8B-B14F-4D97-AF65-F5344CB8AC3E}">
        <p14:creationId xmlns:p14="http://schemas.microsoft.com/office/powerpoint/2010/main" val="1674119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r>
              <a:rPr lang="en-US" sz="4000" dirty="0">
                <a:latin typeface="Arial" panose="020B0604020202020204" pitchFamily="34" charset="0"/>
              </a:rPr>
              <a:t>Post-mortem findings</a:t>
            </a:r>
            <a:br>
              <a:rPr lang="en-US" sz="2800" dirty="0">
                <a:latin typeface="Arial" panose="020B0604020202020204" pitchFamily="34" charset="0"/>
              </a:rPr>
            </a:br>
            <a:br>
              <a:rPr lang="en-US" sz="2800" dirty="0">
                <a:latin typeface="Arial" panose="020B0604020202020204" pitchFamily="34" charset="0"/>
              </a:rPr>
            </a:br>
            <a:br>
              <a:rPr lang="en-US" sz="2800" dirty="0">
                <a:latin typeface="Arial" panose="020B0604020202020204" pitchFamily="34" charset="0"/>
              </a:rPr>
            </a:br>
            <a:br>
              <a:rPr lang="en-US" sz="6000" dirty="0">
                <a:latin typeface="Arial" panose="020B0604020202020204" pitchFamily="34" charset="0"/>
              </a:rPr>
            </a:br>
            <a:endParaRPr lang="en-US" sz="6000" dirty="0">
              <a:latin typeface="Arial" panose="020B0604020202020204" pitchFamily="34"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3958484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algn="ctr"/>
            <a:endParaRPr lang="en-US" sz="6000" dirty="0">
              <a:latin typeface="Arial" panose="020B0604020202020204" pitchFamily="34"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Comparison of movie rating systems</a:t>
            </a:r>
          </a:p>
        </p:txBody>
      </p:sp>
      <p:pic>
        <p:nvPicPr>
          <p:cNvPr id="1026" name="Picture 2">
            <a:extLst>
              <a:ext uri="{FF2B5EF4-FFF2-40B4-BE49-F238E27FC236}">
                <a16:creationId xmlns:a16="http://schemas.microsoft.com/office/drawing/2014/main" id="{0F099913-B462-4841-BD7D-C44E89BBB7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1968" y="546351"/>
            <a:ext cx="6383563" cy="4255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05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algn="ctr"/>
            <a:r>
              <a:rPr lang="en-US" sz="6000" dirty="0">
                <a:latin typeface="Arial" panose="020B0604020202020204" pitchFamily="34" charset="0"/>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Compare different movie rating systems to </a:t>
            </a:r>
            <a:r>
              <a:rPr lang="en-US" dirty="0" err="1">
                <a:solidFill>
                  <a:srgbClr val="FFFFFF"/>
                </a:solidFill>
              </a:rPr>
              <a:t>roi</a:t>
            </a:r>
            <a:endParaRPr lang="en-US" dirty="0">
              <a:solidFill>
                <a:srgbClr val="FFFFFF"/>
              </a:solidFill>
            </a:endParaRPr>
          </a:p>
        </p:txBody>
      </p:sp>
      <p:pic>
        <p:nvPicPr>
          <p:cNvPr id="4" name="Picture 3">
            <a:extLst>
              <a:ext uri="{FF2B5EF4-FFF2-40B4-BE49-F238E27FC236}">
                <a16:creationId xmlns:a16="http://schemas.microsoft.com/office/drawing/2014/main" id="{C7FB5F13-F6E1-49FA-8AAB-5D9B5603BD30}"/>
              </a:ext>
            </a:extLst>
          </p:cNvPr>
          <p:cNvPicPr>
            <a:picLocks noChangeAspect="1"/>
          </p:cNvPicPr>
          <p:nvPr/>
        </p:nvPicPr>
        <p:blipFill>
          <a:blip r:embed="rId2"/>
          <a:stretch>
            <a:fillRect/>
          </a:stretch>
        </p:blipFill>
        <p:spPr>
          <a:xfrm>
            <a:off x="3061138" y="424640"/>
            <a:ext cx="6466260" cy="4310840"/>
          </a:xfrm>
          <a:prstGeom prst="rect">
            <a:avLst/>
          </a:prstGeom>
        </p:spPr>
      </p:pic>
    </p:spTree>
    <p:extLst>
      <p:ext uri="{BB962C8B-B14F-4D97-AF65-F5344CB8AC3E}">
        <p14:creationId xmlns:p14="http://schemas.microsoft.com/office/powerpoint/2010/main" val="3788101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148590"/>
            <a:ext cx="10709910" cy="4502530"/>
          </a:xfrm>
        </p:spPr>
        <p:txBody>
          <a:bodyPr anchor="ctr">
            <a:normAutofit fontScale="90000"/>
          </a:bodyPr>
          <a:lstStyle/>
          <a:p>
            <a:br>
              <a:rPr lang="en-US" sz="3200" dirty="0"/>
            </a:br>
            <a:br>
              <a:rPr lang="en-US" sz="3200" dirty="0"/>
            </a:br>
            <a:r>
              <a:rPr lang="en-US" sz="3200" dirty="0"/>
              <a:t>Datasets</a:t>
            </a:r>
            <a:br>
              <a:rPr lang="en-US" sz="3200" dirty="0"/>
            </a:br>
            <a:br>
              <a:rPr lang="en-US" sz="3200" dirty="0"/>
            </a:br>
            <a:r>
              <a:rPr lang="en-US" sz="1600" dirty="0"/>
              <a:t>#</a:t>
            </a:r>
            <a:r>
              <a:rPr lang="en-US" sz="1600" dirty="0">
                <a:effectLst/>
                <a:latin typeface="Arial" panose="020B0604020202020204" pitchFamily="34" charset="0"/>
              </a:rPr>
              <a:t>1.  The Numbers: from Opus Data (</a:t>
            </a:r>
            <a:r>
              <a:rPr lang="en-US" sz="1600" dirty="0" err="1">
                <a:effectLst/>
                <a:latin typeface="Arial" panose="020B0604020202020204" pitchFamily="34" charset="0"/>
              </a:rPr>
              <a:t>DataSet</a:t>
            </a:r>
            <a:r>
              <a:rPr lang="en-US" sz="1600" dirty="0">
                <a:effectLst/>
                <a:latin typeface="Arial" panose="020B0604020202020204" pitchFamily="34" charset="0"/>
              </a:rPr>
              <a:t> .csv file)</a:t>
            </a:r>
            <a:br>
              <a:rPr lang="en-US" sz="1600" dirty="0">
                <a:effectLst/>
                <a:latin typeface="Arial" panose="020B0604020202020204" pitchFamily="34" charset="0"/>
              </a:rPr>
            </a:br>
            <a:br>
              <a:rPr lang="en-US" sz="1600" dirty="0">
                <a:effectLst/>
                <a:latin typeface="Arial" panose="020B0604020202020204" pitchFamily="34" charset="0"/>
              </a:rPr>
            </a:br>
            <a:r>
              <a:rPr lang="en-US" sz="1600" dirty="0">
                <a:effectLst/>
                <a:latin typeface="Arial" panose="020B0604020202020204" pitchFamily="34" charset="0"/>
              </a:rPr>
              <a:t>About the dataset: Film Data for Movies produced between 2006 -2018, figures for domestic and international box office with productions over $10 Million. </a:t>
            </a:r>
            <a:br>
              <a:rPr lang="en-US" sz="1600" dirty="0">
                <a:effectLst/>
                <a:latin typeface="Arial" panose="020B0604020202020204" pitchFamily="34" charset="0"/>
              </a:rPr>
            </a:br>
            <a:br>
              <a:rPr lang="en-US" sz="1600" dirty="0">
                <a:effectLst/>
                <a:latin typeface="Arial" panose="020B0604020202020204" pitchFamily="34" charset="0"/>
              </a:rPr>
            </a:br>
            <a:r>
              <a:rPr lang="en-US" sz="1600" dirty="0">
                <a:effectLst/>
                <a:latin typeface="Arial" panose="020B0604020202020204" pitchFamily="34" charset="0"/>
              </a:rPr>
              <a:t>1,900 films with data values for movie name, production year, movie id, production budget, domestic box office, international box office, rating, creative type, source, production method, genre, sequel, running time. </a:t>
            </a:r>
            <a:br>
              <a:rPr lang="en-US" sz="1600" dirty="0">
                <a:effectLst/>
                <a:latin typeface="Arial" panose="020B0604020202020204" pitchFamily="34" charset="0"/>
              </a:rPr>
            </a:br>
            <a:r>
              <a:rPr lang="en-US" sz="1600" dirty="0">
                <a:effectLst/>
                <a:latin typeface="Arial" panose="020B0604020202020204" pitchFamily="34" charset="0"/>
              </a:rPr>
              <a:t>-</a:t>
            </a:r>
            <a:br>
              <a:rPr lang="en-US" sz="1600" dirty="0">
                <a:effectLst/>
                <a:latin typeface="Arial" panose="020B0604020202020204" pitchFamily="34" charset="0"/>
              </a:rPr>
            </a:br>
            <a:r>
              <a:rPr lang="en-US" sz="1600" dirty="0">
                <a:effectLst/>
                <a:latin typeface="Arial" panose="020B0604020202020204" pitchFamily="34" charset="0"/>
              </a:rPr>
              <a:t>Consistent numbers are provided within the data set with minimal </a:t>
            </a:r>
            <a:r>
              <a:rPr lang="en-US" sz="1600" dirty="0" err="1">
                <a:effectLst/>
                <a:latin typeface="Arial" panose="020B0604020202020204" pitchFamily="34" charset="0"/>
              </a:rPr>
              <a:t>NaN</a:t>
            </a:r>
            <a:r>
              <a:rPr lang="en-US" sz="1600" dirty="0">
                <a:effectLst/>
                <a:latin typeface="Arial" panose="020B0604020202020204" pitchFamily="34" charset="0"/>
              </a:rPr>
              <a:t> values for: movie name, production year, movie id, production budget, domestic box office, international box office, rating, creative type, source, production method, genre, and sequel. </a:t>
            </a:r>
            <a:br>
              <a:rPr lang="en-US" sz="1600" dirty="0">
                <a:effectLst/>
                <a:latin typeface="Arial" panose="020B0604020202020204" pitchFamily="34" charset="0"/>
              </a:rPr>
            </a:br>
            <a:r>
              <a:rPr lang="en-US" sz="1600" dirty="0">
                <a:effectLst/>
                <a:latin typeface="Arial" panose="020B0604020202020204" pitchFamily="34" charset="0"/>
              </a:rPr>
              <a:t>-</a:t>
            </a:r>
            <a:br>
              <a:rPr lang="en-US" sz="1600" dirty="0">
                <a:effectLst/>
                <a:latin typeface="Arial" panose="020B0604020202020204" pitchFamily="34" charset="0"/>
              </a:rPr>
            </a:br>
            <a:r>
              <a:rPr lang="en-US" sz="1600" dirty="0">
                <a:effectLst/>
                <a:latin typeface="Arial" panose="020B0604020202020204" pitchFamily="34" charset="0"/>
              </a:rPr>
              <a:t>Column for running time is insufficient for data values for majority of the films listed. </a:t>
            </a:r>
            <a:br>
              <a:rPr lang="en-US" sz="1600" dirty="0">
                <a:effectLst/>
                <a:latin typeface="Arial" panose="020B0604020202020204" pitchFamily="34" charset="0"/>
              </a:rPr>
            </a:br>
            <a:br>
              <a:rPr lang="en-US" sz="1600" dirty="0">
                <a:effectLst/>
                <a:latin typeface="Arial" panose="020B0604020202020204" pitchFamily="34" charset="0"/>
              </a:rPr>
            </a:br>
            <a:r>
              <a:rPr lang="en-US" sz="1600" dirty="0">
                <a:effectLst/>
                <a:latin typeface="Arial" panose="020B0604020202020204" pitchFamily="34" charset="0"/>
              </a:rPr>
              <a:t>Well Documented: </a:t>
            </a:r>
            <a:br>
              <a:rPr lang="en-US" sz="1600" dirty="0">
                <a:effectLst/>
                <a:latin typeface="Arial" panose="020B0604020202020204" pitchFamily="34" charset="0"/>
              </a:rPr>
            </a:br>
            <a:r>
              <a:rPr lang="en-US" sz="1600" dirty="0">
                <a:effectLst/>
                <a:latin typeface="Arial" panose="020B0604020202020204" pitchFamily="34" charset="0"/>
              </a:rPr>
              <a:t>“</a:t>
            </a:r>
            <a:r>
              <a:rPr lang="en-US" sz="1600" dirty="0" err="1">
                <a:effectLst/>
                <a:latin typeface="Arial" panose="020B0604020202020204" pitchFamily="34" charset="0"/>
              </a:rPr>
              <a:t>OpusData</a:t>
            </a:r>
            <a:r>
              <a:rPr lang="en-US" sz="1600" dirty="0">
                <a:effectLst/>
                <a:latin typeface="Arial" panose="020B0604020202020204" pitchFamily="34" charset="0"/>
              </a:rPr>
              <a:t> is backed by a rigorous classification methodology that makes it possible for independent producers, investors and industry researchers to build accurate financial models and to measure the performance of individual movies, production companies, studios, market segments, and the industry as a whole.”</a:t>
            </a:r>
            <a:br>
              <a:rPr lang="en-US" sz="1600" dirty="0">
                <a:effectLst/>
                <a:latin typeface="Arial" panose="020B0604020202020204" pitchFamily="34" charset="0"/>
              </a:rPr>
            </a:br>
            <a:br>
              <a:rPr lang="en-US" sz="1600" dirty="0"/>
            </a:br>
            <a:br>
              <a:rPr lang="en-US" sz="1600" dirty="0"/>
            </a:br>
            <a:endParaRPr lang="en-US" sz="16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465003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algn="ctr"/>
            <a:r>
              <a:rPr lang="en-US" sz="6000" dirty="0">
                <a:latin typeface="Arial" panose="020B0604020202020204" pitchFamily="34" charset="0"/>
              </a:rPr>
              <a:t>QUESTIONS?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2818016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r>
              <a:rPr lang="en-US" sz="2500" dirty="0">
                <a:latin typeface="Arial" panose="020B0604020202020204" pitchFamily="34" charset="0"/>
              </a:rPr>
              <a:t>Datasets</a:t>
            </a:r>
            <a:br>
              <a:rPr lang="en-US" sz="2500" dirty="0">
                <a:latin typeface="Arial" panose="020B0604020202020204" pitchFamily="34" charset="0"/>
              </a:rPr>
            </a:br>
            <a:br>
              <a:rPr lang="en-US" sz="2500" dirty="0">
                <a:latin typeface="Arial" panose="020B0604020202020204" pitchFamily="34" charset="0"/>
              </a:rPr>
            </a:br>
            <a:r>
              <a:rPr lang="en-US" sz="2500" dirty="0">
                <a:latin typeface="Arial" panose="020B0604020202020204" pitchFamily="34" charset="0"/>
              </a:rPr>
              <a:t>#2  OMDB: (API)</a:t>
            </a:r>
            <a:br>
              <a:rPr lang="en-US" sz="2500" dirty="0">
                <a:latin typeface="Arial" panose="020B0604020202020204" pitchFamily="34" charset="0"/>
              </a:rPr>
            </a:br>
            <a:br>
              <a:rPr lang="en-US" sz="2500" dirty="0">
                <a:latin typeface="Arial" panose="020B0604020202020204" pitchFamily="34" charset="0"/>
              </a:rPr>
            </a:br>
            <a:r>
              <a:rPr lang="en-US" sz="2500" dirty="0">
                <a:latin typeface="Arial" panose="020B0604020202020204" pitchFamily="34" charset="0"/>
              </a:rPr>
              <a:t>About the database: An API to obtain relevant movie information for title, </a:t>
            </a:r>
            <a:br>
              <a:rPr lang="en-US" sz="2500" dirty="0">
                <a:latin typeface="Arial" panose="020B0604020202020204" pitchFamily="34" charset="0"/>
              </a:rPr>
            </a:br>
            <a:r>
              <a:rPr lang="en-US" sz="2500" dirty="0">
                <a:latin typeface="Arial" panose="020B0604020202020204" pitchFamily="34" charset="0"/>
              </a:rPr>
              <a:t>release year, MPAA rating, date released, runtime, genre, director, writer, </a:t>
            </a:r>
            <a:br>
              <a:rPr lang="en-US" sz="2500" dirty="0">
                <a:latin typeface="Arial" panose="020B0604020202020204" pitchFamily="34" charset="0"/>
              </a:rPr>
            </a:br>
            <a:r>
              <a:rPr lang="en-US" sz="2500" dirty="0">
                <a:latin typeface="Arial" panose="020B0604020202020204" pitchFamily="34" charset="0"/>
              </a:rPr>
              <a:t>plot synopsis, languages, country released, nominations, ratings (IMDB, </a:t>
            </a:r>
            <a:br>
              <a:rPr lang="en-US" sz="2500" dirty="0">
                <a:latin typeface="Arial" panose="020B0604020202020204" pitchFamily="34" charset="0"/>
              </a:rPr>
            </a:br>
            <a:r>
              <a:rPr lang="en-US" sz="2500" dirty="0">
                <a:latin typeface="Arial" panose="020B0604020202020204" pitchFamily="34" charset="0"/>
              </a:rPr>
              <a:t>Rotten Tomatoes, Metacritic, </a:t>
            </a:r>
            <a:r>
              <a:rPr lang="en-US" sz="2500" dirty="0" err="1">
                <a:latin typeface="Arial" panose="020B0604020202020204" pitchFamily="34" charset="0"/>
              </a:rPr>
              <a:t>Metascore</a:t>
            </a:r>
            <a:r>
              <a:rPr lang="en-US" sz="2500" dirty="0">
                <a:latin typeface="Arial" panose="020B0604020202020204" pitchFamily="34" charset="0"/>
              </a:rPr>
              <a:t>), box office revenue, and production </a:t>
            </a:r>
            <a:br>
              <a:rPr lang="en-US" sz="2500" dirty="0">
                <a:latin typeface="Arial" panose="020B0604020202020204" pitchFamily="34" charset="0"/>
              </a:rPr>
            </a:br>
            <a:r>
              <a:rPr lang="en-US" sz="2500" dirty="0">
                <a:latin typeface="Arial" panose="020B0604020202020204" pitchFamily="34" charset="0"/>
              </a:rPr>
              <a:t>company. </a:t>
            </a:r>
            <a:br>
              <a:rPr lang="en-US" sz="2500" dirty="0">
                <a:latin typeface="Arial" panose="020B0604020202020204" pitchFamily="34" charset="0"/>
              </a:rPr>
            </a:br>
            <a:endParaRPr lang="en-US" sz="2500" dirty="0">
              <a:latin typeface="Arial" panose="020B0604020202020204" pitchFamily="34"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2265994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r>
              <a:rPr lang="en-US" sz="2800" dirty="0">
                <a:latin typeface="Arial" panose="020B0604020202020204" pitchFamily="34" charset="0"/>
              </a:rPr>
              <a:t>Data Cleanup efforts</a:t>
            </a:r>
            <a:br>
              <a:rPr lang="en-US" sz="2800" dirty="0">
                <a:latin typeface="Arial" panose="020B0604020202020204" pitchFamily="34" charset="0"/>
              </a:rPr>
            </a:br>
            <a:br>
              <a:rPr lang="en-US" sz="2800" dirty="0">
                <a:latin typeface="Arial" panose="020B0604020202020204" pitchFamily="34" charset="0"/>
              </a:rPr>
            </a:br>
            <a:r>
              <a:rPr lang="en-US" sz="2800" dirty="0">
                <a:latin typeface="Arial" panose="020B0604020202020204" pitchFamily="34" charset="0"/>
              </a:rPr>
              <a:t>▪   Importing CSV</a:t>
            </a:r>
            <a:br>
              <a:rPr lang="en-US" sz="2800" dirty="0">
                <a:latin typeface="Arial" panose="020B0604020202020204" pitchFamily="34" charset="0"/>
              </a:rPr>
            </a:br>
            <a:r>
              <a:rPr lang="en-US" sz="2800" dirty="0">
                <a:latin typeface="Arial" panose="020B0604020202020204" pitchFamily="34" charset="0"/>
              </a:rPr>
              <a:t>▪  Running calculations for new columns</a:t>
            </a:r>
            <a:br>
              <a:rPr lang="en-US" sz="2800" dirty="0">
                <a:latin typeface="Arial" panose="020B0604020202020204" pitchFamily="34" charset="0"/>
              </a:rPr>
            </a:br>
            <a:r>
              <a:rPr lang="en-US" sz="2800" dirty="0">
                <a:latin typeface="Arial" panose="020B0604020202020204" pitchFamily="34" charset="0"/>
              </a:rPr>
              <a:t>▪  Running tests for API</a:t>
            </a:r>
            <a:br>
              <a:rPr lang="en-US" sz="2800" dirty="0">
                <a:latin typeface="Arial" panose="020B0604020202020204" pitchFamily="34" charset="0"/>
              </a:rPr>
            </a:br>
            <a:r>
              <a:rPr lang="en-US" sz="2800" dirty="0">
                <a:latin typeface="Arial" panose="020B0604020202020204" pitchFamily="34" charset="0"/>
              </a:rPr>
              <a:t>▪  Looping through  list of movie titles</a:t>
            </a:r>
            <a:br>
              <a:rPr lang="en-US" sz="2800" dirty="0">
                <a:latin typeface="Arial" panose="020B0604020202020204" pitchFamily="34" charset="0"/>
              </a:rPr>
            </a:br>
            <a:r>
              <a:rPr lang="en-US" sz="2800" dirty="0">
                <a:latin typeface="Arial" panose="020B0604020202020204" pitchFamily="34" charset="0"/>
              </a:rPr>
              <a:t>▪  Appending API data</a:t>
            </a:r>
            <a:br>
              <a:rPr lang="en-US" sz="2800" dirty="0">
                <a:latin typeface="Arial" panose="020B0604020202020204" pitchFamily="34" charset="0"/>
              </a:rPr>
            </a:br>
            <a:r>
              <a:rPr lang="en-US" sz="2800" dirty="0">
                <a:latin typeface="Arial" panose="020B0604020202020204" pitchFamily="34" charset="0"/>
              </a:rPr>
              <a:t>▪  Searching for missing titles</a:t>
            </a:r>
            <a:br>
              <a:rPr lang="en-US" sz="2800" dirty="0">
                <a:latin typeface="Arial" panose="020B0604020202020204" pitchFamily="34" charset="0"/>
              </a:rPr>
            </a:br>
            <a:r>
              <a:rPr lang="en-US" sz="2800" dirty="0">
                <a:latin typeface="Arial" panose="020B0604020202020204" pitchFamily="34" charset="0"/>
              </a:rPr>
              <a:t>▪  Running counts &amp; merging </a:t>
            </a:r>
            <a:r>
              <a:rPr lang="en-US" sz="2800" dirty="0" err="1">
                <a:latin typeface="Arial" panose="020B0604020202020204" pitchFamily="34" charset="0"/>
              </a:rPr>
              <a:t>dataframes</a:t>
            </a:r>
            <a:br>
              <a:rPr lang="en-US" sz="2800" dirty="0">
                <a:latin typeface="Arial" panose="020B0604020202020204" pitchFamily="34" charset="0"/>
              </a:rPr>
            </a:br>
            <a:r>
              <a:rPr lang="en-US" sz="2800" dirty="0">
                <a:latin typeface="Arial" panose="020B0604020202020204" pitchFamily="34" charset="0"/>
              </a:rPr>
              <a:t>▪  Reducing columns for analysis </a:t>
            </a:r>
            <a:br>
              <a:rPr lang="en-US" sz="2800" dirty="0">
                <a:latin typeface="Arial" panose="020B0604020202020204" pitchFamily="34" charset="0"/>
              </a:rPr>
            </a:br>
            <a:r>
              <a:rPr lang="en-US" sz="2800" dirty="0">
                <a:latin typeface="Arial" panose="020B0604020202020204" pitchFamily="34" charset="0"/>
              </a:rPr>
              <a:t>▪  Exporting </a:t>
            </a:r>
            <a:r>
              <a:rPr lang="en-US" sz="2800" dirty="0" err="1">
                <a:latin typeface="Arial" panose="020B0604020202020204" pitchFamily="34" charset="0"/>
              </a:rPr>
              <a:t>dataframe</a:t>
            </a:r>
            <a:r>
              <a:rPr lang="en-US" sz="2800" dirty="0">
                <a:latin typeface="Arial" panose="020B0604020202020204" pitchFamily="34" charset="0"/>
              </a:rPr>
              <a:t> as CSV</a:t>
            </a:r>
            <a:br>
              <a:rPr lang="en-US" sz="2800" dirty="0">
                <a:latin typeface="Arial" panose="020B0604020202020204" pitchFamily="34" charset="0"/>
              </a:rPr>
            </a:br>
            <a:br>
              <a:rPr lang="en-US" sz="3200" i="1" dirty="0">
                <a:solidFill>
                  <a:srgbClr val="FFFFFF"/>
                </a:solidFill>
              </a:rPr>
            </a:br>
            <a:br>
              <a:rPr lang="en-US" sz="2000" i="1" dirty="0">
                <a:solidFill>
                  <a:srgbClr val="FFFFFF"/>
                </a:solidFill>
              </a:rPr>
            </a:br>
            <a:endParaRPr lang="en-US" sz="20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2428870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r>
              <a:rPr lang="en-US" sz="4000" dirty="0">
                <a:latin typeface="Arial" panose="020B0604020202020204" pitchFamily="34" charset="0"/>
              </a:rPr>
              <a:t>Review </a:t>
            </a:r>
            <a:r>
              <a:rPr lang="en-US" sz="4000" dirty="0" err="1">
                <a:latin typeface="Arial" panose="020B0604020202020204" pitchFamily="34" charset="0"/>
              </a:rPr>
              <a:t>Jupyter</a:t>
            </a:r>
            <a:r>
              <a:rPr lang="en-US" sz="4000" dirty="0">
                <a:latin typeface="Arial" panose="020B0604020202020204" pitchFamily="34" charset="0"/>
              </a:rPr>
              <a:t> Notebook</a:t>
            </a:r>
            <a:br>
              <a:rPr lang="en-US" sz="3200" i="1" dirty="0">
                <a:solidFill>
                  <a:srgbClr val="FFFFFF"/>
                </a:solidFill>
              </a:rPr>
            </a:br>
            <a:br>
              <a:rPr lang="en-US" sz="3200" i="1" dirty="0">
                <a:solidFill>
                  <a:srgbClr val="FFFFFF"/>
                </a:solidFill>
              </a:rPr>
            </a:br>
            <a:br>
              <a:rPr lang="en-US" sz="3200" i="1" dirty="0">
                <a:solidFill>
                  <a:srgbClr val="FFFFFF"/>
                </a:solidFill>
              </a:rPr>
            </a:br>
            <a:br>
              <a:rPr lang="en-US" sz="2000" i="1" dirty="0">
                <a:solidFill>
                  <a:srgbClr val="FFFFFF"/>
                </a:solidFill>
              </a:rPr>
            </a:br>
            <a:endParaRPr lang="en-US" sz="20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3413855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r>
              <a:rPr lang="en-US" sz="4000" dirty="0">
                <a:latin typeface="Arial" panose="020B0604020202020204" pitchFamily="34" charset="0"/>
              </a:rPr>
              <a:t>Jeff side by side comparison / conclusions</a:t>
            </a:r>
            <a:br>
              <a:rPr lang="en-US" sz="4000" dirty="0">
                <a:latin typeface="Arial" panose="020B0604020202020204" pitchFamily="34" charset="0"/>
              </a:rPr>
            </a:br>
            <a:br>
              <a:rPr lang="en-US" sz="4000" dirty="0">
                <a:latin typeface="Arial" panose="020B0604020202020204" pitchFamily="34" charset="0"/>
              </a:rPr>
            </a:br>
            <a:br>
              <a:rPr lang="en-US" sz="4000" dirty="0">
                <a:latin typeface="Arial" panose="020B0604020202020204" pitchFamily="34" charset="0"/>
              </a:rPr>
            </a:br>
            <a:br>
              <a:rPr lang="en-US" sz="2500" dirty="0">
                <a:latin typeface="Arial" panose="020B0604020202020204" pitchFamily="34" charset="0"/>
              </a:rPr>
            </a:br>
            <a:endParaRPr lang="en-US" sz="2500" dirty="0">
              <a:latin typeface="Arial" panose="020B0604020202020204" pitchFamily="34"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4097740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endParaRPr lang="en-US" sz="20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Movies BY </a:t>
            </a:r>
            <a:r>
              <a:rPr lang="en-US" dirty="0" err="1">
                <a:solidFill>
                  <a:srgbClr val="FFFFFF"/>
                </a:solidFill>
              </a:rPr>
              <a:t>roi</a:t>
            </a:r>
            <a:r>
              <a:rPr lang="en-US" dirty="0">
                <a:solidFill>
                  <a:srgbClr val="FFFFFF"/>
                </a:solidFill>
              </a:rPr>
              <a:t> BY </a:t>
            </a:r>
            <a:r>
              <a:rPr lang="en-US" dirty="0" err="1">
                <a:solidFill>
                  <a:srgbClr val="FFFFFF"/>
                </a:solidFill>
              </a:rPr>
              <a:t>mONTH</a:t>
            </a:r>
            <a:endParaRPr lang="en-US" dirty="0">
              <a:solidFill>
                <a:srgbClr val="FFFFFF"/>
              </a:solidFill>
            </a:endParaRPr>
          </a:p>
        </p:txBody>
      </p:sp>
      <p:pic>
        <p:nvPicPr>
          <p:cNvPr id="9" name="Picture 8" descr="Chart, bar chart&#10;&#10;Description automatically generated">
            <a:extLst>
              <a:ext uri="{FF2B5EF4-FFF2-40B4-BE49-F238E27FC236}">
                <a16:creationId xmlns:a16="http://schemas.microsoft.com/office/drawing/2014/main" id="{192708D7-EBBD-450C-BCBD-998891814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970" y="565960"/>
            <a:ext cx="4696480" cy="3439005"/>
          </a:xfrm>
          <a:prstGeom prst="rect">
            <a:avLst/>
          </a:prstGeom>
        </p:spPr>
      </p:pic>
      <p:pic>
        <p:nvPicPr>
          <p:cNvPr id="11" name="Picture 10" descr="Chart, bar chart&#10;&#10;Description automatically generated">
            <a:extLst>
              <a:ext uri="{FF2B5EF4-FFF2-40B4-BE49-F238E27FC236}">
                <a16:creationId xmlns:a16="http://schemas.microsoft.com/office/drawing/2014/main" id="{D26318E0-B224-42B1-9944-FD70B3FA2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6120" y="594539"/>
            <a:ext cx="4934639" cy="3410426"/>
          </a:xfrm>
          <a:prstGeom prst="rect">
            <a:avLst/>
          </a:prstGeom>
        </p:spPr>
      </p:pic>
    </p:spTree>
    <p:extLst>
      <p:ext uri="{BB962C8B-B14F-4D97-AF65-F5344CB8AC3E}">
        <p14:creationId xmlns:p14="http://schemas.microsoft.com/office/powerpoint/2010/main" val="45837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endParaRPr lang="en-US" sz="20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Movies with successful ROI</a:t>
            </a:r>
          </a:p>
        </p:txBody>
      </p:sp>
      <p:pic>
        <p:nvPicPr>
          <p:cNvPr id="5" name="Picture 4" descr="Chart, bar chart&#10;&#10;Description automatically generated">
            <a:extLst>
              <a:ext uri="{FF2B5EF4-FFF2-40B4-BE49-F238E27FC236}">
                <a16:creationId xmlns:a16="http://schemas.microsoft.com/office/drawing/2014/main" id="{4AF06296-A41A-4D25-8383-CF6E9FB44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737945"/>
            <a:ext cx="4648849" cy="3477110"/>
          </a:xfrm>
          <a:prstGeom prst="rect">
            <a:avLst/>
          </a:prstGeom>
        </p:spPr>
      </p:pic>
      <p:pic>
        <p:nvPicPr>
          <p:cNvPr id="7" name="Picture 6" descr="Chart, bar chart&#10;&#10;Description automatically generated">
            <a:extLst>
              <a:ext uri="{FF2B5EF4-FFF2-40B4-BE49-F238E27FC236}">
                <a16:creationId xmlns:a16="http://schemas.microsoft.com/office/drawing/2014/main" id="{4EF1898C-5628-4D3C-82AD-394040CA6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7874" y="723645"/>
            <a:ext cx="4906060" cy="3658111"/>
          </a:xfrm>
          <a:prstGeom prst="rect">
            <a:avLst/>
          </a:prstGeom>
        </p:spPr>
      </p:pic>
    </p:spTree>
    <p:extLst>
      <p:ext uri="{BB962C8B-B14F-4D97-AF65-F5344CB8AC3E}">
        <p14:creationId xmlns:p14="http://schemas.microsoft.com/office/powerpoint/2010/main" val="6246318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{8C09FDEB-AC8C-447B-BEE9-868D8117CAF1}tf56160789_win32</Template>
  <TotalTime>1504</TotalTime>
  <Words>677</Words>
  <Application>Microsoft Office PowerPoint</Application>
  <PresentationFormat>Widescreen</PresentationFormat>
  <Paragraphs>37</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Bookman Old Style</vt:lpstr>
      <vt:lpstr>Calibri</vt:lpstr>
      <vt:lpstr>Franklin Gothic Book</vt:lpstr>
      <vt:lpstr>1_RetrospectVTI</vt:lpstr>
      <vt:lpstr>Data Viz Bootcamp Team 2  Project 1 presentation </vt:lpstr>
      <vt:lpstr>Project Title – Film Budgets and Box Office Revenue  Project Description / Outline:  Our project aims to find correlative trends among films produced from 2006 to 2018 that correspond with budget and box office revenue. We’ll examine relationships between genre, date of release, MPAA rating and domestic and international revenue. </vt:lpstr>
      <vt:lpstr>  Datasets  #1.  The Numbers: from Opus Data (DataSet .csv file)  About the dataset: Film Data for Movies produced between 2006 -2018, figures for domestic and international box office with productions over $10 Million.   1,900 films with data values for movie name, production year, movie id, production budget, domestic box office, international box office, rating, creative type, source, production method, genre, sequel, running time.  - Consistent numbers are provided within the data set with minimal NaN values for: movie name, production year, movie id, production budget, domestic box office, international box office, rating, creative type, source, production method, genre, and sequel.  - Column for running time is insufficient for data values for majority of the films listed.   Well Documented:  “OpusData is backed by a rigorous classification methodology that makes it possible for independent producers, investors and industry researchers to build accurate financial models and to measure the performance of individual movies, production companies, studios, market segments, and the industry as a whole.”   </vt:lpstr>
      <vt:lpstr>Datasets  #2  OMDB: (API)  About the database: An API to obtain relevant movie information for title,  release year, MPAA rating, date released, runtime, genre, director, writer,  plot synopsis, languages, country released, nominations, ratings (IMDB,  Rotten Tomatoes, Metacritic, Metascore), box office revenue, and production  company.  </vt:lpstr>
      <vt:lpstr>Data Cleanup efforts  ▪   Importing CSV ▪  Running calculations for new columns ▪  Running tests for API ▪  Looping through  list of movie titles ▪  Appending API data ▪  Searching for missing titles ▪  Running counts &amp; merging dataframes ▪  Reducing columns for analysis  ▪  Exporting dataframe as CSV   </vt:lpstr>
      <vt:lpstr>Review Jupyter Notebook    </vt:lpstr>
      <vt:lpstr>Jeff side by side comparison / conclusions    </vt:lpstr>
      <vt:lpstr>PowerPoint Presentation</vt:lpstr>
      <vt:lpstr>PowerPoint Presentation</vt:lpstr>
      <vt:lpstr>Ciara side by side comparison / Conclusions     </vt:lpstr>
      <vt:lpstr>    </vt:lpstr>
      <vt:lpstr>     </vt:lpstr>
      <vt:lpstr>Alex side by side comparison  / conclusions    </vt:lpstr>
      <vt:lpstr>PowerPoint Presentation</vt:lpstr>
      <vt:lpstr>PowerPoint Presentation</vt:lpstr>
      <vt:lpstr>PowerPoint Presentation</vt:lpstr>
      <vt:lpstr>PowerPoint Presentation</vt:lpstr>
      <vt:lpstr>  Al’s side by side comparison / Conclusions        </vt:lpstr>
      <vt:lpstr>        </vt:lpstr>
      <vt:lpstr>        </vt:lpstr>
      <vt:lpstr>   Sue side by side comparison / conclusions         </vt:lpstr>
      <vt:lpstr>         </vt:lpstr>
      <vt:lpstr>        </vt:lpstr>
      <vt:lpstr> Danielle side by side comparison / conclusions       </vt:lpstr>
      <vt:lpstr>     </vt:lpstr>
      <vt:lpstr>    </vt:lpstr>
      <vt:lpstr>Post-mortem findings    </vt:lpstr>
      <vt:lpstr>PowerPoint Presentation</vt:lpstr>
      <vt:lpstr>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Viz Bootcamp Team 2  Project 1 presentation </dc:title>
  <dc:creator>slskinner slskinner</dc:creator>
  <cp:lastModifiedBy>slskinner slskinner</cp:lastModifiedBy>
  <cp:revision>36</cp:revision>
  <dcterms:created xsi:type="dcterms:W3CDTF">2021-01-11T23:42:54Z</dcterms:created>
  <dcterms:modified xsi:type="dcterms:W3CDTF">2021-01-13T00:47:52Z</dcterms:modified>
</cp:coreProperties>
</file>