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3"/>
  </p:notesMasterIdLst>
  <p:sldIdLst>
    <p:sldId id="11651" r:id="rId6"/>
    <p:sldId id="11622" r:id="rId7"/>
    <p:sldId id="11732" r:id="rId8"/>
    <p:sldId id="11736" r:id="rId9"/>
    <p:sldId id="11733" r:id="rId10"/>
    <p:sldId id="11737" r:id="rId11"/>
    <p:sldId id="11738" r:id="rId12"/>
    <p:sldId id="11728" r:id="rId13"/>
    <p:sldId id="11739" r:id="rId14"/>
    <p:sldId id="11740" r:id="rId15"/>
    <p:sldId id="11741" r:id="rId16"/>
    <p:sldId id="11742" r:id="rId17"/>
    <p:sldId id="11743" r:id="rId18"/>
    <p:sldId id="11744" r:id="rId19"/>
    <p:sldId id="11745" r:id="rId20"/>
    <p:sldId id="11746" r:id="rId21"/>
    <p:sldId id="116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F4DE8-C19E-1C3C-B669-D9329E71B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F0AA4-0BA8-1E9E-DB69-76DB37964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836C8-FFF3-2AFE-B46A-75F717D6B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358F7-8534-61E8-5B1B-EF9767B89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3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7ABD-17D5-1CB7-6187-66A84CBE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A90AE-EB73-C431-C4A5-7B7A4C5B2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D7192-669A-697A-D44D-C9B9CE427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7F006-D3DE-A3A5-A506-A9AAA4D3B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39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6ACF0-44EC-E6CB-A821-A509F6EE6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05265-A321-D717-D0F6-6DB22E091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8C368-D800-CF02-C6AB-0EC7A47BE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E83B6-45A2-D4B0-65FA-CC4242AE7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08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2F4CB-660F-E732-D07A-63E3EEF1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59E38-68C5-17C2-C74E-75924796D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A8BAF-8BFD-BC56-B14D-69441350A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9EAC3-0EFE-5762-F427-C09E91CB3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8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D71D-853D-2702-7270-859907CEF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498BF-8EDB-9442-6776-689C5601C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C187D-9984-3650-AAC3-9B0F431E6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4235F-4D35-DDE9-5CF6-489D49964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84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54E4-4D8B-4B38-4A50-231E7D9F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1E675-6AB4-D760-2FCE-CC9924A58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5C522-0A6B-3D06-69F3-621BECA71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8FF8-F890-3970-55EB-01BE3728A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4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D1B9-455E-F01A-86B4-E560E4D8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96F19-D187-EB7A-CD1C-CF7B54FBB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300CE-CD85-3DB2-059A-BD891B78A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2418-6F36-71F1-9B93-93E5F1979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0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C9E9-AF58-18F9-3241-253F7E01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206CD-164B-A1C8-D5E1-ABFC97AEB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C5DDE-C617-4B24-7FC4-4E00D9DD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F9B3-8666-AE4F-45CB-37037FE47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22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65D7-49EC-F9B1-2EDF-42671D49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8C23-3627-A8C7-6708-9528D639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E3DD9-F5AA-E9CD-608A-CF9F3E3E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8D3B-AC41-404A-60F2-6BAE404F9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1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2CCE6-AB74-D9D6-D908-50A760BC3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8AEDE-F866-FEB7-914D-20D5E5285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EF894-E820-12EF-B828-2F2E32B74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847B-1D83-B9E3-42C3-441BE92CD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85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8CC40-986D-DC24-86C7-82F29EAA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6C1C2-B284-7D45-7813-064720D1C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C514-06FB-1130-A60F-6E7C817D7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CDC1F-70F6-545E-6F81-96C456D9E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Unsupervised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Recommender Systems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Understanding PCA Mechanism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Limitations of PCA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84B0-3CD7-4395-5775-AEC5BA2F7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5922AD-9FBC-CC4E-2891-A5677A1E993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48CB80-5120-AE29-80C5-942A8E009FB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0318F4-2D78-4A9B-343C-0DF1589898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Collaborative Filtering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9F0B6C-E035-1F7E-418A-101FE251E97E}"/>
              </a:ext>
            </a:extLst>
          </p:cNvPr>
          <p:cNvSpPr txBox="1"/>
          <p:nvPr/>
        </p:nvSpPr>
        <p:spPr>
          <a:xfrm>
            <a:off x="823673" y="1402433"/>
            <a:ext cx="9470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🎥 Movie Recommendation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950B6-F93C-3012-7F56-EF30C1A00C2F}"/>
              </a:ext>
            </a:extLst>
          </p:cNvPr>
          <p:cNvSpPr txBox="1"/>
          <p:nvPr/>
        </p:nvSpPr>
        <p:spPr>
          <a:xfrm>
            <a:off x="1831503" y="4606434"/>
            <a:ext cx="888004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Alice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watched Movie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Bob (who has similar tastes)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gave it 5⭐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predicts Alice will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Movie 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recommends 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1BBE7F-1346-67D7-A604-C0C54082A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97230"/>
              </p:ext>
            </p:extLst>
          </p:nvPr>
        </p:nvGraphicFramePr>
        <p:xfrm>
          <a:off x="1992799" y="2126803"/>
          <a:ext cx="7132320" cy="1838325"/>
        </p:xfrm>
        <a:graphic>
          <a:graphicData uri="http://schemas.openxmlformats.org/drawingml/2006/table">
            <a:tbl>
              <a:tblPr/>
              <a:tblGrid>
                <a:gridCol w="1426464">
                  <a:extLst>
                    <a:ext uri="{9D8B030D-6E8A-4147-A177-3AD203B41FA5}">
                      <a16:colId xmlns:a16="http://schemas.microsoft.com/office/drawing/2014/main" val="400555317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138252680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342221935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3757973539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40344009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A (Sci-Fi)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B (Action)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C (Sci-Fi)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D (Drama)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0468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003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5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95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F4536-31A6-9E29-9CFC-AFDF9C48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A0E5BB8-DEBD-7D86-EF36-FBD3BC49ABEF}"/>
              </a:ext>
            </a:extLst>
          </p:cNvPr>
          <p:cNvGrpSpPr/>
          <p:nvPr/>
        </p:nvGrpSpPr>
        <p:grpSpPr>
          <a:xfrm>
            <a:off x="2270742" y="144168"/>
            <a:ext cx="9470572" cy="998832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750F4A-5FA7-43E5-E186-9F8873E4DA0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396ED-C0CF-CEE2-2C89-186D5F8CDBB7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&amp; Disadvantages of Collaborative Filtering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CED543-CD93-A692-6649-8B8D04F2CE40}"/>
              </a:ext>
            </a:extLst>
          </p:cNvPr>
          <p:cNvSpPr txBox="1"/>
          <p:nvPr/>
        </p:nvSpPr>
        <p:spPr>
          <a:xfrm>
            <a:off x="1360714" y="1565719"/>
            <a:ext cx="9470572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item-specific features.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automatically from user interactions.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Struggles with new users/items.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Requires large amounts of data.</a:t>
            </a:r>
          </a:p>
        </p:txBody>
      </p:sp>
    </p:spTree>
    <p:extLst>
      <p:ext uri="{BB962C8B-B14F-4D97-AF65-F5344CB8AC3E}">
        <p14:creationId xmlns:p14="http://schemas.microsoft.com/office/powerpoint/2010/main" val="398881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53BC1-BA71-5E57-2C25-D6AC1251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A2F43E-3949-540A-F738-CE67F30A9761}"/>
              </a:ext>
            </a:extLst>
          </p:cNvPr>
          <p:cNvGrpSpPr/>
          <p:nvPr/>
        </p:nvGrpSpPr>
        <p:grpSpPr>
          <a:xfrm>
            <a:off x="2270742" y="144168"/>
            <a:ext cx="9470572" cy="998832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2FAD32-7DF3-AFB4-39AB-AF863A898C0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7D6066-3B3E-E33D-3F5E-69B3FF4A3A91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Hybrid Recommender Systems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098C59-A4CF-4648-F7E1-9248E1E12DC3}"/>
              </a:ext>
            </a:extLst>
          </p:cNvPr>
          <p:cNvSpPr txBox="1"/>
          <p:nvPr/>
        </p:nvSpPr>
        <p:spPr>
          <a:xfrm>
            <a:off x="457201" y="1411888"/>
            <a:ext cx="5388428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recommendation approach that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filtering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(Collaborative + Content-Based).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Hybrid?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Overcomes limitations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(Cold Start Problem).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by integrating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better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5" name="Picture 3" descr="System architecture of Hybrid recommendation system | Download Scientific  Diagram">
            <a:extLst>
              <a:ext uri="{FF2B5EF4-FFF2-40B4-BE49-F238E27FC236}">
                <a16:creationId xmlns:a16="http://schemas.microsoft.com/office/drawing/2014/main" id="{BEA7B4B6-3227-9F30-8B77-16FF974D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629" y="1411888"/>
            <a:ext cx="6101442" cy="503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0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A419C-3AE6-D769-E1EE-BAC7AFB0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05469D-156F-36A1-D846-6D9D5C85161F}"/>
              </a:ext>
            </a:extLst>
          </p:cNvPr>
          <p:cNvGrpSpPr/>
          <p:nvPr/>
        </p:nvGrpSpPr>
        <p:grpSpPr>
          <a:xfrm>
            <a:off x="2270742" y="144168"/>
            <a:ext cx="9470572" cy="998832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E19785-83F6-A837-C2B8-BBF6383F9F9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6C805F-E5A8-F821-7659-02161CACC8A7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How Does Hybrid Filtering Work?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38B983-CCE9-5D5F-ADF8-904A5389E294}"/>
              </a:ext>
            </a:extLst>
          </p:cNvPr>
          <p:cNvSpPr txBox="1"/>
          <p:nvPr/>
        </p:nvSpPr>
        <p:spPr>
          <a:xfrm>
            <a:off x="457201" y="1411888"/>
            <a:ext cx="10956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ways to combine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40BAC8-0A64-414B-A9C2-0A935A91B9C9}"/>
              </a:ext>
            </a:extLst>
          </p:cNvPr>
          <p:cNvSpPr txBox="1"/>
          <p:nvPr/>
        </p:nvSpPr>
        <p:spPr>
          <a:xfrm>
            <a:off x="1061358" y="1851813"/>
            <a:ext cx="468629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Hybrid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different weights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from Collaborative Filtering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from Content-Based Filtering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65184-D4BF-CF4B-D1D9-5AAB50B0145D}"/>
              </a:ext>
            </a:extLst>
          </p:cNvPr>
          <p:cNvSpPr txBox="1"/>
          <p:nvPr/>
        </p:nvSpPr>
        <p:spPr>
          <a:xfrm>
            <a:off x="1061358" y="4451656"/>
            <a:ext cx="487407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 Hybrid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applies Content-Based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refines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7AF8A-36DF-FD8C-4DA1-715AF2CE29E6}"/>
              </a:ext>
            </a:extLst>
          </p:cNvPr>
          <p:cNvSpPr txBox="1"/>
          <p:nvPr/>
        </p:nvSpPr>
        <p:spPr>
          <a:xfrm>
            <a:off x="5935436" y="1851813"/>
            <a:ext cx="4874078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Hybrid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for old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 for new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65302-B0FE-11E4-BF4A-1D6A2ADC8CC0}"/>
              </a:ext>
            </a:extLst>
          </p:cNvPr>
          <p:cNvSpPr txBox="1"/>
          <p:nvPr/>
        </p:nvSpPr>
        <p:spPr>
          <a:xfrm>
            <a:off x="5995308" y="4434885"/>
            <a:ext cx="574600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Combination Hybrid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Merges features from both models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recommendation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81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13E5-FCA1-3BCE-89B0-FDE5BFB11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380B8C-4CDB-3887-1FB6-E89AD20C207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118A61-96B0-76CD-9754-19C1F3DFDA43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EB2CC6-0C36-8F88-9972-B5F7DB42FC9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Hybrid Recommendation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B02EF4D-C0A7-B7DB-5EB7-37BFEEF9B7F6}"/>
              </a:ext>
            </a:extLst>
          </p:cNvPr>
          <p:cNvSpPr txBox="1"/>
          <p:nvPr/>
        </p:nvSpPr>
        <p:spPr>
          <a:xfrm>
            <a:off x="823673" y="1137048"/>
            <a:ext cx="9470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🎥 Movie Recommendation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D15AD-84A0-8487-61B6-905586CB6219}"/>
              </a:ext>
            </a:extLst>
          </p:cNvPr>
          <p:cNvSpPr txBox="1"/>
          <p:nvPr/>
        </p:nvSpPr>
        <p:spPr>
          <a:xfrm>
            <a:off x="1831503" y="3468072"/>
            <a:ext cx="8880040" cy="2806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Content-Based Filtering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likes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Sci-Fi &amp; Drama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Recommends Sci-Fi movies.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Collaborative Filtering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(similar to Alice) watched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"Interstellar"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recommends "Interstellar" to Alice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Recommendation: "Interstellar"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both techniques).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6C9E9-1FE3-3EF1-3047-6E8DC0AAA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73691"/>
              </p:ext>
            </p:extLst>
          </p:nvPr>
        </p:nvGraphicFramePr>
        <p:xfrm>
          <a:off x="1831503" y="1537158"/>
          <a:ext cx="8412480" cy="1857375"/>
        </p:xfrm>
        <a:graphic>
          <a:graphicData uri="http://schemas.openxmlformats.org/drawingml/2006/table">
            <a:tbl>
              <a:tblPr/>
              <a:tblGrid>
                <a:gridCol w="1682496">
                  <a:extLst>
                    <a:ext uri="{9D8B030D-6E8A-4147-A177-3AD203B41FA5}">
                      <a16:colId xmlns:a16="http://schemas.microsoft.com/office/drawing/2014/main" val="211919821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2528755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3611220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998751927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775136384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Likes Sci-Fi?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Likes Action?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Likes Drama?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Watched "Interstellar"?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1555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6996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04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39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C3B6-4CF3-78AD-777D-EE6904A9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9B3C8A0-3AE3-D022-30A2-47F31C9B61C9}"/>
              </a:ext>
            </a:extLst>
          </p:cNvPr>
          <p:cNvGrpSpPr/>
          <p:nvPr/>
        </p:nvGrpSpPr>
        <p:grpSpPr>
          <a:xfrm>
            <a:off x="2270742" y="144168"/>
            <a:ext cx="9470572" cy="998832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C4C30D-F76C-034C-B55F-553454FD11AE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14D048-9BEE-3FA2-FF45-51B1E3B608B1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&amp; Disadvantages of Hybrid Filtering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28EA3E-ED52-97BA-1813-5B8CC799FA73}"/>
              </a:ext>
            </a:extLst>
          </p:cNvPr>
          <p:cNvSpPr txBox="1"/>
          <p:nvPr/>
        </p:nvSpPr>
        <p:spPr>
          <a:xfrm>
            <a:off x="1360714" y="1565719"/>
            <a:ext cx="9470572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Cold Start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new users/items.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personalization and popularity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complex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standalone models.</a:t>
            </a:r>
          </a:p>
        </p:txBody>
      </p:sp>
    </p:spTree>
    <p:extLst>
      <p:ext uri="{BB962C8B-B14F-4D97-AF65-F5344CB8AC3E}">
        <p14:creationId xmlns:p14="http://schemas.microsoft.com/office/powerpoint/2010/main" val="20827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94AB5-8350-D632-0F03-DC68DEE0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7565DA2-27BC-ED12-8441-AF2B60096E32}"/>
              </a:ext>
            </a:extLst>
          </p:cNvPr>
          <p:cNvGrpSpPr/>
          <p:nvPr/>
        </p:nvGrpSpPr>
        <p:grpSpPr>
          <a:xfrm>
            <a:off x="2270742" y="144168"/>
            <a:ext cx="9470572" cy="998832"/>
            <a:chOff x="19085" y="671"/>
            <a:chExt cx="8345982" cy="111685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B21C01-DFB7-99A0-ACBD-95A88B04B3C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EBB140-E573-3FF8-B7E6-D46CF8C3D1C7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Hybrid Recommendation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19151D0-0669-8722-0E23-8567E5F79EE4}"/>
              </a:ext>
            </a:extLst>
          </p:cNvPr>
          <p:cNvSpPr txBox="1"/>
          <p:nvPr/>
        </p:nvSpPr>
        <p:spPr>
          <a:xfrm>
            <a:off x="1360713" y="1565719"/>
            <a:ext cx="9938657" cy="14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Filtering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recommend movies/shows.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Recommends products based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🎶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Suggests songs using a mix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&amp; Content-Based Filtering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56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What is a Recommender System?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B9DFF6-BADE-600A-83D1-BA7437AC1CB4}"/>
              </a:ext>
            </a:extLst>
          </p:cNvPr>
          <p:cNvSpPr txBox="1"/>
          <p:nvPr/>
        </p:nvSpPr>
        <p:spPr>
          <a:xfrm>
            <a:off x="1251125" y="1078173"/>
            <a:ext cx="10472789" cy="14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suggests relevant items to users based on past interactions.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 Netflix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Recommends movies 🎬 ,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Suggests products 🛍️,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Creates personalized playlists 🎵 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users find relevant content quickly.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0566F-9ABF-3524-C2E0-D76336C4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552" y="2723352"/>
            <a:ext cx="7112895" cy="34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Recommendation Approaches</a:t>
              </a:r>
            </a:p>
          </p:txBody>
        </p:sp>
      </p:grpSp>
      <p:pic>
        <p:nvPicPr>
          <p:cNvPr id="3074" name="Picture 2" descr="Brief on Recommender Systems. Different types of recommendation… | by  Sanket Doshi | TDS Archive | Medium">
            <a:extLst>
              <a:ext uri="{FF2B5EF4-FFF2-40B4-BE49-F238E27FC236}">
                <a16:creationId xmlns:a16="http://schemas.microsoft.com/office/drawing/2014/main" id="{488CA2C5-1CC5-93CF-901E-AE4ED4E4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078173"/>
            <a:ext cx="10134600" cy="512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4165-7A7C-686D-D4FE-9C0B8E318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ABDE82-E88F-7735-3ADC-C0A4D0FE5F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17C15A-4067-DA5B-4577-3318BA17955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7EB8E1-627B-9149-33F2-3F5186A62BE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Content-Based Filtering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C9AD3E-4D27-7D91-B262-992666954BA7}"/>
              </a:ext>
            </a:extLst>
          </p:cNvPr>
          <p:cNvSpPr txBox="1"/>
          <p:nvPr/>
        </p:nvSpPr>
        <p:spPr>
          <a:xfrm>
            <a:off x="146957" y="1828860"/>
            <a:ext cx="5388429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recommendation approach that suggests items similar to those a user has already liked.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Like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"If you liked this, you might like that!"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 who watches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sci-fi movies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get recommendations for more sci-fi movies.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reader who enjoys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mystery novels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see more books from the same genre.</a:t>
            </a:r>
          </a:p>
        </p:txBody>
      </p:sp>
      <p:pic>
        <p:nvPicPr>
          <p:cNvPr id="4101" name="Picture 5" descr="How To Build Content-Based Recommendation System Made Easy">
            <a:extLst>
              <a:ext uri="{FF2B5EF4-FFF2-40B4-BE49-F238E27FC236}">
                <a16:creationId xmlns:a16="http://schemas.microsoft.com/office/drawing/2014/main" id="{5CE8F648-1266-8E93-79B4-5F61770DE9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7" t="5826" r="6361" b="4062"/>
          <a:stretch/>
        </p:blipFill>
        <p:spPr bwMode="auto">
          <a:xfrm>
            <a:off x="5252645" y="1448214"/>
            <a:ext cx="6939355" cy="412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4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How Does Content-Based Filtering Work?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1096370" y="1563841"/>
            <a:ext cx="999926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Items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movie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genre, director, actors, language, duration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features.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 Profile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preferences based on the user’s past interactions.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Similarity Between Items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measure similarity.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Similar Items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new content based on the user’s past choices.</a:t>
            </a:r>
          </a:p>
        </p:txBody>
      </p:sp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CF14-8AE1-F952-CF3C-8D947501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FA34FE-2F5D-44E1-6EE6-EECB30C4F7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539272-1356-5275-0AE4-A5D5EBF3D3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36F617-2D85-80C5-B968-7B21F2A20A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Example of Content-Based Filtering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BB9ED0-AFE1-D6F0-08B7-D943759D2E27}"/>
              </a:ext>
            </a:extLst>
          </p:cNvPr>
          <p:cNvSpPr txBox="1"/>
          <p:nvPr/>
        </p:nvSpPr>
        <p:spPr>
          <a:xfrm>
            <a:off x="823673" y="1402433"/>
            <a:ext cx="9470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EE3A27-310E-C02D-8FA7-6A63B90ED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47149"/>
              </p:ext>
            </p:extLst>
          </p:nvPr>
        </p:nvGraphicFramePr>
        <p:xfrm>
          <a:off x="3082094" y="2077817"/>
          <a:ext cx="3200400" cy="3200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435946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47989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8686138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3766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Sci-Fi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9584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Sci-Fi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98498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Mystery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Z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1880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DB87A4-5734-9339-3426-BDF85768B6FF}"/>
              </a:ext>
            </a:extLst>
          </p:cNvPr>
          <p:cNvSpPr txBox="1"/>
          <p:nvPr/>
        </p:nvSpPr>
        <p:spPr>
          <a:xfrm>
            <a:off x="1831503" y="5553491"/>
            <a:ext cx="745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likes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suggests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(same genre: Sci-Fi).</a:t>
            </a:r>
          </a:p>
        </p:txBody>
      </p:sp>
    </p:spTree>
    <p:extLst>
      <p:ext uri="{BB962C8B-B14F-4D97-AF65-F5344CB8AC3E}">
        <p14:creationId xmlns:p14="http://schemas.microsoft.com/office/powerpoint/2010/main" val="33914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C3BC-814A-1FA1-685B-2B7FF82C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ADC440-408F-E608-552C-F857F81C8CFE}"/>
              </a:ext>
            </a:extLst>
          </p:cNvPr>
          <p:cNvGrpSpPr/>
          <p:nvPr/>
        </p:nvGrpSpPr>
        <p:grpSpPr>
          <a:xfrm>
            <a:off x="1927843" y="91735"/>
            <a:ext cx="9901288" cy="1256387"/>
            <a:chOff x="-282697" y="-221135"/>
            <a:chExt cx="8577040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86C5FF-AF6D-36FF-07B1-2CAF5E73794B}"/>
                </a:ext>
              </a:extLst>
            </p:cNvPr>
            <p:cNvSpPr/>
            <p:nvPr/>
          </p:nvSpPr>
          <p:spPr>
            <a:xfrm>
              <a:off x="-51639" y="-133643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FAE286-A214-BF7C-D57D-6A0AB76947E8}"/>
                </a:ext>
              </a:extLst>
            </p:cNvPr>
            <p:cNvSpPr txBox="1"/>
            <p:nvPr/>
          </p:nvSpPr>
          <p:spPr>
            <a:xfrm>
              <a:off x="-282697" y="-221135"/>
              <a:ext cx="8345982" cy="129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&amp; Disadvantages of Content-Based Filtering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9B348C-E82B-E8CE-BD90-98FE8DA4DDEF}"/>
              </a:ext>
            </a:extLst>
          </p:cNvPr>
          <p:cNvSpPr txBox="1"/>
          <p:nvPr/>
        </p:nvSpPr>
        <p:spPr>
          <a:xfrm>
            <a:off x="1096370" y="1563841"/>
            <a:ext cx="999926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tailored to the user.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large amounts of user data.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New users/items have no historical data.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Diversity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suggests similar content, doesn’t explore new categories.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7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Collaborative Filtering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D6AC619-10E1-10C7-7EC2-FA2000E81E05}"/>
              </a:ext>
            </a:extLst>
          </p:cNvPr>
          <p:cNvSpPr txBox="1"/>
          <p:nvPr/>
        </p:nvSpPr>
        <p:spPr>
          <a:xfrm>
            <a:off x="555709" y="1333009"/>
            <a:ext cx="5175619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recommendation approach that suggests items based on user behavior and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"Users who liked this also liked that!"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 and User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similar interests, the system recommends items liked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vice versa.</a:t>
            </a:r>
          </a:p>
        </p:txBody>
      </p:sp>
      <p:pic>
        <p:nvPicPr>
          <p:cNvPr id="6147" name="Picture 3" descr="Collaborative Filtering In ML Made Simple [6 Different Approaches]">
            <a:extLst>
              <a:ext uri="{FF2B5EF4-FFF2-40B4-BE49-F238E27FC236}">
                <a16:creationId xmlns:a16="http://schemas.microsoft.com/office/drawing/2014/main" id="{C50CA255-C296-8D9D-E319-88AC653C3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328" y="1633272"/>
            <a:ext cx="6384809" cy="35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7E3B-AF8C-5223-3F91-AEAD9314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95ABAD-F898-47EE-944A-A588D3190EE8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CB6A4B-EDA1-4762-1DD1-847A49C793A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2B768B-852C-BE46-58C7-6D803D5FC2A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How Does Collaborative Filtering Work?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841D73A-5CD5-EAE7-B7D9-ED2973AF037E}"/>
              </a:ext>
            </a:extLst>
          </p:cNvPr>
          <p:cNvSpPr txBox="1"/>
          <p:nvPr/>
        </p:nvSpPr>
        <p:spPr>
          <a:xfrm>
            <a:off x="1519094" y="1430981"/>
            <a:ext cx="8653605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User-Item Interaction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Ratings, purchases, views, likes, etc.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Similar Users or Items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Jaccard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Ratings or Preferences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what similar users/items interacted with.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Items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the most relevant products, movies, books, etc.</a:t>
            </a:r>
          </a:p>
        </p:txBody>
      </p:sp>
    </p:spTree>
    <p:extLst>
      <p:ext uri="{BB962C8B-B14F-4D97-AF65-F5344CB8AC3E}">
        <p14:creationId xmlns:p14="http://schemas.microsoft.com/office/powerpoint/2010/main" val="337247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12041</TotalTime>
  <Words>890</Words>
  <Application>Microsoft Office PowerPoint</Application>
  <PresentationFormat>Widescreen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658</cp:revision>
  <cp:lastPrinted>2022-10-29T03:23:37Z</cp:lastPrinted>
  <dcterms:created xsi:type="dcterms:W3CDTF">2022-10-17T03:42:06Z</dcterms:created>
  <dcterms:modified xsi:type="dcterms:W3CDTF">2025-03-13T12:31:02Z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