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Lst>
  <p:sldSz cy="5143500" cx="9144000"/>
  <p:notesSz cx="6858000" cy="9144000"/>
  <p:embeddedFontLst>
    <p:embeddedFont>
      <p:font typeface="Roboto"/>
      <p:regular r:id="rId79"/>
      <p:bold r:id="rId80"/>
      <p:italic r:id="rId81"/>
      <p:boldItalic r:id="rId82"/>
    </p:embeddedFont>
    <p:embeddedFont>
      <p:font typeface="Roboto Medium"/>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52">
          <p15:clr>
            <a:srgbClr val="9AA0A6"/>
          </p15:clr>
        </p15:guide>
        <p15:guide id="2" orient="horz" pos="329">
          <p15:clr>
            <a:srgbClr val="9AA0A6"/>
          </p15:clr>
        </p15:guide>
        <p15:guide id="3" pos="5449">
          <p15:clr>
            <a:srgbClr val="9AA0A6"/>
          </p15:clr>
        </p15:guide>
        <p15:guide id="4" orient="horz" pos="2737">
          <p15:clr>
            <a:srgbClr val="9AA0A6"/>
          </p15:clr>
        </p15:guide>
        <p15:guide id="5" orient="horz" pos="759">
          <p15:clr>
            <a:srgbClr val="9AA0A6"/>
          </p15:clr>
        </p15:guide>
        <p15:guide id="6" pos="352">
          <p15:clr>
            <a:srgbClr val="9AA0A6"/>
          </p15:clr>
        </p15:guide>
        <p15:guide id="7" pos="454">
          <p15:clr>
            <a:srgbClr val="9AA0A6"/>
          </p15:clr>
        </p15:guide>
        <p15:guide id="8">
          <p15:clr>
            <a:srgbClr val="9AA0A6"/>
          </p15:clr>
        </p15:guide>
        <p15:guide id="9" pos="272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7547A3-BE6D-4FB4-89A2-79905F700405}">
  <a:tblStyle styleId="{0A7547A3-BE6D-4FB4-89A2-79905F7004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2"/>
        <p:guide pos="329" orient="horz"/>
        <p:guide pos="5449"/>
        <p:guide pos="2737" orient="horz"/>
        <p:guide pos="759" orient="horz"/>
        <p:guide pos="352"/>
        <p:guide pos="454"/>
        <p:guide/>
        <p:guide pos="272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Medium-bold.fntdata"/><Relationship Id="rId83" Type="http://schemas.openxmlformats.org/officeDocument/2006/relationships/font" Target="fonts/RobotoMedium-regular.fntdata"/><Relationship Id="rId42" Type="http://schemas.openxmlformats.org/officeDocument/2006/relationships/slide" Target="slides/slide36.xml"/><Relationship Id="rId86" Type="http://schemas.openxmlformats.org/officeDocument/2006/relationships/font" Target="fonts/RobotoMedium-boldItalic.fntdata"/><Relationship Id="rId41" Type="http://schemas.openxmlformats.org/officeDocument/2006/relationships/slide" Target="slides/slide35.xml"/><Relationship Id="rId85" Type="http://schemas.openxmlformats.org/officeDocument/2006/relationships/font" Target="fonts/RobotoMedium-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bold.fntdata"/><Relationship Id="rId82" Type="http://schemas.openxmlformats.org/officeDocument/2006/relationships/font" Target="fonts/Roboto-boldItalic.fntdata"/><Relationship Id="rId81"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Roboto-regular.fntdata"/><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 name="Shape 12"/>
        <p:cNvGrpSpPr/>
        <p:nvPr/>
      </p:nvGrpSpPr>
      <p:grpSpPr>
        <a:xfrm>
          <a:off x="0" y="0"/>
          <a:ext cx="0" cy="0"/>
          <a:chOff x="0" y="0"/>
          <a:chExt cx="0" cy="0"/>
        </a:xfrm>
      </p:grpSpPr>
      <p:sp>
        <p:nvSpPr>
          <p:cNvPr id="13" name="Google Shape;13;g2d04a753bd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 name="Google Shape;14;g2d04a753bd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 portada se usa cuando se quiere/tenga una imagen de orientación vertical y la longitud en caracteres del título lo permita.</a:t>
            </a:r>
            <a:br>
              <a:rPr lang="es"/>
            </a:br>
            <a:r>
              <a:rPr lang="es"/>
              <a:t>Se tendrá que incluir una versión del logo del cliente que funcione con el fondo oscuro. De primera va siempre una versión en color, si no hubiera una versión plana, en este caso en blanco. En el caso haya dificultad preguntar al departamento de Diseño.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b661410e0_6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b661410e0_6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f4bce424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f4bce42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f4bce424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f4bce424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f4bce424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f4bce424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f4bce424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f4bce424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f4bce424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f4bce424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f4bce424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f4bce424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f4bce424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f4bce424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f4bce424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f4bce424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f4bce424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f4bce424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g2d04a753bd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 name="Google Shape;24;g2d04a753bd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trata de un índice a usar cuando la cantidad de capítulos/secciones y la presencia de anexos, no permite el uso del estilo anterior. Esta estructura incluye subsecciones.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f4bce424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f4bce424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f4bce424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f4bce424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f4bce424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f4bce424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f4bce424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f4bce424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f4bce424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f4bce424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f4bce424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f4bce424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f4bce424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f4bce424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f4bce424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f4bce424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f4bce424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f4bce424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0c0ae03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0c0ae03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2cf4bce42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2cf4bce42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Portada de sección/capítulo que precede el contenido correspondiente.</a:t>
            </a:r>
            <a:br>
              <a:rPr lang="es"/>
            </a:br>
            <a:r>
              <a:rPr lang="es"/>
              <a:t>El contenido “Portada se sección” es el nombre del sección/capítulo correspondiente y que debe corresponder con el índice. No tiene pie, “Título presentación proyecto.” es el texto/titular del documento.</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10bdcb4f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10bdcb4f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10bdcb4f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10bdcb4f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10bdcb4f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d10bdcb4f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10bdcb4f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d10bdcb4f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10bdcb4f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10bdcb4f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10bdcb4f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d10bdcb4f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10bdcb4f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10bdcb4f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10bdcb4f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d10bdcb4f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10bdcb4f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10bdcb4f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f4bce424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cf4bce424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6b661410e0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6b661410e0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0c0ae03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d0c0ae03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0c0ae03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d0c0ae03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0c0ae033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d0c0ae033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d0c0ae033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d0c0ae033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Portada de sección/capítulo que precede el contenido correspondiente.</a:t>
            </a:r>
            <a:br>
              <a:rPr lang="es"/>
            </a:br>
            <a:r>
              <a:rPr lang="es"/>
              <a:t>El contenido “Portada se sección” es el nombre del sección/capítulo correspondiente y que debe corresponder con el índice. No tiene pie, “Título presentación proyecto.” es el texto/titular del documento.</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0de8a7cc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d0de8a7c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d0de8a7c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d0de8a7c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d0de8a7cc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d0de8a7c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d0de8a7cc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d0de8a7cc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d0de8a7cc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d0de8a7cc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d0de8a7cc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d0de8a7cc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cf4bce424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cf4bce424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d0de8a7c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d0de8a7c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d0de8a7cc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d0de8a7cc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d0de8a7cc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d0de8a7cc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d0de8a7cc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d0de8a7cc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d0de8a7cc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d0de8a7cc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d0de8a7cc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d0de8a7cc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d0de8a7cc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d0de8a7cc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d0de8a7cc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d0de8a7cc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d0de8a7cc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d0de8a7cc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d0de8a7cc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d0de8a7cc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b661410e0_6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b661410e0_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d0de8a7cc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d0de8a7cc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d0de8a7cc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d0de8a7cc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d9dc261b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d9dc261b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d0de8a7cc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d0de8a7cc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d0de8a7cc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d0de8a7cc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d0de8a7cc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d0de8a7cc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d10bdcb4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d10bdcb4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d9dc261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d9dc261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d0de8a7c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d0de8a7c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Portada de sección/capítulo que precede el contenido correspondiente.</a:t>
            </a:r>
            <a:br>
              <a:rPr lang="es"/>
            </a:br>
            <a:r>
              <a:rPr lang="es"/>
              <a:t>El contenido “Portada se sección” es el nombre del sección/capítulo correspondiente y que debe corresponder con el índice. No tiene pie, “Título presentación proyecto.” es el texto/titular del documento.</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d10bdcb4f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d10bdcb4f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f4bce42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f4bce42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d10bdcb4f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d10bdcb4f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d0c0ae033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d0c0ae033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d10bdcb4f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d10bdcb4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b661410e0_6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b661410e0_6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10bdcb4f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10bdcb4f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modelo de slide de presentación de un línea condensada en una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de diapositiva">
  <p:cSld name="CUSTOM_6">
    <p:spTree>
      <p:nvGrpSpPr>
        <p:cNvPr id="6" name="Shape 6"/>
        <p:cNvGrpSpPr/>
        <p:nvPr/>
      </p:nvGrpSpPr>
      <p:grpSpPr>
        <a:xfrm>
          <a:off x="0" y="0"/>
          <a:ext cx="0" cy="0"/>
          <a:chOff x="0" y="0"/>
          <a:chExt cx="0" cy="0"/>
        </a:xfrm>
      </p:grpSpPr>
      <p:sp>
        <p:nvSpPr>
          <p:cNvPr id="7" name="Google Shape;7;p2"/>
          <p:cNvSpPr txBox="1"/>
          <p:nvPr/>
        </p:nvSpPr>
        <p:spPr>
          <a:xfrm>
            <a:off x="8465275" y="4772975"/>
            <a:ext cx="548700" cy="37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sz="600">
                <a:latin typeface="Roboto"/>
                <a:ea typeface="Roboto"/>
                <a:cs typeface="Roboto"/>
                <a:sym typeface="Roboto"/>
              </a:rPr>
              <a:t>‹#›</a:t>
            </a:fld>
            <a:endParaRPr sz="600">
              <a:latin typeface="Roboto"/>
              <a:ea typeface="Roboto"/>
              <a:cs typeface="Roboto"/>
              <a:sym typeface="Roboto"/>
            </a:endParaRPr>
          </a:p>
        </p:txBody>
      </p:sp>
      <p:cxnSp>
        <p:nvCxnSpPr>
          <p:cNvPr id="8" name="Google Shape;8;p2"/>
          <p:cNvCxnSpPr/>
          <p:nvPr/>
        </p:nvCxnSpPr>
        <p:spPr>
          <a:xfrm>
            <a:off x="0" y="4772975"/>
            <a:ext cx="9144000" cy="0"/>
          </a:xfrm>
          <a:prstGeom prst="straightConnector1">
            <a:avLst/>
          </a:prstGeom>
          <a:noFill/>
          <a:ln cap="flat" cmpd="sng" w="9525">
            <a:solidFill>
              <a:srgbClr val="EFEFEF"/>
            </a:solidFill>
            <a:prstDash val="solid"/>
            <a:round/>
            <a:headEnd len="med" w="med" type="none"/>
            <a:tailEnd len="med" w="med" type="none"/>
          </a:ln>
        </p:spPr>
      </p:cxnSp>
      <p:pic>
        <p:nvPicPr>
          <p:cNvPr id="9" name="Google Shape;9;p2"/>
          <p:cNvPicPr preferRelativeResize="0"/>
          <p:nvPr/>
        </p:nvPicPr>
        <p:blipFill>
          <a:blip r:embed="rId2">
            <a:alphaModFix/>
          </a:blip>
          <a:stretch>
            <a:fillRect/>
          </a:stretch>
        </p:blipFill>
        <p:spPr>
          <a:xfrm>
            <a:off x="267325" y="4903250"/>
            <a:ext cx="104475" cy="109950"/>
          </a:xfrm>
          <a:prstGeom prst="rect">
            <a:avLst/>
          </a:prstGeom>
          <a:noFill/>
          <a:ln>
            <a:noFill/>
          </a:ln>
        </p:spPr>
      </p:pic>
      <p:sp>
        <p:nvSpPr>
          <p:cNvPr id="10" name="Google Shape;10;p2"/>
          <p:cNvSpPr txBox="1"/>
          <p:nvPr/>
        </p:nvSpPr>
        <p:spPr>
          <a:xfrm>
            <a:off x="468777" y="4772975"/>
            <a:ext cx="1844700" cy="37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600">
                <a:solidFill>
                  <a:srgbClr val="585858"/>
                </a:solidFill>
                <a:latin typeface="Roboto"/>
                <a:ea typeface="Roboto"/>
                <a:cs typeface="Roboto"/>
                <a:sym typeface="Roboto"/>
              </a:rPr>
              <a:t>BME</a:t>
            </a:r>
            <a:r>
              <a:rPr lang="es" sz="600">
                <a:solidFill>
                  <a:srgbClr val="585858"/>
                </a:solidFill>
                <a:latin typeface="Roboto"/>
                <a:ea typeface="Roboto"/>
                <a:cs typeface="Roboto"/>
                <a:sym typeface="Roboto"/>
              </a:rPr>
              <a:t> /Formación Data.</a:t>
            </a:r>
            <a:endParaRPr sz="600">
              <a:solidFill>
                <a:srgbClr val="585858"/>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a">
  <p:cSld name="ONE_COLUMN_TEXT_1_1_2_2">
    <p:spTree>
      <p:nvGrpSpPr>
        <p:cNvPr id="1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28.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https://community.cloud.databricks.com/" TargetMode="Externa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community.cloud.databricks.com/login.html" TargetMode="Externa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6.png"/><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8.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8.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F2C"/>
        </a:solidFill>
      </p:bgPr>
    </p:bg>
    <p:spTree>
      <p:nvGrpSpPr>
        <p:cNvPr id="15" name="Shape 15"/>
        <p:cNvGrpSpPr/>
        <p:nvPr/>
      </p:nvGrpSpPr>
      <p:grpSpPr>
        <a:xfrm>
          <a:off x="0" y="0"/>
          <a:ext cx="0" cy="0"/>
          <a:chOff x="0" y="0"/>
          <a:chExt cx="0" cy="0"/>
        </a:xfrm>
      </p:grpSpPr>
      <p:sp>
        <p:nvSpPr>
          <p:cNvPr id="16" name="Google Shape;16;p4"/>
          <p:cNvSpPr/>
          <p:nvPr/>
        </p:nvSpPr>
        <p:spPr>
          <a:xfrm>
            <a:off x="570605" y="1615934"/>
            <a:ext cx="3756900" cy="163200"/>
          </a:xfrm>
          <a:prstGeom prst="rect">
            <a:avLst/>
          </a:prstGeom>
          <a:noFill/>
          <a:ln>
            <a:noFill/>
          </a:ln>
        </p:spPr>
        <p:txBody>
          <a:bodyPr anchorCtr="0" anchor="t" bIns="45700" lIns="0" spcFirstLastPara="1" rIns="91425" wrap="square" tIns="45700">
            <a:noAutofit/>
          </a:bodyPr>
          <a:lstStyle/>
          <a:p>
            <a:pPr indent="0" lvl="0" marL="0" marR="0" rtl="0" algn="l">
              <a:lnSpc>
                <a:spcPct val="110000"/>
              </a:lnSpc>
              <a:spcBef>
                <a:spcPts val="0"/>
              </a:spcBef>
              <a:spcAft>
                <a:spcPts val="0"/>
              </a:spcAft>
              <a:buNone/>
            </a:pPr>
            <a:r>
              <a:rPr lang="es" sz="700">
                <a:solidFill>
                  <a:srgbClr val="FFFFFF"/>
                </a:solidFill>
                <a:latin typeface="Roboto"/>
                <a:ea typeface="Roboto"/>
                <a:cs typeface="Roboto"/>
                <a:sym typeface="Roboto"/>
              </a:rPr>
              <a:t>TBME Mayo 2024 </a:t>
            </a:r>
            <a:endParaRPr sz="700">
              <a:solidFill>
                <a:srgbClr val="FFFFFF"/>
              </a:solidFill>
              <a:latin typeface="Roboto"/>
              <a:ea typeface="Roboto"/>
              <a:cs typeface="Roboto"/>
              <a:sym typeface="Roboto"/>
            </a:endParaRPr>
          </a:p>
          <a:p>
            <a:pPr indent="0" lvl="0" marL="0" marR="0" rtl="0" algn="l">
              <a:lnSpc>
                <a:spcPct val="110000"/>
              </a:lnSpc>
              <a:spcBef>
                <a:spcPts val="0"/>
              </a:spcBef>
              <a:spcAft>
                <a:spcPts val="0"/>
              </a:spcAft>
              <a:buClr>
                <a:srgbClr val="FFFFFF"/>
              </a:buClr>
              <a:buFont typeface="Noto Sans Symbols"/>
              <a:buNone/>
            </a:pPr>
            <a:r>
              <a:t/>
            </a:r>
            <a:endParaRPr sz="700">
              <a:solidFill>
                <a:srgbClr val="FFFFFF"/>
              </a:solidFill>
              <a:latin typeface="Roboto"/>
              <a:ea typeface="Roboto"/>
              <a:cs typeface="Roboto"/>
              <a:sym typeface="Roboto"/>
            </a:endParaRPr>
          </a:p>
        </p:txBody>
      </p:sp>
      <p:pic>
        <p:nvPicPr>
          <p:cNvPr id="17" name="Google Shape;17;p4"/>
          <p:cNvPicPr preferRelativeResize="0"/>
          <p:nvPr/>
        </p:nvPicPr>
        <p:blipFill>
          <a:blip r:embed="rId3">
            <a:alphaModFix/>
          </a:blip>
          <a:stretch>
            <a:fillRect/>
          </a:stretch>
        </p:blipFill>
        <p:spPr>
          <a:xfrm>
            <a:off x="570601" y="4421950"/>
            <a:ext cx="715849" cy="124500"/>
          </a:xfrm>
          <a:prstGeom prst="rect">
            <a:avLst/>
          </a:prstGeom>
          <a:noFill/>
          <a:ln>
            <a:noFill/>
          </a:ln>
        </p:spPr>
      </p:pic>
      <p:sp>
        <p:nvSpPr>
          <p:cNvPr id="18" name="Google Shape;18;p4"/>
          <p:cNvSpPr txBox="1"/>
          <p:nvPr/>
        </p:nvSpPr>
        <p:spPr>
          <a:xfrm>
            <a:off x="570600" y="1758000"/>
            <a:ext cx="4362300" cy="21639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s" sz="4000">
                <a:solidFill>
                  <a:srgbClr val="FFFFFF"/>
                </a:solidFill>
                <a:latin typeface="Roboto Medium"/>
                <a:ea typeface="Roboto Medium"/>
                <a:cs typeface="Roboto Medium"/>
                <a:sym typeface="Roboto Medium"/>
              </a:rPr>
              <a:t>Formación Data (dia 2)</a:t>
            </a:r>
            <a:r>
              <a:rPr lang="es" sz="4000">
                <a:solidFill>
                  <a:srgbClr val="FF4543"/>
                </a:solidFill>
                <a:latin typeface="Roboto Medium"/>
                <a:ea typeface="Roboto Medium"/>
                <a:cs typeface="Roboto Medium"/>
                <a:sym typeface="Roboto Medium"/>
              </a:rPr>
              <a:t>.</a:t>
            </a:r>
            <a:endParaRPr sz="4000">
              <a:solidFill>
                <a:srgbClr val="FF4543"/>
              </a:solidFill>
              <a:latin typeface="Roboto Medium"/>
              <a:ea typeface="Roboto Medium"/>
              <a:cs typeface="Roboto Medium"/>
              <a:sym typeface="Roboto Medium"/>
            </a:endParaRPr>
          </a:p>
        </p:txBody>
      </p:sp>
      <p:sp>
        <p:nvSpPr>
          <p:cNvPr id="19" name="Google Shape;19;p4"/>
          <p:cNvSpPr/>
          <p:nvPr/>
        </p:nvSpPr>
        <p:spPr>
          <a:xfrm>
            <a:off x="570600" y="503800"/>
            <a:ext cx="817500" cy="449400"/>
          </a:xfrm>
          <a:prstGeom prst="rect">
            <a:avLst/>
          </a:prstGeom>
          <a:solidFill>
            <a:srgbClr val="EEEEEE">
              <a:alpha val="531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900">
                <a:latin typeface="Roboto"/>
                <a:ea typeface="Roboto"/>
                <a:cs typeface="Roboto"/>
                <a:sym typeface="Roboto"/>
              </a:rPr>
              <a:t>Logo cliente</a:t>
            </a:r>
            <a:endParaRPr sz="900">
              <a:latin typeface="Roboto"/>
              <a:ea typeface="Roboto"/>
              <a:cs typeface="Roboto"/>
              <a:sym typeface="Roboto"/>
            </a:endParaRPr>
          </a:p>
        </p:txBody>
      </p:sp>
      <p:pic>
        <p:nvPicPr>
          <p:cNvPr id="20" name="Google Shape;20;p4"/>
          <p:cNvPicPr preferRelativeResize="0"/>
          <p:nvPr/>
        </p:nvPicPr>
        <p:blipFill rotWithShape="1">
          <a:blip r:embed="rId4">
            <a:alphaModFix/>
          </a:blip>
          <a:srcRect b="0" l="24536" r="28603" t="0"/>
          <a:stretch/>
        </p:blipFill>
        <p:spPr>
          <a:xfrm>
            <a:off x="5528225" y="0"/>
            <a:ext cx="3615775" cy="5142699"/>
          </a:xfrm>
          <a:prstGeom prst="rect">
            <a:avLst/>
          </a:prstGeom>
          <a:noFill/>
          <a:ln>
            <a:noFill/>
          </a:ln>
        </p:spPr>
      </p:pic>
      <p:pic>
        <p:nvPicPr>
          <p:cNvPr descr="BME Bolsas y Mercados Españoles" id="21" name="Google Shape;21;p4"/>
          <p:cNvPicPr preferRelativeResize="0"/>
          <p:nvPr/>
        </p:nvPicPr>
        <p:blipFill>
          <a:blip r:embed="rId5">
            <a:alphaModFix/>
          </a:blip>
          <a:stretch>
            <a:fillRect/>
          </a:stretch>
        </p:blipFill>
        <p:spPr>
          <a:xfrm>
            <a:off x="570600" y="418450"/>
            <a:ext cx="1658000" cy="839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cxnSp>
        <p:nvCxnSpPr>
          <p:cNvPr id="94" name="Google Shape;94;p13"/>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95" name="Google Shape;95;p13"/>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pic>
        <p:nvPicPr>
          <p:cNvPr id="96" name="Google Shape;96;p13"/>
          <p:cNvPicPr preferRelativeResize="0"/>
          <p:nvPr/>
        </p:nvPicPr>
        <p:blipFill>
          <a:blip r:embed="rId3">
            <a:alphaModFix/>
          </a:blip>
          <a:stretch>
            <a:fillRect/>
          </a:stretch>
        </p:blipFill>
        <p:spPr>
          <a:xfrm>
            <a:off x="313775" y="353750"/>
            <a:ext cx="8516441" cy="4435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cxnSp>
        <p:nvCxnSpPr>
          <p:cNvPr id="101" name="Google Shape;101;p14"/>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02" name="Google Shape;102;p14"/>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103" name="Google Shape;103;p14"/>
          <p:cNvSpPr txBox="1"/>
          <p:nvPr/>
        </p:nvSpPr>
        <p:spPr>
          <a:xfrm>
            <a:off x="558275" y="597425"/>
            <a:ext cx="40137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Simplicidad</a:t>
            </a:r>
            <a:r>
              <a:rPr lang="es" sz="2400">
                <a:solidFill>
                  <a:srgbClr val="181F2C"/>
                </a:solidFill>
                <a:latin typeface="Roboto Medium"/>
                <a:ea typeface="Roboto Medium"/>
                <a:cs typeface="Roboto Medium"/>
                <a:sym typeface="Roboto Medium"/>
              </a:rPr>
              <a:t>.</a:t>
            </a:r>
            <a:endParaRPr sz="2400">
              <a:solidFill>
                <a:srgbClr val="181F2C"/>
              </a:solidFill>
              <a:latin typeface="Roboto Medium"/>
              <a:ea typeface="Roboto Medium"/>
              <a:cs typeface="Roboto Medium"/>
              <a:sym typeface="Roboto Medium"/>
            </a:endParaRPr>
          </a:p>
        </p:txBody>
      </p:sp>
      <p:pic>
        <p:nvPicPr>
          <p:cNvPr id="104" name="Google Shape;104;p14"/>
          <p:cNvPicPr preferRelativeResize="0"/>
          <p:nvPr/>
        </p:nvPicPr>
        <p:blipFill>
          <a:blip r:embed="rId3">
            <a:alphaModFix/>
          </a:blip>
          <a:stretch>
            <a:fillRect/>
          </a:stretch>
        </p:blipFill>
        <p:spPr>
          <a:xfrm>
            <a:off x="558275" y="1080501"/>
            <a:ext cx="8107551" cy="3702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idx="1" type="body"/>
          </p:nvPr>
        </p:nvSpPr>
        <p:spPr>
          <a:xfrm>
            <a:off x="558275" y="1580400"/>
            <a:ext cx="4302900" cy="2794500"/>
          </a:xfrm>
          <a:prstGeom prst="rect">
            <a:avLst/>
          </a:prstGeom>
          <a:noFill/>
          <a:ln>
            <a:noFill/>
          </a:ln>
        </p:spPr>
        <p:txBody>
          <a:bodyPr anchorCtr="0" anchor="t" bIns="0" lIns="0" spcFirstLastPara="1" rIns="0" wrap="square" tIns="0">
            <a:noAutofit/>
          </a:bodyPr>
          <a:lstStyle/>
          <a:p>
            <a:pPr indent="-292100" lvl="0" marL="457200" rtl="0" algn="l">
              <a:lnSpc>
                <a:spcPct val="150000"/>
              </a:lnSpc>
              <a:spcBef>
                <a:spcPts val="0"/>
              </a:spcBef>
              <a:spcAft>
                <a:spcPts val="0"/>
              </a:spcAft>
              <a:buClr>
                <a:srgbClr val="585858"/>
              </a:buClr>
              <a:buSzPts val="1000"/>
              <a:buFont typeface="Roboto"/>
              <a:buChar char="●"/>
            </a:pPr>
            <a:r>
              <a:rPr lang="es" sz="1000">
                <a:solidFill>
                  <a:srgbClr val="585858"/>
                </a:solidFill>
                <a:latin typeface="Roboto"/>
                <a:ea typeface="Roboto"/>
                <a:cs typeface="Roboto"/>
                <a:sym typeface="Roboto"/>
              </a:rPr>
              <a:t>SQL</a:t>
            </a:r>
            <a:endParaRPr sz="1000">
              <a:solidFill>
                <a:srgbClr val="585858"/>
              </a:solidFill>
              <a:latin typeface="Roboto"/>
              <a:ea typeface="Roboto"/>
              <a:cs typeface="Roboto"/>
              <a:sym typeface="Roboto"/>
            </a:endParaRPr>
          </a:p>
          <a:p>
            <a:pPr indent="-292100" lvl="0" marL="457200" rtl="0" algn="l">
              <a:lnSpc>
                <a:spcPct val="150000"/>
              </a:lnSpc>
              <a:spcBef>
                <a:spcPts val="0"/>
              </a:spcBef>
              <a:spcAft>
                <a:spcPts val="0"/>
              </a:spcAft>
              <a:buClr>
                <a:srgbClr val="585858"/>
              </a:buClr>
              <a:buSzPts val="1000"/>
              <a:buFont typeface="Roboto"/>
              <a:buChar char="●"/>
            </a:pPr>
            <a:r>
              <a:rPr lang="es" sz="1000">
                <a:solidFill>
                  <a:srgbClr val="585858"/>
                </a:solidFill>
                <a:latin typeface="Roboto"/>
                <a:ea typeface="Roboto"/>
                <a:cs typeface="Roboto"/>
                <a:sym typeface="Roboto"/>
              </a:rPr>
              <a:t>Streaming  </a:t>
            </a:r>
            <a:endParaRPr sz="1000">
              <a:solidFill>
                <a:srgbClr val="585858"/>
              </a:solidFill>
              <a:latin typeface="Roboto"/>
              <a:ea typeface="Roboto"/>
              <a:cs typeface="Roboto"/>
              <a:sym typeface="Roboto"/>
            </a:endParaRPr>
          </a:p>
          <a:p>
            <a:pPr indent="-292100" lvl="0" marL="457200" rtl="0" algn="l">
              <a:lnSpc>
                <a:spcPct val="150000"/>
              </a:lnSpc>
              <a:spcBef>
                <a:spcPts val="0"/>
              </a:spcBef>
              <a:spcAft>
                <a:spcPts val="0"/>
              </a:spcAft>
              <a:buClr>
                <a:srgbClr val="585858"/>
              </a:buClr>
              <a:buSzPts val="1000"/>
              <a:buFont typeface="Roboto"/>
              <a:buChar char="●"/>
            </a:pPr>
            <a:r>
              <a:rPr lang="es" sz="1000">
                <a:solidFill>
                  <a:srgbClr val="585858"/>
                </a:solidFill>
                <a:latin typeface="Roboto"/>
                <a:ea typeface="Roboto"/>
                <a:cs typeface="Roboto"/>
                <a:sym typeface="Roboto"/>
              </a:rPr>
              <a:t>GraphX</a:t>
            </a:r>
            <a:endParaRPr sz="1000">
              <a:solidFill>
                <a:srgbClr val="585858"/>
              </a:solidFill>
              <a:latin typeface="Roboto"/>
              <a:ea typeface="Roboto"/>
              <a:cs typeface="Roboto"/>
              <a:sym typeface="Roboto"/>
            </a:endParaRPr>
          </a:p>
          <a:p>
            <a:pPr indent="-292100" lvl="0" marL="457200" rtl="0" algn="l">
              <a:lnSpc>
                <a:spcPct val="150000"/>
              </a:lnSpc>
              <a:spcBef>
                <a:spcPts val="0"/>
              </a:spcBef>
              <a:spcAft>
                <a:spcPts val="0"/>
              </a:spcAft>
              <a:buClr>
                <a:srgbClr val="585858"/>
              </a:buClr>
              <a:buSzPts val="1000"/>
              <a:buFont typeface="Roboto"/>
              <a:buChar char="●"/>
            </a:pPr>
            <a:r>
              <a:rPr lang="es" sz="1000">
                <a:solidFill>
                  <a:srgbClr val="585858"/>
                </a:solidFill>
                <a:latin typeface="Roboto"/>
                <a:ea typeface="Roboto"/>
                <a:cs typeface="Roboto"/>
                <a:sym typeface="Roboto"/>
              </a:rPr>
              <a:t>MLlib</a:t>
            </a:r>
            <a:endParaRPr sz="10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110" name="Google Shape;110;p15"/>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11" name="Google Shape;111;p15"/>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112" name="Google Shape;112;p15"/>
          <p:cNvSpPr txBox="1"/>
          <p:nvPr/>
        </p:nvSpPr>
        <p:spPr>
          <a:xfrm>
            <a:off x="558275" y="597425"/>
            <a:ext cx="40137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Aplicaciones</a:t>
            </a:r>
            <a:endParaRPr sz="2400">
              <a:solidFill>
                <a:srgbClr val="181F2C"/>
              </a:solidFill>
              <a:latin typeface="Roboto Medium"/>
              <a:ea typeface="Roboto Medium"/>
              <a:cs typeface="Roboto Medium"/>
              <a:sym typeface="Roboto Medium"/>
            </a:endParaRPr>
          </a:p>
        </p:txBody>
      </p:sp>
      <p:pic>
        <p:nvPicPr>
          <p:cNvPr id="113" name="Google Shape;113;p15"/>
          <p:cNvPicPr preferRelativeResize="0"/>
          <p:nvPr/>
        </p:nvPicPr>
        <p:blipFill>
          <a:blip r:embed="rId3">
            <a:alphaModFix/>
          </a:blip>
          <a:stretch>
            <a:fillRect/>
          </a:stretch>
        </p:blipFill>
        <p:spPr>
          <a:xfrm>
            <a:off x="4320000" y="1170125"/>
            <a:ext cx="3677681" cy="183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idx="1" type="body"/>
          </p:nvPr>
        </p:nvSpPr>
        <p:spPr>
          <a:xfrm>
            <a:off x="558275" y="1580400"/>
            <a:ext cx="5019600" cy="2794500"/>
          </a:xfrm>
          <a:prstGeom prst="rect">
            <a:avLst/>
          </a:prstGeom>
          <a:noFill/>
          <a:ln>
            <a:noFill/>
          </a:ln>
        </p:spPr>
        <p:txBody>
          <a:bodyPr anchorCtr="0" anchor="t" bIns="0" lIns="0" spcFirstLastPara="1" rIns="0" wrap="square" tIns="0">
            <a:noAutofit/>
          </a:bodyPr>
          <a:lstStyle/>
          <a:p>
            <a:pPr indent="-292100" lvl="0" marL="457200" rtl="0" algn="l">
              <a:lnSpc>
                <a:spcPct val="150000"/>
              </a:lnSpc>
              <a:spcBef>
                <a:spcPts val="0"/>
              </a:spcBef>
              <a:spcAft>
                <a:spcPts val="0"/>
              </a:spcAft>
              <a:buClr>
                <a:srgbClr val="585858"/>
              </a:buClr>
              <a:buSzPts val="1000"/>
              <a:buFont typeface="Roboto"/>
              <a:buChar char="●"/>
            </a:pPr>
            <a:r>
              <a:rPr lang="es" sz="1000">
                <a:solidFill>
                  <a:srgbClr val="585858"/>
                </a:solidFill>
                <a:latin typeface="Roboto"/>
                <a:ea typeface="Roboto"/>
                <a:cs typeface="Roboto"/>
                <a:sym typeface="Roboto"/>
              </a:rPr>
              <a:t>En 2009 surge dentro de un proyecto de investigación en la Universidad de Berkeley (California)</a:t>
            </a:r>
            <a:endParaRPr sz="1000">
              <a:solidFill>
                <a:srgbClr val="585858"/>
              </a:solidFill>
              <a:latin typeface="Roboto"/>
              <a:ea typeface="Roboto"/>
              <a:cs typeface="Roboto"/>
              <a:sym typeface="Roboto"/>
            </a:endParaRPr>
          </a:p>
          <a:p>
            <a:pPr indent="-292100" lvl="0" marL="457200" rtl="0" algn="l">
              <a:lnSpc>
                <a:spcPct val="150000"/>
              </a:lnSpc>
              <a:spcBef>
                <a:spcPts val="0"/>
              </a:spcBef>
              <a:spcAft>
                <a:spcPts val="0"/>
              </a:spcAft>
              <a:buClr>
                <a:srgbClr val="585858"/>
              </a:buClr>
              <a:buSzPts val="1000"/>
              <a:buFont typeface="Roboto"/>
              <a:buChar char="●"/>
            </a:pPr>
            <a:r>
              <a:rPr lang="es" sz="1000">
                <a:solidFill>
                  <a:srgbClr val="585858"/>
                </a:solidFill>
                <a:latin typeface="Roboto"/>
                <a:ea typeface="Roboto"/>
                <a:cs typeface="Roboto"/>
                <a:sym typeface="Roboto"/>
              </a:rPr>
              <a:t>La idea era hacer algo rápido para consultas interactivas. De aquí el utilizar datos en memoria</a:t>
            </a:r>
            <a:endParaRPr sz="1000">
              <a:solidFill>
                <a:srgbClr val="585858"/>
              </a:solidFill>
              <a:latin typeface="Roboto"/>
              <a:ea typeface="Roboto"/>
              <a:cs typeface="Roboto"/>
              <a:sym typeface="Roboto"/>
            </a:endParaRPr>
          </a:p>
          <a:p>
            <a:pPr indent="-292100" lvl="0" marL="457200" rtl="0" algn="l">
              <a:lnSpc>
                <a:spcPct val="150000"/>
              </a:lnSpc>
              <a:spcBef>
                <a:spcPts val="0"/>
              </a:spcBef>
              <a:spcAft>
                <a:spcPts val="0"/>
              </a:spcAft>
              <a:buClr>
                <a:srgbClr val="585858"/>
              </a:buClr>
              <a:buSzPts val="1000"/>
              <a:buFont typeface="Roboto"/>
              <a:buChar char="●"/>
            </a:pPr>
            <a:r>
              <a:rPr lang="es" sz="1000">
                <a:solidFill>
                  <a:srgbClr val="585858"/>
                </a:solidFill>
                <a:latin typeface="Roboto"/>
                <a:ea typeface="Roboto"/>
                <a:cs typeface="Roboto"/>
                <a:sym typeface="Roboto"/>
              </a:rPr>
              <a:t>En 2010 se hace de código abierto</a:t>
            </a:r>
            <a:endParaRPr sz="1000">
              <a:solidFill>
                <a:srgbClr val="585858"/>
              </a:solidFill>
              <a:latin typeface="Roboto"/>
              <a:ea typeface="Roboto"/>
              <a:cs typeface="Roboto"/>
              <a:sym typeface="Roboto"/>
            </a:endParaRPr>
          </a:p>
          <a:p>
            <a:pPr indent="-292100" lvl="0" marL="457200" rtl="0" algn="l">
              <a:lnSpc>
                <a:spcPct val="150000"/>
              </a:lnSpc>
              <a:spcBef>
                <a:spcPts val="0"/>
              </a:spcBef>
              <a:spcAft>
                <a:spcPts val="0"/>
              </a:spcAft>
              <a:buClr>
                <a:srgbClr val="585858"/>
              </a:buClr>
              <a:buSzPts val="1000"/>
              <a:buFont typeface="Roboto"/>
              <a:buChar char="●"/>
            </a:pPr>
            <a:r>
              <a:rPr lang="es" sz="1000">
                <a:solidFill>
                  <a:srgbClr val="585858"/>
                </a:solidFill>
                <a:latin typeface="Roboto"/>
                <a:ea typeface="Roboto"/>
                <a:cs typeface="Roboto"/>
                <a:sym typeface="Roboto"/>
              </a:rPr>
              <a:t>En 2013 se transfiere a la fundación Apache.</a:t>
            </a:r>
            <a:endParaRPr sz="1000">
              <a:solidFill>
                <a:srgbClr val="585858"/>
              </a:solidFill>
              <a:latin typeface="Roboto"/>
              <a:ea typeface="Roboto"/>
              <a:cs typeface="Roboto"/>
              <a:sym typeface="Roboto"/>
            </a:endParaRPr>
          </a:p>
          <a:p>
            <a:pPr indent="-292100" lvl="0" marL="457200" rtl="0" algn="l">
              <a:lnSpc>
                <a:spcPct val="150000"/>
              </a:lnSpc>
              <a:spcBef>
                <a:spcPts val="0"/>
              </a:spcBef>
              <a:spcAft>
                <a:spcPts val="0"/>
              </a:spcAft>
              <a:buClr>
                <a:srgbClr val="585858"/>
              </a:buClr>
              <a:buSzPts val="1000"/>
              <a:buFont typeface="Roboto"/>
              <a:buChar char="●"/>
            </a:pPr>
            <a:r>
              <a:rPr lang="es" sz="1000">
                <a:solidFill>
                  <a:srgbClr val="585858"/>
                </a:solidFill>
                <a:latin typeface="Roboto"/>
                <a:ea typeface="Roboto"/>
                <a:cs typeface="Roboto"/>
                <a:sym typeface="Roboto"/>
              </a:rPr>
              <a:t>Spin-off databricks</a:t>
            </a:r>
            <a:endParaRPr sz="1000">
              <a:solidFill>
                <a:srgbClr val="585858"/>
              </a:solidFill>
              <a:latin typeface="Roboto"/>
              <a:ea typeface="Roboto"/>
              <a:cs typeface="Roboto"/>
              <a:sym typeface="Roboto"/>
            </a:endParaRPr>
          </a:p>
          <a:p>
            <a:pPr indent="-292100" lvl="0" marL="457200" rtl="0" algn="l">
              <a:lnSpc>
                <a:spcPct val="150000"/>
              </a:lnSpc>
              <a:spcBef>
                <a:spcPts val="0"/>
              </a:spcBef>
              <a:spcAft>
                <a:spcPts val="0"/>
              </a:spcAft>
              <a:buClr>
                <a:srgbClr val="585858"/>
              </a:buClr>
              <a:buSzPts val="1000"/>
              <a:buFont typeface="Roboto"/>
              <a:buChar char="●"/>
            </a:pPr>
            <a:r>
              <a:rPr lang="es" sz="1000">
                <a:solidFill>
                  <a:srgbClr val="585858"/>
                </a:solidFill>
                <a:latin typeface="Roboto"/>
                <a:ea typeface="Roboto"/>
                <a:cs typeface="Roboto"/>
                <a:sym typeface="Roboto"/>
              </a:rPr>
              <a:t>Actualmente en versión 3.0</a:t>
            </a:r>
            <a:endParaRPr sz="10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119" name="Google Shape;119;p16"/>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20" name="Google Shape;120;p16"/>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121" name="Google Shape;121;p16"/>
          <p:cNvSpPr txBox="1"/>
          <p:nvPr/>
        </p:nvSpPr>
        <p:spPr>
          <a:xfrm>
            <a:off x="558275" y="597425"/>
            <a:ext cx="40137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Historia</a:t>
            </a:r>
            <a:endParaRPr sz="2400">
              <a:solidFill>
                <a:srgbClr val="181F2C"/>
              </a:solidFill>
              <a:latin typeface="Roboto Medium"/>
              <a:ea typeface="Roboto Medium"/>
              <a:cs typeface="Roboto Medium"/>
              <a:sym typeface="Roboto Medium"/>
            </a:endParaRPr>
          </a:p>
        </p:txBody>
      </p:sp>
      <p:pic>
        <p:nvPicPr>
          <p:cNvPr descr="Databricks - Wikipedia, la enciclopedia libre" id="122" name="Google Shape;122;p16"/>
          <p:cNvPicPr preferRelativeResize="0"/>
          <p:nvPr/>
        </p:nvPicPr>
        <p:blipFill>
          <a:blip r:embed="rId3">
            <a:alphaModFix/>
          </a:blip>
          <a:stretch>
            <a:fillRect/>
          </a:stretch>
        </p:blipFill>
        <p:spPr>
          <a:xfrm>
            <a:off x="6608025" y="2695513"/>
            <a:ext cx="2012950" cy="1058425"/>
          </a:xfrm>
          <a:prstGeom prst="rect">
            <a:avLst/>
          </a:prstGeom>
          <a:noFill/>
          <a:ln>
            <a:noFill/>
          </a:ln>
        </p:spPr>
      </p:pic>
      <p:pic>
        <p:nvPicPr>
          <p:cNvPr descr="Apache.org Owned ! ~ Security By Default" id="123" name="Google Shape;123;p16"/>
          <p:cNvPicPr preferRelativeResize="0"/>
          <p:nvPr/>
        </p:nvPicPr>
        <p:blipFill>
          <a:blip r:embed="rId4">
            <a:alphaModFix/>
          </a:blip>
          <a:stretch>
            <a:fillRect/>
          </a:stretch>
        </p:blipFill>
        <p:spPr>
          <a:xfrm>
            <a:off x="6758375" y="522925"/>
            <a:ext cx="1712250" cy="187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idx="1" type="body"/>
          </p:nvPr>
        </p:nvSpPr>
        <p:spPr>
          <a:xfrm>
            <a:off x="558275" y="1580400"/>
            <a:ext cx="4302900" cy="2794500"/>
          </a:xfrm>
          <a:prstGeom prst="rect">
            <a:avLst/>
          </a:prstGeom>
          <a:noFill/>
          <a:ln>
            <a:noFill/>
          </a:ln>
        </p:spPr>
        <p:txBody>
          <a:bodyPr anchorCtr="0" anchor="t" bIns="0" lIns="0" spcFirstLastPara="1" rIns="0" wrap="square" tIns="0">
            <a:noAutofit/>
          </a:bodyPr>
          <a:lstStyle/>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Muy versátil. Puede trabajar:  </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Standalone.</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Sobre la nube de Amazon  </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Sobre Hadoop</a:t>
            </a:r>
            <a:endParaRPr sz="900">
              <a:solidFill>
                <a:srgbClr val="585858"/>
              </a:solidFill>
              <a:latin typeface="Roboto"/>
              <a:ea typeface="Roboto"/>
              <a:cs typeface="Roboto"/>
              <a:sym typeface="Roboto"/>
            </a:endParaRPr>
          </a:p>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Fuentes de datos:  </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Ficheros locales  </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HDFS</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Cassandra</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MongoDB</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Hive</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PostgresQL, mySQL  </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S3 amazon</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rPr lang="es" sz="900">
                <a:solidFill>
                  <a:srgbClr val="585858"/>
                </a:solidFill>
                <a:latin typeface="Roboto"/>
                <a:ea typeface="Roboto"/>
                <a:cs typeface="Roboto"/>
                <a:sym typeface="Roboto"/>
              </a:rPr>
              <a:t>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129" name="Google Shape;129;p17"/>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30" name="Google Shape;130;p17"/>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131" name="Google Shape;131;p17"/>
          <p:cNvSpPr txBox="1"/>
          <p:nvPr/>
        </p:nvSpPr>
        <p:spPr>
          <a:xfrm>
            <a:off x="558275" y="597425"/>
            <a:ext cx="40137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Arquitectura</a:t>
            </a:r>
            <a:endParaRPr sz="2400">
              <a:solidFill>
                <a:srgbClr val="181F2C"/>
              </a:solidFill>
              <a:latin typeface="Roboto Medium"/>
              <a:ea typeface="Roboto Medium"/>
              <a:cs typeface="Roboto Medium"/>
              <a:sym typeface="Roboto Medium"/>
            </a:endParaRPr>
          </a:p>
        </p:txBody>
      </p:sp>
      <p:pic>
        <p:nvPicPr>
          <p:cNvPr id="132" name="Google Shape;132;p17"/>
          <p:cNvPicPr preferRelativeResize="0"/>
          <p:nvPr/>
        </p:nvPicPr>
        <p:blipFill>
          <a:blip r:embed="rId3">
            <a:alphaModFix/>
          </a:blip>
          <a:stretch>
            <a:fillRect/>
          </a:stretch>
        </p:blipFill>
        <p:spPr>
          <a:xfrm>
            <a:off x="4287475" y="1580391"/>
            <a:ext cx="4468375" cy="25019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cxnSp>
        <p:nvCxnSpPr>
          <p:cNvPr id="137" name="Google Shape;137;p18"/>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38" name="Google Shape;138;p18"/>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pic>
        <p:nvPicPr>
          <p:cNvPr id="139" name="Google Shape;139;p18"/>
          <p:cNvPicPr preferRelativeResize="0"/>
          <p:nvPr/>
        </p:nvPicPr>
        <p:blipFill rotWithShape="1">
          <a:blip r:embed="rId3">
            <a:alphaModFix/>
          </a:blip>
          <a:srcRect b="0" l="438" r="0" t="2372"/>
          <a:stretch/>
        </p:blipFill>
        <p:spPr>
          <a:xfrm>
            <a:off x="815075" y="825375"/>
            <a:ext cx="7009849" cy="358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 type="body"/>
          </p:nvPr>
        </p:nvSpPr>
        <p:spPr>
          <a:xfrm>
            <a:off x="558275" y="1580400"/>
            <a:ext cx="4730100" cy="2794500"/>
          </a:xfrm>
          <a:prstGeom prst="rect">
            <a:avLst/>
          </a:prstGeom>
          <a:noFill/>
          <a:ln>
            <a:noFill/>
          </a:ln>
        </p:spPr>
        <p:txBody>
          <a:bodyPr anchorCtr="0" anchor="t" bIns="0" lIns="0" spcFirstLastPara="1" rIns="0" wrap="square" tIns="0">
            <a:noAutofit/>
          </a:bodyPr>
          <a:lstStyle/>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Trabajaremos sobre colecciones de datos denominadas RDD:</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Es el concepto básico de trabajo en Spark</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b="1" lang="es" sz="1200">
                <a:solidFill>
                  <a:srgbClr val="585858"/>
                </a:solidFill>
                <a:latin typeface="Roboto"/>
                <a:ea typeface="Roboto"/>
                <a:cs typeface="Roboto"/>
                <a:sym typeface="Roboto"/>
              </a:rPr>
              <a:t>Son inmutables.</a:t>
            </a:r>
            <a:r>
              <a:rPr lang="es" sz="900">
                <a:solidFill>
                  <a:srgbClr val="585858"/>
                </a:solidFill>
                <a:latin typeface="Roboto"/>
                <a:ea typeface="Roboto"/>
                <a:cs typeface="Roboto"/>
                <a:sym typeface="Roboto"/>
              </a:rPr>
              <a:t> Es decir una vez creados no se pueden</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rPr lang="es" sz="900">
                <a:solidFill>
                  <a:srgbClr val="585858"/>
                </a:solidFill>
                <a:latin typeface="Roboto"/>
                <a:ea typeface="Roboto"/>
                <a:cs typeface="Roboto"/>
                <a:sym typeface="Roboto"/>
              </a:rPr>
              <a:t>modificar.</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Se pueden transformar para crear nuevos RDD’s o realizar acciones sobre ellos pero no modificar.</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Se guarda la secuencia de transformaciones para poder recuperar RDD’s de forma eficiente si alguna máquina se cae.</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Están distribuidos en el clúster en los nodos workers</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145" name="Google Shape;145;p19"/>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46" name="Google Shape;146;p19"/>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147" name="Google Shape;147;p19"/>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RDD (Resilient Distributed Datasets)</a:t>
            </a:r>
            <a:endParaRPr sz="2400">
              <a:solidFill>
                <a:srgbClr val="181F2C"/>
              </a:solidFill>
              <a:latin typeface="Roboto Medium"/>
              <a:ea typeface="Roboto Medium"/>
              <a:cs typeface="Roboto Medium"/>
              <a:sym typeface="Roboto Medium"/>
            </a:endParaRPr>
          </a:p>
        </p:txBody>
      </p:sp>
      <p:pic>
        <p:nvPicPr>
          <p:cNvPr id="148" name="Google Shape;148;p19"/>
          <p:cNvPicPr preferRelativeResize="0"/>
          <p:nvPr/>
        </p:nvPicPr>
        <p:blipFill rotWithShape="1">
          <a:blip r:embed="rId3">
            <a:alphaModFix/>
          </a:blip>
          <a:srcRect b="30361" l="0" r="0" t="1837"/>
          <a:stretch/>
        </p:blipFill>
        <p:spPr>
          <a:xfrm>
            <a:off x="5930650" y="1189101"/>
            <a:ext cx="2718950" cy="27652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cxnSp>
        <p:nvCxnSpPr>
          <p:cNvPr id="153" name="Google Shape;153;p20"/>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54" name="Google Shape;154;p20"/>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155" name="Google Shape;155;p20"/>
          <p:cNvSpPr txBox="1"/>
          <p:nvPr/>
        </p:nvSpPr>
        <p:spPr>
          <a:xfrm>
            <a:off x="558275" y="597425"/>
            <a:ext cx="55437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Ciclo de vida de una aplicación en Spark</a:t>
            </a:r>
            <a:endParaRPr sz="2400">
              <a:solidFill>
                <a:srgbClr val="181F2C"/>
              </a:solidFill>
              <a:latin typeface="Roboto Medium"/>
              <a:ea typeface="Roboto Medium"/>
              <a:cs typeface="Roboto Medium"/>
              <a:sym typeface="Roboto Medium"/>
            </a:endParaRPr>
          </a:p>
        </p:txBody>
      </p:sp>
      <p:pic>
        <p:nvPicPr>
          <p:cNvPr id="156" name="Google Shape;156;p20"/>
          <p:cNvPicPr preferRelativeResize="0"/>
          <p:nvPr/>
        </p:nvPicPr>
        <p:blipFill>
          <a:blip r:embed="rId3">
            <a:alphaModFix/>
          </a:blip>
          <a:stretch>
            <a:fillRect/>
          </a:stretch>
        </p:blipFill>
        <p:spPr>
          <a:xfrm>
            <a:off x="587800" y="1364850"/>
            <a:ext cx="7968376" cy="258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Crea un RDD a partir del sistema local de archivos, HDFS, Cassandra, HBase, Amazon S3, etc.</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lineas = sc.textFile('elquijote.txt', 8) -&gt; 8 número de particiones</a:t>
            </a:r>
            <a:endParaRPr sz="900">
              <a:solidFill>
                <a:srgbClr val="585858"/>
              </a:solidFill>
              <a:latin typeface="Roboto"/>
              <a:ea typeface="Roboto"/>
              <a:cs typeface="Roboto"/>
              <a:sym typeface="Roboto"/>
            </a:endParaRPr>
          </a:p>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Las elementos del RDD son cada línea del fichero. Es decir, el RDD será una colección de cadenas.</a:t>
            </a:r>
            <a:endParaRPr sz="900">
              <a:solidFill>
                <a:srgbClr val="585858"/>
              </a:solidFill>
              <a:latin typeface="Roboto"/>
              <a:ea typeface="Roboto"/>
              <a:cs typeface="Roboto"/>
              <a:sym typeface="Roboto"/>
            </a:endParaRPr>
          </a:p>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Evaluación perezosa</a:t>
            </a:r>
            <a:endParaRPr sz="900">
              <a:solidFill>
                <a:srgbClr val="585858"/>
              </a:solidFill>
              <a:latin typeface="Roboto"/>
              <a:ea typeface="Roboto"/>
              <a:cs typeface="Roboto"/>
              <a:sym typeface="Roboto"/>
            </a:endParaRPr>
          </a:p>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Otras formas:</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lineas2 = sc.textFile("/my/directory/*.txt")</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lineas1 = sc.textFile("hdfs://...")</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lineas2 = sc.textFile("s3://...")</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numeros = sc.parallelize([1,2,3,4,5,6,7,8,9,10], 2)</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162" name="Google Shape;162;p21"/>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63" name="Google Shape;163;p21"/>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164" name="Google Shape;164;p21"/>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Creación de un RDD</a:t>
            </a:r>
            <a:endParaRPr sz="2400">
              <a:solidFill>
                <a:srgbClr val="181F2C"/>
              </a:solidFill>
              <a:latin typeface="Roboto Medium"/>
              <a:ea typeface="Roboto Medium"/>
              <a:cs typeface="Roboto Medium"/>
              <a:sym typeface="Roboto Medium"/>
            </a:endParaRPr>
          </a:p>
        </p:txBody>
      </p:sp>
      <p:pic>
        <p:nvPicPr>
          <p:cNvPr id="165" name="Google Shape;165;p21"/>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Spark apunta que va a pasar</a:t>
            </a:r>
            <a:endParaRPr sz="900">
              <a:solidFill>
                <a:srgbClr val="585858"/>
              </a:solidFill>
              <a:latin typeface="Roboto"/>
              <a:ea typeface="Roboto"/>
              <a:cs typeface="Roboto"/>
              <a:sym typeface="Roboto"/>
            </a:endParaRPr>
          </a:p>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Hasta que no sea necesario no se calcula nada.</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numeros = sc.parallelize([1,2,3,4,5,6,7,8,9,10])</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print numeros.count() -&gt; Aquí empezaría</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171" name="Google Shape;171;p22"/>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72" name="Google Shape;172;p22"/>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173" name="Google Shape;173;p22"/>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Creación de un RDD</a:t>
            </a:r>
            <a:endParaRPr sz="2400">
              <a:solidFill>
                <a:srgbClr val="181F2C"/>
              </a:solidFill>
              <a:latin typeface="Roboto Medium"/>
              <a:ea typeface="Roboto Medium"/>
              <a:cs typeface="Roboto Medium"/>
              <a:sym typeface="Roboto Medium"/>
            </a:endParaRPr>
          </a:p>
        </p:txBody>
      </p:sp>
      <p:pic>
        <p:nvPicPr>
          <p:cNvPr id="174" name="Google Shape;174;p22"/>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5"/>
          <p:cNvSpPr txBox="1"/>
          <p:nvPr>
            <p:ph type="title"/>
          </p:nvPr>
        </p:nvSpPr>
        <p:spPr>
          <a:xfrm>
            <a:off x="570600" y="643500"/>
            <a:ext cx="3488100" cy="3856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6000">
                <a:solidFill>
                  <a:srgbClr val="181F2C"/>
                </a:solidFill>
                <a:latin typeface="Roboto Medium"/>
                <a:ea typeface="Roboto Medium"/>
                <a:cs typeface="Roboto Medium"/>
                <a:sym typeface="Roboto Medium"/>
              </a:rPr>
              <a:t>Qué vamos</a:t>
            </a:r>
            <a:br>
              <a:rPr lang="es" sz="6000">
                <a:solidFill>
                  <a:srgbClr val="181F2C"/>
                </a:solidFill>
                <a:latin typeface="Roboto Medium"/>
                <a:ea typeface="Roboto Medium"/>
                <a:cs typeface="Roboto Medium"/>
                <a:sym typeface="Roboto Medium"/>
              </a:rPr>
            </a:br>
            <a:r>
              <a:rPr lang="es" sz="6000">
                <a:solidFill>
                  <a:srgbClr val="181F2C"/>
                </a:solidFill>
                <a:latin typeface="Roboto Medium"/>
                <a:ea typeface="Roboto Medium"/>
                <a:cs typeface="Roboto Medium"/>
                <a:sym typeface="Roboto Medium"/>
              </a:rPr>
              <a:t>a ver</a:t>
            </a:r>
            <a:r>
              <a:rPr lang="es" sz="6000">
                <a:solidFill>
                  <a:srgbClr val="FF4543"/>
                </a:solidFill>
                <a:latin typeface="Roboto Medium"/>
                <a:ea typeface="Roboto Medium"/>
                <a:cs typeface="Roboto Medium"/>
                <a:sym typeface="Roboto Medium"/>
              </a:rPr>
              <a:t>.</a:t>
            </a:r>
            <a:endParaRPr sz="6000">
              <a:solidFill>
                <a:srgbClr val="FF4543"/>
              </a:solidFill>
              <a:latin typeface="Roboto Medium"/>
              <a:ea typeface="Roboto Medium"/>
              <a:cs typeface="Roboto Medium"/>
              <a:sym typeface="Roboto Medium"/>
            </a:endParaRPr>
          </a:p>
        </p:txBody>
      </p:sp>
      <p:sp>
        <p:nvSpPr>
          <p:cNvPr id="27" name="Google Shape;27;p5"/>
          <p:cNvSpPr txBox="1"/>
          <p:nvPr>
            <p:ph idx="1" type="body"/>
          </p:nvPr>
        </p:nvSpPr>
        <p:spPr>
          <a:xfrm>
            <a:off x="4572000" y="643500"/>
            <a:ext cx="4077600" cy="3359700"/>
          </a:xfrm>
          <a:prstGeom prst="rect">
            <a:avLst/>
          </a:prstGeom>
          <a:noFill/>
          <a:ln>
            <a:noFill/>
          </a:ln>
        </p:spPr>
        <p:txBody>
          <a:bodyPr anchorCtr="0" anchor="t" bIns="0" lIns="0" spcFirstLastPara="1" rIns="0" wrap="square" tIns="0">
            <a:noAutofit/>
          </a:bodyPr>
          <a:lstStyle/>
          <a:p>
            <a:pPr indent="-285750" lvl="0" marL="457200" rtl="0" algn="l">
              <a:lnSpc>
                <a:spcPct val="150000"/>
              </a:lnSpc>
              <a:spcBef>
                <a:spcPts val="0"/>
              </a:spcBef>
              <a:spcAft>
                <a:spcPts val="0"/>
              </a:spcAft>
              <a:buClr>
                <a:srgbClr val="FF4543"/>
              </a:buClr>
              <a:buSzPts val="900"/>
              <a:buFont typeface="Roboto"/>
              <a:buAutoNum type="arabicPeriod"/>
            </a:pPr>
            <a:r>
              <a:rPr lang="es" sz="900">
                <a:latin typeface="Roboto"/>
                <a:ea typeface="Roboto"/>
                <a:cs typeface="Roboto"/>
                <a:sym typeface="Roboto"/>
              </a:rPr>
              <a:t>Introducción a Apache Spark</a:t>
            </a:r>
            <a:endParaRPr sz="900">
              <a:latin typeface="Roboto"/>
              <a:ea typeface="Roboto"/>
              <a:cs typeface="Roboto"/>
              <a:sym typeface="Roboto"/>
            </a:endParaRPr>
          </a:p>
          <a:p>
            <a:pPr indent="-285750" lvl="1" marL="914400" rtl="0" algn="l">
              <a:lnSpc>
                <a:spcPct val="150000"/>
              </a:lnSpc>
              <a:spcBef>
                <a:spcPts val="0"/>
              </a:spcBef>
              <a:spcAft>
                <a:spcPts val="0"/>
              </a:spcAft>
              <a:buSzPts val="900"/>
              <a:buFont typeface="Roboto"/>
              <a:buChar char="○"/>
            </a:pPr>
            <a:r>
              <a:rPr lang="es" sz="900">
                <a:latin typeface="Roboto"/>
                <a:ea typeface="Roboto"/>
                <a:cs typeface="Roboto"/>
                <a:sym typeface="Roboto"/>
              </a:rPr>
              <a:t>¿Qué es Apache Spark?</a:t>
            </a:r>
            <a:endParaRPr sz="900">
              <a:latin typeface="Roboto"/>
              <a:ea typeface="Roboto"/>
              <a:cs typeface="Roboto"/>
              <a:sym typeface="Roboto"/>
            </a:endParaRPr>
          </a:p>
          <a:p>
            <a:pPr indent="-285750" lvl="1" marL="914400" rtl="0" algn="l">
              <a:lnSpc>
                <a:spcPct val="150000"/>
              </a:lnSpc>
              <a:spcBef>
                <a:spcPts val="0"/>
              </a:spcBef>
              <a:spcAft>
                <a:spcPts val="0"/>
              </a:spcAft>
              <a:buSzPts val="900"/>
              <a:buFont typeface="Roboto"/>
              <a:buChar char="○"/>
            </a:pPr>
            <a:r>
              <a:rPr lang="es" sz="900">
                <a:latin typeface="Roboto"/>
                <a:ea typeface="Roboto"/>
                <a:cs typeface="Roboto"/>
                <a:sym typeface="Roboto"/>
              </a:rPr>
              <a:t>Historia y evolución de Spark</a:t>
            </a:r>
            <a:endParaRPr sz="900">
              <a:latin typeface="Roboto"/>
              <a:ea typeface="Roboto"/>
              <a:cs typeface="Roboto"/>
              <a:sym typeface="Roboto"/>
            </a:endParaRPr>
          </a:p>
          <a:p>
            <a:pPr indent="-285750" lvl="1" marL="914400" rtl="0" algn="l">
              <a:lnSpc>
                <a:spcPct val="150000"/>
              </a:lnSpc>
              <a:spcBef>
                <a:spcPts val="0"/>
              </a:spcBef>
              <a:spcAft>
                <a:spcPts val="0"/>
              </a:spcAft>
              <a:buSzPts val="900"/>
              <a:buFont typeface="Roboto"/>
              <a:buChar char="○"/>
            </a:pPr>
            <a:r>
              <a:rPr lang="es" sz="900">
                <a:latin typeface="Roboto"/>
                <a:ea typeface="Roboto"/>
                <a:cs typeface="Roboto"/>
                <a:sym typeface="Roboto"/>
              </a:rPr>
              <a:t>Ventajas y casos de uso de Spark</a:t>
            </a:r>
            <a:endParaRPr sz="900">
              <a:latin typeface="Roboto"/>
              <a:ea typeface="Roboto"/>
              <a:cs typeface="Roboto"/>
              <a:sym typeface="Roboto"/>
            </a:endParaRPr>
          </a:p>
          <a:p>
            <a:pPr indent="-285750" lvl="1" marL="914400" rtl="0" algn="l">
              <a:lnSpc>
                <a:spcPct val="150000"/>
              </a:lnSpc>
              <a:spcBef>
                <a:spcPts val="0"/>
              </a:spcBef>
              <a:spcAft>
                <a:spcPts val="0"/>
              </a:spcAft>
              <a:buSzPts val="900"/>
              <a:buFont typeface="Roboto"/>
              <a:buChar char="○"/>
            </a:pPr>
            <a:r>
              <a:rPr lang="es" sz="900">
                <a:latin typeface="Roboto"/>
                <a:ea typeface="Roboto"/>
                <a:cs typeface="Roboto"/>
                <a:sym typeface="Roboto"/>
              </a:rPr>
              <a:t>Arquitectura de Spark</a:t>
            </a:r>
            <a:endParaRPr sz="900">
              <a:latin typeface="Roboto"/>
              <a:ea typeface="Roboto"/>
              <a:cs typeface="Roboto"/>
              <a:sym typeface="Roboto"/>
            </a:endParaRPr>
          </a:p>
          <a:p>
            <a:pPr indent="-285750" lvl="1" marL="914400" rtl="0" algn="l">
              <a:lnSpc>
                <a:spcPct val="150000"/>
              </a:lnSpc>
              <a:spcBef>
                <a:spcPts val="0"/>
              </a:spcBef>
              <a:spcAft>
                <a:spcPts val="0"/>
              </a:spcAft>
              <a:buSzPts val="900"/>
              <a:buFont typeface="Roboto"/>
              <a:buChar char="○"/>
            </a:pPr>
            <a:r>
              <a:rPr lang="es" sz="900">
                <a:latin typeface="Roboto"/>
                <a:ea typeface="Roboto"/>
                <a:cs typeface="Roboto"/>
                <a:sym typeface="Roboto"/>
              </a:rPr>
              <a:t>RDDs (Resilient Distributed Datasets)</a:t>
            </a:r>
            <a:endParaRPr sz="900">
              <a:latin typeface="Roboto"/>
              <a:ea typeface="Roboto"/>
              <a:cs typeface="Roboto"/>
              <a:sym typeface="Roboto"/>
            </a:endParaRPr>
          </a:p>
          <a:p>
            <a:pPr indent="-285750" lvl="1" marL="914400" rtl="0" algn="l">
              <a:lnSpc>
                <a:spcPct val="150000"/>
              </a:lnSpc>
              <a:spcBef>
                <a:spcPts val="0"/>
              </a:spcBef>
              <a:spcAft>
                <a:spcPts val="0"/>
              </a:spcAft>
              <a:buSzPts val="900"/>
              <a:buFont typeface="Roboto"/>
              <a:buChar char="○"/>
            </a:pPr>
            <a:r>
              <a:rPr lang="es" sz="900">
                <a:latin typeface="Roboto"/>
                <a:ea typeface="Roboto"/>
                <a:cs typeface="Roboto"/>
                <a:sym typeface="Roboto"/>
              </a:rPr>
              <a:t>Transformaciones y acciones en Spark RDDs</a:t>
            </a:r>
            <a:endParaRPr sz="900">
              <a:latin typeface="Roboto"/>
              <a:ea typeface="Roboto"/>
              <a:cs typeface="Roboto"/>
              <a:sym typeface="Roboto"/>
            </a:endParaRPr>
          </a:p>
          <a:p>
            <a:pPr indent="-285750" lvl="1" marL="914400" rtl="0" algn="l">
              <a:lnSpc>
                <a:spcPct val="150000"/>
              </a:lnSpc>
              <a:spcBef>
                <a:spcPts val="0"/>
              </a:spcBef>
              <a:spcAft>
                <a:spcPts val="0"/>
              </a:spcAft>
              <a:buSzPts val="900"/>
              <a:buFont typeface="Roboto"/>
              <a:buChar char="○"/>
            </a:pPr>
            <a:r>
              <a:rPr lang="es" sz="900">
                <a:latin typeface="Roboto"/>
                <a:ea typeface="Roboto"/>
                <a:cs typeface="Roboto"/>
                <a:sym typeface="Roboto"/>
              </a:rPr>
              <a:t>Operaciones sobre RDD’s</a:t>
            </a:r>
            <a:endParaRPr sz="900">
              <a:latin typeface="Roboto"/>
              <a:ea typeface="Roboto"/>
              <a:cs typeface="Roboto"/>
              <a:sym typeface="Roboto"/>
            </a:endParaRPr>
          </a:p>
          <a:p>
            <a:pPr indent="-285750" lvl="1" marL="914400" rtl="0" algn="l">
              <a:lnSpc>
                <a:spcPct val="150000"/>
              </a:lnSpc>
              <a:spcBef>
                <a:spcPts val="0"/>
              </a:spcBef>
              <a:spcAft>
                <a:spcPts val="0"/>
              </a:spcAft>
              <a:buSzPts val="900"/>
              <a:buFont typeface="Roboto"/>
              <a:buChar char="○"/>
            </a:pPr>
            <a:r>
              <a:rPr lang="es" sz="900">
                <a:latin typeface="Roboto"/>
                <a:ea typeface="Roboto"/>
                <a:cs typeface="Roboto"/>
                <a:sym typeface="Roboto"/>
              </a:rPr>
              <a:t>Instalación y Configuración</a:t>
            </a:r>
            <a:endParaRPr sz="900">
              <a:latin typeface="Roboto"/>
              <a:ea typeface="Roboto"/>
              <a:cs typeface="Roboto"/>
              <a:sym typeface="Roboto"/>
            </a:endParaRPr>
          </a:p>
          <a:p>
            <a:pPr indent="-285750" lvl="2" marL="1371600" rtl="0" algn="l">
              <a:lnSpc>
                <a:spcPct val="150000"/>
              </a:lnSpc>
              <a:spcBef>
                <a:spcPts val="0"/>
              </a:spcBef>
              <a:spcAft>
                <a:spcPts val="0"/>
              </a:spcAft>
              <a:buSzPts val="900"/>
              <a:buFont typeface="Roboto"/>
              <a:buChar char="■"/>
            </a:pPr>
            <a:r>
              <a:rPr lang="es" sz="900">
                <a:latin typeface="Roboto"/>
                <a:ea typeface="Roboto"/>
                <a:cs typeface="Roboto"/>
                <a:sym typeface="Roboto"/>
              </a:rPr>
              <a:t>Instalación local</a:t>
            </a:r>
            <a:endParaRPr sz="900">
              <a:latin typeface="Roboto"/>
              <a:ea typeface="Roboto"/>
              <a:cs typeface="Roboto"/>
              <a:sym typeface="Roboto"/>
            </a:endParaRPr>
          </a:p>
          <a:p>
            <a:pPr indent="-285750" lvl="2" marL="1371600" rtl="0" algn="l">
              <a:lnSpc>
                <a:spcPct val="150000"/>
              </a:lnSpc>
              <a:spcBef>
                <a:spcPts val="0"/>
              </a:spcBef>
              <a:spcAft>
                <a:spcPts val="0"/>
              </a:spcAft>
              <a:buSzPts val="900"/>
              <a:buFont typeface="Roboto"/>
              <a:buChar char="■"/>
            </a:pPr>
            <a:r>
              <a:rPr lang="es" sz="900">
                <a:latin typeface="Roboto"/>
                <a:ea typeface="Roboto"/>
                <a:cs typeface="Roboto"/>
                <a:sym typeface="Roboto"/>
              </a:rPr>
              <a:t>Databricks</a:t>
            </a:r>
            <a:endParaRPr sz="900">
              <a:latin typeface="Roboto"/>
              <a:ea typeface="Roboto"/>
              <a:cs typeface="Roboto"/>
              <a:sym typeface="Roboto"/>
            </a:endParaRPr>
          </a:p>
          <a:p>
            <a:pPr indent="-285750" lvl="0" marL="457200" rtl="0" algn="l">
              <a:lnSpc>
                <a:spcPct val="150000"/>
              </a:lnSpc>
              <a:spcBef>
                <a:spcPts val="0"/>
              </a:spcBef>
              <a:spcAft>
                <a:spcPts val="0"/>
              </a:spcAft>
              <a:buClr>
                <a:srgbClr val="FF4543"/>
              </a:buClr>
              <a:buSzPts val="900"/>
              <a:buFont typeface="Roboto"/>
              <a:buAutoNum type="arabicPeriod"/>
            </a:pPr>
            <a:r>
              <a:rPr lang="es" sz="900">
                <a:latin typeface="Roboto"/>
                <a:ea typeface="Roboto"/>
                <a:cs typeface="Roboto"/>
                <a:sym typeface="Roboto"/>
              </a:rPr>
              <a:t>Scala</a:t>
            </a:r>
            <a:endParaRPr sz="900">
              <a:latin typeface="Roboto"/>
              <a:ea typeface="Roboto"/>
              <a:cs typeface="Roboto"/>
              <a:sym typeface="Roboto"/>
            </a:endParaRPr>
          </a:p>
          <a:p>
            <a:pPr indent="-285750" lvl="1" marL="914400" rtl="0" algn="l">
              <a:lnSpc>
                <a:spcPct val="150000"/>
              </a:lnSpc>
              <a:spcBef>
                <a:spcPts val="0"/>
              </a:spcBef>
              <a:spcAft>
                <a:spcPts val="0"/>
              </a:spcAft>
              <a:buSzPts val="900"/>
              <a:buFont typeface="Roboto"/>
              <a:buChar char="○"/>
            </a:pPr>
            <a:r>
              <a:rPr lang="es" sz="900">
                <a:latin typeface="Roboto"/>
                <a:ea typeface="Roboto"/>
                <a:cs typeface="Roboto"/>
                <a:sym typeface="Roboto"/>
              </a:rPr>
              <a:t>SBT</a:t>
            </a:r>
            <a:endParaRPr sz="900">
              <a:latin typeface="Roboto"/>
              <a:ea typeface="Roboto"/>
              <a:cs typeface="Roboto"/>
              <a:sym typeface="Roboto"/>
            </a:endParaRPr>
          </a:p>
          <a:p>
            <a:pPr indent="-285750" lvl="0" marL="457200" rtl="0" algn="l">
              <a:lnSpc>
                <a:spcPct val="150000"/>
              </a:lnSpc>
              <a:spcBef>
                <a:spcPts val="0"/>
              </a:spcBef>
              <a:spcAft>
                <a:spcPts val="0"/>
              </a:spcAft>
              <a:buClr>
                <a:srgbClr val="FF4543"/>
              </a:buClr>
              <a:buSzPts val="900"/>
              <a:buFont typeface="Roboto"/>
              <a:buAutoNum type="arabicPeriod"/>
            </a:pPr>
            <a:r>
              <a:rPr lang="es" sz="900">
                <a:latin typeface="Roboto"/>
                <a:ea typeface="Roboto"/>
                <a:cs typeface="Roboto"/>
                <a:sym typeface="Roboto"/>
              </a:rPr>
              <a:t>Ejercicios</a:t>
            </a:r>
            <a:endParaRPr sz="9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Crean un RDD a partir de otro u otros RDD’s</a:t>
            </a:r>
            <a:endParaRPr sz="900">
              <a:solidFill>
                <a:srgbClr val="585858"/>
              </a:solidFill>
              <a:latin typeface="Roboto"/>
              <a:ea typeface="Roboto"/>
              <a:cs typeface="Roboto"/>
              <a:sym typeface="Roboto"/>
            </a:endParaRPr>
          </a:p>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Evaluación perezosa. No se calculan los resultados inmediatamente. Spark apunta la serie de transformaciones que se deben aplicar para ejecutar después.</a:t>
            </a:r>
            <a:endParaRPr sz="900">
              <a:solidFill>
                <a:srgbClr val="585858"/>
              </a:solidFill>
              <a:latin typeface="Roboto"/>
              <a:ea typeface="Roboto"/>
              <a:cs typeface="Roboto"/>
              <a:sym typeface="Roboto"/>
            </a:endParaRPr>
          </a:p>
          <a:p>
            <a:pPr indent="-285750" lvl="0" marL="4572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Es como una receta:</a:t>
            </a:r>
            <a:endParaRPr sz="900">
              <a:solidFill>
                <a:srgbClr val="585858"/>
              </a:solidFill>
              <a:latin typeface="Roboto"/>
              <a:ea typeface="Roboto"/>
              <a:cs typeface="Roboto"/>
              <a:sym typeface="Roboto"/>
            </a:endParaRPr>
          </a:p>
          <a:p>
            <a:pPr indent="-285750" lvl="1" marL="91440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 lineas.flatMap(...).filter(...).map(...).reduceByKey(...)</a:t>
            </a:r>
            <a:endParaRPr sz="900">
              <a:solidFill>
                <a:srgbClr val="585858"/>
              </a:solidFill>
              <a:latin typeface="Roboto"/>
              <a:ea typeface="Roboto"/>
              <a:cs typeface="Roboto"/>
              <a:sym typeface="Roboto"/>
            </a:endParaRPr>
          </a:p>
          <a:p>
            <a:pPr indent="-285750" lvl="0" marL="457200" rtl="0" algn="l">
              <a:lnSpc>
                <a:spcPct val="150000"/>
              </a:lnSpc>
              <a:spcBef>
                <a:spcPts val="0"/>
              </a:spcBef>
              <a:spcAft>
                <a:spcPts val="0"/>
              </a:spcAft>
              <a:buClr>
                <a:srgbClr val="585858"/>
              </a:buClr>
              <a:buSzPts val="900"/>
              <a:buFont typeface="Roboto"/>
              <a:buChar char="●"/>
            </a:pPr>
            <a:r>
              <a:rPr lang="es" sz="900" u="sng">
                <a:solidFill>
                  <a:srgbClr val="585858"/>
                </a:solidFill>
                <a:latin typeface="Roboto"/>
                <a:ea typeface="Roboto"/>
                <a:cs typeface="Roboto"/>
                <a:sym typeface="Roboto"/>
              </a:rPr>
              <a:t>Aún no se ejecuta nada!!</a:t>
            </a:r>
            <a:endParaRPr sz="900" u="sng">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180" name="Google Shape;180;p23"/>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81" name="Google Shape;181;p23"/>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182" name="Google Shape;182;p23"/>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Transformaciones</a:t>
            </a:r>
            <a:endParaRPr sz="2400">
              <a:solidFill>
                <a:srgbClr val="181F2C"/>
              </a:solidFill>
              <a:latin typeface="Roboto Medium"/>
              <a:ea typeface="Roboto Medium"/>
              <a:cs typeface="Roboto Medium"/>
              <a:sym typeface="Roboto Medium"/>
            </a:endParaRPr>
          </a:p>
        </p:txBody>
      </p:sp>
      <p:pic>
        <p:nvPicPr>
          <p:cNvPr id="183" name="Google Shape;183;p23"/>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189" name="Google Shape;189;p24"/>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90" name="Google Shape;190;p24"/>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191" name="Google Shape;191;p24"/>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Transformaciones Generales </a:t>
            </a:r>
            <a:endParaRPr sz="2400">
              <a:solidFill>
                <a:srgbClr val="181F2C"/>
              </a:solidFill>
              <a:latin typeface="Roboto Medium"/>
              <a:ea typeface="Roboto Medium"/>
              <a:cs typeface="Roboto Medium"/>
              <a:sym typeface="Roboto Medium"/>
            </a:endParaRPr>
          </a:p>
        </p:txBody>
      </p:sp>
      <p:graphicFrame>
        <p:nvGraphicFramePr>
          <p:cNvPr id="192" name="Google Shape;192;p24"/>
          <p:cNvGraphicFramePr/>
          <p:nvPr/>
        </p:nvGraphicFramePr>
        <p:xfrm>
          <a:off x="603200" y="942800"/>
          <a:ext cx="3000000" cy="3000000"/>
        </p:xfrm>
        <a:graphic>
          <a:graphicData uri="http://schemas.openxmlformats.org/drawingml/2006/table">
            <a:tbl>
              <a:tblPr>
                <a:noFill/>
                <a:tableStyleId>{0A7547A3-BE6D-4FB4-89A2-79905F700405}</a:tableStyleId>
              </a:tblPr>
              <a:tblGrid>
                <a:gridCol w="1441300"/>
                <a:gridCol w="6191925"/>
              </a:tblGrid>
              <a:tr h="646875">
                <a:tc>
                  <a:txBody>
                    <a:bodyPr/>
                    <a:lstStyle/>
                    <a:p>
                      <a:pPr indent="0" lvl="0" marL="0" rtl="0" algn="l">
                        <a:spcBef>
                          <a:spcPts val="0"/>
                        </a:spcBef>
                        <a:spcAft>
                          <a:spcPts val="0"/>
                        </a:spcAft>
                        <a:buNone/>
                      </a:pPr>
                      <a:r>
                        <a:rPr lang="es"/>
                        <a:t>map(func)</a:t>
                      </a:r>
                      <a:endParaRPr/>
                    </a:p>
                  </a:txBody>
                  <a:tcPr marT="91425" marB="91425" marR="91425" marL="91425"/>
                </a:tc>
                <a:tc>
                  <a:txBody>
                    <a:bodyPr/>
                    <a:lstStyle/>
                    <a:p>
                      <a:pPr indent="0" lvl="0" marL="0" rtl="0" algn="l">
                        <a:spcBef>
                          <a:spcPts val="0"/>
                        </a:spcBef>
                        <a:spcAft>
                          <a:spcPts val="0"/>
                        </a:spcAft>
                        <a:buNone/>
                      </a:pPr>
                      <a:r>
                        <a:rPr lang="es"/>
                        <a:t>Crea un nuevo RDD a partir de otro aplicando una transformación a cada elemento original</a:t>
                      </a:r>
                      <a:endParaRPr/>
                    </a:p>
                  </a:txBody>
                  <a:tcPr marT="91425" marB="91425" marR="91425" marL="91425"/>
                </a:tc>
              </a:tr>
              <a:tr h="646875">
                <a:tc>
                  <a:txBody>
                    <a:bodyPr/>
                    <a:lstStyle/>
                    <a:p>
                      <a:pPr indent="0" lvl="0" marL="0" rtl="0" algn="l">
                        <a:spcBef>
                          <a:spcPts val="0"/>
                        </a:spcBef>
                        <a:spcAft>
                          <a:spcPts val="0"/>
                        </a:spcAft>
                        <a:buNone/>
                      </a:pPr>
                      <a:r>
                        <a:rPr lang="es"/>
                        <a:t>filter(func)</a:t>
                      </a:r>
                      <a:endParaRPr/>
                    </a:p>
                  </a:txBody>
                  <a:tcPr marT="91425" marB="91425" marR="91425" marL="91425"/>
                </a:tc>
                <a:tc>
                  <a:txBody>
                    <a:bodyPr/>
                    <a:lstStyle/>
                    <a:p>
                      <a:pPr indent="0" lvl="0" marL="0" rtl="0" algn="l">
                        <a:spcBef>
                          <a:spcPts val="0"/>
                        </a:spcBef>
                        <a:spcAft>
                          <a:spcPts val="0"/>
                        </a:spcAft>
                        <a:buNone/>
                      </a:pPr>
                      <a:r>
                        <a:rPr lang="es"/>
                        <a:t>Crea un nuevo RDD a partir de otro manteniendo solo los elementos de la lista original que cumplan una condición</a:t>
                      </a:r>
                      <a:endParaRPr/>
                    </a:p>
                  </a:txBody>
                  <a:tcPr marT="91425" marB="91425" marR="91425" marL="91425"/>
                </a:tc>
              </a:tr>
              <a:tr h="646875">
                <a:tc>
                  <a:txBody>
                    <a:bodyPr/>
                    <a:lstStyle/>
                    <a:p>
                      <a:pPr indent="0" lvl="0" marL="0" rtl="0" algn="l">
                        <a:spcBef>
                          <a:spcPts val="0"/>
                        </a:spcBef>
                        <a:spcAft>
                          <a:spcPts val="0"/>
                        </a:spcAft>
                        <a:buNone/>
                      </a:pPr>
                      <a:r>
                        <a:rPr lang="es"/>
                        <a:t>flatMap(func)</a:t>
                      </a:r>
                      <a:endParaRPr/>
                    </a:p>
                  </a:txBody>
                  <a:tcPr marT="91425" marB="91425" marR="91425" marL="91425"/>
                </a:tc>
                <a:tc>
                  <a:txBody>
                    <a:bodyPr/>
                    <a:lstStyle/>
                    <a:p>
                      <a:pPr indent="0" lvl="0" marL="0" rtl="0" algn="l">
                        <a:spcBef>
                          <a:spcPts val="0"/>
                        </a:spcBef>
                        <a:spcAft>
                          <a:spcPts val="0"/>
                        </a:spcAft>
                        <a:buNone/>
                      </a:pPr>
                      <a:r>
                        <a:rPr lang="es"/>
                        <a:t>Como map pero cada elemento original se puede mapear a 0 o varios elementos de salida</a:t>
                      </a:r>
                      <a:endParaRPr/>
                    </a:p>
                  </a:txBody>
                  <a:tcPr marT="91425" marB="91425" marR="91425" marL="91425"/>
                </a:tc>
              </a:tr>
              <a:tr h="420450">
                <a:tc>
                  <a:txBody>
                    <a:bodyPr/>
                    <a:lstStyle/>
                    <a:p>
                      <a:pPr indent="0" lvl="0" marL="0" rtl="0" algn="l">
                        <a:spcBef>
                          <a:spcPts val="0"/>
                        </a:spcBef>
                        <a:spcAft>
                          <a:spcPts val="0"/>
                        </a:spcAft>
                        <a:buNone/>
                      </a:pPr>
                      <a:r>
                        <a:rPr lang="es"/>
                        <a:t>distinct()</a:t>
                      </a:r>
                      <a:endParaRPr/>
                    </a:p>
                  </a:txBody>
                  <a:tcPr marT="91425" marB="91425" marR="91425" marL="91425"/>
                </a:tc>
                <a:tc>
                  <a:txBody>
                    <a:bodyPr/>
                    <a:lstStyle/>
                    <a:p>
                      <a:pPr indent="0" lvl="0" marL="0" rtl="0" algn="l">
                        <a:spcBef>
                          <a:spcPts val="0"/>
                        </a:spcBef>
                        <a:spcAft>
                          <a:spcPts val="0"/>
                        </a:spcAft>
                        <a:buNone/>
                      </a:pPr>
                      <a:r>
                        <a:rPr lang="es"/>
                        <a:t>Crea un nuevo RDD a partir de otro eliminando duplicados</a:t>
                      </a:r>
                      <a:endParaRPr/>
                    </a:p>
                  </a:txBody>
                  <a:tcPr marT="91425" marB="91425" marR="91425" marL="91425"/>
                </a:tc>
              </a:tr>
              <a:tr h="646875">
                <a:tc>
                  <a:txBody>
                    <a:bodyPr/>
                    <a:lstStyle/>
                    <a:p>
                      <a:pPr indent="0" lvl="0" marL="0" rtl="0" algn="l">
                        <a:spcBef>
                          <a:spcPts val="0"/>
                        </a:spcBef>
                        <a:spcAft>
                          <a:spcPts val="0"/>
                        </a:spcAft>
                        <a:buNone/>
                      </a:pPr>
                      <a:r>
                        <a:rPr lang="es"/>
                        <a:t>union(otroRDD)</a:t>
                      </a:r>
                      <a:endParaRPr/>
                    </a:p>
                  </a:txBody>
                  <a:tcPr marT="91425" marB="91425" marR="91425" marL="91425"/>
                </a:tc>
                <a:tc>
                  <a:txBody>
                    <a:bodyPr/>
                    <a:lstStyle/>
                    <a:p>
                      <a:pPr indent="0" lvl="0" marL="0" rtl="0" algn="l">
                        <a:spcBef>
                          <a:spcPts val="0"/>
                        </a:spcBef>
                        <a:spcAft>
                          <a:spcPts val="0"/>
                        </a:spcAft>
                        <a:buNone/>
                      </a:pPr>
                      <a:r>
                        <a:rPr lang="es"/>
                        <a:t>Une dos RDD en uno</a:t>
                      </a:r>
                      <a:endParaRPr/>
                    </a:p>
                  </a:txBody>
                  <a:tcPr marT="91425" marB="91425" marR="91425" marL="91425"/>
                </a:tc>
              </a:tr>
              <a:tr h="873300">
                <a:tc>
                  <a:txBody>
                    <a:bodyPr/>
                    <a:lstStyle/>
                    <a:p>
                      <a:pPr indent="0" lvl="0" marL="0" rtl="0" algn="l">
                        <a:spcBef>
                          <a:spcPts val="0"/>
                        </a:spcBef>
                        <a:spcAft>
                          <a:spcPts val="0"/>
                        </a:spcAft>
                        <a:buNone/>
                      </a:pPr>
                      <a:r>
                        <a:rPr lang="es"/>
                        <a:t>sample()</a:t>
                      </a:r>
                      <a:endParaRPr/>
                    </a:p>
                  </a:txBody>
                  <a:tcPr marT="91425" marB="91425" marR="91425" marL="91425"/>
                </a:tc>
                <a:tc>
                  <a:txBody>
                    <a:bodyPr/>
                    <a:lstStyle/>
                    <a:p>
                      <a:pPr indent="0" lvl="0" marL="0" rtl="0" algn="l">
                        <a:spcBef>
                          <a:spcPts val="0"/>
                        </a:spcBef>
                        <a:spcAft>
                          <a:spcPts val="0"/>
                        </a:spcAft>
                        <a:buNone/>
                      </a:pPr>
                      <a:r>
                        <a:rPr lang="es"/>
                        <a:t>Obtiene un RDD con una muestra obtenida con reemplazamiento (o sin) a partir de otro RDD.</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idx="1" type="body"/>
          </p:nvPr>
        </p:nvSpPr>
        <p:spPr>
          <a:xfrm>
            <a:off x="558275" y="1304600"/>
            <a:ext cx="4730100" cy="32430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Aplica una transformación a cada elemento del RDD original</a:t>
            </a:r>
            <a:endParaRPr sz="1150"/>
          </a:p>
          <a:p>
            <a:pPr indent="0" lvl="0" marL="4572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La función que se pasa a map debe:</a:t>
            </a:r>
            <a:endParaRPr sz="1150"/>
          </a:p>
          <a:p>
            <a:pPr indent="-301625" lvl="1" marL="914400" rtl="0" algn="l">
              <a:lnSpc>
                <a:spcPct val="115000"/>
              </a:lnSpc>
              <a:spcBef>
                <a:spcPts val="0"/>
              </a:spcBef>
              <a:spcAft>
                <a:spcPts val="0"/>
              </a:spcAft>
              <a:buSzPts val="1150"/>
              <a:buChar char="○"/>
            </a:pPr>
            <a:r>
              <a:rPr lang="es" sz="1150"/>
              <a:t>Recibir un único parámetro, que serán elementos individuales del rdd de partida</a:t>
            </a:r>
            <a:endParaRPr sz="1150"/>
          </a:p>
          <a:p>
            <a:pPr indent="-301625" lvl="1" marL="914400" rtl="0" algn="l">
              <a:lnSpc>
                <a:spcPct val="115000"/>
              </a:lnSpc>
              <a:spcBef>
                <a:spcPts val="0"/>
              </a:spcBef>
              <a:spcAft>
                <a:spcPts val="0"/>
              </a:spcAft>
              <a:buSzPts val="1150"/>
              <a:buChar char="○"/>
            </a:pPr>
            <a:r>
              <a:rPr lang="es" sz="1150"/>
              <a:t>Devolver el elemento transformado</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Crea nuevos RDD’s (son inmutables)</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rdd=sc.parallelize(list(1,2,3,4,5))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times2 = rdd.map(_*2) scala&gt; times2.collect() </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result: Array[Int] = Array(2, 4, 6, 8, 10)</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198" name="Google Shape;198;p25"/>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199" name="Google Shape;199;p25"/>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00" name="Google Shape;200;p25"/>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Map</a:t>
            </a:r>
            <a:endParaRPr sz="2400">
              <a:solidFill>
                <a:srgbClr val="181F2C"/>
              </a:solidFill>
              <a:latin typeface="Roboto Medium"/>
              <a:ea typeface="Roboto Medium"/>
              <a:cs typeface="Roboto Medium"/>
              <a:sym typeface="Roboto Medium"/>
            </a:endParaRPr>
          </a:p>
        </p:txBody>
      </p:sp>
      <p:pic>
        <p:nvPicPr>
          <p:cNvPr id="201" name="Google Shape;201;p25"/>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1" type="body"/>
          </p:nvPr>
        </p:nvSpPr>
        <p:spPr>
          <a:xfrm>
            <a:off x="558275" y="1304600"/>
            <a:ext cx="4730100" cy="31203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Filtra un RDD manteniendo solo los elementos que cumplan una condición</a:t>
            </a:r>
            <a:endParaRPr sz="1150"/>
          </a:p>
          <a:p>
            <a:pPr indent="0" lvl="0" marL="4572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La función que se pasa a filter debe:</a:t>
            </a:r>
            <a:endParaRPr sz="1150"/>
          </a:p>
          <a:p>
            <a:pPr indent="-301625" lvl="1" marL="914400" rtl="0" algn="l">
              <a:lnSpc>
                <a:spcPct val="115000"/>
              </a:lnSpc>
              <a:spcBef>
                <a:spcPts val="0"/>
              </a:spcBef>
              <a:spcAft>
                <a:spcPts val="0"/>
              </a:spcAft>
              <a:buSzPts val="1150"/>
              <a:buChar char="○"/>
            </a:pPr>
            <a:r>
              <a:rPr lang="es" sz="1150"/>
              <a:t>Recibir un único parámetro, que serán elementos individuales del rdd de partida</a:t>
            </a:r>
            <a:endParaRPr sz="1150"/>
          </a:p>
          <a:p>
            <a:pPr indent="-301625" lvl="1" marL="914400" rtl="0" algn="l">
              <a:lnSpc>
                <a:spcPct val="115000"/>
              </a:lnSpc>
              <a:spcBef>
                <a:spcPts val="0"/>
              </a:spcBef>
              <a:spcAft>
                <a:spcPts val="0"/>
              </a:spcAft>
              <a:buSzPts val="1150"/>
              <a:buChar char="○"/>
            </a:pPr>
            <a:r>
              <a:rPr lang="es" sz="1150"/>
              <a:t>Devolver True o False para indicar si el elemento pasa o no el filtro</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rdd_filter = sc.parallelize(List("dd", "yui","jk","kk"))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filtered = rdd_filter.filter(_.contains("k"))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filtered.collect() </a:t>
            </a:r>
            <a:endParaRPr sz="850">
              <a:solidFill>
                <a:schemeClr val="dk2"/>
              </a:solidFill>
            </a:endParaRPr>
          </a:p>
          <a:p>
            <a:pPr indent="-282575" lvl="2" marL="1371600" rtl="0" algn="l">
              <a:lnSpc>
                <a:spcPct val="115000"/>
              </a:lnSpc>
              <a:spcBef>
                <a:spcPts val="0"/>
              </a:spcBef>
              <a:spcAft>
                <a:spcPts val="0"/>
              </a:spcAft>
              <a:buClr>
                <a:schemeClr val="dk2"/>
              </a:buClr>
              <a:buSzPts val="850"/>
              <a:buChar char="■"/>
            </a:pPr>
            <a:r>
              <a:rPr b="1" lang="es" sz="850">
                <a:solidFill>
                  <a:schemeClr val="dk2"/>
                </a:solidFill>
              </a:rPr>
              <a:t>Array[String] = Array(jk, kk)</a:t>
            </a:r>
            <a:endParaRPr sz="850">
              <a:solidFill>
                <a:schemeClr val="dk2"/>
              </a:solidFill>
            </a:endParaRPr>
          </a:p>
          <a:p>
            <a:pPr indent="0" lvl="0" marL="1371600" rtl="0" algn="l">
              <a:lnSpc>
                <a:spcPct val="115000"/>
              </a:lnSpc>
              <a:spcBef>
                <a:spcPts val="0"/>
              </a:spcBef>
              <a:spcAft>
                <a:spcPts val="0"/>
              </a:spcAft>
              <a:buNone/>
            </a:pPr>
            <a:r>
              <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07" name="Google Shape;207;p26"/>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08" name="Google Shape;208;p26"/>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09" name="Google Shape;209;p26"/>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Filter</a:t>
            </a:r>
            <a:endParaRPr sz="2400">
              <a:solidFill>
                <a:srgbClr val="181F2C"/>
              </a:solidFill>
              <a:latin typeface="Roboto Medium"/>
              <a:ea typeface="Roboto Medium"/>
              <a:cs typeface="Roboto Medium"/>
              <a:sym typeface="Roboto Medium"/>
            </a:endParaRPr>
          </a:p>
        </p:txBody>
      </p:sp>
      <p:pic>
        <p:nvPicPr>
          <p:cNvPr id="210" name="Google Shape;210;p26"/>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Cómo</a:t>
            </a:r>
            <a:r>
              <a:rPr lang="es" sz="1150"/>
              <a:t> map pero cada elemento puede crear cero o más elementos</a:t>
            </a:r>
            <a:endParaRPr sz="1150"/>
          </a:p>
          <a:p>
            <a:pPr indent="0" lvl="0" marL="4572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Primero aplana las listas y luego ejecuta el map</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rdd_flat=sc.parallelize(List("Spark is awesome","It is fun"))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result_flat=rdd_flat.flatMap(str=&gt;str.split(" "))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result_flat.collect() </a:t>
            </a:r>
            <a:endParaRPr sz="850">
              <a:solidFill>
                <a:schemeClr val="dk2"/>
              </a:solidFill>
            </a:endParaRPr>
          </a:p>
          <a:p>
            <a:pPr indent="-282575" lvl="2" marL="1371600" rtl="0" algn="l">
              <a:lnSpc>
                <a:spcPct val="115000"/>
              </a:lnSpc>
              <a:spcBef>
                <a:spcPts val="0"/>
              </a:spcBef>
              <a:spcAft>
                <a:spcPts val="0"/>
              </a:spcAft>
              <a:buClr>
                <a:schemeClr val="dk2"/>
              </a:buClr>
              <a:buSzPts val="850"/>
              <a:buChar char="■"/>
            </a:pPr>
            <a:r>
              <a:rPr lang="es" sz="850">
                <a:solidFill>
                  <a:schemeClr val="dk2"/>
                </a:solidFill>
              </a:rPr>
              <a:t>result: Array[String] = Array(Spark, is, awesome, It, is, fun)</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16" name="Google Shape;216;p27"/>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17" name="Google Shape;217;p27"/>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18" name="Google Shape;218;p27"/>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flatMap</a:t>
            </a:r>
            <a:endParaRPr sz="2400">
              <a:solidFill>
                <a:srgbClr val="181F2C"/>
              </a:solidFill>
              <a:latin typeface="Roboto Medium"/>
              <a:ea typeface="Roboto Medium"/>
              <a:cs typeface="Roboto Medium"/>
              <a:sym typeface="Roboto Medium"/>
            </a:endParaRPr>
          </a:p>
        </p:txBody>
      </p:sp>
      <p:pic>
        <p:nvPicPr>
          <p:cNvPr id="219" name="Google Shape;219;p27"/>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Crea un nuevo RDD eliminando duplicados</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rdd_distinct =sc.parallelize(List(1,2,1,3,2))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a:t>
            </a:r>
            <a:r>
              <a:rPr lang="es" sz="850">
                <a:solidFill>
                  <a:schemeClr val="dk2"/>
                </a:solidFill>
              </a:rPr>
              <a:t>val result_distict = rdd_distinct.distinct()</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a:t>
            </a:r>
            <a:r>
              <a:rPr lang="es" sz="850"/>
              <a:t>result_distict.collect()</a:t>
            </a:r>
            <a:endParaRPr sz="850"/>
          </a:p>
          <a:p>
            <a:pPr indent="-282575" lvl="1" marL="914400" rtl="0" algn="l">
              <a:lnSpc>
                <a:spcPct val="115000"/>
              </a:lnSpc>
              <a:spcBef>
                <a:spcPts val="0"/>
              </a:spcBef>
              <a:spcAft>
                <a:spcPts val="0"/>
              </a:spcAft>
              <a:buClr>
                <a:schemeClr val="dk2"/>
              </a:buClr>
              <a:buSzPts val="850"/>
              <a:buChar char="○"/>
            </a:pPr>
            <a:r>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Array[Int] = Array(2, 1, 3)</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25" name="Google Shape;225;p28"/>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26" name="Google Shape;226;p28"/>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27" name="Google Shape;227;p28"/>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distinct</a:t>
            </a:r>
            <a:endParaRPr sz="2400">
              <a:solidFill>
                <a:srgbClr val="181F2C"/>
              </a:solidFill>
              <a:latin typeface="Roboto Medium"/>
              <a:ea typeface="Roboto Medium"/>
              <a:cs typeface="Roboto Medium"/>
              <a:sym typeface="Roboto Medium"/>
            </a:endParaRPr>
          </a:p>
        </p:txBody>
      </p:sp>
      <p:pic>
        <p:nvPicPr>
          <p:cNvPr id="228" name="Google Shape;228;p28"/>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Une dos RDDs en uno</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457200" rtl="0" algn="l">
              <a:lnSpc>
                <a:spcPct val="115000"/>
              </a:lnSpc>
              <a:spcBef>
                <a:spcPts val="0"/>
              </a:spcBef>
              <a:spcAft>
                <a:spcPts val="0"/>
              </a:spcAft>
              <a:buNone/>
            </a:pPr>
            <a:r>
              <a:t/>
            </a:r>
            <a:endParaRPr sz="1150"/>
          </a:p>
          <a:p>
            <a:pPr indent="-279400" lvl="1" marL="914400" rtl="0" algn="l">
              <a:lnSpc>
                <a:spcPct val="115000"/>
              </a:lnSpc>
              <a:spcBef>
                <a:spcPts val="0"/>
              </a:spcBef>
              <a:spcAft>
                <a:spcPts val="0"/>
              </a:spcAft>
              <a:buClr>
                <a:schemeClr val="dk2"/>
              </a:buClr>
              <a:buSzPts val="800"/>
              <a:buChar char="○"/>
            </a:pPr>
            <a:r>
              <a:rPr lang="es" sz="800">
                <a:solidFill>
                  <a:schemeClr val="dk2"/>
                </a:solidFill>
              </a:rPr>
              <a:t>scala&gt; </a:t>
            </a:r>
            <a:r>
              <a:rPr lang="es" sz="800"/>
              <a:t>val pares = sc.parallelize(List(2,4,6,8,10))</a:t>
            </a:r>
            <a:endParaRPr sz="800"/>
          </a:p>
          <a:p>
            <a:pPr indent="-279400" lvl="1" marL="914400" rtl="0" algn="l">
              <a:lnSpc>
                <a:spcPct val="115000"/>
              </a:lnSpc>
              <a:spcBef>
                <a:spcPts val="0"/>
              </a:spcBef>
              <a:spcAft>
                <a:spcPts val="0"/>
              </a:spcAft>
              <a:buClr>
                <a:schemeClr val="dk2"/>
              </a:buClr>
              <a:buSzPts val="800"/>
              <a:buChar char="○"/>
            </a:pPr>
            <a:r>
              <a:rPr lang="es" sz="800">
                <a:solidFill>
                  <a:schemeClr val="dk2"/>
                </a:solidFill>
              </a:rPr>
              <a:t>scala&gt; </a:t>
            </a:r>
            <a:r>
              <a:rPr lang="es" sz="800"/>
              <a:t>val impares = sc.parallelize(List(1,3,5,7,9))</a:t>
            </a:r>
            <a:endParaRPr sz="800"/>
          </a:p>
          <a:p>
            <a:pPr indent="-279400" lvl="1" marL="914400" rtl="0" algn="l">
              <a:lnSpc>
                <a:spcPct val="115000"/>
              </a:lnSpc>
              <a:spcBef>
                <a:spcPts val="0"/>
              </a:spcBef>
              <a:spcAft>
                <a:spcPts val="0"/>
              </a:spcAft>
              <a:buClr>
                <a:schemeClr val="dk2"/>
              </a:buClr>
              <a:buSzPts val="800"/>
              <a:buChar char="○"/>
            </a:pPr>
            <a:r>
              <a:rPr lang="es" sz="800">
                <a:solidFill>
                  <a:schemeClr val="dk2"/>
                </a:solidFill>
              </a:rPr>
              <a:t>scala&gt; </a:t>
            </a:r>
            <a:r>
              <a:rPr lang="es" sz="800"/>
              <a:t>val numeros = pares.union(impares)</a:t>
            </a:r>
            <a:endParaRPr sz="800"/>
          </a:p>
          <a:p>
            <a:pPr indent="-279400" lvl="1" marL="914400" rtl="0" algn="l">
              <a:lnSpc>
                <a:spcPct val="115000"/>
              </a:lnSpc>
              <a:spcBef>
                <a:spcPts val="0"/>
              </a:spcBef>
              <a:spcAft>
                <a:spcPts val="0"/>
              </a:spcAft>
              <a:buClr>
                <a:schemeClr val="dk2"/>
              </a:buClr>
              <a:buSzPts val="800"/>
              <a:buChar char="○"/>
            </a:pPr>
            <a:r>
              <a:rPr lang="es" sz="800">
                <a:solidFill>
                  <a:schemeClr val="dk2"/>
                </a:solidFill>
              </a:rPr>
              <a:t>scala&gt; </a:t>
            </a:r>
            <a:r>
              <a:rPr lang="es" sz="800"/>
              <a:t>numeros.collect()</a:t>
            </a:r>
            <a:endParaRPr sz="800"/>
          </a:p>
          <a:p>
            <a:pPr indent="-282575" lvl="1" marL="914400" rtl="0" algn="l">
              <a:lnSpc>
                <a:spcPct val="115000"/>
              </a:lnSpc>
              <a:spcBef>
                <a:spcPts val="0"/>
              </a:spcBef>
              <a:spcAft>
                <a:spcPts val="0"/>
              </a:spcAft>
              <a:buClr>
                <a:schemeClr val="dk2"/>
              </a:buClr>
              <a:buSzPts val="850"/>
              <a:buChar char="○"/>
            </a:pPr>
            <a:r>
              <a:rPr b="1" lang="es" sz="850">
                <a:solidFill>
                  <a:srgbClr val="2FB41D"/>
                </a:solidFill>
              </a:rPr>
              <a:t>Array[Int]</a:t>
            </a:r>
            <a:r>
              <a:rPr lang="es" sz="850"/>
              <a:t> = Array(2, 4, 6, 8, 10, 1, 3, 5, 7, 9)</a:t>
            </a:r>
            <a:endParaRPr sz="850"/>
          </a:p>
          <a:p>
            <a:pPr indent="0" lvl="0" marL="9144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34" name="Google Shape;234;p29"/>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35" name="Google Shape;235;p29"/>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36" name="Google Shape;236;p29"/>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union</a:t>
            </a:r>
            <a:endParaRPr sz="2400">
              <a:solidFill>
                <a:srgbClr val="181F2C"/>
              </a:solidFill>
              <a:latin typeface="Roboto Medium"/>
              <a:ea typeface="Roboto Medium"/>
              <a:cs typeface="Roboto Medium"/>
              <a:sym typeface="Roboto Medium"/>
            </a:endParaRPr>
          </a:p>
        </p:txBody>
      </p:sp>
      <p:pic>
        <p:nvPicPr>
          <p:cNvPr id="237" name="Google Shape;237;p29"/>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43" name="Google Shape;243;p30"/>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44" name="Google Shape;244;p30"/>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45" name="Google Shape;245;p30"/>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Acciones Básicas</a:t>
            </a:r>
            <a:r>
              <a:rPr lang="es" sz="2400">
                <a:solidFill>
                  <a:schemeClr val="dk2"/>
                </a:solidFill>
                <a:latin typeface="Roboto Medium"/>
                <a:ea typeface="Roboto Medium"/>
                <a:cs typeface="Roboto Medium"/>
                <a:sym typeface="Roboto Medium"/>
              </a:rPr>
              <a:t> </a:t>
            </a:r>
            <a:endParaRPr sz="2400">
              <a:solidFill>
                <a:srgbClr val="181F2C"/>
              </a:solidFill>
              <a:latin typeface="Roboto Medium"/>
              <a:ea typeface="Roboto Medium"/>
              <a:cs typeface="Roboto Medium"/>
              <a:sym typeface="Roboto Medium"/>
            </a:endParaRPr>
          </a:p>
        </p:txBody>
      </p:sp>
      <p:graphicFrame>
        <p:nvGraphicFramePr>
          <p:cNvPr id="246" name="Google Shape;246;p30"/>
          <p:cNvGraphicFramePr/>
          <p:nvPr/>
        </p:nvGraphicFramePr>
        <p:xfrm>
          <a:off x="603200" y="942800"/>
          <a:ext cx="3000000" cy="3000000"/>
        </p:xfrm>
        <a:graphic>
          <a:graphicData uri="http://schemas.openxmlformats.org/drawingml/2006/table">
            <a:tbl>
              <a:tblPr>
                <a:noFill/>
                <a:tableStyleId>{0A7547A3-BE6D-4FB4-89A2-79905F700405}</a:tableStyleId>
              </a:tblPr>
              <a:tblGrid>
                <a:gridCol w="2271150"/>
                <a:gridCol w="5362075"/>
              </a:tblGrid>
              <a:tr h="646875">
                <a:tc>
                  <a:txBody>
                    <a:bodyPr/>
                    <a:lstStyle/>
                    <a:p>
                      <a:pPr indent="0" lvl="0" marL="0" rtl="0" algn="l">
                        <a:spcBef>
                          <a:spcPts val="0"/>
                        </a:spcBef>
                        <a:spcAft>
                          <a:spcPts val="0"/>
                        </a:spcAft>
                        <a:buNone/>
                      </a:pPr>
                      <a:r>
                        <a:rPr lang="es"/>
                        <a:t>count</a:t>
                      </a:r>
                      <a:r>
                        <a:rPr lang="es"/>
                        <a:t>()</a:t>
                      </a:r>
                      <a:endParaRPr/>
                    </a:p>
                  </a:txBody>
                  <a:tcPr marT="91425" marB="91425" marR="91425" marL="91425"/>
                </a:tc>
                <a:tc>
                  <a:txBody>
                    <a:bodyPr/>
                    <a:lstStyle/>
                    <a:p>
                      <a:pPr indent="0" lvl="0" marL="0" rtl="0" algn="l">
                        <a:spcBef>
                          <a:spcPts val="0"/>
                        </a:spcBef>
                        <a:spcAft>
                          <a:spcPts val="0"/>
                        </a:spcAft>
                        <a:buNone/>
                      </a:pPr>
                      <a:r>
                        <a:rPr lang="es"/>
                        <a:t>Devuelve el número de elementos del RDD</a:t>
                      </a:r>
                      <a:endParaRPr/>
                    </a:p>
                  </a:txBody>
                  <a:tcPr marT="91425" marB="91425" marR="91425" marL="91425"/>
                </a:tc>
              </a:tr>
              <a:tr h="646875">
                <a:tc>
                  <a:txBody>
                    <a:bodyPr/>
                    <a:lstStyle/>
                    <a:p>
                      <a:pPr indent="0" lvl="0" marL="0" rtl="0" algn="l">
                        <a:spcBef>
                          <a:spcPts val="0"/>
                        </a:spcBef>
                        <a:spcAft>
                          <a:spcPts val="0"/>
                        </a:spcAft>
                        <a:buNone/>
                      </a:pPr>
                      <a:r>
                        <a:rPr lang="es"/>
                        <a:t>reduce</a:t>
                      </a:r>
                      <a:r>
                        <a:rPr lang="es"/>
                        <a:t>(func)</a:t>
                      </a:r>
                      <a:endParaRPr/>
                    </a:p>
                  </a:txBody>
                  <a:tcPr marT="91425" marB="91425" marR="91425" marL="91425"/>
                </a:tc>
                <a:tc>
                  <a:txBody>
                    <a:bodyPr/>
                    <a:lstStyle/>
                    <a:p>
                      <a:pPr indent="0" lvl="0" marL="0" rtl="0" algn="l">
                        <a:spcBef>
                          <a:spcPts val="0"/>
                        </a:spcBef>
                        <a:spcAft>
                          <a:spcPts val="0"/>
                        </a:spcAft>
                        <a:buNone/>
                      </a:pPr>
                      <a:r>
                        <a:rPr lang="es"/>
                        <a:t>Agrega los elementos del RDD usando func</a:t>
                      </a:r>
                      <a:endParaRPr/>
                    </a:p>
                  </a:txBody>
                  <a:tcPr marT="91425" marB="91425" marR="91425" marL="91425"/>
                </a:tc>
              </a:tr>
              <a:tr h="646875">
                <a:tc>
                  <a:txBody>
                    <a:bodyPr/>
                    <a:lstStyle/>
                    <a:p>
                      <a:pPr indent="0" lvl="0" marL="0" rtl="0" algn="l">
                        <a:spcBef>
                          <a:spcPts val="0"/>
                        </a:spcBef>
                        <a:spcAft>
                          <a:spcPts val="0"/>
                        </a:spcAft>
                        <a:buNone/>
                      </a:pPr>
                      <a:r>
                        <a:rPr lang="es"/>
                        <a:t>take</a:t>
                      </a:r>
                      <a:r>
                        <a:rPr lang="es"/>
                        <a:t>(n)</a:t>
                      </a:r>
                      <a:endParaRPr/>
                    </a:p>
                  </a:txBody>
                  <a:tcPr marT="91425" marB="91425" marR="91425" marL="91425"/>
                </a:tc>
                <a:tc>
                  <a:txBody>
                    <a:bodyPr/>
                    <a:lstStyle/>
                    <a:p>
                      <a:pPr indent="0" lvl="0" marL="0" rtl="0" algn="l">
                        <a:spcBef>
                          <a:spcPts val="0"/>
                        </a:spcBef>
                        <a:spcAft>
                          <a:spcPts val="0"/>
                        </a:spcAft>
                        <a:buNone/>
                      </a:pPr>
                      <a:r>
                        <a:rPr lang="es"/>
                        <a:t>Devuelve una lista con los primeros n elementos del RDD</a:t>
                      </a:r>
                      <a:endParaRPr/>
                    </a:p>
                  </a:txBody>
                  <a:tcPr marT="91425" marB="91425" marR="91425" marL="91425"/>
                </a:tc>
              </a:tr>
              <a:tr h="420450">
                <a:tc>
                  <a:txBody>
                    <a:bodyPr/>
                    <a:lstStyle/>
                    <a:p>
                      <a:pPr indent="0" lvl="0" marL="0" rtl="0" algn="l">
                        <a:spcBef>
                          <a:spcPts val="0"/>
                        </a:spcBef>
                        <a:spcAft>
                          <a:spcPts val="0"/>
                        </a:spcAft>
                        <a:buNone/>
                      </a:pPr>
                      <a:r>
                        <a:rPr lang="es"/>
                        <a:t>collect()</a:t>
                      </a:r>
                      <a:endParaRPr/>
                    </a:p>
                  </a:txBody>
                  <a:tcPr marT="91425" marB="91425" marR="91425" marL="91425"/>
                </a:tc>
                <a:tc>
                  <a:txBody>
                    <a:bodyPr/>
                    <a:lstStyle/>
                    <a:p>
                      <a:pPr indent="0" lvl="0" marL="0" rtl="0" algn="l">
                        <a:spcBef>
                          <a:spcPts val="0"/>
                        </a:spcBef>
                        <a:spcAft>
                          <a:spcPts val="0"/>
                        </a:spcAft>
                        <a:buNone/>
                      </a:pPr>
                      <a:r>
                        <a:rPr lang="es"/>
                        <a:t>Devuelve una lista con todos los elementos del RDD</a:t>
                      </a:r>
                      <a:endParaRPr/>
                    </a:p>
                  </a:txBody>
                  <a:tcPr marT="91425" marB="91425" marR="91425" marL="91425"/>
                </a:tc>
              </a:tr>
              <a:tr h="873300">
                <a:tc>
                  <a:txBody>
                    <a:bodyPr/>
                    <a:lstStyle/>
                    <a:p>
                      <a:pPr indent="0" lvl="0" marL="0" rtl="0" algn="l">
                        <a:spcBef>
                          <a:spcPts val="0"/>
                        </a:spcBef>
                        <a:spcAft>
                          <a:spcPts val="0"/>
                        </a:spcAft>
                        <a:buNone/>
                      </a:pPr>
                      <a:r>
                        <a:rPr lang="es"/>
                        <a:t>takeOrdered(n[,key=func])</a:t>
                      </a:r>
                      <a:endParaRPr/>
                    </a:p>
                  </a:txBody>
                  <a:tcPr marT="91425" marB="91425" marR="91425" marL="91425"/>
                </a:tc>
                <a:tc>
                  <a:txBody>
                    <a:bodyPr/>
                    <a:lstStyle/>
                    <a:p>
                      <a:pPr indent="0" lvl="0" marL="0" rtl="0" algn="l">
                        <a:spcBef>
                          <a:spcPts val="0"/>
                        </a:spcBef>
                        <a:spcAft>
                          <a:spcPts val="0"/>
                        </a:spcAft>
                        <a:buNone/>
                      </a:pPr>
                      <a:r>
                        <a:rPr lang="es"/>
                        <a:t>Devuelve n elementos en orden ascendente. Opcionalmente se puede especificar la clave de ordenación</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Devuelve el número de elementos del RDD</a:t>
            </a:r>
            <a:endParaRPr sz="1150"/>
          </a:p>
          <a:p>
            <a:pPr indent="0" lvl="0" marL="0" rtl="0" algn="l">
              <a:lnSpc>
                <a:spcPct val="115000"/>
              </a:lnSpc>
              <a:spcBef>
                <a:spcPts val="0"/>
              </a:spcBef>
              <a:spcAft>
                <a:spcPts val="0"/>
              </a:spcAft>
              <a:buNone/>
            </a:pPr>
            <a:r>
              <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rdd = sc.parallelize(list(‘A’,’B’,’c’))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rdd.count()</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914400" rtl="0" algn="l">
              <a:lnSpc>
                <a:spcPct val="115000"/>
              </a:lnSpc>
              <a:spcBef>
                <a:spcPts val="0"/>
              </a:spcBef>
              <a:spcAft>
                <a:spcPts val="0"/>
              </a:spcAft>
              <a:buNone/>
            </a:pPr>
            <a:r>
              <a:rPr lang="es" sz="850">
                <a:solidFill>
                  <a:schemeClr val="dk2"/>
                </a:solidFill>
              </a:rPr>
              <a:t>result:</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long = 3</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52" name="Google Shape;252;p31"/>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53" name="Google Shape;253;p31"/>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54" name="Google Shape;254;p31"/>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count</a:t>
            </a:r>
            <a:endParaRPr sz="2400">
              <a:solidFill>
                <a:srgbClr val="181F2C"/>
              </a:solidFill>
              <a:latin typeface="Roboto Medium"/>
              <a:ea typeface="Roboto Medium"/>
              <a:cs typeface="Roboto Medium"/>
              <a:sym typeface="Roboto Medium"/>
            </a:endParaRPr>
          </a:p>
        </p:txBody>
      </p:sp>
      <p:pic>
        <p:nvPicPr>
          <p:cNvPr id="255" name="Google Shape;255;p31"/>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Agrega todos los elementos del RDD por pares hasta obtener un único valor</a:t>
            </a:r>
            <a:endParaRPr sz="1150"/>
          </a:p>
          <a:p>
            <a:pPr indent="0" lvl="0" marL="0" rtl="0" algn="l">
              <a:lnSpc>
                <a:spcPct val="115000"/>
              </a:lnSpc>
              <a:spcBef>
                <a:spcPts val="0"/>
              </a:spcBef>
              <a:spcAft>
                <a:spcPts val="0"/>
              </a:spcAft>
              <a:buNone/>
            </a:pPr>
            <a:r>
              <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rdd = sc.parallelize(list(1,2,3,4)) scala&gt; rdd.reduce(_+_)</a:t>
            </a:r>
            <a:endParaRPr sz="850">
              <a:solidFill>
                <a:schemeClr val="dk2"/>
              </a:solidFill>
            </a:endParaRPr>
          </a:p>
          <a:p>
            <a:pPr indent="0" lvl="0" marL="914400" rtl="0" algn="l">
              <a:lnSpc>
                <a:spcPct val="115000"/>
              </a:lnSpc>
              <a:spcBef>
                <a:spcPts val="0"/>
              </a:spcBef>
              <a:spcAft>
                <a:spcPts val="0"/>
              </a:spcAft>
              <a:buNone/>
            </a:pPr>
            <a:r>
              <a:rPr lang="es" sz="850">
                <a:solidFill>
                  <a:schemeClr val="dk2"/>
                </a:solidFill>
              </a:rPr>
              <a:t>result:</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Int = 10</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61" name="Google Shape;261;p32"/>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62" name="Google Shape;262;p32"/>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63" name="Google Shape;263;p32"/>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reduce</a:t>
            </a:r>
            <a:endParaRPr sz="2400">
              <a:solidFill>
                <a:srgbClr val="181F2C"/>
              </a:solidFill>
              <a:latin typeface="Roboto Medium"/>
              <a:ea typeface="Roboto Medium"/>
              <a:cs typeface="Roboto Medium"/>
              <a:sym typeface="Roboto Medium"/>
            </a:endParaRPr>
          </a:p>
        </p:txBody>
      </p:sp>
      <p:pic>
        <p:nvPicPr>
          <p:cNvPr id="264" name="Google Shape;264;p32"/>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4543"/>
        </a:solidFill>
      </p:bgPr>
    </p:bg>
    <p:spTree>
      <p:nvGrpSpPr>
        <p:cNvPr id="31" name="Shape 31"/>
        <p:cNvGrpSpPr/>
        <p:nvPr/>
      </p:nvGrpSpPr>
      <p:grpSpPr>
        <a:xfrm>
          <a:off x="0" y="0"/>
          <a:ext cx="0" cy="0"/>
          <a:chOff x="0" y="0"/>
          <a:chExt cx="0" cy="0"/>
        </a:xfrm>
      </p:grpSpPr>
      <p:sp>
        <p:nvSpPr>
          <p:cNvPr id="32" name="Google Shape;32;p6"/>
          <p:cNvSpPr txBox="1"/>
          <p:nvPr/>
        </p:nvSpPr>
        <p:spPr>
          <a:xfrm>
            <a:off x="1146256" y="2768875"/>
            <a:ext cx="7503300" cy="4194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None/>
            </a:pPr>
            <a:r>
              <a:rPr lang="es" sz="4000">
                <a:solidFill>
                  <a:srgbClr val="FFFFFF"/>
                </a:solidFill>
                <a:latin typeface="Roboto Medium"/>
                <a:ea typeface="Roboto Medium"/>
                <a:cs typeface="Roboto Medium"/>
                <a:sym typeface="Roboto Medium"/>
              </a:rPr>
              <a:t>Introducción a Apache Spark.</a:t>
            </a:r>
            <a:endParaRPr sz="4000">
              <a:solidFill>
                <a:srgbClr val="FF5109"/>
              </a:solidFill>
              <a:latin typeface="Roboto Medium"/>
              <a:ea typeface="Roboto Medium"/>
              <a:cs typeface="Roboto Medium"/>
              <a:sym typeface="Roboto Medium"/>
            </a:endParaRPr>
          </a:p>
        </p:txBody>
      </p:sp>
      <p:sp>
        <p:nvSpPr>
          <p:cNvPr id="33" name="Google Shape;33;p6"/>
          <p:cNvSpPr txBox="1"/>
          <p:nvPr>
            <p:ph type="title"/>
          </p:nvPr>
        </p:nvSpPr>
        <p:spPr>
          <a:xfrm>
            <a:off x="1146250" y="491650"/>
            <a:ext cx="7503300" cy="889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9600">
                <a:solidFill>
                  <a:srgbClr val="FB7876"/>
                </a:solidFill>
                <a:latin typeface="Roboto Medium"/>
                <a:ea typeface="Roboto Medium"/>
                <a:cs typeface="Roboto Medium"/>
                <a:sym typeface="Roboto Medium"/>
              </a:rPr>
              <a:t>02.</a:t>
            </a:r>
            <a:endParaRPr sz="9600">
              <a:solidFill>
                <a:srgbClr val="FB7876"/>
              </a:solidFill>
            </a:endParaRPr>
          </a:p>
        </p:txBody>
      </p:sp>
      <p:sp>
        <p:nvSpPr>
          <p:cNvPr id="34" name="Google Shape;34;p6"/>
          <p:cNvSpPr txBox="1"/>
          <p:nvPr/>
        </p:nvSpPr>
        <p:spPr>
          <a:xfrm>
            <a:off x="1146250" y="2439125"/>
            <a:ext cx="4261500" cy="2097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None/>
            </a:pPr>
            <a:r>
              <a:rPr lang="es" sz="700">
                <a:solidFill>
                  <a:schemeClr val="lt1"/>
                </a:solidFill>
                <a:latin typeface="Roboto"/>
                <a:ea typeface="Roboto"/>
                <a:cs typeface="Roboto"/>
                <a:sym typeface="Roboto"/>
              </a:rPr>
              <a:t>Título presentación proyecto.</a:t>
            </a:r>
            <a:endParaRPr sz="700">
              <a:solidFill>
                <a:srgbClr val="FFFFFF"/>
              </a:solidFill>
              <a:latin typeface="Roboto"/>
              <a:ea typeface="Roboto"/>
              <a:cs typeface="Roboto"/>
              <a:sym typeface="Roboto"/>
            </a:endParaRPr>
          </a:p>
        </p:txBody>
      </p:sp>
      <p:sp>
        <p:nvSpPr>
          <p:cNvPr id="35" name="Google Shape;35;p6"/>
          <p:cNvSpPr/>
          <p:nvPr/>
        </p:nvSpPr>
        <p:spPr>
          <a:xfrm>
            <a:off x="687575" y="2472209"/>
            <a:ext cx="40200" cy="40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a:off x="768550" y="2472209"/>
            <a:ext cx="40200" cy="40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a:off x="849525" y="2472209"/>
            <a:ext cx="40200" cy="40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Devuelve una lista con los primeros n elementos del RDD</a:t>
            </a:r>
            <a:endParaRPr sz="1150"/>
          </a:p>
          <a:p>
            <a:pPr indent="0" lvl="0" marL="0" rtl="0" algn="l">
              <a:lnSpc>
                <a:spcPct val="115000"/>
              </a:lnSpc>
              <a:spcBef>
                <a:spcPts val="0"/>
              </a:spcBef>
              <a:spcAft>
                <a:spcPts val="0"/>
              </a:spcAft>
              <a:buNone/>
            </a:pPr>
            <a:r>
              <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rdd=sc.parallelize(List(1,2,3,4,5))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println(rdd.take(2))</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[1,2]</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70" name="Google Shape;270;p33"/>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71" name="Google Shape;271;p33"/>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72" name="Google Shape;272;p33"/>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take</a:t>
            </a:r>
            <a:endParaRPr sz="2400">
              <a:solidFill>
                <a:srgbClr val="181F2C"/>
              </a:solidFill>
              <a:latin typeface="Roboto Medium"/>
              <a:ea typeface="Roboto Medium"/>
              <a:cs typeface="Roboto Medium"/>
              <a:sym typeface="Roboto Medium"/>
            </a:endParaRPr>
          </a:p>
        </p:txBody>
      </p:sp>
      <p:pic>
        <p:nvPicPr>
          <p:cNvPr id="273" name="Google Shape;273;p33"/>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Aplica una función de reducción al RDD</a:t>
            </a:r>
            <a:endParaRPr sz="1150"/>
          </a:p>
          <a:p>
            <a:pPr indent="0" lvl="0" marL="0" rtl="0" algn="l">
              <a:lnSpc>
                <a:spcPct val="115000"/>
              </a:lnSpc>
              <a:spcBef>
                <a:spcPts val="0"/>
              </a:spcBef>
              <a:spcAft>
                <a:spcPts val="0"/>
              </a:spcAft>
              <a:buNone/>
            </a:pPr>
            <a:r>
              <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rdd_reduce=sc.parallelize(List(1,2,3,4,5))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resul_reduce = rdd_reduce.reduce(_+_)</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resul_reduce: Int = 15</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79" name="Google Shape;279;p34"/>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80" name="Google Shape;280;p34"/>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81" name="Google Shape;281;p34"/>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collect</a:t>
            </a:r>
            <a:endParaRPr sz="2400">
              <a:solidFill>
                <a:srgbClr val="181F2C"/>
              </a:solidFill>
              <a:latin typeface="Roboto Medium"/>
              <a:ea typeface="Roboto Medium"/>
              <a:cs typeface="Roboto Medium"/>
              <a:sym typeface="Roboto Medium"/>
            </a:endParaRPr>
          </a:p>
        </p:txBody>
      </p:sp>
      <p:pic>
        <p:nvPicPr>
          <p:cNvPr id="282" name="Google Shape;282;p34"/>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También podemos pasar una función para ordenar como creamos</a:t>
            </a:r>
            <a:endParaRPr sz="1150"/>
          </a:p>
          <a:p>
            <a:pPr indent="0" lvl="0" marL="0" rtl="0" algn="l">
              <a:lnSpc>
                <a:spcPct val="115000"/>
              </a:lnSpc>
              <a:spcBef>
                <a:spcPts val="0"/>
              </a:spcBef>
              <a:spcAft>
                <a:spcPts val="0"/>
              </a:spcAft>
              <a:buNone/>
            </a:pPr>
            <a:r>
              <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val data = sc.parallelize(Seq(5, 3, 7, 1, 9, 2, 4, 6, 8))</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t/>
            </a:r>
            <a:endParaRPr sz="850">
              <a:solidFill>
                <a:schemeClr val="dk2"/>
              </a:solidFill>
            </a:endParaRPr>
          </a:p>
          <a:p>
            <a:pPr indent="0" lvl="0" marL="914400" rtl="0" algn="l">
              <a:lnSpc>
                <a:spcPct val="115000"/>
              </a:lnSpc>
              <a:spcBef>
                <a:spcPts val="0"/>
              </a:spcBef>
              <a:spcAft>
                <a:spcPts val="0"/>
              </a:spcAft>
              <a:buNone/>
            </a:pPr>
            <a:r>
              <a:rPr lang="es" sz="850">
                <a:solidFill>
                  <a:schemeClr val="dk2"/>
                </a:solidFill>
              </a:rPr>
              <a:t>// Tomar los primeros 3 elementos en orden ascendente</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val result = data.takeOrdered(3)</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val result = data.takeOrdered(3)(Ordering[Int].reverse) → Inverso</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914400" rtl="0" algn="l">
              <a:lnSpc>
                <a:spcPct val="115000"/>
              </a:lnSpc>
              <a:spcBef>
                <a:spcPts val="0"/>
              </a:spcBef>
              <a:spcAft>
                <a:spcPts val="0"/>
              </a:spcAft>
              <a:buNone/>
            </a:pPr>
            <a:r>
              <a:rPr lang="es" sz="850">
                <a:solidFill>
                  <a:schemeClr val="dk2"/>
                </a:solidFill>
              </a:rPr>
              <a:t> // Imprimir los resultados</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 println("Los primeros 3 elementos en orden ascendente son:")</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88" name="Google Shape;288;p35"/>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89" name="Google Shape;289;p35"/>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90" name="Google Shape;290;p35"/>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a:t>
            </a:r>
            <a:r>
              <a:rPr lang="es" sz="2400">
                <a:solidFill>
                  <a:schemeClr val="dk2"/>
                </a:solidFill>
                <a:latin typeface="Roboto Medium"/>
                <a:ea typeface="Roboto Medium"/>
                <a:cs typeface="Roboto Medium"/>
                <a:sym typeface="Roboto Medium"/>
              </a:rPr>
              <a:t>takeOrdered</a:t>
            </a:r>
            <a:endParaRPr sz="2400">
              <a:solidFill>
                <a:srgbClr val="181F2C"/>
              </a:solidFill>
              <a:latin typeface="Roboto Medium"/>
              <a:ea typeface="Roboto Medium"/>
              <a:cs typeface="Roboto Medium"/>
              <a:sym typeface="Roboto Medium"/>
            </a:endParaRPr>
          </a:p>
        </p:txBody>
      </p:sp>
      <p:pic>
        <p:nvPicPr>
          <p:cNvPr id="291" name="Google Shape;291;p35"/>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Ejecuta una función para cada elemento</a:t>
            </a:r>
            <a:endParaRPr sz="1150"/>
          </a:p>
          <a:p>
            <a:pPr indent="-301625" lvl="0" marL="457200" rtl="0" algn="l">
              <a:lnSpc>
                <a:spcPct val="115000"/>
              </a:lnSpc>
              <a:spcBef>
                <a:spcPts val="0"/>
              </a:spcBef>
              <a:spcAft>
                <a:spcPts val="0"/>
              </a:spcAft>
              <a:buSzPts val="1150"/>
              <a:buChar char="●"/>
            </a:pPr>
            <a:r>
              <a:rPr lang="es" sz="1150"/>
              <a:t>Es una acción, no una transformación por lo que se ejecuta en el momento</a:t>
            </a:r>
            <a:endParaRPr sz="1150"/>
          </a:p>
          <a:p>
            <a:pPr indent="-301625" lvl="0" marL="457200" rtl="0" algn="l">
              <a:lnSpc>
                <a:spcPct val="115000"/>
              </a:lnSpc>
              <a:spcBef>
                <a:spcPts val="0"/>
              </a:spcBef>
              <a:spcAft>
                <a:spcPts val="0"/>
              </a:spcAft>
              <a:buSzPts val="1150"/>
              <a:buChar char="●"/>
            </a:pPr>
            <a:r>
              <a:rPr lang="es" sz="1150"/>
              <a:t>No devuelve ningún RDD</a:t>
            </a:r>
            <a:endParaRPr sz="1150"/>
          </a:p>
          <a:p>
            <a:pPr indent="0" lvl="0" marL="0" rtl="0" algn="l">
              <a:lnSpc>
                <a:spcPct val="115000"/>
              </a:lnSpc>
              <a:spcBef>
                <a:spcPts val="0"/>
              </a:spcBef>
              <a:spcAft>
                <a:spcPts val="0"/>
              </a:spcAft>
              <a:buNone/>
            </a:pPr>
            <a:r>
              <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rdd_reduce=sc.parallelize(List(1,2,3,4,5))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a:t>
            </a:r>
            <a:r>
              <a:rPr lang="es" sz="850">
                <a:solidFill>
                  <a:schemeClr val="dk2"/>
                </a:solidFill>
              </a:rPr>
              <a:t>rdd_reduce.take(2).foreach(x=&gt;println(x))</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297" name="Google Shape;297;p36"/>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298" name="Google Shape;298;p36"/>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299" name="Google Shape;299;p36"/>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forEach</a:t>
            </a:r>
            <a:endParaRPr sz="2400">
              <a:solidFill>
                <a:srgbClr val="181F2C"/>
              </a:solidFill>
              <a:latin typeface="Roboto Medium"/>
              <a:ea typeface="Roboto Medium"/>
              <a:cs typeface="Roboto Medium"/>
              <a:sym typeface="Roboto Medium"/>
            </a:endParaRPr>
          </a:p>
        </p:txBody>
      </p:sp>
      <p:pic>
        <p:nvPicPr>
          <p:cNvPr id="300" name="Google Shape;300;p36"/>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306" name="Google Shape;306;p37"/>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307" name="Google Shape;307;p37"/>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308" name="Google Shape;308;p37"/>
          <p:cNvSpPr txBox="1"/>
          <p:nvPr/>
        </p:nvSpPr>
        <p:spPr>
          <a:xfrm>
            <a:off x="558275" y="597425"/>
            <a:ext cx="5116200" cy="345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Más transformaciones</a:t>
            </a:r>
            <a:endParaRPr sz="2400">
              <a:solidFill>
                <a:srgbClr val="181F2C"/>
              </a:solidFill>
              <a:latin typeface="Roboto Medium"/>
              <a:ea typeface="Roboto Medium"/>
              <a:cs typeface="Roboto Medium"/>
              <a:sym typeface="Roboto Medium"/>
            </a:endParaRPr>
          </a:p>
        </p:txBody>
      </p:sp>
      <p:graphicFrame>
        <p:nvGraphicFramePr>
          <p:cNvPr id="309" name="Google Shape;309;p37"/>
          <p:cNvGraphicFramePr/>
          <p:nvPr/>
        </p:nvGraphicFramePr>
        <p:xfrm>
          <a:off x="603200" y="942800"/>
          <a:ext cx="3000000" cy="3000000"/>
        </p:xfrm>
        <a:graphic>
          <a:graphicData uri="http://schemas.openxmlformats.org/drawingml/2006/table">
            <a:tbl>
              <a:tblPr>
                <a:noFill/>
                <a:tableStyleId>{0A7547A3-BE6D-4FB4-89A2-79905F700405}</a:tableStyleId>
              </a:tblPr>
              <a:tblGrid>
                <a:gridCol w="2271150"/>
                <a:gridCol w="5362075"/>
              </a:tblGrid>
              <a:tr h="646875">
                <a:tc>
                  <a:txBody>
                    <a:bodyPr/>
                    <a:lstStyle/>
                    <a:p>
                      <a:pPr indent="0" lvl="0" marL="0" rtl="0" algn="l">
                        <a:spcBef>
                          <a:spcPts val="0"/>
                        </a:spcBef>
                        <a:spcAft>
                          <a:spcPts val="0"/>
                        </a:spcAft>
                        <a:buNone/>
                      </a:pPr>
                      <a:r>
                        <a:rPr lang="es"/>
                        <a:t>reduceByKey(f)</a:t>
                      </a:r>
                      <a:endParaRPr/>
                    </a:p>
                  </a:txBody>
                  <a:tcPr marT="91425" marB="91425" marR="91425" marL="91425"/>
                </a:tc>
                <a:tc>
                  <a:txBody>
                    <a:bodyPr/>
                    <a:lstStyle/>
                    <a:p>
                      <a:pPr indent="0" lvl="0" marL="0" rtl="0" algn="l">
                        <a:spcBef>
                          <a:spcPts val="0"/>
                        </a:spcBef>
                        <a:spcAft>
                          <a:spcPts val="0"/>
                        </a:spcAft>
                        <a:buNone/>
                      </a:pPr>
                      <a:r>
                        <a:rPr lang="es"/>
                        <a:t>Al llamarlo sobre un RDD de pares clave-valor (K, V), devuelve otro de pares (K, V) donde los valores de cada clave se han agregado usando la función dada.</a:t>
                      </a:r>
                      <a:endParaRPr/>
                    </a:p>
                  </a:txBody>
                  <a:tcPr marT="91425" marB="91425" marR="91425" marL="91425"/>
                </a:tc>
              </a:tr>
              <a:tr h="646875">
                <a:tc>
                  <a:txBody>
                    <a:bodyPr/>
                    <a:lstStyle/>
                    <a:p>
                      <a:pPr indent="0" lvl="0" marL="0" rtl="0" algn="l">
                        <a:spcBef>
                          <a:spcPts val="0"/>
                        </a:spcBef>
                        <a:spcAft>
                          <a:spcPts val="0"/>
                        </a:spcAft>
                        <a:buNone/>
                      </a:pPr>
                      <a:r>
                        <a:rPr lang="es"/>
                        <a:t>groupByKey(f)</a:t>
                      </a:r>
                      <a:endParaRPr/>
                    </a:p>
                  </a:txBody>
                  <a:tcPr marT="91425" marB="91425" marR="91425" marL="91425"/>
                </a:tc>
                <a:tc>
                  <a:txBody>
                    <a:bodyPr/>
                    <a:lstStyle/>
                    <a:p>
                      <a:pPr indent="0" lvl="0" marL="0" rtl="0" algn="l">
                        <a:spcBef>
                          <a:spcPts val="0"/>
                        </a:spcBef>
                        <a:spcAft>
                          <a:spcPts val="0"/>
                        </a:spcAft>
                        <a:buNone/>
                      </a:pPr>
                      <a:r>
                        <a:rPr lang="es"/>
                        <a:t>Al llamarlo sobre un RDD de pares clave-valor (K, V), devuelve otro de pares (K, seq[V]) donde los valores de cada clave se han convertido a una secuencia.</a:t>
                      </a:r>
                      <a:endParaRPr/>
                    </a:p>
                  </a:txBody>
                  <a:tcPr marT="91425" marB="91425" marR="91425" marL="91425"/>
                </a:tc>
              </a:tr>
              <a:tr h="646875">
                <a:tc>
                  <a:txBody>
                    <a:bodyPr/>
                    <a:lstStyle/>
                    <a:p>
                      <a:pPr indent="0" lvl="0" marL="0" rtl="0" algn="l">
                        <a:spcBef>
                          <a:spcPts val="0"/>
                        </a:spcBef>
                        <a:spcAft>
                          <a:spcPts val="0"/>
                        </a:spcAft>
                        <a:buNone/>
                      </a:pPr>
                      <a:r>
                        <a:rPr lang="es"/>
                        <a:t>sortByKey()</a:t>
                      </a:r>
                      <a:endParaRPr/>
                    </a:p>
                  </a:txBody>
                  <a:tcPr marT="91425" marB="91425" marR="91425" marL="91425"/>
                </a:tc>
                <a:tc>
                  <a:txBody>
                    <a:bodyPr/>
                    <a:lstStyle/>
                    <a:p>
                      <a:pPr indent="0" lvl="0" marL="0" rtl="0" algn="l">
                        <a:spcBef>
                          <a:spcPts val="0"/>
                        </a:spcBef>
                        <a:spcAft>
                          <a:spcPts val="0"/>
                        </a:spcAft>
                        <a:buNone/>
                      </a:pPr>
                      <a:r>
                        <a:rPr lang="es"/>
                        <a:t>Ordena un RDD de pares clave-valor (K, V) por clave.</a:t>
                      </a:r>
                      <a:endParaRPr/>
                    </a:p>
                  </a:txBody>
                  <a:tcPr marT="91425" marB="91425" marR="91425" marL="91425"/>
                </a:tc>
              </a:tr>
              <a:tr h="873300">
                <a:tc>
                  <a:txBody>
                    <a:bodyPr/>
                    <a:lstStyle/>
                    <a:p>
                      <a:pPr indent="0" lvl="0" marL="0" rtl="0" algn="l">
                        <a:spcBef>
                          <a:spcPts val="0"/>
                        </a:spcBef>
                        <a:spcAft>
                          <a:spcPts val="0"/>
                        </a:spcAft>
                        <a:buNone/>
                      </a:pPr>
                      <a:r>
                        <a:rPr lang="es"/>
                        <a:t>join(rdd)</a:t>
                      </a:r>
                      <a:endParaRPr/>
                    </a:p>
                  </a:txBody>
                  <a:tcPr marT="91425" marB="91425" marR="91425" marL="91425"/>
                </a:tc>
                <a:tc>
                  <a:txBody>
                    <a:bodyPr/>
                    <a:lstStyle/>
                    <a:p>
                      <a:pPr indent="0" lvl="0" marL="0" rtl="0" algn="l">
                        <a:spcBef>
                          <a:spcPts val="0"/>
                        </a:spcBef>
                        <a:spcAft>
                          <a:spcPts val="0"/>
                        </a:spcAft>
                        <a:buNone/>
                      </a:pPr>
                      <a:r>
                        <a:rPr lang="es"/>
                        <a:t>Hace un join de dos rdd de pares (K, V1) y (K,V2) y devuelve otro RDD con claves (K, (V1, V2))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 Agrega todos los elementos del RDD hasta obtener un único valor por clave</a:t>
            </a:r>
            <a:endParaRPr sz="1150"/>
          </a:p>
          <a:p>
            <a:pPr indent="-301625" lvl="0" marL="457200" rtl="0" algn="l">
              <a:lnSpc>
                <a:spcPct val="115000"/>
              </a:lnSpc>
              <a:spcBef>
                <a:spcPts val="0"/>
              </a:spcBef>
              <a:spcAft>
                <a:spcPts val="0"/>
              </a:spcAft>
              <a:buSzPts val="1150"/>
              <a:buChar char="●"/>
            </a:pPr>
            <a:r>
              <a:rPr lang="es" sz="1150"/>
              <a:t>El resultado sigue siendo una colección, esto en un RDD</a:t>
            </a:r>
            <a:endParaRPr sz="1150"/>
          </a:p>
          <a:p>
            <a:pPr indent="0" lvl="0" marL="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word1=fm.map(word=&gt;(word,1))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wrdCnt=word1.reduceByKey(_+_)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wrdcnt.collect()</a:t>
            </a:r>
            <a:endParaRPr sz="850">
              <a:solidFill>
                <a:schemeClr val="dk2"/>
              </a:solidFill>
            </a:endParaRPr>
          </a:p>
          <a:p>
            <a:pPr indent="0" lvl="0" marL="914400" rtl="0" algn="l">
              <a:lnSpc>
                <a:spcPct val="115000"/>
              </a:lnSpc>
              <a:spcBef>
                <a:spcPts val="0"/>
              </a:spcBef>
              <a:spcAft>
                <a:spcPts val="0"/>
              </a:spcAft>
              <a:buNone/>
            </a:pPr>
            <a:r>
              <a:rPr lang="es" sz="850">
                <a:solidFill>
                  <a:schemeClr val="dk2"/>
                </a:solidFill>
              </a:rPr>
              <a:t>result:</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Array[(String, Int)] = Array((is,2), (It,1), (awesome,1), (Spark,1), (fun,1))</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315" name="Google Shape;315;p38"/>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316" name="Google Shape;316;p38"/>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317" name="Google Shape;317;p38"/>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reduceByKey</a:t>
            </a:r>
            <a:endParaRPr sz="2400">
              <a:solidFill>
                <a:srgbClr val="181F2C"/>
              </a:solidFill>
              <a:latin typeface="Roboto Medium"/>
              <a:ea typeface="Roboto Medium"/>
              <a:cs typeface="Roboto Medium"/>
              <a:sym typeface="Roboto Medium"/>
            </a:endParaRPr>
          </a:p>
        </p:txBody>
      </p:sp>
      <p:pic>
        <p:nvPicPr>
          <p:cNvPr id="318" name="Google Shape;318;p38"/>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Agrupa todos los elementos del RDD para obtener un único valor por clave con valor igual a la secuencia de valores</a:t>
            </a:r>
            <a:endParaRPr sz="1150"/>
          </a:p>
          <a:p>
            <a:pPr indent="-301625" lvl="0" marL="457200" rtl="0" algn="l">
              <a:lnSpc>
                <a:spcPct val="115000"/>
              </a:lnSpc>
              <a:spcBef>
                <a:spcPts val="0"/>
              </a:spcBef>
              <a:spcAft>
                <a:spcPts val="0"/>
              </a:spcAft>
              <a:buSzPts val="1150"/>
              <a:buChar char="●"/>
            </a:pPr>
            <a:r>
              <a:rPr lang="es" sz="1150"/>
              <a:t>El resultado sigue siendo una colección, esto en un RDD</a:t>
            </a:r>
            <a:endParaRPr sz="1150"/>
          </a:p>
          <a:p>
            <a:pPr indent="0" lvl="0" marL="45720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cntWrd = wrdcnt.map{case (word, count) =&gt; (count, word)}</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cntWrd.groupByKey().collect() </a:t>
            </a:r>
            <a:endParaRPr sz="850">
              <a:solidFill>
                <a:schemeClr val="dk2"/>
              </a:solidFill>
            </a:endParaRPr>
          </a:p>
          <a:p>
            <a:pPr indent="0" lvl="0" marL="914400" rtl="0" algn="l">
              <a:lnSpc>
                <a:spcPct val="115000"/>
              </a:lnSpc>
              <a:spcBef>
                <a:spcPts val="0"/>
              </a:spcBef>
              <a:spcAft>
                <a:spcPts val="0"/>
              </a:spcAft>
              <a:buNone/>
            </a:pPr>
            <a:r>
              <a:rPr lang="es" sz="850">
                <a:solidFill>
                  <a:schemeClr val="dk2"/>
                </a:solidFill>
              </a:rPr>
              <a:t>result:</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Array[(Int, Iterable[String])] = Array((1,ArrayBuffer(It, awesome, Spark, fun)), (2,ArrayBuffer(is)))</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324" name="Google Shape;324;p39"/>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325" name="Google Shape;325;p39"/>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326" name="Google Shape;326;p39"/>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groupByKey</a:t>
            </a:r>
            <a:endParaRPr sz="2400">
              <a:solidFill>
                <a:srgbClr val="181F2C"/>
              </a:solidFill>
              <a:latin typeface="Roboto Medium"/>
              <a:ea typeface="Roboto Medium"/>
              <a:cs typeface="Roboto Medium"/>
              <a:sym typeface="Roboto Medium"/>
            </a:endParaRPr>
          </a:p>
        </p:txBody>
      </p:sp>
      <p:pic>
        <p:nvPicPr>
          <p:cNvPr id="327" name="Google Shape;327;p39"/>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Ordena por clave un RDD de pares (K,V)  </a:t>
            </a:r>
            <a:endParaRPr sz="1150"/>
          </a:p>
          <a:p>
            <a:pPr indent="-301625" lvl="0" marL="457200" rtl="0" algn="l">
              <a:lnSpc>
                <a:spcPct val="115000"/>
              </a:lnSpc>
              <a:spcBef>
                <a:spcPts val="0"/>
              </a:spcBef>
              <a:spcAft>
                <a:spcPts val="0"/>
              </a:spcAft>
              <a:buSzPts val="1150"/>
              <a:buChar char="●"/>
            </a:pPr>
            <a:r>
              <a:rPr lang="es" sz="1150"/>
              <a:t>Si le pasas False ordena de forma inversa</a:t>
            </a:r>
            <a:endParaRPr sz="1150"/>
          </a:p>
          <a:p>
            <a:pPr indent="0" lvl="0" marL="0" rtl="0" algn="l">
              <a:lnSpc>
                <a:spcPct val="115000"/>
              </a:lnSpc>
              <a:spcBef>
                <a:spcPts val="0"/>
              </a:spcBef>
              <a:spcAft>
                <a:spcPts val="0"/>
              </a:spcAft>
              <a:buNone/>
            </a:pPr>
            <a:r>
              <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tmp = [('a', 1), ('b', 2), ('1', 3), ('d', 4), ('2', 5)]</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sc.parallelize(tmp).sortByKey().first()</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sc.parallelize(tmp).sortByKey(True, 1).collect()</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sc.parallelize(tmp).sortByKey(True, 2).collect()</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tmp2 = [('Mary', 1), ('had', 2), ('a', 3), ('little', 4), ('lamb', 5)]</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tmp2.extend([('whose', 6), ('fleece', 7), ('was', 8), ('white', 9)])</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sc.parallelize(tmp2).sortByKey(True, 3, keyfunc=lambda k: k.lower()).collect()</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333" name="Google Shape;333;p40"/>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334" name="Google Shape;334;p40"/>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335" name="Google Shape;335;p40"/>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a:t>
            </a:r>
            <a:r>
              <a:rPr lang="es" sz="2400">
                <a:solidFill>
                  <a:schemeClr val="dk2"/>
                </a:solidFill>
                <a:latin typeface="Roboto Medium"/>
                <a:ea typeface="Roboto Medium"/>
                <a:cs typeface="Roboto Medium"/>
                <a:sym typeface="Roboto Medium"/>
              </a:rPr>
              <a:t>sortByKey</a:t>
            </a:r>
            <a:endParaRPr sz="2400">
              <a:solidFill>
                <a:srgbClr val="181F2C"/>
              </a:solidFill>
              <a:latin typeface="Roboto Medium"/>
              <a:ea typeface="Roboto Medium"/>
              <a:cs typeface="Roboto Medium"/>
              <a:sym typeface="Roboto Medium"/>
            </a:endParaRPr>
          </a:p>
        </p:txBody>
      </p:sp>
      <p:pic>
        <p:nvPicPr>
          <p:cNvPr id="336" name="Google Shape;336;p40"/>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Realiza una operación join de dos RDD (K,V) y (K,W) por clave para dar un RDD (K,(V,W))</a:t>
            </a:r>
            <a:endParaRPr sz="1150"/>
          </a:p>
          <a:p>
            <a:pPr indent="-301625" lvl="0" marL="457200" rtl="0" algn="l">
              <a:lnSpc>
                <a:spcPct val="115000"/>
              </a:lnSpc>
              <a:spcBef>
                <a:spcPts val="0"/>
              </a:spcBef>
              <a:spcAft>
                <a:spcPts val="0"/>
              </a:spcAft>
              <a:buSzPts val="1150"/>
              <a:buChar char="●"/>
            </a:pPr>
            <a:r>
              <a:rPr lang="es" sz="1150"/>
              <a:t>El join realiza el producto cartesiano</a:t>
            </a:r>
            <a:endParaRPr sz="1150"/>
          </a:p>
          <a:p>
            <a:pPr indent="0" lvl="0" marL="0" rtl="0" algn="l">
              <a:lnSpc>
                <a:spcPct val="115000"/>
              </a:lnSpc>
              <a:spcBef>
                <a:spcPts val="0"/>
              </a:spcBef>
              <a:spcAft>
                <a:spcPts val="0"/>
              </a:spcAft>
              <a:buNone/>
            </a:pPr>
            <a:r>
              <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Ejemplo:</a:t>
            </a:r>
            <a:endParaRPr sz="1150"/>
          </a:p>
          <a:p>
            <a:pPr indent="0" lvl="0" marL="0" rtl="0" algn="l">
              <a:lnSpc>
                <a:spcPct val="115000"/>
              </a:lnSpc>
              <a:spcBef>
                <a:spcPts val="0"/>
              </a:spcBef>
              <a:spcAft>
                <a:spcPts val="0"/>
              </a:spcAft>
              <a:buNone/>
            </a:pPr>
            <a:r>
              <a:t/>
            </a:r>
            <a:endParaRPr sz="1150"/>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personFruit = sc.parallelize(Seq((“Andy”, “Apple”), (“Bob”, “Banana”), (“charlie”, “cherry”), (“Andy”,”Apricot”)))</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val personSe = sc.parallelize(Seq((“Andy”, “google”), (“Bob”, “Bing”), (“charlie”, “Yahoo”), (“Bob”,”AltaVista”)))</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scala&gt; personFruit.join(personSe).collect()</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result:</a:t>
            </a:r>
            <a:endParaRPr sz="850">
              <a:solidFill>
                <a:schemeClr val="dk2"/>
              </a:solidFill>
            </a:endParaRPr>
          </a:p>
          <a:p>
            <a:pPr indent="-282575" lvl="1" marL="914400" rtl="0" algn="l">
              <a:lnSpc>
                <a:spcPct val="115000"/>
              </a:lnSpc>
              <a:spcBef>
                <a:spcPts val="0"/>
              </a:spcBef>
              <a:spcAft>
                <a:spcPts val="0"/>
              </a:spcAft>
              <a:buClr>
                <a:schemeClr val="dk2"/>
              </a:buClr>
              <a:buSzPts val="850"/>
              <a:buChar char="○"/>
            </a:pPr>
            <a:r>
              <a:rPr lang="es" sz="850">
                <a:solidFill>
                  <a:schemeClr val="dk2"/>
                </a:solidFill>
              </a:rPr>
              <a:t>Array[(String, (String, String))] = Array((Andy,(Apple,google)), (Andy,(Apricot,google)), (charlie,(cherry,Yahoo)), (Bob,(Banana,Bing)), (Bob,(Banana,AltaVista)))</a:t>
            </a:r>
            <a:endParaRPr sz="850">
              <a:solidFill>
                <a:schemeClr val="dk2"/>
              </a:solidFill>
            </a:endParaRPr>
          </a:p>
          <a:p>
            <a:pPr indent="0" lvl="0" marL="914400" rtl="0" algn="l">
              <a:lnSpc>
                <a:spcPct val="115000"/>
              </a:lnSpc>
              <a:spcBef>
                <a:spcPts val="0"/>
              </a:spcBef>
              <a:spcAft>
                <a:spcPts val="0"/>
              </a:spcAft>
              <a:buNone/>
            </a:pPr>
            <a:r>
              <a:t/>
            </a:r>
            <a:endParaRPr sz="850">
              <a:solidFill>
                <a:schemeClr val="dk2"/>
              </a:solidFill>
            </a:endParaRPr>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342" name="Google Shape;342;p41"/>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343" name="Google Shape;343;p41"/>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344" name="Google Shape;344;p41"/>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Transformación - join</a:t>
            </a:r>
            <a:endParaRPr sz="2400">
              <a:solidFill>
                <a:srgbClr val="181F2C"/>
              </a:solidFill>
              <a:latin typeface="Roboto Medium"/>
              <a:ea typeface="Roboto Medium"/>
              <a:cs typeface="Roboto Medium"/>
              <a:sym typeface="Roboto Medium"/>
            </a:endParaRPr>
          </a:p>
        </p:txBody>
      </p:sp>
      <p:pic>
        <p:nvPicPr>
          <p:cNvPr id="345" name="Google Shape;345;p41"/>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4800" lvl="0" marL="457200" rtl="0" algn="l">
              <a:lnSpc>
                <a:spcPct val="115000"/>
              </a:lnSpc>
              <a:spcBef>
                <a:spcPts val="0"/>
              </a:spcBef>
              <a:spcAft>
                <a:spcPts val="0"/>
              </a:spcAft>
              <a:buClr>
                <a:srgbClr val="585858"/>
              </a:buClr>
              <a:buSzPts val="1200"/>
              <a:buFont typeface="Roboto"/>
              <a:buChar char="●"/>
            </a:pPr>
            <a:r>
              <a:rPr lang="es" sz="1150"/>
              <a:t>docker run -it apache/spark /opt/spark/bin/spark-shell</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285750" lvl="1" marL="914400" rtl="0" algn="l">
              <a:lnSpc>
                <a:spcPct val="115000"/>
              </a:lnSpc>
              <a:spcBef>
                <a:spcPts val="0"/>
              </a:spcBef>
              <a:spcAft>
                <a:spcPts val="0"/>
              </a:spcAft>
              <a:buClr>
                <a:srgbClr val="585858"/>
              </a:buClr>
              <a:buSzPts val="900"/>
              <a:buFont typeface="Roboto"/>
              <a:buChar char="○"/>
            </a:pPr>
            <a:r>
              <a:rPr lang="es" sz="850">
                <a:solidFill>
                  <a:srgbClr val="C814C9"/>
                </a:solidFill>
              </a:rPr>
              <a:t>scala&gt; </a:t>
            </a:r>
            <a:r>
              <a:rPr lang="es" sz="850"/>
              <a:t>val rdd1=sc.parallelize(List(1,2,3,4))</a:t>
            </a:r>
            <a:endParaRPr sz="850"/>
          </a:p>
          <a:p>
            <a:pPr indent="-285750" lvl="1" marL="914400" rtl="0" algn="l">
              <a:lnSpc>
                <a:spcPct val="115000"/>
              </a:lnSpc>
              <a:spcBef>
                <a:spcPts val="0"/>
              </a:spcBef>
              <a:spcAft>
                <a:spcPts val="0"/>
              </a:spcAft>
              <a:buClr>
                <a:schemeClr val="lt2"/>
              </a:buClr>
              <a:buSzPts val="900"/>
              <a:buFont typeface="Roboto"/>
              <a:buChar char="○"/>
            </a:pPr>
            <a:r>
              <a:rPr lang="es" sz="850">
                <a:solidFill>
                  <a:srgbClr val="C814C9"/>
                </a:solidFill>
              </a:rPr>
              <a:t>scala&gt; </a:t>
            </a:r>
            <a:r>
              <a:rPr lang="es" sz="850"/>
              <a:t>val rdd2=sc.parallelize(List(5,6,7,2))</a:t>
            </a:r>
            <a:endParaRPr sz="850"/>
          </a:p>
          <a:p>
            <a:pPr indent="-285750" lvl="1" marL="914400" rtl="0" algn="l">
              <a:lnSpc>
                <a:spcPct val="115000"/>
              </a:lnSpc>
              <a:spcBef>
                <a:spcPts val="0"/>
              </a:spcBef>
              <a:spcAft>
                <a:spcPts val="0"/>
              </a:spcAft>
              <a:buClr>
                <a:srgbClr val="585858"/>
              </a:buClr>
              <a:buSzPts val="900"/>
              <a:buFont typeface="Roboto"/>
              <a:buChar char="○"/>
            </a:pPr>
            <a:r>
              <a:rPr lang="es" sz="850">
                <a:solidFill>
                  <a:srgbClr val="C814C9"/>
                </a:solidFill>
              </a:rPr>
              <a:t>scala&gt; </a:t>
            </a:r>
            <a:r>
              <a:rPr lang="es" sz="850"/>
              <a:t>rdd1.union(rdd2).collect()</a:t>
            </a:r>
            <a:endParaRPr sz="850"/>
          </a:p>
          <a:p>
            <a:pPr indent="0" lvl="0" marL="0" rtl="0" algn="l">
              <a:lnSpc>
                <a:spcPct val="115000"/>
              </a:lnSpc>
              <a:spcBef>
                <a:spcPts val="0"/>
              </a:spcBef>
              <a:spcAft>
                <a:spcPts val="0"/>
              </a:spcAft>
              <a:buNone/>
            </a:pPr>
            <a:r>
              <a:t/>
            </a:r>
            <a:endParaRPr sz="850"/>
          </a:p>
          <a:p>
            <a:pPr indent="-282575" lvl="1" marL="914400" rtl="0" algn="l">
              <a:lnSpc>
                <a:spcPct val="115000"/>
              </a:lnSpc>
              <a:spcBef>
                <a:spcPts val="0"/>
              </a:spcBef>
              <a:spcAft>
                <a:spcPts val="0"/>
              </a:spcAft>
              <a:buSzPts val="850"/>
              <a:buChar char="○"/>
            </a:pPr>
            <a:r>
              <a:rPr lang="es" sz="850"/>
              <a:t>Array[Int] = Array(1, 2, 3, 4, 5, 6, 7, 2)</a:t>
            </a:r>
            <a:endParaRPr sz="850"/>
          </a:p>
          <a:p>
            <a:pPr indent="0" lvl="0" marL="0" rtl="0" algn="l">
              <a:lnSpc>
                <a:spcPct val="150000"/>
              </a:lnSpc>
              <a:spcBef>
                <a:spcPts val="0"/>
              </a:spcBef>
              <a:spcAft>
                <a:spcPts val="0"/>
              </a:spcAft>
              <a:buNone/>
            </a:pPr>
            <a:r>
              <a:t/>
            </a:r>
            <a:endParaRPr sz="850">
              <a:solidFill>
                <a:srgbClr val="C814C9"/>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351" name="Google Shape;351;p42"/>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352" name="Google Shape;352;p42"/>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353" name="Google Shape;353;p42"/>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Instalación Docker</a:t>
            </a:r>
            <a:endParaRPr sz="2400">
              <a:solidFill>
                <a:srgbClr val="181F2C"/>
              </a:solidFill>
              <a:latin typeface="Roboto Medium"/>
              <a:ea typeface="Roboto Medium"/>
              <a:cs typeface="Roboto Medium"/>
              <a:sym typeface="Roboto Medium"/>
            </a:endParaRPr>
          </a:p>
        </p:txBody>
      </p:sp>
      <p:pic>
        <p:nvPicPr>
          <p:cNvPr id="354" name="Google Shape;354;p42"/>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7"/>
          <p:cNvSpPr txBox="1"/>
          <p:nvPr>
            <p:ph idx="1" type="body"/>
          </p:nvPr>
        </p:nvSpPr>
        <p:spPr>
          <a:xfrm>
            <a:off x="558275" y="1580400"/>
            <a:ext cx="4302900" cy="2794500"/>
          </a:xfrm>
          <a:prstGeom prst="rect">
            <a:avLst/>
          </a:prstGeom>
          <a:noFill/>
          <a:ln>
            <a:noFill/>
          </a:ln>
        </p:spPr>
        <p:txBody>
          <a:bodyPr anchorCtr="0" anchor="t" bIns="0" lIns="0" spcFirstLastPara="1" rIns="0" wrap="square" tIns="0">
            <a:noAutofit/>
          </a:bodyPr>
          <a:lstStyle/>
          <a:p>
            <a:pPr indent="-285750" lvl="0" marL="457200" marR="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Spark es una plataforma de computación para </a:t>
            </a:r>
            <a:r>
              <a:rPr lang="es" sz="900">
                <a:solidFill>
                  <a:srgbClr val="585858"/>
                </a:solidFill>
                <a:latin typeface="Roboto"/>
                <a:ea typeface="Roboto"/>
                <a:cs typeface="Roboto"/>
                <a:sym typeface="Roboto"/>
              </a:rPr>
              <a:t>clusters</a:t>
            </a:r>
            <a:endParaRPr sz="900">
              <a:solidFill>
                <a:srgbClr val="585858"/>
              </a:solidFill>
              <a:latin typeface="Roboto"/>
              <a:ea typeface="Roboto"/>
              <a:cs typeface="Roboto"/>
              <a:sym typeface="Roboto"/>
            </a:endParaRPr>
          </a:p>
          <a:p>
            <a:pPr indent="-285750" lvl="0" marL="457200" marR="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 Es de propósito general.</a:t>
            </a:r>
            <a:endParaRPr sz="900">
              <a:solidFill>
                <a:srgbClr val="585858"/>
              </a:solidFill>
              <a:latin typeface="Roboto"/>
              <a:ea typeface="Roboto"/>
              <a:cs typeface="Roboto"/>
              <a:sym typeface="Roboto"/>
            </a:endParaRPr>
          </a:p>
          <a:p>
            <a:pPr indent="-285750" lvl="0" marL="457200" marR="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 Desarrollo simplificado</a:t>
            </a:r>
            <a:endParaRPr sz="900">
              <a:solidFill>
                <a:srgbClr val="585858"/>
              </a:solidFill>
              <a:latin typeface="Roboto"/>
              <a:ea typeface="Roboto"/>
              <a:cs typeface="Roboto"/>
              <a:sym typeface="Roboto"/>
            </a:endParaRPr>
          </a:p>
          <a:p>
            <a:pPr indent="-285750" lvl="0" marL="457200" marR="0" rtl="0" algn="l">
              <a:lnSpc>
                <a:spcPct val="150000"/>
              </a:lnSpc>
              <a:spcBef>
                <a:spcPts val="0"/>
              </a:spcBef>
              <a:spcAft>
                <a:spcPts val="0"/>
              </a:spcAft>
              <a:buClr>
                <a:srgbClr val="585858"/>
              </a:buClr>
              <a:buSzPts val="900"/>
              <a:buFont typeface="Roboto"/>
              <a:buChar char="●"/>
            </a:pPr>
            <a:r>
              <a:rPr b="1" lang="es" sz="900">
                <a:solidFill>
                  <a:srgbClr val="585858"/>
                </a:solidFill>
                <a:latin typeface="Roboto"/>
                <a:ea typeface="Roboto"/>
                <a:cs typeface="Roboto"/>
                <a:sym typeface="Roboto"/>
              </a:rPr>
              <a:t> Trabaja en memoria</a:t>
            </a:r>
            <a:endParaRPr b="1" sz="900">
              <a:solidFill>
                <a:srgbClr val="585858"/>
              </a:solidFill>
              <a:latin typeface="Roboto"/>
              <a:ea typeface="Roboto"/>
              <a:cs typeface="Roboto"/>
              <a:sym typeface="Roboto"/>
            </a:endParaRPr>
          </a:p>
          <a:p>
            <a:pPr indent="-285750" lvl="0" marL="457200" marR="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 Rápido</a:t>
            </a:r>
            <a:endParaRPr sz="900">
              <a:solidFill>
                <a:srgbClr val="585858"/>
              </a:solidFill>
              <a:latin typeface="Roboto"/>
              <a:ea typeface="Roboto"/>
              <a:cs typeface="Roboto"/>
              <a:sym typeface="Roboto"/>
            </a:endParaRPr>
          </a:p>
          <a:p>
            <a:pPr indent="-285750" lvl="0" marL="457200" marR="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 Permite trabajo interactivo, streaming…</a:t>
            </a:r>
            <a:endParaRPr sz="900">
              <a:solidFill>
                <a:srgbClr val="585858"/>
              </a:solidFill>
              <a:latin typeface="Roboto"/>
              <a:ea typeface="Roboto"/>
              <a:cs typeface="Roboto"/>
              <a:sym typeface="Roboto"/>
            </a:endParaRPr>
          </a:p>
        </p:txBody>
      </p:sp>
      <p:cxnSp>
        <p:nvCxnSpPr>
          <p:cNvPr id="43" name="Google Shape;43;p7"/>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4" name="Google Shape;44;p7"/>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5" name="Google Shape;45;p7"/>
          <p:cNvSpPr txBox="1"/>
          <p:nvPr/>
        </p:nvSpPr>
        <p:spPr>
          <a:xfrm>
            <a:off x="558275" y="597425"/>
            <a:ext cx="40137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¿Qué es Apache Spark?.</a:t>
            </a:r>
            <a:endParaRPr sz="2400">
              <a:solidFill>
                <a:srgbClr val="181F2C"/>
              </a:solidFill>
              <a:latin typeface="Roboto Medium"/>
              <a:ea typeface="Roboto Medium"/>
              <a:cs typeface="Roboto Medium"/>
              <a:sym typeface="Roboto Medium"/>
            </a:endParaRPr>
          </a:p>
        </p:txBody>
      </p:sp>
      <p:pic>
        <p:nvPicPr>
          <p:cNvPr descr="Apache Spark - Wikipedia, la enciclopedia libre" id="46" name="Google Shape;46;p7"/>
          <p:cNvPicPr preferRelativeResize="0"/>
          <p:nvPr/>
        </p:nvPicPr>
        <p:blipFill>
          <a:blip r:embed="rId3">
            <a:alphaModFix/>
          </a:blip>
          <a:stretch>
            <a:fillRect/>
          </a:stretch>
        </p:blipFill>
        <p:spPr>
          <a:xfrm>
            <a:off x="5944575" y="1580400"/>
            <a:ext cx="2747200" cy="1426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4800" lvl="0" marL="457200" rtl="0" algn="l">
              <a:lnSpc>
                <a:spcPct val="115000"/>
              </a:lnSpc>
              <a:spcBef>
                <a:spcPts val="0"/>
              </a:spcBef>
              <a:spcAft>
                <a:spcPts val="0"/>
              </a:spcAft>
              <a:buClr>
                <a:srgbClr val="585858"/>
              </a:buClr>
              <a:buSzPts val="1200"/>
              <a:buFont typeface="Roboto"/>
              <a:buChar char="●"/>
            </a:pPr>
            <a:r>
              <a:rPr lang="es" sz="1150" u="sng">
                <a:solidFill>
                  <a:schemeClr val="hlink"/>
                </a:solidFill>
                <a:hlinkClick r:id="rId3"/>
              </a:rPr>
              <a:t>https://community.cloud.databricks.com/</a:t>
            </a:r>
            <a:endParaRPr sz="1150"/>
          </a:p>
          <a:p>
            <a:pPr indent="0" lvl="0" marL="45720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rgbClr val="C814C9"/>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360" name="Google Shape;360;p43"/>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361" name="Google Shape;361;p43"/>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362" name="Google Shape;362;p43"/>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Otra Opción - Databricks</a:t>
            </a:r>
            <a:endParaRPr sz="2400">
              <a:solidFill>
                <a:srgbClr val="181F2C"/>
              </a:solidFill>
              <a:latin typeface="Roboto Medium"/>
              <a:ea typeface="Roboto Medium"/>
              <a:cs typeface="Roboto Medium"/>
              <a:sym typeface="Roboto Medium"/>
            </a:endParaRPr>
          </a:p>
        </p:txBody>
      </p:sp>
      <p:pic>
        <p:nvPicPr>
          <p:cNvPr id="363" name="Google Shape;363;p43"/>
          <p:cNvPicPr preferRelativeResize="0"/>
          <p:nvPr/>
        </p:nvPicPr>
        <p:blipFill>
          <a:blip r:embed="rId4">
            <a:alphaModFix/>
          </a:blip>
          <a:stretch>
            <a:fillRect/>
          </a:stretch>
        </p:blipFill>
        <p:spPr>
          <a:xfrm>
            <a:off x="2018601" y="1595177"/>
            <a:ext cx="6989798" cy="3037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idx="1" type="body"/>
          </p:nvPr>
        </p:nvSpPr>
        <p:spPr>
          <a:xfrm>
            <a:off x="660925" y="1076500"/>
            <a:ext cx="6900300" cy="3485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s" sz="1150"/>
              <a:t>Fundada por los creadores de Apache Spark.</a:t>
            </a:r>
            <a:endParaRPr sz="1150"/>
          </a:p>
          <a:p>
            <a:pPr indent="0" lvl="0" marL="0" rtl="0" algn="l">
              <a:lnSpc>
                <a:spcPct val="115000"/>
              </a:lnSpc>
              <a:spcBef>
                <a:spcPts val="0"/>
              </a:spcBef>
              <a:spcAft>
                <a:spcPts val="0"/>
              </a:spcAft>
              <a:buNone/>
            </a:pPr>
            <a:r>
              <a:rPr lang="es" sz="1150"/>
              <a:t>La plataforma de Databricks proporciona un entorno unificado para la preparación de datos, el análisis y la colaboración entre equipos de datos y ciencia de datos.</a:t>
            </a:r>
            <a:endParaRPr sz="1150"/>
          </a:p>
          <a:p>
            <a:pPr indent="0" lvl="0" marL="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Apache Spark Optimizado: Ofrece una </a:t>
            </a:r>
            <a:r>
              <a:rPr b="1" lang="es" sz="1150"/>
              <a:t>implementación optimizada</a:t>
            </a:r>
            <a:r>
              <a:rPr lang="es" sz="1150"/>
              <a:t> de Apache Spark en la nube, lo que permite un procesamiento de datos más rápido y eficiente.</a:t>
            </a:r>
            <a:endParaRPr sz="1150"/>
          </a:p>
          <a:p>
            <a:pPr indent="-301625" lvl="0" marL="457200" rtl="0" algn="l">
              <a:lnSpc>
                <a:spcPct val="115000"/>
              </a:lnSpc>
              <a:spcBef>
                <a:spcPts val="0"/>
              </a:spcBef>
              <a:spcAft>
                <a:spcPts val="0"/>
              </a:spcAft>
              <a:buSzPts val="1150"/>
              <a:buChar char="●"/>
            </a:pPr>
            <a:r>
              <a:rPr b="1" lang="es" sz="1150"/>
              <a:t>Entorno de Trabajo Colaborativo</a:t>
            </a:r>
            <a:r>
              <a:rPr lang="es" sz="1150"/>
              <a:t>: Facilita la colaboración entre equipos al proporcionar un entorno de trabajo unificado donde los usuarios pueden escribir y ejecutar código, visualizar datos y compartir resultados.</a:t>
            </a:r>
            <a:endParaRPr sz="1150"/>
          </a:p>
          <a:p>
            <a:pPr indent="-301625" lvl="0" marL="457200" rtl="0" algn="l">
              <a:lnSpc>
                <a:spcPct val="115000"/>
              </a:lnSpc>
              <a:spcBef>
                <a:spcPts val="0"/>
              </a:spcBef>
              <a:spcAft>
                <a:spcPts val="0"/>
              </a:spcAft>
              <a:buSzPts val="1150"/>
              <a:buChar char="●"/>
            </a:pPr>
            <a:r>
              <a:rPr b="1" lang="es" sz="1150"/>
              <a:t>Preparación de Datos</a:t>
            </a:r>
            <a:r>
              <a:rPr lang="es" sz="1150"/>
              <a:t>: Ofrece herramientas para la limpieza, transformación y preparación de datos, lo que facilita el proceso de análisis de datos.</a:t>
            </a:r>
            <a:endParaRPr sz="1150"/>
          </a:p>
          <a:p>
            <a:pPr indent="-301625" lvl="0" marL="457200" rtl="0" algn="l">
              <a:lnSpc>
                <a:spcPct val="115000"/>
              </a:lnSpc>
              <a:spcBef>
                <a:spcPts val="0"/>
              </a:spcBef>
              <a:spcAft>
                <a:spcPts val="0"/>
              </a:spcAft>
              <a:buSzPts val="1150"/>
              <a:buChar char="●"/>
            </a:pPr>
            <a:r>
              <a:rPr b="1" lang="es" sz="1150"/>
              <a:t>Machine Learning</a:t>
            </a:r>
            <a:r>
              <a:rPr lang="es" sz="1150"/>
              <a:t>: modelos de machine learning utilizando bibliotecas populares como MLlib y TensorFlow.</a:t>
            </a:r>
            <a:endParaRPr sz="1150"/>
          </a:p>
          <a:p>
            <a:pPr indent="-301625" lvl="0" marL="457200" rtl="0" algn="l">
              <a:lnSpc>
                <a:spcPct val="115000"/>
              </a:lnSpc>
              <a:spcBef>
                <a:spcPts val="0"/>
              </a:spcBef>
              <a:spcAft>
                <a:spcPts val="0"/>
              </a:spcAft>
              <a:buSzPts val="1150"/>
              <a:buChar char="●"/>
            </a:pPr>
            <a:r>
              <a:rPr b="1" lang="es" sz="1150"/>
              <a:t>Integraciones</a:t>
            </a:r>
            <a:r>
              <a:rPr lang="es" sz="1150"/>
              <a:t>: </a:t>
            </a:r>
            <a:endParaRPr sz="1150"/>
          </a:p>
          <a:p>
            <a:pPr indent="-301625" lvl="1" marL="914400" rtl="0" algn="l">
              <a:lnSpc>
                <a:spcPct val="115000"/>
              </a:lnSpc>
              <a:spcBef>
                <a:spcPts val="0"/>
              </a:spcBef>
              <a:spcAft>
                <a:spcPts val="0"/>
              </a:spcAft>
              <a:buSzPts val="1150"/>
              <a:buChar char="○"/>
            </a:pPr>
            <a:r>
              <a:rPr lang="es" sz="1150"/>
              <a:t>AWS S3</a:t>
            </a:r>
            <a:endParaRPr sz="1150"/>
          </a:p>
          <a:p>
            <a:pPr indent="-301625" lvl="1" marL="914400" rtl="0" algn="l">
              <a:lnSpc>
                <a:spcPct val="115000"/>
              </a:lnSpc>
              <a:spcBef>
                <a:spcPts val="0"/>
              </a:spcBef>
              <a:spcAft>
                <a:spcPts val="0"/>
              </a:spcAft>
              <a:buSzPts val="1150"/>
              <a:buChar char="○"/>
            </a:pPr>
            <a:r>
              <a:rPr lang="es" sz="1150"/>
              <a:t>Azure Blob Storage</a:t>
            </a:r>
            <a:endParaRPr sz="1150"/>
          </a:p>
          <a:p>
            <a:pPr indent="-301625" lvl="1" marL="914400" rtl="0" algn="l">
              <a:lnSpc>
                <a:spcPct val="115000"/>
              </a:lnSpc>
              <a:spcBef>
                <a:spcPts val="0"/>
              </a:spcBef>
              <a:spcAft>
                <a:spcPts val="0"/>
              </a:spcAft>
              <a:buSzPts val="1150"/>
              <a:buChar char="○"/>
            </a:pPr>
            <a:r>
              <a:rPr lang="es" sz="1150"/>
              <a:t>Delta Lake.</a:t>
            </a:r>
            <a:endParaRPr sz="1150"/>
          </a:p>
          <a:p>
            <a:pPr indent="0" lvl="0" marL="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rgbClr val="C814C9"/>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369" name="Google Shape;369;p44"/>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370" name="Google Shape;370;p44"/>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371" name="Google Shape;371;p44"/>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Databricks</a:t>
            </a:r>
            <a:endParaRPr sz="2400">
              <a:solidFill>
                <a:srgbClr val="181F2C"/>
              </a:solidFill>
              <a:latin typeface="Roboto Medium"/>
              <a:ea typeface="Roboto Medium"/>
              <a:cs typeface="Roboto Medium"/>
              <a:sym typeface="Roboto Medium"/>
            </a:endParaRPr>
          </a:p>
        </p:txBody>
      </p:sp>
      <p:pic>
        <p:nvPicPr>
          <p:cNvPr descr="Databricks - Wikipedia, la enciclopedia libre" id="372" name="Google Shape;372;p44"/>
          <p:cNvPicPr preferRelativeResize="0"/>
          <p:nvPr/>
        </p:nvPicPr>
        <p:blipFill>
          <a:blip r:embed="rId3">
            <a:alphaModFix/>
          </a:blip>
          <a:stretch>
            <a:fillRect/>
          </a:stretch>
        </p:blipFill>
        <p:spPr>
          <a:xfrm>
            <a:off x="6907000" y="0"/>
            <a:ext cx="2237000" cy="1176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idx="1" type="body"/>
          </p:nvPr>
        </p:nvSpPr>
        <p:spPr>
          <a:xfrm>
            <a:off x="660925" y="1076500"/>
            <a:ext cx="6900300" cy="34854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Tienen una licencia de 15 días para poder probar el producto</a:t>
            </a:r>
            <a:endParaRPr sz="1150"/>
          </a:p>
          <a:p>
            <a:pPr indent="-301625" lvl="0" marL="457200" rtl="0" algn="l">
              <a:lnSpc>
                <a:spcPct val="115000"/>
              </a:lnSpc>
              <a:spcBef>
                <a:spcPts val="0"/>
              </a:spcBef>
              <a:spcAft>
                <a:spcPts val="0"/>
              </a:spcAft>
              <a:buSzPts val="1150"/>
              <a:buChar char="●"/>
            </a:pPr>
            <a:r>
              <a:rPr lang="es" sz="1150"/>
              <a:t>Tenemos que crear un servidor para poder ejecutar nuestros Notebooks</a:t>
            </a:r>
            <a:endParaRPr sz="1150"/>
          </a:p>
          <a:p>
            <a:pPr indent="-301625" lvl="0" marL="457200" rtl="0" algn="l">
              <a:lnSpc>
                <a:spcPct val="115000"/>
              </a:lnSpc>
              <a:spcBef>
                <a:spcPts val="0"/>
              </a:spcBef>
              <a:spcAft>
                <a:spcPts val="0"/>
              </a:spcAft>
              <a:buSzPts val="1150"/>
              <a:buChar char="●"/>
            </a:pPr>
            <a:r>
              <a:rPr lang="es" sz="1150" u="sng">
                <a:solidFill>
                  <a:schemeClr val="hlink"/>
                </a:solidFill>
                <a:hlinkClick r:id="rId3"/>
              </a:rPr>
              <a:t>https://community.cloud.databricks.com/login.html</a:t>
            </a:r>
            <a:endParaRPr sz="1150"/>
          </a:p>
          <a:p>
            <a:pPr indent="-301625" lvl="0" marL="457200" rtl="0" algn="l">
              <a:lnSpc>
                <a:spcPct val="115000"/>
              </a:lnSpc>
              <a:spcBef>
                <a:spcPts val="0"/>
              </a:spcBef>
              <a:spcAft>
                <a:spcPts val="0"/>
              </a:spcAft>
              <a:buSzPts val="1150"/>
              <a:buChar char="●"/>
            </a:pPr>
            <a:r>
              <a:t/>
            </a:r>
            <a:endParaRPr sz="1150"/>
          </a:p>
          <a:p>
            <a:pPr indent="0" lvl="0" marL="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rgbClr val="C814C9"/>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378" name="Google Shape;378;p45"/>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379" name="Google Shape;379;p45"/>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380" name="Google Shape;380;p45"/>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Databricks</a:t>
            </a:r>
            <a:endParaRPr sz="2400">
              <a:solidFill>
                <a:srgbClr val="181F2C"/>
              </a:solidFill>
              <a:latin typeface="Roboto Medium"/>
              <a:ea typeface="Roboto Medium"/>
              <a:cs typeface="Roboto Medium"/>
              <a:sym typeface="Roboto Medium"/>
            </a:endParaRPr>
          </a:p>
        </p:txBody>
      </p:sp>
      <p:pic>
        <p:nvPicPr>
          <p:cNvPr descr="Databricks - Wikipedia, la enciclopedia libre" id="381" name="Google Shape;381;p45"/>
          <p:cNvPicPr preferRelativeResize="0"/>
          <p:nvPr/>
        </p:nvPicPr>
        <p:blipFill>
          <a:blip r:embed="rId4">
            <a:alphaModFix/>
          </a:blip>
          <a:stretch>
            <a:fillRect/>
          </a:stretch>
        </p:blipFill>
        <p:spPr>
          <a:xfrm>
            <a:off x="6336775" y="1983638"/>
            <a:ext cx="2237000" cy="1176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4543"/>
        </a:solidFill>
      </p:bgPr>
    </p:bg>
    <p:spTree>
      <p:nvGrpSpPr>
        <p:cNvPr id="385" name="Shape 385"/>
        <p:cNvGrpSpPr/>
        <p:nvPr/>
      </p:nvGrpSpPr>
      <p:grpSpPr>
        <a:xfrm>
          <a:off x="0" y="0"/>
          <a:ext cx="0" cy="0"/>
          <a:chOff x="0" y="0"/>
          <a:chExt cx="0" cy="0"/>
        </a:xfrm>
      </p:grpSpPr>
      <p:sp>
        <p:nvSpPr>
          <p:cNvPr id="386" name="Google Shape;386;p46"/>
          <p:cNvSpPr txBox="1"/>
          <p:nvPr/>
        </p:nvSpPr>
        <p:spPr>
          <a:xfrm>
            <a:off x="1146256" y="2768875"/>
            <a:ext cx="7503300" cy="4194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None/>
            </a:pPr>
            <a:r>
              <a:rPr lang="es" sz="4000">
                <a:solidFill>
                  <a:srgbClr val="FFFFFF"/>
                </a:solidFill>
                <a:latin typeface="Roboto Medium"/>
                <a:ea typeface="Roboto Medium"/>
                <a:cs typeface="Roboto Medium"/>
                <a:sym typeface="Roboto Medium"/>
              </a:rPr>
              <a:t>Scala</a:t>
            </a:r>
            <a:r>
              <a:rPr lang="es" sz="4000">
                <a:solidFill>
                  <a:srgbClr val="FFFFFF"/>
                </a:solidFill>
                <a:latin typeface="Roboto Medium"/>
                <a:ea typeface="Roboto Medium"/>
                <a:cs typeface="Roboto Medium"/>
                <a:sym typeface="Roboto Medium"/>
              </a:rPr>
              <a:t>.</a:t>
            </a:r>
            <a:endParaRPr sz="4000">
              <a:solidFill>
                <a:srgbClr val="FF5109"/>
              </a:solidFill>
              <a:latin typeface="Roboto Medium"/>
              <a:ea typeface="Roboto Medium"/>
              <a:cs typeface="Roboto Medium"/>
              <a:sym typeface="Roboto Medium"/>
            </a:endParaRPr>
          </a:p>
        </p:txBody>
      </p:sp>
      <p:sp>
        <p:nvSpPr>
          <p:cNvPr id="387" name="Google Shape;387;p46"/>
          <p:cNvSpPr txBox="1"/>
          <p:nvPr>
            <p:ph type="title"/>
          </p:nvPr>
        </p:nvSpPr>
        <p:spPr>
          <a:xfrm>
            <a:off x="1146250" y="491650"/>
            <a:ext cx="7503300" cy="889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9600">
                <a:solidFill>
                  <a:srgbClr val="FB7876"/>
                </a:solidFill>
                <a:latin typeface="Roboto Medium"/>
                <a:ea typeface="Roboto Medium"/>
                <a:cs typeface="Roboto Medium"/>
                <a:sym typeface="Roboto Medium"/>
              </a:rPr>
              <a:t>02.</a:t>
            </a:r>
            <a:endParaRPr sz="9600">
              <a:solidFill>
                <a:srgbClr val="FB7876"/>
              </a:solidFill>
            </a:endParaRPr>
          </a:p>
        </p:txBody>
      </p:sp>
      <p:sp>
        <p:nvSpPr>
          <p:cNvPr id="388" name="Google Shape;388;p46"/>
          <p:cNvSpPr txBox="1"/>
          <p:nvPr/>
        </p:nvSpPr>
        <p:spPr>
          <a:xfrm>
            <a:off x="1146250" y="2439125"/>
            <a:ext cx="4261500" cy="2097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None/>
            </a:pPr>
            <a:r>
              <a:rPr lang="es" sz="700">
                <a:solidFill>
                  <a:schemeClr val="lt1"/>
                </a:solidFill>
                <a:latin typeface="Roboto"/>
                <a:ea typeface="Roboto"/>
                <a:cs typeface="Roboto"/>
                <a:sym typeface="Roboto"/>
              </a:rPr>
              <a:t>Título presentación proyecto.</a:t>
            </a:r>
            <a:endParaRPr sz="700">
              <a:solidFill>
                <a:srgbClr val="FFFFFF"/>
              </a:solidFill>
              <a:latin typeface="Roboto"/>
              <a:ea typeface="Roboto"/>
              <a:cs typeface="Roboto"/>
              <a:sym typeface="Roboto"/>
            </a:endParaRPr>
          </a:p>
        </p:txBody>
      </p:sp>
      <p:sp>
        <p:nvSpPr>
          <p:cNvPr id="389" name="Google Shape;389;p46"/>
          <p:cNvSpPr/>
          <p:nvPr/>
        </p:nvSpPr>
        <p:spPr>
          <a:xfrm>
            <a:off x="687575" y="2472209"/>
            <a:ext cx="40200" cy="40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6"/>
          <p:cNvSpPr/>
          <p:nvPr/>
        </p:nvSpPr>
        <p:spPr>
          <a:xfrm>
            <a:off x="768550" y="2472209"/>
            <a:ext cx="40200" cy="40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a:off x="849525" y="2472209"/>
            <a:ext cx="40200" cy="40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Scala es un lenguaje de programación que está diseñado con el principal objetivo de ser </a:t>
            </a:r>
            <a:r>
              <a:rPr b="1" lang="es" sz="1150"/>
              <a:t>funcional</a:t>
            </a:r>
            <a:endParaRPr b="1" sz="1150"/>
          </a:p>
          <a:p>
            <a:pPr indent="-301625" lvl="0" marL="457200" rtl="0" algn="l">
              <a:lnSpc>
                <a:spcPct val="115000"/>
              </a:lnSpc>
              <a:spcBef>
                <a:spcPts val="0"/>
              </a:spcBef>
              <a:spcAft>
                <a:spcPts val="0"/>
              </a:spcAft>
              <a:buSzPts val="1150"/>
              <a:buChar char="●"/>
            </a:pPr>
            <a:r>
              <a:rPr lang="es" sz="1150"/>
              <a:t>El código se basa en </a:t>
            </a:r>
            <a:r>
              <a:rPr b="1" lang="es" sz="1150"/>
              <a:t>expresiones</a:t>
            </a:r>
            <a:r>
              <a:rPr lang="es" sz="1150"/>
              <a:t>, lo que facilita combinarlo con otros elementos. </a:t>
            </a:r>
            <a:endParaRPr sz="1150"/>
          </a:p>
          <a:p>
            <a:pPr indent="-301625" lvl="0" marL="457200" rtl="0" algn="l">
              <a:lnSpc>
                <a:spcPct val="115000"/>
              </a:lnSpc>
              <a:spcBef>
                <a:spcPts val="0"/>
              </a:spcBef>
              <a:spcAft>
                <a:spcPts val="0"/>
              </a:spcAft>
              <a:buSzPts val="1150"/>
              <a:buChar char="●"/>
            </a:pPr>
            <a:r>
              <a:rPr lang="es" sz="1150"/>
              <a:t>Es sencillo de </a:t>
            </a:r>
            <a:r>
              <a:rPr b="1" lang="es" sz="1150"/>
              <a:t>aprender y ejecutar</a:t>
            </a:r>
            <a:r>
              <a:rPr lang="es" sz="1150"/>
              <a:t>.</a:t>
            </a:r>
            <a:endParaRPr sz="1150"/>
          </a:p>
          <a:p>
            <a:pPr indent="-301625" lvl="0" marL="457200" rtl="0" algn="l">
              <a:lnSpc>
                <a:spcPct val="115000"/>
              </a:lnSpc>
              <a:spcBef>
                <a:spcPts val="0"/>
              </a:spcBef>
              <a:spcAft>
                <a:spcPts val="0"/>
              </a:spcAft>
              <a:buSzPts val="1150"/>
              <a:buChar char="●"/>
            </a:pPr>
            <a:r>
              <a:rPr lang="es" sz="1150"/>
              <a:t>Es un lenguaje flexible con el que también es posible realizar tareas complejas.</a:t>
            </a:r>
            <a:endParaRPr sz="1150"/>
          </a:p>
          <a:p>
            <a:pPr indent="-301625" lvl="0" marL="457200" rtl="0" algn="l">
              <a:lnSpc>
                <a:spcPct val="115000"/>
              </a:lnSpc>
              <a:spcBef>
                <a:spcPts val="0"/>
              </a:spcBef>
              <a:spcAft>
                <a:spcPts val="0"/>
              </a:spcAft>
              <a:buSzPts val="1150"/>
              <a:buChar char="●"/>
            </a:pPr>
            <a:r>
              <a:rPr lang="es" sz="1150"/>
              <a:t>Los elementos se pueden agrupar y anidar.</a:t>
            </a:r>
            <a:endParaRPr sz="1150"/>
          </a:p>
          <a:p>
            <a:pPr indent="-301625" lvl="0" marL="457200" rtl="0" algn="l">
              <a:lnSpc>
                <a:spcPct val="115000"/>
              </a:lnSpc>
              <a:spcBef>
                <a:spcPts val="0"/>
              </a:spcBef>
              <a:spcAft>
                <a:spcPts val="0"/>
              </a:spcAft>
              <a:buSzPts val="1150"/>
              <a:buChar char="●"/>
            </a:pPr>
            <a:r>
              <a:rPr lang="es" sz="1150"/>
              <a:t>Se maneja a través de </a:t>
            </a:r>
            <a:r>
              <a:rPr b="1" lang="es" sz="1150"/>
              <a:t>recursividad</a:t>
            </a:r>
            <a:r>
              <a:rPr lang="es" sz="1150"/>
              <a:t>.</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397" name="Google Shape;397;p47"/>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398" name="Google Shape;398;p47"/>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399" name="Google Shape;399;p47"/>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00" name="Google Shape;400;p47"/>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Está enfocado a </a:t>
            </a:r>
            <a:r>
              <a:rPr b="1" lang="es" sz="1150"/>
              <a:t>objetos</a:t>
            </a:r>
            <a:r>
              <a:rPr lang="es" sz="1150"/>
              <a:t>.</a:t>
            </a:r>
            <a:endParaRPr sz="1150"/>
          </a:p>
          <a:p>
            <a:pPr indent="-301625" lvl="0" marL="457200" rtl="0" algn="l">
              <a:lnSpc>
                <a:spcPct val="115000"/>
              </a:lnSpc>
              <a:spcBef>
                <a:spcPts val="0"/>
              </a:spcBef>
              <a:spcAft>
                <a:spcPts val="0"/>
              </a:spcAft>
              <a:buSzPts val="1150"/>
              <a:buChar char="●"/>
            </a:pPr>
            <a:r>
              <a:rPr lang="es" sz="1150"/>
              <a:t>Es un lenguaje bastante </a:t>
            </a:r>
            <a:r>
              <a:rPr b="1" lang="es" sz="1150"/>
              <a:t>ligero</a:t>
            </a:r>
            <a:r>
              <a:rPr lang="es" sz="1150"/>
              <a:t>.</a:t>
            </a:r>
            <a:endParaRPr sz="1150"/>
          </a:p>
          <a:p>
            <a:pPr indent="-301625" lvl="0" marL="457200" rtl="0" algn="l">
              <a:lnSpc>
                <a:spcPct val="115000"/>
              </a:lnSpc>
              <a:spcBef>
                <a:spcPts val="0"/>
              </a:spcBef>
              <a:spcAft>
                <a:spcPts val="0"/>
              </a:spcAft>
              <a:buSzPts val="1150"/>
              <a:buChar char="●"/>
            </a:pPr>
            <a:r>
              <a:rPr lang="es" sz="1150"/>
              <a:t>Es un lenguaje muy eficiente que se puede adaptar a los proyectos.</a:t>
            </a:r>
            <a:endParaRPr sz="1150"/>
          </a:p>
          <a:p>
            <a:pPr indent="-301625" lvl="0" marL="457200" rtl="0" algn="l">
              <a:lnSpc>
                <a:spcPct val="115000"/>
              </a:lnSpc>
              <a:spcBef>
                <a:spcPts val="0"/>
              </a:spcBef>
              <a:spcAft>
                <a:spcPts val="0"/>
              </a:spcAft>
              <a:buSzPts val="1150"/>
              <a:buChar char="●"/>
            </a:pPr>
            <a:r>
              <a:rPr lang="es" sz="1150"/>
              <a:t>Es </a:t>
            </a:r>
            <a:r>
              <a:rPr b="1" lang="es" sz="1150"/>
              <a:t>funcional</a:t>
            </a:r>
            <a:r>
              <a:rPr lang="es" sz="1150"/>
              <a:t>, es decir, la evaluación es similar a una función matemática, lo que evita el cambio de estados y el cambio de los valores en el código. </a:t>
            </a:r>
            <a:endParaRPr sz="1150"/>
          </a:p>
          <a:p>
            <a:pPr indent="-301625" lvl="0" marL="457200" rtl="0" algn="l">
              <a:lnSpc>
                <a:spcPct val="115000"/>
              </a:lnSpc>
              <a:spcBef>
                <a:spcPts val="0"/>
              </a:spcBef>
              <a:spcAft>
                <a:spcPts val="0"/>
              </a:spcAft>
              <a:buSzPts val="1150"/>
              <a:buChar char="●"/>
            </a:pPr>
            <a:r>
              <a:rPr lang="es" sz="1150"/>
              <a:t>Tiene la capacidad de crecer y escalar con la demanda. </a:t>
            </a:r>
            <a:endParaRPr sz="1150"/>
          </a:p>
          <a:p>
            <a:pPr indent="-301625" lvl="0" marL="457200" rtl="0" algn="l">
              <a:lnSpc>
                <a:spcPct val="115000"/>
              </a:lnSpc>
              <a:spcBef>
                <a:spcPts val="0"/>
              </a:spcBef>
              <a:spcAft>
                <a:spcPts val="0"/>
              </a:spcAft>
              <a:buSzPts val="1150"/>
              <a:buChar char="●"/>
            </a:pPr>
            <a:r>
              <a:rPr lang="es" sz="1150"/>
              <a:t>La sintaxis de Scala es</a:t>
            </a:r>
            <a:r>
              <a:rPr b="1" lang="es" sz="1150"/>
              <a:t> legible y concisa</a:t>
            </a:r>
            <a:endParaRPr b="1"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06" name="Google Shape;406;p48"/>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07" name="Google Shape;407;p48"/>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08" name="Google Shape;408;p48"/>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09" name="Google Shape;409;p48"/>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9"/>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En escala se trabaja con valores o values, que definen constantes. La palabra reservada </a:t>
            </a:r>
            <a:r>
              <a:rPr b="1" lang="es" sz="1150"/>
              <a:t>val</a:t>
            </a:r>
            <a:r>
              <a:rPr lang="es" sz="1150"/>
              <a:t> indica que este valor es </a:t>
            </a:r>
            <a:r>
              <a:rPr b="1" lang="es" sz="1150"/>
              <a:t>inmutable</a:t>
            </a:r>
            <a:r>
              <a:rPr lang="es" sz="1150"/>
              <a:t> y no se podrá modificar ni reasignar valores después de su creación.</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rPr lang="es" sz="1150"/>
              <a:t>scala&gt; val edad: Int = 20</a:t>
            </a:r>
            <a:endParaRPr sz="1150"/>
          </a:p>
          <a:p>
            <a:pPr indent="457200" lvl="0" marL="457200" rtl="0" algn="l">
              <a:lnSpc>
                <a:spcPct val="115000"/>
              </a:lnSpc>
              <a:spcBef>
                <a:spcPts val="0"/>
              </a:spcBef>
              <a:spcAft>
                <a:spcPts val="0"/>
              </a:spcAft>
              <a:buNone/>
            </a:pPr>
            <a:r>
              <a:rPr lang="es" sz="1150"/>
              <a:t>edad: Int = 20 </a:t>
            </a:r>
            <a:endParaRPr sz="1150"/>
          </a:p>
          <a:p>
            <a:pPr indent="457200" lvl="0" marL="457200" rtl="0" algn="l">
              <a:lnSpc>
                <a:spcPct val="115000"/>
              </a:lnSpc>
              <a:spcBef>
                <a:spcPts val="0"/>
              </a:spcBef>
              <a:spcAft>
                <a:spcPts val="0"/>
              </a:spcAft>
              <a:buNone/>
            </a:pPr>
            <a:r>
              <a:rPr lang="es" sz="1150"/>
              <a:t>scala&gt; edad = 21</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rPr lang="es" sz="1150"/>
              <a:t>&lt;console&gt;:8: error: reassignment to val</a:t>
            </a:r>
            <a:endParaRPr sz="1150"/>
          </a:p>
          <a:p>
            <a:pPr indent="457200" lvl="0" marL="457200" rtl="0" algn="l">
              <a:lnSpc>
                <a:spcPct val="115000"/>
              </a:lnSpc>
              <a:spcBef>
                <a:spcPts val="0"/>
              </a:spcBef>
              <a:spcAft>
                <a:spcPts val="0"/>
              </a:spcAft>
              <a:buNone/>
            </a:pPr>
            <a:r>
              <a:rPr lang="es" sz="1150"/>
              <a:t>edad = 21</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15" name="Google Shape;415;p49"/>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16" name="Google Shape;416;p49"/>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17" name="Google Shape;417;p49"/>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Valores</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18" name="Google Shape;418;p49"/>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0"/>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Para hacer un valor variable en Scala deberemos usar el modificador </a:t>
            </a:r>
            <a:r>
              <a:rPr b="1" lang="es" sz="1150"/>
              <a:t>var</a:t>
            </a:r>
            <a:r>
              <a:rPr lang="es" sz="1150"/>
              <a:t>. Reasignar valores de esta forma sí que está permitido.</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rPr lang="es" sz="1150"/>
              <a:t>scala&gt; var edad: Int = 20</a:t>
            </a:r>
            <a:endParaRPr sz="1150"/>
          </a:p>
          <a:p>
            <a:pPr indent="457200" lvl="0" marL="457200" rtl="0" algn="l">
              <a:lnSpc>
                <a:spcPct val="115000"/>
              </a:lnSpc>
              <a:spcBef>
                <a:spcPts val="0"/>
              </a:spcBef>
              <a:spcAft>
                <a:spcPts val="0"/>
              </a:spcAft>
              <a:buNone/>
            </a:pPr>
            <a:r>
              <a:rPr lang="es" sz="1150"/>
              <a:t>edad: Int = 20</a:t>
            </a:r>
            <a:endParaRPr sz="1150"/>
          </a:p>
          <a:p>
            <a:pPr indent="457200" lvl="0" marL="457200" rtl="0" algn="l">
              <a:lnSpc>
                <a:spcPct val="115000"/>
              </a:lnSpc>
              <a:spcBef>
                <a:spcPts val="0"/>
              </a:spcBef>
              <a:spcAft>
                <a:spcPts val="0"/>
              </a:spcAft>
              <a:buNone/>
            </a:pPr>
            <a:r>
              <a:rPr lang="es" sz="1150"/>
              <a:t> </a:t>
            </a:r>
            <a:endParaRPr sz="1150"/>
          </a:p>
          <a:p>
            <a:pPr indent="457200" lvl="0" marL="457200" rtl="0" algn="l">
              <a:lnSpc>
                <a:spcPct val="115000"/>
              </a:lnSpc>
              <a:spcBef>
                <a:spcPts val="0"/>
              </a:spcBef>
              <a:spcAft>
                <a:spcPts val="0"/>
              </a:spcAft>
              <a:buNone/>
            </a:pPr>
            <a:r>
              <a:rPr lang="es" sz="1150"/>
              <a:t>scala&gt; edad = 21</a:t>
            </a:r>
            <a:endParaRPr sz="1150"/>
          </a:p>
          <a:p>
            <a:pPr indent="457200" lvl="0" marL="457200" rtl="0" algn="l">
              <a:lnSpc>
                <a:spcPct val="115000"/>
              </a:lnSpc>
              <a:spcBef>
                <a:spcPts val="0"/>
              </a:spcBef>
              <a:spcAft>
                <a:spcPts val="0"/>
              </a:spcAft>
              <a:buNone/>
            </a:pPr>
            <a:r>
              <a:rPr lang="es" sz="1150"/>
              <a:t>edad: Int = 21</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24" name="Google Shape;424;p50"/>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25" name="Google Shape;425;p50"/>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26" name="Google Shape;426;p50"/>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Variables</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27" name="Google Shape;427;p50"/>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1"/>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La creación y manipulación de Strings o cadenas funciona de forma muy similar a otros lenguajes como Java. Usaremos comillas para delimitarlos y podremos concatenarlos fácilmente usando el símbolo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rPr lang="es" sz="1150"/>
              <a:t>scala&gt; val cadena = "Hola mundo"</a:t>
            </a:r>
            <a:endParaRPr sz="1150"/>
          </a:p>
          <a:p>
            <a:pPr indent="457200" lvl="0" marL="457200" rtl="0" algn="l">
              <a:lnSpc>
                <a:spcPct val="115000"/>
              </a:lnSpc>
              <a:spcBef>
                <a:spcPts val="0"/>
              </a:spcBef>
              <a:spcAft>
                <a:spcPts val="0"/>
              </a:spcAft>
              <a:buNone/>
            </a:pPr>
            <a:r>
              <a:rPr lang="es" sz="1150"/>
              <a:t>cadena: String = Hola mundo</a:t>
            </a:r>
            <a:endParaRPr sz="1150"/>
          </a:p>
          <a:p>
            <a:pPr indent="457200" lvl="0" marL="457200" rtl="0" algn="l">
              <a:lnSpc>
                <a:spcPct val="115000"/>
              </a:lnSpc>
              <a:spcBef>
                <a:spcPts val="0"/>
              </a:spcBef>
              <a:spcAft>
                <a:spcPts val="0"/>
              </a:spcAft>
              <a:buNone/>
            </a:pPr>
            <a:r>
              <a:rPr lang="es" sz="1150"/>
              <a:t>scala&gt; val cadena2 = "Hola " + "mundo"</a:t>
            </a:r>
            <a:endParaRPr sz="1150"/>
          </a:p>
          <a:p>
            <a:pPr indent="457200" lvl="0" marL="457200" rtl="0" algn="l">
              <a:lnSpc>
                <a:spcPct val="115000"/>
              </a:lnSpc>
              <a:spcBef>
                <a:spcPts val="0"/>
              </a:spcBef>
              <a:spcAft>
                <a:spcPts val="0"/>
              </a:spcAft>
              <a:buNone/>
            </a:pPr>
            <a:r>
              <a:rPr lang="es" sz="1150"/>
              <a:t>cadena2: String = Hola mundo</a:t>
            </a:r>
            <a:endParaRPr sz="1150"/>
          </a:p>
          <a:p>
            <a:pPr indent="457200" lvl="0" marL="457200" rtl="0" algn="l">
              <a:lnSpc>
                <a:spcPct val="115000"/>
              </a:lnSpc>
              <a:spcBef>
                <a:spcPts val="0"/>
              </a:spcBef>
              <a:spcAft>
                <a:spcPts val="0"/>
              </a:spcAft>
              <a:buNone/>
            </a:pPr>
            <a:r>
              <a:rPr lang="es" sz="1150"/>
              <a:t>scala&gt; cadena2.length</a:t>
            </a:r>
            <a:endParaRPr sz="1150"/>
          </a:p>
          <a:p>
            <a:pPr indent="457200" lvl="0" marL="457200" rtl="0" algn="l">
              <a:lnSpc>
                <a:spcPct val="115000"/>
              </a:lnSpc>
              <a:spcBef>
                <a:spcPts val="0"/>
              </a:spcBef>
              <a:spcAft>
                <a:spcPts val="0"/>
              </a:spcAft>
              <a:buNone/>
            </a:pPr>
            <a:r>
              <a:rPr lang="es" sz="1150"/>
              <a:t>res0: Int = 10</a:t>
            </a:r>
            <a:endParaRPr sz="1150"/>
          </a:p>
          <a:p>
            <a:pPr indent="0" lvl="0" marL="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rPr lang="es" sz="1150"/>
              <a:t>scala&gt; val hola = "Hola"</a:t>
            </a:r>
            <a:endParaRPr sz="1150"/>
          </a:p>
          <a:p>
            <a:pPr indent="457200" lvl="0" marL="457200" rtl="0" algn="l">
              <a:lnSpc>
                <a:spcPct val="115000"/>
              </a:lnSpc>
              <a:spcBef>
                <a:spcPts val="0"/>
              </a:spcBef>
              <a:spcAft>
                <a:spcPts val="0"/>
              </a:spcAft>
              <a:buNone/>
            </a:pPr>
            <a:r>
              <a:rPr lang="es" sz="1150"/>
              <a:t>hola: String = Hola</a:t>
            </a:r>
            <a:endParaRPr sz="1150"/>
          </a:p>
          <a:p>
            <a:pPr indent="457200" lvl="0" marL="457200" rtl="0" algn="l">
              <a:lnSpc>
                <a:spcPct val="115000"/>
              </a:lnSpc>
              <a:spcBef>
                <a:spcPts val="0"/>
              </a:spcBef>
              <a:spcAft>
                <a:spcPts val="0"/>
              </a:spcAft>
              <a:buNone/>
            </a:pPr>
            <a:r>
              <a:rPr lang="es" sz="1150"/>
              <a:t>scala&gt; println(s"$hola mundo")</a:t>
            </a:r>
            <a:endParaRPr sz="1150"/>
          </a:p>
          <a:p>
            <a:pPr indent="457200" lvl="0" marL="457200" rtl="0" algn="l">
              <a:lnSpc>
                <a:spcPct val="115000"/>
              </a:lnSpc>
              <a:spcBef>
                <a:spcPts val="0"/>
              </a:spcBef>
              <a:spcAft>
                <a:spcPts val="0"/>
              </a:spcAft>
              <a:buNone/>
            </a:pPr>
            <a:r>
              <a:rPr lang="es" sz="1150"/>
              <a:t>Hola mundo</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33" name="Google Shape;433;p51"/>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34" name="Google Shape;434;p51"/>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35" name="Google Shape;435;p51"/>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Cadenas</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36" name="Google Shape;436;p51"/>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2"/>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Nos referimos a estructuras de código que pueden ser reducidas a un valor. </a:t>
            </a:r>
            <a:endParaRPr sz="1150"/>
          </a:p>
          <a:p>
            <a:pPr indent="-301625" lvl="1" marL="914400" rtl="0" algn="l">
              <a:lnSpc>
                <a:spcPct val="115000"/>
              </a:lnSpc>
              <a:spcBef>
                <a:spcPts val="0"/>
              </a:spcBef>
              <a:spcAft>
                <a:spcPts val="0"/>
              </a:spcAft>
              <a:buSzPts val="1150"/>
              <a:buChar char="○"/>
            </a:pPr>
            <a:r>
              <a:rPr lang="es" sz="1150"/>
              <a:t>Por ejemplo una expresión puede ser un cálculo o una llamada a una función. </a:t>
            </a:r>
            <a:endParaRPr sz="1150"/>
          </a:p>
          <a:p>
            <a:pPr indent="-301625" lvl="1" marL="914400" rtl="0" algn="l">
              <a:lnSpc>
                <a:spcPct val="115000"/>
              </a:lnSpc>
              <a:spcBef>
                <a:spcPts val="0"/>
              </a:spcBef>
              <a:spcAft>
                <a:spcPts val="0"/>
              </a:spcAft>
              <a:buSzPts val="1150"/>
              <a:buChar char="○"/>
            </a:pPr>
            <a:r>
              <a:rPr lang="es" sz="1150"/>
              <a:t>Las expresiones pueden formar un bloque, que irá entre llaves. Este bloque, puede contener variables locales. La última expresión del bloque se corresponderá con el valor de retorno del bloque:</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rPr lang="es" sz="1150"/>
              <a:t>scala&gt; val resultado = {val a = 10 + 1; if (a &gt; 1) a else 0}</a:t>
            </a:r>
            <a:endParaRPr sz="1150"/>
          </a:p>
          <a:p>
            <a:pPr indent="457200" lvl="0" marL="457200" rtl="0" algn="l">
              <a:lnSpc>
                <a:spcPct val="115000"/>
              </a:lnSpc>
              <a:spcBef>
                <a:spcPts val="0"/>
              </a:spcBef>
              <a:spcAft>
                <a:spcPts val="0"/>
              </a:spcAft>
              <a:buNone/>
            </a:pPr>
            <a:r>
              <a:rPr lang="es" sz="1150"/>
              <a:t>resultado: Int = 11</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42" name="Google Shape;442;p52"/>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43" name="Google Shape;443;p52"/>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44" name="Google Shape;444;p52"/>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Expresiones</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45" name="Google Shape;445;p52"/>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idx="1" type="body"/>
          </p:nvPr>
        </p:nvSpPr>
        <p:spPr>
          <a:xfrm>
            <a:off x="558275" y="1580400"/>
            <a:ext cx="4302900" cy="2794500"/>
          </a:xfrm>
          <a:prstGeom prst="rect">
            <a:avLst/>
          </a:prstGeom>
          <a:noFill/>
          <a:ln>
            <a:noFill/>
          </a:ln>
        </p:spPr>
        <p:txBody>
          <a:bodyPr anchorCtr="0" anchor="t" bIns="0" lIns="0" spcFirstLastPara="1" rIns="0" wrap="square" tIns="0">
            <a:noAutofit/>
          </a:bodyPr>
          <a:lstStyle/>
          <a:p>
            <a:pPr indent="-298450" lvl="0" marL="457200" marR="0" rtl="0" algn="l">
              <a:lnSpc>
                <a:spcPct val="150000"/>
              </a:lnSpc>
              <a:spcBef>
                <a:spcPts val="0"/>
              </a:spcBef>
              <a:spcAft>
                <a:spcPts val="0"/>
              </a:spcAft>
              <a:buClr>
                <a:srgbClr val="585858"/>
              </a:buClr>
              <a:buSzPts val="1100"/>
              <a:buFont typeface="Roboto"/>
              <a:buChar char="●"/>
            </a:pPr>
            <a:r>
              <a:rPr b="1" lang="es" sz="1100">
                <a:solidFill>
                  <a:srgbClr val="585858"/>
                </a:solidFill>
                <a:latin typeface="Roboto"/>
                <a:ea typeface="Roboto"/>
                <a:cs typeface="Roboto"/>
                <a:sym typeface="Roboto"/>
              </a:rPr>
              <a:t>Velocidad</a:t>
            </a:r>
            <a:endParaRPr b="1" sz="1100">
              <a:solidFill>
                <a:srgbClr val="585858"/>
              </a:solidFill>
              <a:latin typeface="Roboto"/>
              <a:ea typeface="Roboto"/>
              <a:cs typeface="Roboto"/>
              <a:sym typeface="Roboto"/>
            </a:endParaRPr>
          </a:p>
          <a:p>
            <a:pPr indent="-285750" lvl="0" marL="457200" marR="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Simplicidad del API</a:t>
            </a:r>
            <a:endParaRPr sz="900">
              <a:solidFill>
                <a:srgbClr val="585858"/>
              </a:solidFill>
              <a:latin typeface="Roboto"/>
              <a:ea typeface="Roboto"/>
              <a:cs typeface="Roboto"/>
              <a:sym typeface="Roboto"/>
            </a:endParaRPr>
          </a:p>
          <a:p>
            <a:pPr indent="-285750" lvl="0" marL="457200" marR="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Ejecución Batch, interactiva, streaming vs solo batch en hadoop</a:t>
            </a:r>
            <a:endParaRPr sz="900">
              <a:solidFill>
                <a:srgbClr val="585858"/>
              </a:solidFill>
              <a:latin typeface="Roboto"/>
              <a:ea typeface="Roboto"/>
              <a:cs typeface="Roboto"/>
              <a:sym typeface="Roboto"/>
            </a:endParaRPr>
          </a:p>
          <a:p>
            <a:pPr indent="-285750" lvl="0" marL="457200" marR="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Integra varias herramientas: SQL, grafos, etc.</a:t>
            </a:r>
            <a:endParaRPr sz="900">
              <a:solidFill>
                <a:srgbClr val="585858"/>
              </a:solidFill>
              <a:latin typeface="Roboto"/>
              <a:ea typeface="Roboto"/>
              <a:cs typeface="Roboto"/>
              <a:sym typeface="Roboto"/>
            </a:endParaRPr>
          </a:p>
          <a:p>
            <a:pPr indent="-285750" lvl="0" marL="457200" marR="0" rtl="0" algn="l">
              <a:lnSpc>
                <a:spcPct val="150000"/>
              </a:lnSpc>
              <a:spcBef>
                <a:spcPts val="0"/>
              </a:spcBef>
              <a:spcAft>
                <a:spcPts val="0"/>
              </a:spcAft>
              <a:buClr>
                <a:srgbClr val="585858"/>
              </a:buClr>
              <a:buSzPts val="900"/>
              <a:buFont typeface="Roboto"/>
              <a:buChar char="●"/>
            </a:pPr>
            <a:r>
              <a:rPr lang="es" sz="900">
                <a:solidFill>
                  <a:srgbClr val="585858"/>
                </a:solidFill>
                <a:latin typeface="Roboto"/>
                <a:ea typeface="Roboto"/>
                <a:cs typeface="Roboto"/>
                <a:sym typeface="Roboto"/>
              </a:rPr>
              <a:t>Varias APIs: Java, </a:t>
            </a:r>
            <a:r>
              <a:rPr b="1" lang="es" sz="900">
                <a:solidFill>
                  <a:srgbClr val="585858"/>
                </a:solidFill>
                <a:latin typeface="Roboto"/>
                <a:ea typeface="Roboto"/>
                <a:cs typeface="Roboto"/>
                <a:sym typeface="Roboto"/>
              </a:rPr>
              <a:t>Scala</a:t>
            </a:r>
            <a:r>
              <a:rPr lang="es" sz="900">
                <a:solidFill>
                  <a:srgbClr val="585858"/>
                </a:solidFill>
                <a:latin typeface="Roboto"/>
                <a:ea typeface="Roboto"/>
                <a:cs typeface="Roboto"/>
                <a:sym typeface="Roboto"/>
              </a:rPr>
              <a:t>, R, python. Hadoop solo java</a:t>
            </a:r>
            <a:endParaRPr sz="900">
              <a:solidFill>
                <a:srgbClr val="585858"/>
              </a:solidFill>
              <a:latin typeface="Roboto"/>
              <a:ea typeface="Roboto"/>
              <a:cs typeface="Roboto"/>
              <a:sym typeface="Roboto"/>
            </a:endParaRPr>
          </a:p>
        </p:txBody>
      </p:sp>
      <p:cxnSp>
        <p:nvCxnSpPr>
          <p:cNvPr id="52" name="Google Shape;52;p8"/>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3" name="Google Shape;53;p8"/>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4" name="Google Shape;54;p8"/>
          <p:cNvSpPr txBox="1"/>
          <p:nvPr/>
        </p:nvSpPr>
        <p:spPr>
          <a:xfrm>
            <a:off x="558275" y="597425"/>
            <a:ext cx="43680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En que mejora Spark a Hadoop</a:t>
            </a:r>
            <a:endParaRPr sz="2400">
              <a:solidFill>
                <a:srgbClr val="181F2C"/>
              </a:solidFill>
              <a:latin typeface="Roboto Medium"/>
              <a:ea typeface="Roboto Medium"/>
              <a:cs typeface="Roboto Medium"/>
              <a:sym typeface="Roboto Medium"/>
            </a:endParaRPr>
          </a:p>
        </p:txBody>
      </p:sp>
      <p:pic>
        <p:nvPicPr>
          <p:cNvPr descr="Apache Spark - Wikipedia, la enciclopedia libre" id="55" name="Google Shape;55;p8"/>
          <p:cNvPicPr preferRelativeResize="0"/>
          <p:nvPr/>
        </p:nvPicPr>
        <p:blipFill>
          <a:blip r:embed="rId3">
            <a:alphaModFix/>
          </a:blip>
          <a:stretch>
            <a:fillRect/>
          </a:stretch>
        </p:blipFill>
        <p:spPr>
          <a:xfrm>
            <a:off x="6521112" y="975450"/>
            <a:ext cx="2023700" cy="1050775"/>
          </a:xfrm>
          <a:prstGeom prst="rect">
            <a:avLst/>
          </a:prstGeom>
          <a:noFill/>
          <a:ln>
            <a:noFill/>
          </a:ln>
        </p:spPr>
      </p:pic>
      <p:pic>
        <p:nvPicPr>
          <p:cNvPr descr="Hadoop y su ecosistema. - IABD" id="56" name="Google Shape;56;p8"/>
          <p:cNvPicPr preferRelativeResize="0"/>
          <p:nvPr/>
        </p:nvPicPr>
        <p:blipFill>
          <a:blip r:embed="rId4">
            <a:alphaModFix/>
          </a:blip>
          <a:stretch>
            <a:fillRect/>
          </a:stretch>
        </p:blipFill>
        <p:spPr>
          <a:xfrm>
            <a:off x="6840825" y="2305950"/>
            <a:ext cx="1384225" cy="1697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3"/>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Como en otros lenguajes funcionales, las funciones en Scala son un tipo de objeto que se pueden asignar a variables. Se llaman métodos a las definiciones que forman parte de una clase y que tienen un nombre y una estructura. Podemos definir una función de la siguiente forma (ejemplo recursividad):</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rPr lang="es" sz="1150"/>
              <a:t>scala&gt; def factorial(n: Int): Int = {</a:t>
            </a:r>
            <a:endParaRPr sz="1150"/>
          </a:p>
          <a:p>
            <a:pPr indent="0" lvl="0" marL="1371600" rtl="0" algn="l">
              <a:lnSpc>
                <a:spcPct val="115000"/>
              </a:lnSpc>
              <a:spcBef>
                <a:spcPts val="0"/>
              </a:spcBef>
              <a:spcAft>
                <a:spcPts val="0"/>
              </a:spcAft>
              <a:buNone/>
            </a:pPr>
            <a:r>
              <a:rPr lang="es" sz="1150"/>
              <a:t>     | if(n &lt; 1) 1</a:t>
            </a:r>
            <a:endParaRPr sz="1150"/>
          </a:p>
          <a:p>
            <a:pPr indent="0" lvl="0" marL="1371600" rtl="0" algn="l">
              <a:lnSpc>
                <a:spcPct val="115000"/>
              </a:lnSpc>
              <a:spcBef>
                <a:spcPts val="0"/>
              </a:spcBef>
              <a:spcAft>
                <a:spcPts val="0"/>
              </a:spcAft>
              <a:buNone/>
            </a:pPr>
            <a:r>
              <a:rPr lang="es" sz="1150"/>
              <a:t>     | else n * factorial(n - 1)</a:t>
            </a:r>
            <a:endParaRPr sz="1150"/>
          </a:p>
          <a:p>
            <a:pPr indent="0" lvl="0" marL="1371600" rtl="0" algn="l">
              <a:lnSpc>
                <a:spcPct val="115000"/>
              </a:lnSpc>
              <a:spcBef>
                <a:spcPts val="0"/>
              </a:spcBef>
              <a:spcAft>
                <a:spcPts val="0"/>
              </a:spcAft>
              <a:buNone/>
            </a:pPr>
            <a:r>
              <a:rPr lang="es" sz="1150"/>
              <a:t>     | }</a:t>
            </a:r>
            <a:endParaRPr sz="1150"/>
          </a:p>
          <a:p>
            <a:pPr indent="0" lvl="0" marL="1371600" rtl="0" algn="l">
              <a:lnSpc>
                <a:spcPct val="115000"/>
              </a:lnSpc>
              <a:spcBef>
                <a:spcPts val="0"/>
              </a:spcBef>
              <a:spcAft>
                <a:spcPts val="0"/>
              </a:spcAft>
              <a:buNone/>
            </a:pPr>
            <a:r>
              <a:rPr lang="es" sz="1150"/>
              <a:t>factorial: (n: Int)Int</a:t>
            </a:r>
            <a:endParaRPr sz="1150"/>
          </a:p>
          <a:p>
            <a:pPr indent="0" lvl="0" marL="1371600" rtl="0" algn="l">
              <a:lnSpc>
                <a:spcPct val="115000"/>
              </a:lnSpc>
              <a:spcBef>
                <a:spcPts val="0"/>
              </a:spcBef>
              <a:spcAft>
                <a:spcPts val="0"/>
              </a:spcAft>
              <a:buNone/>
            </a:pPr>
            <a:r>
              <a:rPr lang="es" sz="1150"/>
              <a:t> </a:t>
            </a:r>
            <a:endParaRPr sz="1150"/>
          </a:p>
          <a:p>
            <a:pPr indent="0" lvl="0" marL="1371600" rtl="0" algn="l">
              <a:lnSpc>
                <a:spcPct val="115000"/>
              </a:lnSpc>
              <a:spcBef>
                <a:spcPts val="0"/>
              </a:spcBef>
              <a:spcAft>
                <a:spcPts val="0"/>
              </a:spcAft>
              <a:buNone/>
            </a:pPr>
            <a:r>
              <a:rPr lang="es" sz="1150"/>
              <a:t>scala&gt; factorial(10)</a:t>
            </a:r>
            <a:endParaRPr sz="1150"/>
          </a:p>
          <a:p>
            <a:pPr indent="0" lvl="0" marL="1371600" rtl="0" algn="l">
              <a:lnSpc>
                <a:spcPct val="115000"/>
              </a:lnSpc>
              <a:spcBef>
                <a:spcPts val="0"/>
              </a:spcBef>
              <a:spcAft>
                <a:spcPts val="0"/>
              </a:spcAft>
              <a:buNone/>
            </a:pPr>
            <a:r>
              <a:rPr lang="es" sz="1150"/>
              <a:t>res1: Int = 3628800</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51" name="Google Shape;451;p53"/>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52" name="Google Shape;452;p53"/>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53" name="Google Shape;453;p53"/>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Funciones</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54" name="Google Shape;454;p53"/>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4"/>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Si no devuelve nada es Unit</a:t>
            </a:r>
            <a:r>
              <a:rPr lang="es" sz="1150"/>
              <a:t>:</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rPr lang="es" sz="1150"/>
              <a:t>scala&gt; def imprimir(cadena: String): Unit = {</a:t>
            </a:r>
            <a:endParaRPr sz="1150"/>
          </a:p>
          <a:p>
            <a:pPr indent="0" lvl="0" marL="1371600" rtl="0" algn="l">
              <a:lnSpc>
                <a:spcPct val="115000"/>
              </a:lnSpc>
              <a:spcBef>
                <a:spcPts val="0"/>
              </a:spcBef>
              <a:spcAft>
                <a:spcPts val="0"/>
              </a:spcAft>
              <a:buNone/>
            </a:pPr>
            <a:r>
              <a:rPr lang="es" sz="1150"/>
              <a:t>     | println(s"tu cadena es $cadena")</a:t>
            </a:r>
            <a:endParaRPr sz="1150"/>
          </a:p>
          <a:p>
            <a:pPr indent="0" lvl="0" marL="1371600" rtl="0" algn="l">
              <a:lnSpc>
                <a:spcPct val="115000"/>
              </a:lnSpc>
              <a:spcBef>
                <a:spcPts val="0"/>
              </a:spcBef>
              <a:spcAft>
                <a:spcPts val="0"/>
              </a:spcAft>
              <a:buNone/>
            </a:pPr>
            <a:r>
              <a:rPr lang="es" sz="1150"/>
              <a:t>     | }</a:t>
            </a:r>
            <a:endParaRPr sz="1150"/>
          </a:p>
          <a:p>
            <a:pPr indent="0" lvl="0" marL="1371600" rtl="0" algn="l">
              <a:lnSpc>
                <a:spcPct val="115000"/>
              </a:lnSpc>
              <a:spcBef>
                <a:spcPts val="0"/>
              </a:spcBef>
              <a:spcAft>
                <a:spcPts val="0"/>
              </a:spcAft>
              <a:buNone/>
            </a:pPr>
            <a:r>
              <a:rPr lang="es" sz="1150"/>
              <a:t>imprimir: (cadena: String)Unit</a:t>
            </a:r>
            <a:endParaRPr sz="1150"/>
          </a:p>
          <a:p>
            <a:pPr indent="0" lvl="0" marL="1371600" rtl="0" algn="l">
              <a:lnSpc>
                <a:spcPct val="115000"/>
              </a:lnSpc>
              <a:spcBef>
                <a:spcPts val="0"/>
              </a:spcBef>
              <a:spcAft>
                <a:spcPts val="0"/>
              </a:spcAft>
              <a:buNone/>
            </a:pPr>
            <a:r>
              <a:rPr lang="es" sz="1150"/>
              <a:t> </a:t>
            </a:r>
            <a:endParaRPr sz="1150"/>
          </a:p>
          <a:p>
            <a:pPr indent="0" lvl="0" marL="1371600" rtl="0" algn="l">
              <a:lnSpc>
                <a:spcPct val="115000"/>
              </a:lnSpc>
              <a:spcBef>
                <a:spcPts val="0"/>
              </a:spcBef>
              <a:spcAft>
                <a:spcPts val="0"/>
              </a:spcAft>
              <a:buNone/>
            </a:pPr>
            <a:r>
              <a:rPr lang="es" sz="1150"/>
              <a:t>scala&gt; imprimir("hola")</a:t>
            </a:r>
            <a:endParaRPr sz="1150"/>
          </a:p>
          <a:p>
            <a:pPr indent="0" lvl="0" marL="1371600" rtl="0" algn="l">
              <a:lnSpc>
                <a:spcPct val="115000"/>
              </a:lnSpc>
              <a:spcBef>
                <a:spcPts val="0"/>
              </a:spcBef>
              <a:spcAft>
                <a:spcPts val="0"/>
              </a:spcAft>
              <a:buNone/>
            </a:pPr>
            <a:r>
              <a:rPr lang="es" sz="1150"/>
              <a:t>tu cadena es hola</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60" name="Google Shape;460;p54"/>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61" name="Google Shape;461;p54"/>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62" name="Google Shape;462;p54"/>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Funciones</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63" name="Google Shape;463;p54"/>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5"/>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Scala también nos permite definir clases para crear nuestros objetos. Las clases pueden contener valores, variables, métodos y traits (. El acceso a los métodos y a los campos de una clase se realiza con el símbolo punto (.) como en otros lenguajes como </a:t>
            </a:r>
            <a:r>
              <a:rPr b="1" lang="es" sz="1150"/>
              <a:t>Java</a:t>
            </a:r>
            <a:r>
              <a:rPr lang="es" sz="1150"/>
              <a:t>.</a:t>
            </a:r>
            <a:endParaRPr sz="1150"/>
          </a:p>
          <a:p>
            <a:pPr indent="0" lvl="0" marL="4572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Los métodos y campos de las clases son públicos por defecto. Podemos establecer su visibilidad con los modificadores private y protected.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69" name="Google Shape;469;p55"/>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70" name="Google Shape;470;p55"/>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71" name="Google Shape;471;p55"/>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Clases</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72" name="Google Shape;472;p55"/>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6"/>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es" sz="1150"/>
              <a:t>scala&gt; class Vehiculo {</a:t>
            </a:r>
            <a:endParaRPr sz="1150"/>
          </a:p>
          <a:p>
            <a:pPr indent="0" lvl="0" marL="457200" rtl="0" algn="l">
              <a:lnSpc>
                <a:spcPct val="115000"/>
              </a:lnSpc>
              <a:spcBef>
                <a:spcPts val="0"/>
              </a:spcBef>
              <a:spcAft>
                <a:spcPts val="0"/>
              </a:spcAft>
              <a:buNone/>
            </a:pPr>
            <a:r>
              <a:rPr lang="es" sz="1150"/>
              <a:t>     | val color: String = "Blanco"</a:t>
            </a:r>
            <a:endParaRPr sz="1150"/>
          </a:p>
          <a:p>
            <a:pPr indent="0" lvl="0" marL="457200" rtl="0" algn="l">
              <a:lnSpc>
                <a:spcPct val="115000"/>
              </a:lnSpc>
              <a:spcBef>
                <a:spcPts val="0"/>
              </a:spcBef>
              <a:spcAft>
                <a:spcPts val="0"/>
              </a:spcAft>
              <a:buNone/>
            </a:pPr>
            <a:r>
              <a:rPr lang="es" sz="1150"/>
              <a:t>     | def arrancar() = println("Vehiculo arrancado")</a:t>
            </a:r>
            <a:endParaRPr sz="1150"/>
          </a:p>
          <a:p>
            <a:pPr indent="0" lvl="0" marL="457200" rtl="0" algn="l">
              <a:lnSpc>
                <a:spcPct val="115000"/>
              </a:lnSpc>
              <a:spcBef>
                <a:spcPts val="0"/>
              </a:spcBef>
              <a:spcAft>
                <a:spcPts val="0"/>
              </a:spcAft>
              <a:buNone/>
            </a:pPr>
            <a:r>
              <a:rPr lang="es" sz="1150"/>
              <a:t>     | }</a:t>
            </a:r>
            <a:endParaRPr sz="1150"/>
          </a:p>
          <a:p>
            <a:pPr indent="0" lvl="0" marL="457200" rtl="0" algn="l">
              <a:lnSpc>
                <a:spcPct val="115000"/>
              </a:lnSpc>
              <a:spcBef>
                <a:spcPts val="0"/>
              </a:spcBef>
              <a:spcAft>
                <a:spcPts val="0"/>
              </a:spcAft>
              <a:buNone/>
            </a:pPr>
            <a:r>
              <a:rPr lang="es" sz="1150"/>
              <a:t>defined class Vehiculo</a:t>
            </a:r>
            <a:endParaRPr sz="1150"/>
          </a:p>
          <a:p>
            <a:pPr indent="0" lvl="0" marL="457200" rtl="0" algn="l">
              <a:lnSpc>
                <a:spcPct val="115000"/>
              </a:lnSpc>
              <a:spcBef>
                <a:spcPts val="0"/>
              </a:spcBef>
              <a:spcAft>
                <a:spcPts val="0"/>
              </a:spcAft>
              <a:buNone/>
            </a:pPr>
            <a:r>
              <a:rPr lang="es" sz="1150"/>
              <a:t> </a:t>
            </a:r>
            <a:endParaRPr sz="1150"/>
          </a:p>
          <a:p>
            <a:pPr indent="0" lvl="0" marL="457200" rtl="0" algn="l">
              <a:lnSpc>
                <a:spcPct val="115000"/>
              </a:lnSpc>
              <a:spcBef>
                <a:spcPts val="0"/>
              </a:spcBef>
              <a:spcAft>
                <a:spcPts val="0"/>
              </a:spcAft>
              <a:buNone/>
            </a:pPr>
            <a:r>
              <a:rPr lang="es" sz="1150"/>
              <a:t>scala&gt; val coche = new Vehiculo</a:t>
            </a:r>
            <a:endParaRPr sz="1150"/>
          </a:p>
          <a:p>
            <a:pPr indent="0" lvl="0" marL="457200" rtl="0" algn="l">
              <a:lnSpc>
                <a:spcPct val="115000"/>
              </a:lnSpc>
              <a:spcBef>
                <a:spcPts val="0"/>
              </a:spcBef>
              <a:spcAft>
                <a:spcPts val="0"/>
              </a:spcAft>
              <a:buNone/>
            </a:pPr>
            <a:r>
              <a:rPr lang="es" sz="1150"/>
              <a:t>coche: Vehiculo = Vehiculo@5ace1ed4</a:t>
            </a:r>
            <a:endParaRPr sz="1150"/>
          </a:p>
          <a:p>
            <a:pPr indent="0" lvl="0" marL="457200" rtl="0" algn="l">
              <a:lnSpc>
                <a:spcPct val="115000"/>
              </a:lnSpc>
              <a:spcBef>
                <a:spcPts val="0"/>
              </a:spcBef>
              <a:spcAft>
                <a:spcPts val="0"/>
              </a:spcAft>
              <a:buNone/>
            </a:pPr>
            <a:r>
              <a:rPr lang="es" sz="1150"/>
              <a:t> </a:t>
            </a:r>
            <a:endParaRPr sz="1150"/>
          </a:p>
          <a:p>
            <a:pPr indent="0" lvl="0" marL="457200" rtl="0" algn="l">
              <a:lnSpc>
                <a:spcPct val="115000"/>
              </a:lnSpc>
              <a:spcBef>
                <a:spcPts val="0"/>
              </a:spcBef>
              <a:spcAft>
                <a:spcPts val="0"/>
              </a:spcAft>
              <a:buNone/>
            </a:pPr>
            <a:r>
              <a:rPr lang="es" sz="1150"/>
              <a:t>scala&gt; coche.arrancar()</a:t>
            </a:r>
            <a:endParaRPr sz="1150"/>
          </a:p>
          <a:p>
            <a:pPr indent="0" lvl="0" marL="457200" rtl="0" algn="l">
              <a:lnSpc>
                <a:spcPct val="115000"/>
              </a:lnSpc>
              <a:spcBef>
                <a:spcPts val="0"/>
              </a:spcBef>
              <a:spcAft>
                <a:spcPts val="0"/>
              </a:spcAft>
              <a:buNone/>
            </a:pPr>
            <a:r>
              <a:rPr lang="es" sz="1150"/>
              <a:t>Vehiculo arrancado</a:t>
            </a:r>
            <a:endParaRPr sz="1150"/>
          </a:p>
          <a:p>
            <a:pPr indent="0" lvl="0" marL="457200" rtl="0" algn="l">
              <a:lnSpc>
                <a:spcPct val="115000"/>
              </a:lnSpc>
              <a:spcBef>
                <a:spcPts val="0"/>
              </a:spcBef>
              <a:spcAft>
                <a:spcPts val="0"/>
              </a:spcAft>
              <a:buNone/>
            </a:pPr>
            <a:r>
              <a:rPr lang="es" sz="1150"/>
              <a:t> </a:t>
            </a:r>
            <a:endParaRPr sz="1150"/>
          </a:p>
          <a:p>
            <a:pPr indent="0" lvl="0" marL="457200" rtl="0" algn="l">
              <a:lnSpc>
                <a:spcPct val="115000"/>
              </a:lnSpc>
              <a:spcBef>
                <a:spcPts val="0"/>
              </a:spcBef>
              <a:spcAft>
                <a:spcPts val="0"/>
              </a:spcAft>
              <a:buNone/>
            </a:pPr>
            <a:r>
              <a:rPr lang="es" sz="1150"/>
              <a:t>scala&gt; coche.color</a:t>
            </a:r>
            <a:endParaRPr sz="1150"/>
          </a:p>
          <a:p>
            <a:pPr indent="0" lvl="0" marL="457200" rtl="0" algn="l">
              <a:lnSpc>
                <a:spcPct val="115000"/>
              </a:lnSpc>
              <a:spcBef>
                <a:spcPts val="0"/>
              </a:spcBef>
              <a:spcAft>
                <a:spcPts val="0"/>
              </a:spcAft>
              <a:buNone/>
            </a:pPr>
            <a:r>
              <a:rPr lang="es" sz="1150"/>
              <a:t>res2: String = Blanco</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78" name="Google Shape;478;p56"/>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79" name="Google Shape;479;p56"/>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80" name="Google Shape;480;p56"/>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Clases</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81" name="Google Shape;481;p56"/>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7"/>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Para implementar herencia de clases usamos el término </a:t>
            </a:r>
            <a:r>
              <a:rPr b="1" lang="es" sz="1150"/>
              <a:t>extends</a:t>
            </a:r>
            <a:r>
              <a:rPr lang="es" sz="1150"/>
              <a:t>. </a:t>
            </a:r>
            <a:endParaRPr sz="1150"/>
          </a:p>
          <a:p>
            <a:pPr indent="-301625" lvl="1" marL="914400" rtl="0" algn="l">
              <a:lnSpc>
                <a:spcPct val="115000"/>
              </a:lnSpc>
              <a:spcBef>
                <a:spcPts val="0"/>
              </a:spcBef>
              <a:spcAft>
                <a:spcPts val="0"/>
              </a:spcAft>
              <a:buSzPts val="1150"/>
              <a:buChar char="○"/>
            </a:pPr>
            <a:r>
              <a:rPr lang="es" sz="1150"/>
              <a:t>En este ejemplo, tomamos la definición de la clase Vehículo que hicimos antes y creamos una clase Coche que la extiende. Como podemos ver, podemos hacer uso de los métodos y campos de su clase padre.</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87" name="Google Shape;487;p57"/>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88" name="Google Shape;488;p57"/>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89" name="Google Shape;489;p57"/>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Herencia</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90" name="Google Shape;490;p57"/>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8"/>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es" sz="1150"/>
              <a:t>scala&gt; class Vehiculo {</a:t>
            </a:r>
            <a:endParaRPr sz="1150"/>
          </a:p>
          <a:p>
            <a:pPr indent="0" lvl="0" marL="457200" rtl="0" algn="l">
              <a:lnSpc>
                <a:spcPct val="115000"/>
              </a:lnSpc>
              <a:spcBef>
                <a:spcPts val="0"/>
              </a:spcBef>
              <a:spcAft>
                <a:spcPts val="0"/>
              </a:spcAft>
              <a:buNone/>
            </a:pPr>
            <a:r>
              <a:rPr lang="es" sz="1150"/>
              <a:t>     | val color: String = "Blanco"</a:t>
            </a:r>
            <a:endParaRPr sz="1150"/>
          </a:p>
          <a:p>
            <a:pPr indent="0" lvl="0" marL="457200" rtl="0" algn="l">
              <a:lnSpc>
                <a:spcPct val="115000"/>
              </a:lnSpc>
              <a:spcBef>
                <a:spcPts val="0"/>
              </a:spcBef>
              <a:spcAft>
                <a:spcPts val="0"/>
              </a:spcAft>
              <a:buNone/>
            </a:pPr>
            <a:r>
              <a:rPr lang="es" sz="1150"/>
              <a:t>     | def arrancar() = println("Vehiculo arrancado")</a:t>
            </a:r>
            <a:endParaRPr sz="1150"/>
          </a:p>
          <a:p>
            <a:pPr indent="0" lvl="0" marL="457200" rtl="0" algn="l">
              <a:lnSpc>
                <a:spcPct val="115000"/>
              </a:lnSpc>
              <a:spcBef>
                <a:spcPts val="0"/>
              </a:spcBef>
              <a:spcAft>
                <a:spcPts val="0"/>
              </a:spcAft>
              <a:buNone/>
            </a:pPr>
            <a:r>
              <a:rPr lang="es" sz="1150"/>
              <a:t>     | }</a:t>
            </a:r>
            <a:endParaRPr sz="1150"/>
          </a:p>
          <a:p>
            <a:pPr indent="0" lvl="0" marL="457200" rtl="0" algn="l">
              <a:lnSpc>
                <a:spcPct val="115000"/>
              </a:lnSpc>
              <a:spcBef>
                <a:spcPts val="0"/>
              </a:spcBef>
              <a:spcAft>
                <a:spcPts val="0"/>
              </a:spcAft>
              <a:buNone/>
            </a:pPr>
            <a:r>
              <a:rPr lang="es" sz="1150"/>
              <a:t>defined class Vehiculo</a:t>
            </a:r>
            <a:endParaRPr sz="1150"/>
          </a:p>
          <a:p>
            <a:pPr indent="0" lvl="0" marL="457200" rtl="0" algn="l">
              <a:lnSpc>
                <a:spcPct val="115000"/>
              </a:lnSpc>
              <a:spcBef>
                <a:spcPts val="0"/>
              </a:spcBef>
              <a:spcAft>
                <a:spcPts val="0"/>
              </a:spcAft>
              <a:buNone/>
            </a:pPr>
            <a:r>
              <a:rPr lang="es" sz="1150"/>
              <a:t> </a:t>
            </a:r>
            <a:endParaRPr sz="1150"/>
          </a:p>
          <a:p>
            <a:pPr indent="0" lvl="0" marL="457200" rtl="0" algn="l">
              <a:lnSpc>
                <a:spcPct val="115000"/>
              </a:lnSpc>
              <a:spcBef>
                <a:spcPts val="0"/>
              </a:spcBef>
              <a:spcAft>
                <a:spcPts val="0"/>
              </a:spcAft>
              <a:buNone/>
            </a:pPr>
            <a:r>
              <a:rPr lang="es" sz="1150"/>
              <a:t>scala&gt; class Coche </a:t>
            </a:r>
            <a:r>
              <a:rPr b="1" lang="es" sz="1150"/>
              <a:t>extends</a:t>
            </a:r>
            <a:r>
              <a:rPr lang="es" sz="1150"/>
              <a:t> Vehiculo {</a:t>
            </a:r>
            <a:endParaRPr sz="1150"/>
          </a:p>
          <a:p>
            <a:pPr indent="0" lvl="0" marL="457200" rtl="0" algn="l">
              <a:lnSpc>
                <a:spcPct val="115000"/>
              </a:lnSpc>
              <a:spcBef>
                <a:spcPts val="0"/>
              </a:spcBef>
              <a:spcAft>
                <a:spcPts val="0"/>
              </a:spcAft>
              <a:buNone/>
            </a:pPr>
            <a:r>
              <a:rPr lang="es" sz="1150"/>
              <a:t>     | val id: Int = 1</a:t>
            </a:r>
            <a:endParaRPr sz="1150"/>
          </a:p>
          <a:p>
            <a:pPr indent="0" lvl="0" marL="457200" rtl="0" algn="l">
              <a:lnSpc>
                <a:spcPct val="115000"/>
              </a:lnSpc>
              <a:spcBef>
                <a:spcPts val="0"/>
              </a:spcBef>
              <a:spcAft>
                <a:spcPts val="0"/>
              </a:spcAft>
              <a:buNone/>
            </a:pPr>
            <a:r>
              <a:rPr lang="es" sz="1150"/>
              <a:t>     | }</a:t>
            </a:r>
            <a:endParaRPr sz="1150"/>
          </a:p>
          <a:p>
            <a:pPr indent="0" lvl="0" marL="457200" rtl="0" algn="l">
              <a:lnSpc>
                <a:spcPct val="115000"/>
              </a:lnSpc>
              <a:spcBef>
                <a:spcPts val="0"/>
              </a:spcBef>
              <a:spcAft>
                <a:spcPts val="0"/>
              </a:spcAft>
              <a:buNone/>
            </a:pPr>
            <a:r>
              <a:rPr lang="es" sz="1150"/>
              <a:t>defined class Coche</a:t>
            </a:r>
            <a:endParaRPr sz="1150"/>
          </a:p>
          <a:p>
            <a:pPr indent="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rPr lang="es" sz="1150"/>
              <a:t>scala&gt; val c = new Coche()</a:t>
            </a:r>
            <a:endParaRPr sz="1150"/>
          </a:p>
          <a:p>
            <a:pPr indent="0" lvl="0" marL="457200" rtl="0" algn="l">
              <a:lnSpc>
                <a:spcPct val="115000"/>
              </a:lnSpc>
              <a:spcBef>
                <a:spcPts val="0"/>
              </a:spcBef>
              <a:spcAft>
                <a:spcPts val="0"/>
              </a:spcAft>
              <a:buNone/>
            </a:pPr>
            <a:r>
              <a:rPr lang="es" sz="1150"/>
              <a:t>c: Coche = Coche@3567135c</a:t>
            </a:r>
            <a:endParaRPr sz="1150"/>
          </a:p>
          <a:p>
            <a:pPr indent="0" lvl="0" marL="457200" rtl="0" algn="l">
              <a:lnSpc>
                <a:spcPct val="115000"/>
              </a:lnSpc>
              <a:spcBef>
                <a:spcPts val="0"/>
              </a:spcBef>
              <a:spcAft>
                <a:spcPts val="0"/>
              </a:spcAft>
              <a:buNone/>
            </a:pPr>
            <a:r>
              <a:rPr lang="es" sz="1150"/>
              <a:t>scala&gt; c.color</a:t>
            </a:r>
            <a:endParaRPr sz="1150"/>
          </a:p>
          <a:p>
            <a:pPr indent="0" lvl="0" marL="457200" rtl="0" algn="l">
              <a:lnSpc>
                <a:spcPct val="115000"/>
              </a:lnSpc>
              <a:spcBef>
                <a:spcPts val="0"/>
              </a:spcBef>
              <a:spcAft>
                <a:spcPts val="0"/>
              </a:spcAft>
              <a:buNone/>
            </a:pPr>
            <a:r>
              <a:rPr lang="es" sz="1150"/>
              <a:t>res1: String = Blanco</a:t>
            </a:r>
            <a:endParaRPr sz="1150"/>
          </a:p>
          <a:p>
            <a:pPr indent="0" lvl="0" marL="457200" rtl="0" algn="l">
              <a:lnSpc>
                <a:spcPct val="115000"/>
              </a:lnSpc>
              <a:spcBef>
                <a:spcPts val="0"/>
              </a:spcBef>
              <a:spcAft>
                <a:spcPts val="0"/>
              </a:spcAft>
              <a:buNone/>
            </a:pPr>
            <a:r>
              <a:rPr lang="es" sz="1150"/>
              <a:t>scala&gt; c.arrancar()</a:t>
            </a:r>
            <a:endParaRPr sz="1150"/>
          </a:p>
          <a:p>
            <a:pPr indent="0" lvl="0" marL="457200" rtl="0" algn="l">
              <a:lnSpc>
                <a:spcPct val="115000"/>
              </a:lnSpc>
              <a:spcBef>
                <a:spcPts val="0"/>
              </a:spcBef>
              <a:spcAft>
                <a:spcPts val="0"/>
              </a:spcAft>
              <a:buNone/>
            </a:pPr>
            <a:r>
              <a:rPr lang="es" sz="1150"/>
              <a:t>Vehiculo arrancado</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496" name="Google Shape;496;p58"/>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497" name="Google Shape;497;p58"/>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498" name="Google Shape;498;p58"/>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Herencia</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499" name="Google Shape;499;p58"/>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9"/>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Las clases abstractas pueden implementar métodos abstractos y no abstractos, no pueden instanciarse y no </a:t>
            </a:r>
            <a:r>
              <a:rPr lang="es" sz="1150"/>
              <a:t>soporta</a:t>
            </a:r>
            <a:r>
              <a:rPr lang="es" sz="1150"/>
              <a:t> herencia múltiple. Para hacer una clase abstracta usamos el término </a:t>
            </a:r>
            <a:r>
              <a:rPr b="1" lang="es" sz="1150"/>
              <a:t>abstract</a:t>
            </a:r>
            <a:r>
              <a:rPr lang="es" sz="1150"/>
              <a:t>.</a:t>
            </a:r>
            <a:endParaRPr sz="1150"/>
          </a:p>
          <a:p>
            <a:pPr indent="0" lvl="0" marL="4572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Es obligatorio que la clase hijo implemente todos los métodos abstractos (los que no contienen ninguna implementación) de la clase padre.</a:t>
            </a:r>
            <a:endParaRPr sz="1150"/>
          </a:p>
          <a:p>
            <a:pPr indent="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505" name="Google Shape;505;p59"/>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06" name="Google Shape;506;p59"/>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07" name="Google Shape;507;p59"/>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Clase Abstracta</a:t>
            </a:r>
            <a:endParaRPr sz="2400">
              <a:solidFill>
                <a:srgbClr val="181F2C"/>
              </a:solidFill>
              <a:latin typeface="Roboto Medium"/>
              <a:ea typeface="Roboto Medium"/>
              <a:cs typeface="Roboto Medium"/>
              <a:sym typeface="Roboto Medium"/>
            </a:endParaRPr>
          </a:p>
        </p:txBody>
      </p:sp>
      <p:pic>
        <p:nvPicPr>
          <p:cNvPr descr="Archivo:Scala-full-color.svg - Wikipedia, la enciclopedia libre" id="508" name="Google Shape;508;p59"/>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0"/>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es" sz="1150"/>
              <a:t>scala&gt; </a:t>
            </a:r>
            <a:r>
              <a:rPr b="1" lang="es" sz="1150"/>
              <a:t>abstract</a:t>
            </a:r>
            <a:r>
              <a:rPr lang="es" sz="1150"/>
              <a:t> class Vehiculo {</a:t>
            </a:r>
            <a:endParaRPr sz="1150"/>
          </a:p>
          <a:p>
            <a:pPr indent="0" lvl="0" marL="457200" rtl="0" algn="l">
              <a:lnSpc>
                <a:spcPct val="115000"/>
              </a:lnSpc>
              <a:spcBef>
                <a:spcPts val="0"/>
              </a:spcBef>
              <a:spcAft>
                <a:spcPts val="0"/>
              </a:spcAft>
              <a:buNone/>
            </a:pPr>
            <a:r>
              <a:rPr lang="es" sz="1150"/>
              <a:t>     | def numRuedas(): Int</a:t>
            </a:r>
            <a:endParaRPr sz="1150"/>
          </a:p>
          <a:p>
            <a:pPr indent="0" lvl="0" marL="457200" rtl="0" algn="l">
              <a:lnSpc>
                <a:spcPct val="115000"/>
              </a:lnSpc>
              <a:spcBef>
                <a:spcPts val="0"/>
              </a:spcBef>
              <a:spcAft>
                <a:spcPts val="0"/>
              </a:spcAft>
              <a:buNone/>
            </a:pPr>
            <a:r>
              <a:rPr lang="es" sz="1150"/>
              <a:t>     | }</a:t>
            </a:r>
            <a:endParaRPr sz="1150"/>
          </a:p>
          <a:p>
            <a:pPr indent="0" lvl="0" marL="457200" rtl="0" algn="l">
              <a:lnSpc>
                <a:spcPct val="115000"/>
              </a:lnSpc>
              <a:spcBef>
                <a:spcPts val="0"/>
              </a:spcBef>
              <a:spcAft>
                <a:spcPts val="0"/>
              </a:spcAft>
              <a:buNone/>
            </a:pPr>
            <a:r>
              <a:rPr lang="es" sz="1150"/>
              <a:t>defined class Vehiculo</a:t>
            </a:r>
            <a:endParaRPr sz="1150"/>
          </a:p>
          <a:p>
            <a:pPr indent="0" lvl="0" marL="457200" rtl="0" algn="l">
              <a:lnSpc>
                <a:spcPct val="115000"/>
              </a:lnSpc>
              <a:spcBef>
                <a:spcPts val="0"/>
              </a:spcBef>
              <a:spcAft>
                <a:spcPts val="0"/>
              </a:spcAft>
              <a:buNone/>
            </a:pPr>
            <a:r>
              <a:rPr lang="es" sz="1150"/>
              <a:t> </a:t>
            </a:r>
            <a:endParaRPr sz="1150"/>
          </a:p>
          <a:p>
            <a:pPr indent="0" lvl="0" marL="457200" rtl="0" algn="l">
              <a:lnSpc>
                <a:spcPct val="115000"/>
              </a:lnSpc>
              <a:spcBef>
                <a:spcPts val="0"/>
              </a:spcBef>
              <a:spcAft>
                <a:spcPts val="0"/>
              </a:spcAft>
              <a:buNone/>
            </a:pPr>
            <a:r>
              <a:rPr lang="es" sz="1150"/>
              <a:t>scala&gt; class Coche </a:t>
            </a:r>
            <a:r>
              <a:rPr b="1" lang="es" sz="1150"/>
              <a:t>extends</a:t>
            </a:r>
            <a:r>
              <a:rPr lang="es" sz="1150"/>
              <a:t> Vehiculo {</a:t>
            </a:r>
            <a:endParaRPr sz="1150"/>
          </a:p>
          <a:p>
            <a:pPr indent="0" lvl="0" marL="457200" rtl="0" algn="l">
              <a:lnSpc>
                <a:spcPct val="115000"/>
              </a:lnSpc>
              <a:spcBef>
                <a:spcPts val="0"/>
              </a:spcBef>
              <a:spcAft>
                <a:spcPts val="0"/>
              </a:spcAft>
              <a:buNone/>
            </a:pPr>
            <a:r>
              <a:rPr lang="es" sz="1150"/>
              <a:t>     | def numRuedas(): Int = {</a:t>
            </a:r>
            <a:endParaRPr sz="1150"/>
          </a:p>
          <a:p>
            <a:pPr indent="0" lvl="0" marL="457200" rtl="0" algn="l">
              <a:lnSpc>
                <a:spcPct val="115000"/>
              </a:lnSpc>
              <a:spcBef>
                <a:spcPts val="0"/>
              </a:spcBef>
              <a:spcAft>
                <a:spcPts val="0"/>
              </a:spcAft>
              <a:buNone/>
            </a:pPr>
            <a:r>
              <a:rPr lang="es" sz="1150"/>
              <a:t>     | 4</a:t>
            </a:r>
            <a:endParaRPr sz="1150"/>
          </a:p>
          <a:p>
            <a:pPr indent="0" lvl="0" marL="457200" rtl="0" algn="l">
              <a:lnSpc>
                <a:spcPct val="115000"/>
              </a:lnSpc>
              <a:spcBef>
                <a:spcPts val="0"/>
              </a:spcBef>
              <a:spcAft>
                <a:spcPts val="0"/>
              </a:spcAft>
              <a:buNone/>
            </a:pPr>
            <a:r>
              <a:rPr lang="es" sz="1150"/>
              <a:t>     | }</a:t>
            </a:r>
            <a:endParaRPr sz="1150"/>
          </a:p>
          <a:p>
            <a:pPr indent="0" lvl="0" marL="457200" rtl="0" algn="l">
              <a:lnSpc>
                <a:spcPct val="115000"/>
              </a:lnSpc>
              <a:spcBef>
                <a:spcPts val="0"/>
              </a:spcBef>
              <a:spcAft>
                <a:spcPts val="0"/>
              </a:spcAft>
              <a:buNone/>
            </a:pPr>
            <a:r>
              <a:rPr lang="es" sz="1150"/>
              <a:t>     | }</a:t>
            </a:r>
            <a:endParaRPr sz="1150"/>
          </a:p>
          <a:p>
            <a:pPr indent="0" lvl="0" marL="457200" rtl="0" algn="l">
              <a:lnSpc>
                <a:spcPct val="115000"/>
              </a:lnSpc>
              <a:spcBef>
                <a:spcPts val="0"/>
              </a:spcBef>
              <a:spcAft>
                <a:spcPts val="0"/>
              </a:spcAft>
              <a:buNone/>
            </a:pPr>
            <a:r>
              <a:rPr lang="es" sz="1150"/>
              <a:t>defined class Coche</a:t>
            </a:r>
            <a:endParaRPr sz="1150"/>
          </a:p>
          <a:p>
            <a:pPr indent="0" lvl="0" marL="457200" rtl="0" algn="l">
              <a:lnSpc>
                <a:spcPct val="115000"/>
              </a:lnSpc>
              <a:spcBef>
                <a:spcPts val="0"/>
              </a:spcBef>
              <a:spcAft>
                <a:spcPts val="0"/>
              </a:spcAft>
              <a:buNone/>
            </a:pPr>
            <a:r>
              <a:rPr lang="es" sz="1150"/>
              <a:t> </a:t>
            </a:r>
            <a:endParaRPr sz="1150"/>
          </a:p>
          <a:p>
            <a:pPr indent="0" lvl="0" marL="457200" rtl="0" algn="l">
              <a:lnSpc>
                <a:spcPct val="115000"/>
              </a:lnSpc>
              <a:spcBef>
                <a:spcPts val="0"/>
              </a:spcBef>
              <a:spcAft>
                <a:spcPts val="0"/>
              </a:spcAft>
              <a:buNone/>
            </a:pPr>
            <a:r>
              <a:rPr lang="es" sz="1150"/>
              <a:t>scala&gt; val c = new Coche()</a:t>
            </a:r>
            <a:endParaRPr sz="1150"/>
          </a:p>
          <a:p>
            <a:pPr indent="0" lvl="0" marL="457200" rtl="0" algn="l">
              <a:lnSpc>
                <a:spcPct val="115000"/>
              </a:lnSpc>
              <a:spcBef>
                <a:spcPts val="0"/>
              </a:spcBef>
              <a:spcAft>
                <a:spcPts val="0"/>
              </a:spcAft>
              <a:buNone/>
            </a:pPr>
            <a:r>
              <a:rPr lang="es" sz="1150"/>
              <a:t>c: Coche = Coche@5faeada1</a:t>
            </a:r>
            <a:endParaRPr sz="1150"/>
          </a:p>
          <a:p>
            <a:pPr indent="0" lvl="0" marL="457200" rtl="0" algn="l">
              <a:lnSpc>
                <a:spcPct val="115000"/>
              </a:lnSpc>
              <a:spcBef>
                <a:spcPts val="0"/>
              </a:spcBef>
              <a:spcAft>
                <a:spcPts val="0"/>
              </a:spcAft>
              <a:buNone/>
            </a:pPr>
            <a:r>
              <a:rPr lang="es" sz="1150"/>
              <a:t> </a:t>
            </a:r>
            <a:endParaRPr sz="1150"/>
          </a:p>
          <a:p>
            <a:pPr indent="0" lvl="0" marL="457200" rtl="0" algn="l">
              <a:lnSpc>
                <a:spcPct val="115000"/>
              </a:lnSpc>
              <a:spcBef>
                <a:spcPts val="0"/>
              </a:spcBef>
              <a:spcAft>
                <a:spcPts val="0"/>
              </a:spcAft>
              <a:buNone/>
            </a:pPr>
            <a:r>
              <a:rPr lang="es" sz="1150"/>
              <a:t>scala&gt; c.numRuedas</a:t>
            </a:r>
            <a:endParaRPr sz="1150"/>
          </a:p>
          <a:p>
            <a:pPr indent="0" lvl="0" marL="457200" rtl="0" algn="l">
              <a:lnSpc>
                <a:spcPct val="115000"/>
              </a:lnSpc>
              <a:spcBef>
                <a:spcPts val="0"/>
              </a:spcBef>
              <a:spcAft>
                <a:spcPts val="0"/>
              </a:spcAft>
              <a:buNone/>
            </a:pPr>
            <a:r>
              <a:rPr lang="es" sz="1150"/>
              <a:t>res3: Int = 4</a:t>
            </a:r>
            <a:endParaRPr sz="1150"/>
          </a:p>
          <a:p>
            <a:pPr indent="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514" name="Google Shape;514;p60"/>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15" name="Google Shape;515;p60"/>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16" name="Google Shape;516;p60"/>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a:t>
            </a:r>
            <a:r>
              <a:rPr lang="es" sz="2400">
                <a:solidFill>
                  <a:schemeClr val="dk2"/>
                </a:solidFill>
                <a:latin typeface="Roboto Medium"/>
                <a:ea typeface="Roboto Medium"/>
                <a:cs typeface="Roboto Medium"/>
                <a:sym typeface="Roboto Medium"/>
              </a:rPr>
              <a:t>Clase Abstracta</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pic>
        <p:nvPicPr>
          <p:cNvPr descr="Archivo:Scala-full-color.svg - Wikipedia, la enciclopedia libre" id="517" name="Google Shape;517;p60"/>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1"/>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Los Traits de Scala son como las Interfaces parcialmente implementadas en Java. No se pueden instanciar ni tienen parámetros. Las clases y objetos de Scala pueden extender uno o varios Traits (al contrario que la herencia en Java que deja solo un padre).</a:t>
            </a:r>
            <a:endParaRPr sz="1150"/>
          </a:p>
          <a:p>
            <a:pPr indent="-301625" lvl="0" marL="457200" rtl="0" algn="l">
              <a:lnSpc>
                <a:spcPct val="115000"/>
              </a:lnSpc>
              <a:spcBef>
                <a:spcPts val="0"/>
              </a:spcBef>
              <a:spcAft>
                <a:spcPts val="0"/>
              </a:spcAft>
              <a:buSzPts val="1150"/>
              <a:buChar char="●"/>
            </a:pPr>
            <a:r>
              <a:rPr lang="es" sz="1150"/>
              <a:t>Los traits deben contener </a:t>
            </a:r>
            <a:r>
              <a:rPr lang="es" sz="1150" u="sng"/>
              <a:t>al menos un método abstracto</a:t>
            </a:r>
            <a:r>
              <a:rPr lang="es" sz="1150"/>
              <a:t> </a:t>
            </a:r>
            <a:r>
              <a:rPr lang="es" sz="1150" u="sng"/>
              <a:t>sin implementar.</a:t>
            </a:r>
            <a:r>
              <a:rPr lang="es" sz="1150"/>
              <a:t> Cuando una clase implementa varios Traits y dos de ellos hacen override de la misma función llamando a super se aplican los dos, de derecha a izquierda.</a:t>
            </a:r>
            <a:endParaRPr sz="1150"/>
          </a:p>
          <a:p>
            <a:pPr indent="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523" name="Google Shape;523;p61"/>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24" name="Google Shape;524;p61"/>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25" name="Google Shape;525;p61"/>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Traits</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pic>
        <p:nvPicPr>
          <p:cNvPr descr="Archivo:Scala-full-color.svg - Wikipedia, la enciclopedia libre" id="526" name="Google Shape;526;p61"/>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2"/>
          <p:cNvSpPr txBox="1"/>
          <p:nvPr>
            <p:ph idx="1" type="body"/>
          </p:nvPr>
        </p:nvSpPr>
        <p:spPr>
          <a:xfrm>
            <a:off x="1137025" y="1304600"/>
            <a:ext cx="3020100" cy="2794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s" sz="1150"/>
              <a:t>scala&gt; </a:t>
            </a:r>
            <a:r>
              <a:rPr b="1" lang="es" sz="1150"/>
              <a:t>trait</a:t>
            </a:r>
            <a:r>
              <a:rPr lang="es" sz="1150"/>
              <a:t> Imprimir {</a:t>
            </a:r>
            <a:endParaRPr sz="1150"/>
          </a:p>
          <a:p>
            <a:pPr indent="0" lvl="0" marL="0" rtl="0" algn="l">
              <a:lnSpc>
                <a:spcPct val="115000"/>
              </a:lnSpc>
              <a:spcBef>
                <a:spcPts val="0"/>
              </a:spcBef>
              <a:spcAft>
                <a:spcPts val="0"/>
              </a:spcAft>
              <a:buNone/>
            </a:pPr>
            <a:r>
              <a:rPr lang="es" sz="1150"/>
              <a:t>     | def hola(): Unit = {</a:t>
            </a:r>
            <a:endParaRPr sz="1150"/>
          </a:p>
          <a:p>
            <a:pPr indent="0" lvl="0" marL="0" rtl="0" algn="l">
              <a:lnSpc>
                <a:spcPct val="115000"/>
              </a:lnSpc>
              <a:spcBef>
                <a:spcPts val="0"/>
              </a:spcBef>
              <a:spcAft>
                <a:spcPts val="0"/>
              </a:spcAft>
              <a:buNone/>
            </a:pPr>
            <a:r>
              <a:rPr lang="es" sz="1150"/>
              <a:t>     | println("hola")</a:t>
            </a:r>
            <a:endParaRPr sz="1150"/>
          </a:p>
          <a:p>
            <a:pPr indent="0" lvl="0" marL="0" rtl="0" algn="l">
              <a:lnSpc>
                <a:spcPct val="115000"/>
              </a:lnSpc>
              <a:spcBef>
                <a:spcPts val="0"/>
              </a:spcBef>
              <a:spcAft>
                <a:spcPts val="0"/>
              </a:spcAft>
              <a:buNone/>
            </a:pPr>
            <a:r>
              <a:rPr lang="es" sz="1150"/>
              <a:t>     | }</a:t>
            </a:r>
            <a:endParaRPr sz="1150"/>
          </a:p>
          <a:p>
            <a:pPr indent="0" lvl="0" marL="0" rtl="0" algn="l">
              <a:lnSpc>
                <a:spcPct val="115000"/>
              </a:lnSpc>
              <a:spcBef>
                <a:spcPts val="0"/>
              </a:spcBef>
              <a:spcAft>
                <a:spcPts val="0"/>
              </a:spcAft>
              <a:buNone/>
            </a:pPr>
            <a:r>
              <a:rPr lang="es" sz="1150"/>
              <a:t>     | def saludo(): Unit</a:t>
            </a:r>
            <a:endParaRPr sz="1150"/>
          </a:p>
          <a:p>
            <a:pPr indent="0" lvl="0" marL="0" rtl="0" algn="l">
              <a:lnSpc>
                <a:spcPct val="115000"/>
              </a:lnSpc>
              <a:spcBef>
                <a:spcPts val="0"/>
              </a:spcBef>
              <a:spcAft>
                <a:spcPts val="0"/>
              </a:spcAft>
              <a:buNone/>
            </a:pPr>
            <a:r>
              <a:rPr lang="es" sz="1150"/>
              <a:t>     | }</a:t>
            </a:r>
            <a:endParaRPr sz="1150"/>
          </a:p>
          <a:p>
            <a:pPr indent="0" lvl="0" marL="0" rtl="0" algn="l">
              <a:lnSpc>
                <a:spcPct val="115000"/>
              </a:lnSpc>
              <a:spcBef>
                <a:spcPts val="0"/>
              </a:spcBef>
              <a:spcAft>
                <a:spcPts val="0"/>
              </a:spcAft>
              <a:buNone/>
            </a:pPr>
            <a:r>
              <a:rPr lang="es" sz="1150"/>
              <a:t>defined trait Imprimir</a:t>
            </a:r>
            <a:endParaRPr sz="1150"/>
          </a:p>
          <a:p>
            <a:pPr indent="0" lvl="0" marL="0" rtl="0" algn="l">
              <a:lnSpc>
                <a:spcPct val="115000"/>
              </a:lnSpc>
              <a:spcBef>
                <a:spcPts val="0"/>
              </a:spcBef>
              <a:spcAft>
                <a:spcPts val="0"/>
              </a:spcAft>
              <a:buNone/>
            </a:pPr>
            <a:r>
              <a:rPr lang="es" sz="1150"/>
              <a:t> </a:t>
            </a:r>
            <a:endParaRPr sz="1150"/>
          </a:p>
          <a:p>
            <a:pPr indent="0" lvl="0" marL="0" rtl="0" algn="l">
              <a:lnSpc>
                <a:spcPct val="115000"/>
              </a:lnSpc>
              <a:spcBef>
                <a:spcPts val="0"/>
              </a:spcBef>
              <a:spcAft>
                <a:spcPts val="0"/>
              </a:spcAft>
              <a:buNone/>
            </a:pPr>
            <a:r>
              <a:rPr lang="es" sz="1150"/>
              <a:t>scala&gt; class Test </a:t>
            </a:r>
            <a:r>
              <a:rPr b="1" lang="es" sz="1150"/>
              <a:t>extends</a:t>
            </a:r>
            <a:r>
              <a:rPr lang="es" sz="1150"/>
              <a:t> Imprimir {</a:t>
            </a:r>
            <a:endParaRPr sz="1150"/>
          </a:p>
          <a:p>
            <a:pPr indent="0" lvl="0" marL="0" rtl="0" algn="l">
              <a:lnSpc>
                <a:spcPct val="115000"/>
              </a:lnSpc>
              <a:spcBef>
                <a:spcPts val="0"/>
              </a:spcBef>
              <a:spcAft>
                <a:spcPts val="0"/>
              </a:spcAft>
              <a:buNone/>
            </a:pPr>
            <a:r>
              <a:rPr lang="es" sz="1150"/>
              <a:t>     | def saludo(): Unit = {</a:t>
            </a:r>
            <a:endParaRPr sz="1150"/>
          </a:p>
          <a:p>
            <a:pPr indent="0" lvl="0" marL="0" rtl="0" algn="l">
              <a:lnSpc>
                <a:spcPct val="115000"/>
              </a:lnSpc>
              <a:spcBef>
                <a:spcPts val="0"/>
              </a:spcBef>
              <a:spcAft>
                <a:spcPts val="0"/>
              </a:spcAft>
              <a:buNone/>
            </a:pPr>
            <a:r>
              <a:rPr lang="es" sz="1150"/>
              <a:t>     | println("saludo")</a:t>
            </a:r>
            <a:endParaRPr sz="1150"/>
          </a:p>
          <a:p>
            <a:pPr indent="0" lvl="0" marL="0" rtl="0" algn="l">
              <a:lnSpc>
                <a:spcPct val="115000"/>
              </a:lnSpc>
              <a:spcBef>
                <a:spcPts val="0"/>
              </a:spcBef>
              <a:spcAft>
                <a:spcPts val="0"/>
              </a:spcAft>
              <a:buNone/>
            </a:pPr>
            <a:r>
              <a:rPr lang="es" sz="1150"/>
              <a:t>     | }</a:t>
            </a:r>
            <a:endParaRPr sz="1150"/>
          </a:p>
          <a:p>
            <a:pPr indent="0" lvl="0" marL="0" rtl="0" algn="l">
              <a:lnSpc>
                <a:spcPct val="115000"/>
              </a:lnSpc>
              <a:spcBef>
                <a:spcPts val="0"/>
              </a:spcBef>
              <a:spcAft>
                <a:spcPts val="0"/>
              </a:spcAft>
              <a:buNone/>
            </a:pPr>
            <a:r>
              <a:rPr lang="es" sz="1150"/>
              <a:t>     | }</a:t>
            </a:r>
            <a:endParaRPr sz="1150"/>
          </a:p>
          <a:p>
            <a:pPr indent="0" lvl="0" marL="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532" name="Google Shape;532;p62"/>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33" name="Google Shape;533;p62"/>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34" name="Google Shape;534;p62"/>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Traits</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sp>
        <p:nvSpPr>
          <p:cNvPr id="535" name="Google Shape;535;p62"/>
          <p:cNvSpPr txBox="1"/>
          <p:nvPr/>
        </p:nvSpPr>
        <p:spPr>
          <a:xfrm>
            <a:off x="5094600" y="1222400"/>
            <a:ext cx="3619200" cy="29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150"/>
              <a:t>defined class Test</a:t>
            </a:r>
            <a:endParaRPr sz="1150"/>
          </a:p>
          <a:p>
            <a:pPr indent="0" lvl="0" marL="0" rtl="0" algn="l">
              <a:lnSpc>
                <a:spcPct val="115000"/>
              </a:lnSpc>
              <a:spcBef>
                <a:spcPts val="0"/>
              </a:spcBef>
              <a:spcAft>
                <a:spcPts val="0"/>
              </a:spcAft>
              <a:buNone/>
            </a:pPr>
            <a:r>
              <a:rPr lang="es" sz="1150"/>
              <a:t> </a:t>
            </a:r>
            <a:endParaRPr sz="1150"/>
          </a:p>
          <a:p>
            <a:pPr indent="0" lvl="0" marL="0" rtl="0" algn="l">
              <a:lnSpc>
                <a:spcPct val="115000"/>
              </a:lnSpc>
              <a:spcBef>
                <a:spcPts val="0"/>
              </a:spcBef>
              <a:spcAft>
                <a:spcPts val="0"/>
              </a:spcAft>
              <a:buNone/>
            </a:pPr>
            <a:r>
              <a:rPr lang="es" sz="1150"/>
              <a:t>scala&gt; val t = new Test()</a:t>
            </a:r>
            <a:endParaRPr sz="1150"/>
          </a:p>
          <a:p>
            <a:pPr indent="0" lvl="0" marL="0" rtl="0" algn="l">
              <a:lnSpc>
                <a:spcPct val="115000"/>
              </a:lnSpc>
              <a:spcBef>
                <a:spcPts val="0"/>
              </a:spcBef>
              <a:spcAft>
                <a:spcPts val="0"/>
              </a:spcAft>
              <a:buNone/>
            </a:pPr>
            <a:r>
              <a:rPr lang="es" sz="1150"/>
              <a:t>t: Test = Test@15761df8</a:t>
            </a:r>
            <a:endParaRPr sz="1150"/>
          </a:p>
          <a:p>
            <a:pPr indent="0" lvl="0" marL="0" rtl="0" algn="l">
              <a:lnSpc>
                <a:spcPct val="115000"/>
              </a:lnSpc>
              <a:spcBef>
                <a:spcPts val="0"/>
              </a:spcBef>
              <a:spcAft>
                <a:spcPts val="0"/>
              </a:spcAft>
              <a:buNone/>
            </a:pPr>
            <a:r>
              <a:rPr lang="es" sz="1150"/>
              <a:t> </a:t>
            </a:r>
            <a:endParaRPr sz="1150"/>
          </a:p>
          <a:p>
            <a:pPr indent="0" lvl="0" marL="0" rtl="0" algn="l">
              <a:lnSpc>
                <a:spcPct val="115000"/>
              </a:lnSpc>
              <a:spcBef>
                <a:spcPts val="0"/>
              </a:spcBef>
              <a:spcAft>
                <a:spcPts val="0"/>
              </a:spcAft>
              <a:buNone/>
            </a:pPr>
            <a:r>
              <a:rPr lang="es" sz="1150"/>
              <a:t>scala&gt; t.hola</a:t>
            </a:r>
            <a:endParaRPr sz="1150"/>
          </a:p>
          <a:p>
            <a:pPr indent="0" lvl="0" marL="0" rtl="0" algn="l">
              <a:lnSpc>
                <a:spcPct val="115000"/>
              </a:lnSpc>
              <a:spcBef>
                <a:spcPts val="0"/>
              </a:spcBef>
              <a:spcAft>
                <a:spcPts val="0"/>
              </a:spcAft>
              <a:buNone/>
            </a:pPr>
            <a:r>
              <a:rPr lang="es" sz="1150"/>
              <a:t>hola</a:t>
            </a:r>
            <a:endParaRPr sz="1150"/>
          </a:p>
          <a:p>
            <a:pPr indent="0" lvl="0" marL="0" rtl="0" algn="l">
              <a:lnSpc>
                <a:spcPct val="115000"/>
              </a:lnSpc>
              <a:spcBef>
                <a:spcPts val="0"/>
              </a:spcBef>
              <a:spcAft>
                <a:spcPts val="0"/>
              </a:spcAft>
              <a:buNone/>
            </a:pPr>
            <a:r>
              <a:rPr lang="es" sz="1150"/>
              <a:t> </a:t>
            </a:r>
            <a:endParaRPr sz="1150"/>
          </a:p>
          <a:p>
            <a:pPr indent="0" lvl="0" marL="0" rtl="0" algn="l">
              <a:lnSpc>
                <a:spcPct val="115000"/>
              </a:lnSpc>
              <a:spcBef>
                <a:spcPts val="0"/>
              </a:spcBef>
              <a:spcAft>
                <a:spcPts val="0"/>
              </a:spcAft>
              <a:buNone/>
            </a:pPr>
            <a:r>
              <a:rPr lang="es" sz="1150"/>
              <a:t>scala&gt; t.saludo </a:t>
            </a:r>
            <a:endParaRPr sz="1150"/>
          </a:p>
          <a:p>
            <a:pPr indent="0" lvl="0" marL="0" rtl="0" algn="l">
              <a:lnSpc>
                <a:spcPct val="115000"/>
              </a:lnSpc>
              <a:spcBef>
                <a:spcPts val="0"/>
              </a:spcBef>
              <a:spcAft>
                <a:spcPts val="0"/>
              </a:spcAft>
              <a:buNone/>
            </a:pPr>
            <a:r>
              <a:rPr lang="es" sz="1150"/>
              <a:t>saludo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cxnSp>
        <p:nvCxnSpPr>
          <p:cNvPr id="61" name="Google Shape;61;p9"/>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62" name="Google Shape;62;p9"/>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63" name="Google Shape;63;p9"/>
          <p:cNvSpPr txBox="1"/>
          <p:nvPr/>
        </p:nvSpPr>
        <p:spPr>
          <a:xfrm>
            <a:off x="558275" y="597425"/>
            <a:ext cx="40137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Strategic Design.</a:t>
            </a:r>
            <a:endParaRPr sz="2400">
              <a:solidFill>
                <a:srgbClr val="181F2C"/>
              </a:solidFill>
              <a:latin typeface="Roboto Medium"/>
              <a:ea typeface="Roboto Medium"/>
              <a:cs typeface="Roboto Medium"/>
              <a:sym typeface="Roboto Medium"/>
            </a:endParaRPr>
          </a:p>
        </p:txBody>
      </p:sp>
      <p:pic>
        <p:nvPicPr>
          <p:cNvPr id="64" name="Google Shape;64;p9"/>
          <p:cNvPicPr preferRelativeResize="0"/>
          <p:nvPr/>
        </p:nvPicPr>
        <p:blipFill rotWithShape="1">
          <a:blip r:embed="rId3">
            <a:alphaModFix/>
          </a:blip>
          <a:srcRect b="0" l="0" r="990" t="0"/>
          <a:stretch/>
        </p:blipFill>
        <p:spPr>
          <a:xfrm>
            <a:off x="516575" y="458975"/>
            <a:ext cx="8018476" cy="422555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3"/>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En Scala no existe static como en Java. </a:t>
            </a:r>
            <a:endParaRPr sz="1150"/>
          </a:p>
          <a:p>
            <a:pPr indent="-301625" lvl="0" marL="457200" rtl="0" algn="l">
              <a:lnSpc>
                <a:spcPct val="115000"/>
              </a:lnSpc>
              <a:spcBef>
                <a:spcPts val="0"/>
              </a:spcBef>
              <a:spcAft>
                <a:spcPts val="0"/>
              </a:spcAft>
              <a:buSzPts val="1150"/>
              <a:buChar char="●"/>
            </a:pPr>
            <a:r>
              <a:rPr lang="es" sz="1150"/>
              <a:t>Para definir una clase de la que solamente existe una instancia se usan los objetos con la palabra reservada </a:t>
            </a:r>
            <a:r>
              <a:rPr b="1" lang="es" sz="1150"/>
              <a:t>object</a:t>
            </a:r>
            <a:r>
              <a:rPr lang="es" sz="1150"/>
              <a:t>. </a:t>
            </a:r>
            <a:endParaRPr sz="1150"/>
          </a:p>
          <a:p>
            <a:pPr indent="-301625" lvl="0" marL="457200" rtl="0" algn="l">
              <a:lnSpc>
                <a:spcPct val="115000"/>
              </a:lnSpc>
              <a:spcBef>
                <a:spcPts val="0"/>
              </a:spcBef>
              <a:spcAft>
                <a:spcPts val="0"/>
              </a:spcAft>
              <a:buSzPts val="1150"/>
              <a:buChar char="●"/>
            </a:pPr>
            <a:r>
              <a:rPr lang="es" sz="1150"/>
              <a:t>Los métodos y campos dentro de este objeto se pueden importar globalmente. </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541" name="Google Shape;541;p63"/>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42" name="Google Shape;542;p63"/>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43" name="Google Shape;543;p63"/>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Singleton</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pic>
        <p:nvPicPr>
          <p:cNvPr descr="Archivo:Scala-full-color.svg - Wikipedia, la enciclopedia libre" id="544" name="Google Shape;544;p63"/>
          <p:cNvPicPr preferRelativeResize="0"/>
          <p:nvPr/>
        </p:nvPicPr>
        <p:blipFill>
          <a:blip r:embed="rId3">
            <a:alphaModFix/>
          </a:blip>
          <a:stretch>
            <a:fillRect/>
          </a:stretch>
        </p:blipFill>
        <p:spPr>
          <a:xfrm>
            <a:off x="5844525" y="1977950"/>
            <a:ext cx="3162300" cy="14478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4"/>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b="1" lang="es" sz="1150"/>
              <a:t>SBT</a:t>
            </a:r>
            <a:r>
              <a:rPr lang="es" sz="1150"/>
              <a:t> es una herramienta similar a Maven para construir proyectos con Scala o Java. Es open source y permite gestionar las dependencias de manera sencilla, lo que lo convierte en prácticamente un estándar en la comunidad de programadores de Scala.</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550" name="Google Shape;550;p64"/>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51" name="Google Shape;551;p64"/>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52" name="Google Shape;552;p64"/>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Intellij</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pic>
        <p:nvPicPr>
          <p:cNvPr id="553" name="Google Shape;553;p64"/>
          <p:cNvPicPr preferRelativeResize="0"/>
          <p:nvPr/>
        </p:nvPicPr>
        <p:blipFill>
          <a:blip r:embed="rId3">
            <a:alphaModFix/>
          </a:blip>
          <a:stretch>
            <a:fillRect/>
          </a:stretch>
        </p:blipFill>
        <p:spPr>
          <a:xfrm>
            <a:off x="5551075" y="1304600"/>
            <a:ext cx="3359024" cy="2962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5"/>
          <p:cNvSpPr txBox="1"/>
          <p:nvPr>
            <p:ph idx="1" type="body"/>
          </p:nvPr>
        </p:nvSpPr>
        <p:spPr>
          <a:xfrm>
            <a:off x="558275" y="1304600"/>
            <a:ext cx="4730100" cy="30411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es" sz="1150"/>
              <a:t>L</a:t>
            </a:r>
            <a:r>
              <a:rPr lang="es" sz="1150"/>
              <a:t>as dependencias se especifican en el archivo build.sbt y SBT se encargará de descargarlas automáticamente (“como un pom.xml)”. </a:t>
            </a:r>
            <a:endParaRPr sz="1150"/>
          </a:p>
          <a:p>
            <a:pPr indent="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rPr lang="es" sz="1150"/>
              <a:t>Comandos principales:</a:t>
            </a:r>
            <a:endParaRPr sz="1150"/>
          </a:p>
          <a:p>
            <a:pPr indent="0" lvl="0" marL="4572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b="1" lang="es" sz="1150"/>
              <a:t>compile</a:t>
            </a:r>
            <a:r>
              <a:rPr lang="es" sz="1150"/>
              <a:t> → Compilación: SBT te permite compilar tu proyecto Scala. Simplemente ejecutas el comando compile y SBT se encarga de compilar todos tus archivos fuente.</a:t>
            </a:r>
            <a:endParaRPr sz="1150"/>
          </a:p>
          <a:p>
            <a:pPr indent="-301625" lvl="0" marL="457200" rtl="0" algn="l">
              <a:lnSpc>
                <a:spcPct val="115000"/>
              </a:lnSpc>
              <a:spcBef>
                <a:spcPts val="0"/>
              </a:spcBef>
              <a:spcAft>
                <a:spcPts val="0"/>
              </a:spcAft>
              <a:buSzPts val="1150"/>
              <a:buChar char="●"/>
            </a:pPr>
            <a:r>
              <a:rPr b="1" lang="es" sz="1150"/>
              <a:t>test</a:t>
            </a:r>
            <a:r>
              <a:rPr lang="es" sz="1150"/>
              <a:t> –&gt; Ejecución de pruebas: </a:t>
            </a:r>
            <a:endParaRPr sz="1150"/>
          </a:p>
          <a:p>
            <a:pPr indent="-301625" lvl="0" marL="457200" rtl="0" algn="l">
              <a:lnSpc>
                <a:spcPct val="115000"/>
              </a:lnSpc>
              <a:spcBef>
                <a:spcPts val="0"/>
              </a:spcBef>
              <a:spcAft>
                <a:spcPts val="0"/>
              </a:spcAft>
              <a:buSzPts val="1150"/>
              <a:buChar char="●"/>
            </a:pPr>
            <a:r>
              <a:rPr b="1" lang="es" sz="1150"/>
              <a:t>assembly</a:t>
            </a:r>
            <a:r>
              <a:rPr lang="es" sz="1150"/>
              <a:t> → </a:t>
            </a:r>
            <a:r>
              <a:rPr lang="es" sz="1150"/>
              <a:t>Empaquetado: SBT puede empaquetar tu proyecto en un archivo JAR ejecutable. </a:t>
            </a:r>
            <a:endParaRPr sz="1150"/>
          </a:p>
          <a:p>
            <a:pPr indent="-301625" lvl="0" marL="457200" rtl="0" algn="l">
              <a:lnSpc>
                <a:spcPct val="115000"/>
              </a:lnSpc>
              <a:spcBef>
                <a:spcPts val="0"/>
              </a:spcBef>
              <a:spcAft>
                <a:spcPts val="0"/>
              </a:spcAft>
              <a:buSzPts val="1150"/>
              <a:buChar char="●"/>
            </a:pPr>
            <a:r>
              <a:rPr b="1" lang="es" sz="1150"/>
              <a:t>run</a:t>
            </a:r>
            <a:r>
              <a:rPr lang="es" sz="1150"/>
              <a:t> → Ejecución de la aplicación</a:t>
            </a:r>
            <a:endParaRPr sz="1150"/>
          </a:p>
          <a:p>
            <a:pPr indent="-301625" lvl="0" marL="457200" rtl="0" algn="l">
              <a:lnSpc>
                <a:spcPct val="115000"/>
              </a:lnSpc>
              <a:spcBef>
                <a:spcPts val="0"/>
              </a:spcBef>
              <a:spcAft>
                <a:spcPts val="0"/>
              </a:spcAft>
              <a:buSzPts val="1150"/>
              <a:buChar char="●"/>
            </a:pPr>
            <a:r>
              <a:rPr b="1" lang="es" sz="1150"/>
              <a:t>clean</a:t>
            </a:r>
            <a:r>
              <a:rPr lang="es" sz="1150"/>
              <a:t> → Limpiar proyecto.</a:t>
            </a:r>
            <a:endParaRPr sz="1150"/>
          </a:p>
          <a:p>
            <a:pPr indent="-301625" lvl="0" marL="457200" rtl="0" algn="l">
              <a:lnSpc>
                <a:spcPct val="115000"/>
              </a:lnSpc>
              <a:spcBef>
                <a:spcPts val="0"/>
              </a:spcBef>
              <a:spcAft>
                <a:spcPts val="0"/>
              </a:spcAft>
              <a:buSzPts val="1150"/>
              <a:buChar char="●"/>
            </a:pPr>
            <a:r>
              <a:rPr b="1" lang="es" sz="1150"/>
              <a:t>update</a:t>
            </a:r>
            <a:r>
              <a:rPr lang="es" sz="1150"/>
              <a:t> → Actualización de dependencias</a:t>
            </a:r>
            <a:endParaRPr sz="1150"/>
          </a:p>
          <a:p>
            <a:pPr indent="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559" name="Google Shape;559;p65"/>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60" name="Google Shape;560;p65"/>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61" name="Google Shape;561;p65"/>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SBT  ("Simple Build Tool")</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pic>
        <p:nvPicPr>
          <p:cNvPr descr="Archivo:Scala-full-color.svg - Wikipedia, la enciclopedia libre" id="562" name="Google Shape;562;p65"/>
          <p:cNvPicPr preferRelativeResize="0"/>
          <p:nvPr/>
        </p:nvPicPr>
        <p:blipFill>
          <a:blip r:embed="rId3">
            <a:alphaModFix/>
          </a:blip>
          <a:stretch>
            <a:fillRect/>
          </a:stretch>
        </p:blipFill>
        <p:spPr>
          <a:xfrm>
            <a:off x="5815925" y="1847850"/>
            <a:ext cx="3162300" cy="1447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cxnSp>
        <p:nvCxnSpPr>
          <p:cNvPr id="567" name="Google Shape;567;p66"/>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68" name="Google Shape;568;p66"/>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69" name="Google Shape;569;p66"/>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Intellij</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pic>
        <p:nvPicPr>
          <p:cNvPr id="570" name="Google Shape;570;p66"/>
          <p:cNvPicPr preferRelativeResize="0"/>
          <p:nvPr/>
        </p:nvPicPr>
        <p:blipFill>
          <a:blip r:embed="rId3">
            <a:alphaModFix/>
          </a:blip>
          <a:stretch>
            <a:fillRect/>
          </a:stretch>
        </p:blipFill>
        <p:spPr>
          <a:xfrm>
            <a:off x="599075" y="1265327"/>
            <a:ext cx="3876025" cy="3005000"/>
          </a:xfrm>
          <a:prstGeom prst="rect">
            <a:avLst/>
          </a:prstGeom>
          <a:noFill/>
          <a:ln>
            <a:noFill/>
          </a:ln>
        </p:spPr>
      </p:pic>
      <p:pic>
        <p:nvPicPr>
          <p:cNvPr id="571" name="Google Shape;571;p66"/>
          <p:cNvPicPr preferRelativeResize="0"/>
          <p:nvPr/>
        </p:nvPicPr>
        <p:blipFill>
          <a:blip r:embed="rId4">
            <a:alphaModFix/>
          </a:blip>
          <a:stretch>
            <a:fillRect/>
          </a:stretch>
        </p:blipFill>
        <p:spPr>
          <a:xfrm>
            <a:off x="4627500" y="1322525"/>
            <a:ext cx="4364100" cy="235802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7"/>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1625" lvl="0" marL="457200" rtl="0" algn="l">
              <a:lnSpc>
                <a:spcPct val="115000"/>
              </a:lnSpc>
              <a:spcBef>
                <a:spcPts val="0"/>
              </a:spcBef>
              <a:spcAft>
                <a:spcPts val="0"/>
              </a:spcAft>
              <a:buSzPts val="1150"/>
              <a:buChar char="●"/>
            </a:pPr>
            <a:r>
              <a:rPr lang="es" sz="1150"/>
              <a:t>El IDE nos crea automáticamente un fichero build.sbt en la raíz del proyecto. Este fichero incluye toda la definición del proyecto en SBT, por lo que es el lugar donde deberemos añadir las dependencias que necesitemos. </a:t>
            </a:r>
            <a:endParaRPr sz="1150"/>
          </a:p>
          <a:p>
            <a:pPr indent="0" lvl="0" marL="4572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SzPts val="1150"/>
              <a:buChar char="●"/>
            </a:pPr>
            <a:r>
              <a:rPr lang="es" sz="1150"/>
              <a:t>A continuación, al final del fichero build.sbt especificamos la dependencia spark-core en la versión 3.5.1 para que se añada al proyecto.</a:t>
            </a:r>
            <a:endParaRPr sz="1150"/>
          </a:p>
          <a:p>
            <a:pPr indent="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rPr lang="es" sz="1150"/>
              <a:t>libraryDependencies ++= Seq(</a:t>
            </a:r>
            <a:endParaRPr sz="1150"/>
          </a:p>
          <a:p>
            <a:pPr indent="0" lvl="0" marL="457200" rtl="0" algn="l">
              <a:lnSpc>
                <a:spcPct val="115000"/>
              </a:lnSpc>
              <a:spcBef>
                <a:spcPts val="0"/>
              </a:spcBef>
              <a:spcAft>
                <a:spcPts val="0"/>
              </a:spcAft>
              <a:buNone/>
            </a:pPr>
            <a:r>
              <a:rPr lang="es" sz="1150"/>
              <a:t>  "org.apache.spark" %% "spark-core" % "3.5.1"</a:t>
            </a:r>
            <a:endParaRPr sz="1150"/>
          </a:p>
          <a:p>
            <a:pPr indent="0" lvl="0" marL="457200" rtl="0" algn="l">
              <a:lnSpc>
                <a:spcPct val="115000"/>
              </a:lnSpc>
              <a:spcBef>
                <a:spcPts val="0"/>
              </a:spcBef>
              <a:spcAft>
                <a:spcPts val="0"/>
              </a:spcAft>
              <a:buNone/>
            </a:pPr>
            <a:r>
              <a:rPr lang="es" sz="1150"/>
              <a:t>)</a:t>
            </a:r>
            <a:endParaRPr sz="1150"/>
          </a:p>
          <a:p>
            <a:pPr indent="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0" lvl="0" marL="13716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457200" lvl="0" marL="457200" rtl="0" algn="l">
              <a:lnSpc>
                <a:spcPct val="115000"/>
              </a:lnSpc>
              <a:spcBef>
                <a:spcPts val="0"/>
              </a:spcBef>
              <a:spcAft>
                <a:spcPts val="0"/>
              </a:spcAft>
              <a:buNone/>
            </a:pPr>
            <a:r>
              <a:t/>
            </a:r>
            <a:endParaRPr sz="1150"/>
          </a:p>
          <a:p>
            <a:pPr indent="0" lvl="0" marL="457200" rtl="0" algn="l">
              <a:lnSpc>
                <a:spcPct val="115000"/>
              </a:lnSpc>
              <a:spcBef>
                <a:spcPts val="0"/>
              </a:spcBef>
              <a:spcAft>
                <a:spcPts val="0"/>
              </a:spcAft>
              <a:buNone/>
            </a:pPr>
            <a:r>
              <a:t/>
            </a:r>
            <a:endParaRPr sz="1150"/>
          </a:p>
          <a:p>
            <a:pPr indent="0" lvl="0" marL="0" rtl="0" algn="l">
              <a:lnSpc>
                <a:spcPct val="150000"/>
              </a:lnSpc>
              <a:spcBef>
                <a:spcPts val="0"/>
              </a:spcBef>
              <a:spcAft>
                <a:spcPts val="0"/>
              </a:spcAft>
              <a:buNone/>
            </a:pPr>
            <a:r>
              <a:t/>
            </a:r>
            <a:endParaRPr sz="850">
              <a:solidFill>
                <a:schemeClr val="dk2"/>
              </a:solidFill>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577" name="Google Shape;577;p67"/>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78" name="Google Shape;578;p67"/>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79" name="Google Shape;579;p67"/>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Intellij</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pic>
        <p:nvPicPr>
          <p:cNvPr id="580" name="Google Shape;580;p67"/>
          <p:cNvPicPr preferRelativeResize="0"/>
          <p:nvPr/>
        </p:nvPicPr>
        <p:blipFill>
          <a:blip r:embed="rId3">
            <a:alphaModFix/>
          </a:blip>
          <a:stretch>
            <a:fillRect/>
          </a:stretch>
        </p:blipFill>
        <p:spPr>
          <a:xfrm>
            <a:off x="5359275" y="1304600"/>
            <a:ext cx="3550825" cy="220706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cxnSp>
        <p:nvCxnSpPr>
          <p:cNvPr id="585" name="Google Shape;585;p68"/>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86" name="Google Shape;586;p68"/>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87" name="Google Shape;587;p68"/>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Intellij</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pic>
        <p:nvPicPr>
          <p:cNvPr id="588" name="Google Shape;588;p68"/>
          <p:cNvPicPr preferRelativeResize="0"/>
          <p:nvPr/>
        </p:nvPicPr>
        <p:blipFill>
          <a:blip r:embed="rId3">
            <a:alphaModFix/>
          </a:blip>
          <a:stretch>
            <a:fillRect/>
          </a:stretch>
        </p:blipFill>
        <p:spPr>
          <a:xfrm>
            <a:off x="210323" y="1108750"/>
            <a:ext cx="5066625" cy="2708576"/>
          </a:xfrm>
          <a:prstGeom prst="rect">
            <a:avLst/>
          </a:prstGeom>
          <a:noFill/>
          <a:ln>
            <a:noFill/>
          </a:ln>
        </p:spPr>
      </p:pic>
      <p:sp>
        <p:nvSpPr>
          <p:cNvPr id="589" name="Google Shape;589;p68"/>
          <p:cNvSpPr txBox="1"/>
          <p:nvPr/>
        </p:nvSpPr>
        <p:spPr>
          <a:xfrm>
            <a:off x="5469550" y="1116725"/>
            <a:ext cx="3342000" cy="3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00"/>
              <a:t>import org.apache.spark.{SparkConf, SparkContext}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object Main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  def main(args: Array[String]): Unit =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    val conf = new SparkConf().setAppName("Main").setMaster("local[1]")</a:t>
            </a:r>
            <a:endParaRPr sz="900"/>
          </a:p>
          <a:p>
            <a:pPr indent="0" lvl="0" marL="0" rtl="0" algn="l">
              <a:spcBef>
                <a:spcPts val="0"/>
              </a:spcBef>
              <a:spcAft>
                <a:spcPts val="0"/>
              </a:spcAft>
              <a:buNone/>
            </a:pPr>
            <a:r>
              <a:rPr lang="es" sz="900"/>
              <a:t>    val sc = SparkContext.getOrCreate(conf)</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    val data = Seq(</a:t>
            </a:r>
            <a:endParaRPr sz="900"/>
          </a:p>
          <a:p>
            <a:pPr indent="0" lvl="0" marL="0" rtl="0" algn="l">
              <a:spcBef>
                <a:spcPts val="0"/>
              </a:spcBef>
              <a:spcAft>
                <a:spcPts val="0"/>
              </a:spcAft>
              <a:buNone/>
            </a:pPr>
            <a:r>
              <a:rPr lang="es" sz="900"/>
              <a:t>      (10, "Modric"),</a:t>
            </a:r>
            <a:endParaRPr sz="900"/>
          </a:p>
          <a:p>
            <a:pPr indent="0" lvl="0" marL="0" rtl="0" algn="l">
              <a:spcBef>
                <a:spcPts val="0"/>
              </a:spcBef>
              <a:spcAft>
                <a:spcPts val="0"/>
              </a:spcAft>
              <a:buNone/>
            </a:pPr>
            <a:r>
              <a:rPr lang="es" sz="900"/>
              <a:t>      (11, "Rodrigo"),</a:t>
            </a:r>
            <a:endParaRPr sz="900"/>
          </a:p>
          <a:p>
            <a:pPr indent="0" lvl="0" marL="0" rtl="0" algn="l">
              <a:spcBef>
                <a:spcPts val="0"/>
              </a:spcBef>
              <a:spcAft>
                <a:spcPts val="0"/>
              </a:spcAft>
              <a:buNone/>
            </a:pPr>
            <a:r>
              <a:rPr lang="es" sz="900"/>
              <a:t>      (12, "Camavinga")</a:t>
            </a:r>
            <a:endParaRPr sz="900"/>
          </a:p>
          <a:p>
            <a:pPr indent="0" lvl="0" marL="0" rtl="0" algn="l">
              <a:spcBef>
                <a:spcPts val="0"/>
              </a:spcBef>
              <a:spcAft>
                <a:spcPts val="0"/>
              </a:spcAft>
              <a:buNone/>
            </a:pPr>
            <a:r>
              <a:rPr lang="es" sz="900"/>
              <a:t>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    val rdd = sc.parallelize(data)</a:t>
            </a:r>
            <a:endParaRPr sz="900"/>
          </a:p>
          <a:p>
            <a:pPr indent="0" lvl="0" marL="0" rtl="0" algn="l">
              <a:spcBef>
                <a:spcPts val="0"/>
              </a:spcBef>
              <a:spcAft>
                <a:spcPts val="0"/>
              </a:spcAft>
              <a:buNone/>
            </a:pPr>
            <a:r>
              <a:rPr lang="es" sz="900"/>
              <a:t>    rdd.foreach(item =&gt; {</a:t>
            </a:r>
            <a:endParaRPr sz="900"/>
          </a:p>
          <a:p>
            <a:pPr indent="0" lvl="0" marL="0" rtl="0" algn="l">
              <a:spcBef>
                <a:spcPts val="0"/>
              </a:spcBef>
              <a:spcAft>
                <a:spcPts val="0"/>
              </a:spcAft>
              <a:buNone/>
            </a:pPr>
            <a:r>
              <a:rPr lang="es" sz="900"/>
              <a:t>      println(item)</a:t>
            </a:r>
            <a:endParaRPr sz="900"/>
          </a:p>
          <a:p>
            <a:pPr indent="0" lvl="0" marL="0" rtl="0" algn="l">
              <a:spcBef>
                <a:spcPts val="0"/>
              </a:spcBef>
              <a:spcAft>
                <a:spcPts val="0"/>
              </a:spcAft>
              <a:buNone/>
            </a:pPr>
            <a:r>
              <a:rPr lang="es" sz="900"/>
              <a:t>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  }</a:t>
            </a:r>
            <a:endParaRPr sz="900"/>
          </a:p>
          <a:p>
            <a:pPr indent="0" lvl="0" marL="0" rtl="0" algn="l">
              <a:spcBef>
                <a:spcPts val="0"/>
              </a:spcBef>
              <a:spcAft>
                <a:spcPts val="0"/>
              </a:spcAft>
              <a:buNone/>
            </a:pPr>
            <a:r>
              <a:rPr lang="es" sz="900"/>
              <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cxnSp>
        <p:nvCxnSpPr>
          <p:cNvPr id="594" name="Google Shape;594;p69"/>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595" name="Google Shape;595;p69"/>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596" name="Google Shape;596;p69"/>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Scala - Intellij</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sp>
        <p:nvSpPr>
          <p:cNvPr id="597" name="Google Shape;597;p69"/>
          <p:cNvSpPr txBox="1"/>
          <p:nvPr/>
        </p:nvSpPr>
        <p:spPr>
          <a:xfrm>
            <a:off x="5885275" y="1284225"/>
            <a:ext cx="3342000" cy="3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00"/>
              <a:t>ThisBuild / version := "0.1.0-SNAPSHOT"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ThisBuild / scalaVersion := "2.13.13"</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libraryDependencies ++= Seq(</a:t>
            </a:r>
            <a:endParaRPr sz="900"/>
          </a:p>
          <a:p>
            <a:pPr indent="0" lvl="0" marL="0" rtl="0" algn="l">
              <a:spcBef>
                <a:spcPts val="0"/>
              </a:spcBef>
              <a:spcAft>
                <a:spcPts val="0"/>
              </a:spcAft>
              <a:buNone/>
            </a:pPr>
            <a:r>
              <a:rPr lang="es" sz="900"/>
              <a:t>  "org.apache.spark" %% "spark-core" % "3.5.1"</a:t>
            </a:r>
            <a:endParaRPr sz="900"/>
          </a:p>
          <a:p>
            <a:pPr indent="0" lvl="0" marL="0" rtl="0" algn="l">
              <a:spcBef>
                <a:spcPts val="0"/>
              </a:spcBef>
              <a:spcAft>
                <a:spcPts val="0"/>
              </a:spcAft>
              <a:buNone/>
            </a:pPr>
            <a:r>
              <a:rPr lang="es" sz="900"/>
              <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lazy val root = (project in file("."))</a:t>
            </a:r>
            <a:endParaRPr sz="900"/>
          </a:p>
          <a:p>
            <a:pPr indent="0" lvl="0" marL="0" rtl="0" algn="l">
              <a:spcBef>
                <a:spcPts val="0"/>
              </a:spcBef>
              <a:spcAft>
                <a:spcPts val="0"/>
              </a:spcAft>
              <a:buNone/>
            </a:pPr>
            <a:r>
              <a:rPr lang="es" sz="900"/>
              <a:t>  .settings(</a:t>
            </a:r>
            <a:endParaRPr sz="900"/>
          </a:p>
          <a:p>
            <a:pPr indent="0" lvl="0" marL="0" rtl="0" algn="l">
              <a:spcBef>
                <a:spcPts val="0"/>
              </a:spcBef>
              <a:spcAft>
                <a:spcPts val="0"/>
              </a:spcAft>
              <a:buNone/>
            </a:pPr>
            <a:r>
              <a:rPr lang="es" sz="900"/>
              <a:t>    name := "scala_project"</a:t>
            </a:r>
            <a:endParaRPr sz="900"/>
          </a:p>
          <a:p>
            <a:pPr indent="0" lvl="0" marL="0" rtl="0" algn="l">
              <a:spcBef>
                <a:spcPts val="0"/>
              </a:spcBef>
              <a:spcAft>
                <a:spcPts val="0"/>
              </a:spcAft>
              <a:buNone/>
            </a:pPr>
            <a:r>
              <a:rPr lang="es" sz="900"/>
              <a:t>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a:p>
        </p:txBody>
      </p:sp>
      <p:pic>
        <p:nvPicPr>
          <p:cNvPr id="598" name="Google Shape;598;p69"/>
          <p:cNvPicPr preferRelativeResize="0"/>
          <p:nvPr/>
        </p:nvPicPr>
        <p:blipFill>
          <a:blip r:embed="rId3">
            <a:alphaModFix/>
          </a:blip>
          <a:stretch>
            <a:fillRect/>
          </a:stretch>
        </p:blipFill>
        <p:spPr>
          <a:xfrm>
            <a:off x="210325" y="1284217"/>
            <a:ext cx="5358274" cy="207590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cxnSp>
        <p:nvCxnSpPr>
          <p:cNvPr id="603" name="Google Shape;603;p70"/>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604" name="Google Shape;604;p70"/>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605" name="Google Shape;605;p70"/>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Intellij - Repositories</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sp>
        <p:nvSpPr>
          <p:cNvPr id="606" name="Google Shape;606;p70"/>
          <p:cNvSpPr txBox="1"/>
          <p:nvPr/>
        </p:nvSpPr>
        <p:spPr>
          <a:xfrm>
            <a:off x="558275" y="1170125"/>
            <a:ext cx="80913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00"/>
              <a:t>[repositories]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local</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my-ivy-proxy-releases: https://artifactory.six-group.net/artifactory/scala-sbt-remote-cache/, [organization]/[module]/(scala_[scalaVersion]/)(sbt_[sbtVersion]/)[revision]/[type]s/[artifact](-[classifier]).[ext]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my-maven-proxy-releases: https://artifactory.six-group.net/artifactory/maven-sbt-remote-cache/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dependencies: https://artifactory.six-group.net/artifactory/repo-maven-remote-cache/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my-ivy-proxy-releases2: https://artifactory.six-group.net/artifactory/repo-maven-remote/, [organization]/[module]/(scala_[scalaVersion]/)(sbt_[sbtVersion]/)[revision]/[type]s/[artifact](-[classifier]).[ext]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my-maven-proxy-releases2: https://artifactory.six-group.net/artifactory/repo-maven-remote/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my-ivy-proxy-releases3: https://artifactory.six-group.net/artifactory/scala-sbt-remote/, [organization]/[module]/(scala_[scalaVersion]/)(sbt_[sbtVersion]/)[revision]/[type]s/[artifact](-[classifier]).[ext]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s" sz="900"/>
              <a:t>my-maven-proxy-releases3: https://artifactory.six-group.net/artifactory/scala-sbt-remote/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a:p>
        </p:txBody>
      </p:sp>
      <p:sp>
        <p:nvSpPr>
          <p:cNvPr id="607" name="Google Shape;607;p70"/>
          <p:cNvSpPr txBox="1"/>
          <p:nvPr/>
        </p:nvSpPr>
        <p:spPr>
          <a:xfrm>
            <a:off x="6547675" y="2189700"/>
            <a:ext cx="2536800" cy="7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t>Parecido al settings.xml</a:t>
            </a:r>
            <a:endParaRPr b="1"/>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4543"/>
        </a:solidFill>
      </p:bgPr>
    </p:bg>
    <p:spTree>
      <p:nvGrpSpPr>
        <p:cNvPr id="611" name="Shape 611"/>
        <p:cNvGrpSpPr/>
        <p:nvPr/>
      </p:nvGrpSpPr>
      <p:grpSpPr>
        <a:xfrm>
          <a:off x="0" y="0"/>
          <a:ext cx="0" cy="0"/>
          <a:chOff x="0" y="0"/>
          <a:chExt cx="0" cy="0"/>
        </a:xfrm>
      </p:grpSpPr>
      <p:sp>
        <p:nvSpPr>
          <p:cNvPr id="612" name="Google Shape;612;p71"/>
          <p:cNvSpPr txBox="1"/>
          <p:nvPr/>
        </p:nvSpPr>
        <p:spPr>
          <a:xfrm>
            <a:off x="1146256" y="2768875"/>
            <a:ext cx="7503300" cy="4194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None/>
            </a:pPr>
            <a:r>
              <a:rPr lang="es" sz="4000">
                <a:solidFill>
                  <a:srgbClr val="FFFFFF"/>
                </a:solidFill>
                <a:latin typeface="Roboto Medium"/>
                <a:ea typeface="Roboto Medium"/>
                <a:cs typeface="Roboto Medium"/>
                <a:sym typeface="Roboto Medium"/>
              </a:rPr>
              <a:t>Ejercicios Scala.</a:t>
            </a:r>
            <a:endParaRPr sz="4000">
              <a:solidFill>
                <a:srgbClr val="FF5109"/>
              </a:solidFill>
              <a:latin typeface="Roboto Medium"/>
              <a:ea typeface="Roboto Medium"/>
              <a:cs typeface="Roboto Medium"/>
              <a:sym typeface="Roboto Medium"/>
            </a:endParaRPr>
          </a:p>
        </p:txBody>
      </p:sp>
      <p:sp>
        <p:nvSpPr>
          <p:cNvPr id="613" name="Google Shape;613;p71"/>
          <p:cNvSpPr txBox="1"/>
          <p:nvPr>
            <p:ph type="title"/>
          </p:nvPr>
        </p:nvSpPr>
        <p:spPr>
          <a:xfrm>
            <a:off x="1146250" y="491650"/>
            <a:ext cx="7503300" cy="889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9600">
                <a:solidFill>
                  <a:srgbClr val="FB7876"/>
                </a:solidFill>
                <a:latin typeface="Roboto Medium"/>
                <a:ea typeface="Roboto Medium"/>
                <a:cs typeface="Roboto Medium"/>
                <a:sym typeface="Roboto Medium"/>
              </a:rPr>
              <a:t>03.</a:t>
            </a:r>
            <a:endParaRPr sz="9600">
              <a:solidFill>
                <a:srgbClr val="FB7876"/>
              </a:solidFill>
            </a:endParaRPr>
          </a:p>
        </p:txBody>
      </p:sp>
      <p:sp>
        <p:nvSpPr>
          <p:cNvPr id="614" name="Google Shape;614;p71"/>
          <p:cNvSpPr txBox="1"/>
          <p:nvPr/>
        </p:nvSpPr>
        <p:spPr>
          <a:xfrm>
            <a:off x="1146250" y="2439125"/>
            <a:ext cx="4261500" cy="2097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None/>
            </a:pPr>
            <a:r>
              <a:rPr lang="es" sz="700">
                <a:solidFill>
                  <a:schemeClr val="lt1"/>
                </a:solidFill>
                <a:latin typeface="Roboto"/>
                <a:ea typeface="Roboto"/>
                <a:cs typeface="Roboto"/>
                <a:sym typeface="Roboto"/>
              </a:rPr>
              <a:t>Título presentación proyecto.</a:t>
            </a:r>
            <a:endParaRPr sz="700">
              <a:solidFill>
                <a:srgbClr val="FFFFFF"/>
              </a:solidFill>
              <a:latin typeface="Roboto"/>
              <a:ea typeface="Roboto"/>
              <a:cs typeface="Roboto"/>
              <a:sym typeface="Roboto"/>
            </a:endParaRPr>
          </a:p>
        </p:txBody>
      </p:sp>
      <p:sp>
        <p:nvSpPr>
          <p:cNvPr id="615" name="Google Shape;615;p71"/>
          <p:cNvSpPr/>
          <p:nvPr/>
        </p:nvSpPr>
        <p:spPr>
          <a:xfrm>
            <a:off x="687575" y="2472209"/>
            <a:ext cx="40200" cy="40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1"/>
          <p:cNvSpPr/>
          <p:nvPr/>
        </p:nvSpPr>
        <p:spPr>
          <a:xfrm>
            <a:off x="768550" y="2472209"/>
            <a:ext cx="40200" cy="40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1"/>
          <p:cNvSpPr/>
          <p:nvPr/>
        </p:nvSpPr>
        <p:spPr>
          <a:xfrm>
            <a:off x="849525" y="2472209"/>
            <a:ext cx="40200" cy="40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2"/>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4800" lvl="0" marL="4572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Dada una cadena queremos saber su puntuación que es la suma de sus caracteres (sólo letras de esta forma)</a:t>
            </a:r>
            <a:endParaRPr sz="1200">
              <a:solidFill>
                <a:srgbClr val="1F2328"/>
              </a:solidFill>
              <a:highlight>
                <a:srgbClr val="FFFFFF"/>
              </a:highlight>
            </a:endParaRPr>
          </a:p>
          <a:p>
            <a:pPr indent="-304800" lvl="1" marL="9144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    case 'A' | 'E' | 'I' | 'O' | 'U' | 'L' | 'N' | 'R' | 'S' | 'T' =&gt; 1</a:t>
            </a:r>
            <a:endParaRPr sz="1200">
              <a:solidFill>
                <a:srgbClr val="1F2328"/>
              </a:solidFill>
              <a:highlight>
                <a:srgbClr val="FFFFFF"/>
              </a:highlight>
            </a:endParaRPr>
          </a:p>
          <a:p>
            <a:pPr indent="-304800" lvl="1" marL="9144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    case 'D' | 'G' =&gt; 2</a:t>
            </a:r>
            <a:endParaRPr sz="1200">
              <a:solidFill>
                <a:srgbClr val="1F2328"/>
              </a:solidFill>
              <a:highlight>
                <a:srgbClr val="FFFFFF"/>
              </a:highlight>
            </a:endParaRPr>
          </a:p>
          <a:p>
            <a:pPr indent="-304800" lvl="1" marL="9144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    case 'B' | 'C' | 'M' | 'P' =&gt; 3</a:t>
            </a:r>
            <a:endParaRPr sz="1200">
              <a:solidFill>
                <a:srgbClr val="1F2328"/>
              </a:solidFill>
              <a:highlight>
                <a:srgbClr val="FFFFFF"/>
              </a:highlight>
            </a:endParaRPr>
          </a:p>
          <a:p>
            <a:pPr indent="-304800" lvl="1" marL="9144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    case 'F' | 'H' | 'V' | 'W' | 'Y' =&gt; 4</a:t>
            </a:r>
            <a:endParaRPr sz="1200">
              <a:solidFill>
                <a:srgbClr val="1F2328"/>
              </a:solidFill>
              <a:highlight>
                <a:srgbClr val="FFFFFF"/>
              </a:highlight>
            </a:endParaRPr>
          </a:p>
          <a:p>
            <a:pPr indent="-304800" lvl="1" marL="9144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    case 'K' =&gt; 5</a:t>
            </a:r>
            <a:endParaRPr sz="1200">
              <a:solidFill>
                <a:srgbClr val="1F2328"/>
              </a:solidFill>
              <a:highlight>
                <a:srgbClr val="FFFFFF"/>
              </a:highlight>
            </a:endParaRPr>
          </a:p>
          <a:p>
            <a:pPr indent="-304800" lvl="1" marL="9144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    case 'J' | 'X' =&gt; 8</a:t>
            </a:r>
            <a:endParaRPr sz="1200">
              <a:solidFill>
                <a:srgbClr val="1F2328"/>
              </a:solidFill>
              <a:highlight>
                <a:srgbClr val="FFFFFF"/>
              </a:highlight>
            </a:endParaRPr>
          </a:p>
          <a:p>
            <a:pPr indent="-304800" lvl="1" marL="9144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    case 'Q' | 'Z' =&gt; 10</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Ejemplo: pinata -&gt; 3+1+1+1+1+1=8 </a:t>
            </a:r>
            <a:endParaRPr sz="1200">
              <a:solidFill>
                <a:srgbClr val="1F2328"/>
              </a:solidFill>
              <a:highlight>
                <a:srgbClr val="FFFFFF"/>
              </a:highlight>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623" name="Google Shape;623;p72"/>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624" name="Google Shape;624;p72"/>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625" name="Google Shape;625;p72"/>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Ejemplo guiado</a:t>
            </a:r>
            <a:endParaRPr sz="2400">
              <a:solidFill>
                <a:srgbClr val="181F2C"/>
              </a:solidFill>
              <a:latin typeface="Roboto Medium"/>
              <a:ea typeface="Roboto Medium"/>
              <a:cs typeface="Roboto Medium"/>
              <a:sym typeface="Roboto Medium"/>
            </a:endParaRPr>
          </a:p>
        </p:txBody>
      </p:sp>
      <p:pic>
        <p:nvPicPr>
          <p:cNvPr id="626" name="Google Shape;626;p72"/>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cxnSp>
        <p:nvCxnSpPr>
          <p:cNvPr id="69" name="Google Shape;69;p10"/>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70" name="Google Shape;70;p10"/>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pic>
        <p:nvPicPr>
          <p:cNvPr id="71" name="Google Shape;71;p10"/>
          <p:cNvPicPr preferRelativeResize="0"/>
          <p:nvPr/>
        </p:nvPicPr>
        <p:blipFill rotWithShape="1">
          <a:blip r:embed="rId3">
            <a:alphaModFix/>
          </a:blip>
          <a:srcRect b="0" l="1333" r="1333" t="0"/>
          <a:stretch/>
        </p:blipFill>
        <p:spPr>
          <a:xfrm>
            <a:off x="310750" y="488925"/>
            <a:ext cx="8018476" cy="42255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3"/>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4800" lvl="0" marL="4572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Dado una función que recibe un entero en segundos</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Devuelve una salida que sea una cadena HH:MM:SS</a:t>
            </a:r>
            <a:endParaRPr sz="1200">
              <a:solidFill>
                <a:srgbClr val="1F2328"/>
              </a:solidFill>
              <a:highlight>
                <a:srgbClr val="FFFFFF"/>
              </a:highlight>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632" name="Google Shape;632;p73"/>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633" name="Google Shape;633;p73"/>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634" name="Google Shape;634;p73"/>
          <p:cNvSpPr txBox="1"/>
          <p:nvPr/>
        </p:nvSpPr>
        <p:spPr>
          <a:xfrm>
            <a:off x="558275" y="597425"/>
            <a:ext cx="51162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Formateador de segundos (30 min)</a:t>
            </a:r>
            <a:endParaRPr sz="2400">
              <a:solidFill>
                <a:srgbClr val="181F2C"/>
              </a:solidFill>
              <a:latin typeface="Roboto Medium"/>
              <a:ea typeface="Roboto Medium"/>
              <a:cs typeface="Roboto Medium"/>
              <a:sym typeface="Roboto Medium"/>
            </a:endParaRPr>
          </a:p>
        </p:txBody>
      </p:sp>
      <p:pic>
        <p:nvPicPr>
          <p:cNvPr id="635" name="Google Shape;635;p73"/>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4"/>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4800" lvl="0" marL="4572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Recibe una cadena</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Devuelve un Map &lt;palabra, repeticiones&gt; </a:t>
            </a:r>
            <a:endParaRPr sz="1200">
              <a:solidFill>
                <a:srgbClr val="1F2328"/>
              </a:solidFill>
              <a:highlight>
                <a:srgbClr val="FFFFFF"/>
              </a:highlight>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641" name="Google Shape;641;p74"/>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642" name="Google Shape;642;p74"/>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643" name="Google Shape;643;p74"/>
          <p:cNvSpPr txBox="1"/>
          <p:nvPr/>
        </p:nvSpPr>
        <p:spPr>
          <a:xfrm>
            <a:off x="558275" y="597425"/>
            <a:ext cx="58404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Contador de palabras en Scala </a:t>
            </a:r>
            <a:r>
              <a:rPr lang="es" sz="2400">
                <a:solidFill>
                  <a:schemeClr val="dk2"/>
                </a:solidFill>
                <a:latin typeface="Roboto Medium"/>
                <a:ea typeface="Roboto Medium"/>
                <a:cs typeface="Roboto Medium"/>
                <a:sym typeface="Roboto Medium"/>
              </a:rPr>
              <a:t>(15 min)</a:t>
            </a:r>
            <a:endParaRPr sz="2400">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sz="2400">
              <a:solidFill>
                <a:schemeClr val="dk2"/>
              </a:solidFill>
              <a:latin typeface="Roboto Medium"/>
              <a:ea typeface="Roboto Medium"/>
              <a:cs typeface="Roboto Medium"/>
              <a:sym typeface="Roboto Medium"/>
            </a:endParaRPr>
          </a:p>
        </p:txBody>
      </p:sp>
      <p:pic>
        <p:nvPicPr>
          <p:cNvPr id="644" name="Google Shape;644;p74"/>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5"/>
          <p:cNvSpPr txBox="1"/>
          <p:nvPr>
            <p:ph idx="1" type="body"/>
          </p:nvPr>
        </p:nvSpPr>
        <p:spPr>
          <a:xfrm>
            <a:off x="558275" y="1304600"/>
            <a:ext cx="4730100" cy="2794500"/>
          </a:xfrm>
          <a:prstGeom prst="rect">
            <a:avLst/>
          </a:prstGeom>
          <a:noFill/>
          <a:ln>
            <a:noFill/>
          </a:ln>
        </p:spPr>
        <p:txBody>
          <a:bodyPr anchorCtr="0" anchor="t" bIns="0" lIns="0" spcFirstLastPara="1" rIns="0" wrap="square" tIns="0">
            <a:noAutofit/>
          </a:bodyPr>
          <a:lstStyle/>
          <a:p>
            <a:pPr indent="-304800" lvl="0" marL="4572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Recibe una cadena</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Devuelve un Map &lt;palabra, repeticiones&gt;</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s" sz="1200">
                <a:solidFill>
                  <a:srgbClr val="1F2328"/>
                </a:solidFill>
                <a:highlight>
                  <a:srgbClr val="FFFFFF"/>
                </a:highlight>
              </a:rPr>
              <a:t>Ordenado </a:t>
            </a:r>
            <a:endParaRPr sz="1200">
              <a:solidFill>
                <a:srgbClr val="1F2328"/>
              </a:solidFill>
              <a:highlight>
                <a:srgbClr val="FFFFFF"/>
              </a:highlight>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900">
              <a:solidFill>
                <a:srgbClr val="585858"/>
              </a:solidFill>
              <a:latin typeface="Roboto"/>
              <a:ea typeface="Roboto"/>
              <a:cs typeface="Roboto"/>
              <a:sym typeface="Roboto"/>
            </a:endParaRPr>
          </a:p>
        </p:txBody>
      </p:sp>
      <p:cxnSp>
        <p:nvCxnSpPr>
          <p:cNvPr id="650" name="Google Shape;650;p75"/>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651" name="Google Shape;651;p75"/>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652" name="Google Shape;652;p75"/>
          <p:cNvSpPr txBox="1"/>
          <p:nvPr/>
        </p:nvSpPr>
        <p:spPr>
          <a:xfrm>
            <a:off x="558275" y="597425"/>
            <a:ext cx="62481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chemeClr val="dk2"/>
                </a:solidFill>
                <a:latin typeface="Roboto Medium"/>
                <a:ea typeface="Roboto Medium"/>
                <a:cs typeface="Roboto Medium"/>
                <a:sym typeface="Roboto Medium"/>
              </a:rPr>
              <a:t>Contador de palabras ordenado (15 min)</a:t>
            </a:r>
            <a:endParaRPr sz="2400">
              <a:solidFill>
                <a:srgbClr val="181F2C"/>
              </a:solidFill>
              <a:latin typeface="Roboto Medium"/>
              <a:ea typeface="Roboto Medium"/>
              <a:cs typeface="Roboto Medium"/>
              <a:sym typeface="Roboto Medium"/>
            </a:endParaRPr>
          </a:p>
        </p:txBody>
      </p:sp>
      <p:pic>
        <p:nvPicPr>
          <p:cNvPr id="653" name="Google Shape;653;p75"/>
          <p:cNvPicPr preferRelativeResize="0"/>
          <p:nvPr/>
        </p:nvPicPr>
        <p:blipFill rotWithShape="1">
          <a:blip r:embed="rId3">
            <a:alphaModFix/>
          </a:blip>
          <a:srcRect b="30361" l="0" r="0" t="1837"/>
          <a:stretch/>
        </p:blipFill>
        <p:spPr>
          <a:xfrm>
            <a:off x="5674475" y="1319201"/>
            <a:ext cx="2718950" cy="27652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1"/>
          <p:cNvSpPr txBox="1"/>
          <p:nvPr>
            <p:ph idx="1" type="body"/>
          </p:nvPr>
        </p:nvSpPr>
        <p:spPr>
          <a:xfrm>
            <a:off x="558250" y="1056325"/>
            <a:ext cx="4302900" cy="27945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s" sz="900">
                <a:solidFill>
                  <a:srgbClr val="585858"/>
                </a:solidFill>
                <a:latin typeface="Roboto"/>
                <a:ea typeface="Roboto"/>
                <a:cs typeface="Roboto"/>
                <a:sym typeface="Roboto"/>
              </a:rPr>
              <a:t>Puede ser hasta 100x más rápido que Hadoop </a:t>
            </a:r>
            <a:endParaRPr sz="900">
              <a:solidFill>
                <a:srgbClr val="585858"/>
              </a:solidFill>
              <a:latin typeface="Roboto"/>
              <a:ea typeface="Roboto"/>
              <a:cs typeface="Roboto"/>
              <a:sym typeface="Roboto"/>
            </a:endParaRPr>
          </a:p>
        </p:txBody>
      </p:sp>
      <p:cxnSp>
        <p:nvCxnSpPr>
          <p:cNvPr id="77" name="Google Shape;77;p11"/>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78" name="Google Shape;78;p11"/>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79" name="Google Shape;79;p11"/>
          <p:cNvSpPr txBox="1"/>
          <p:nvPr/>
        </p:nvSpPr>
        <p:spPr>
          <a:xfrm>
            <a:off x="558275" y="597425"/>
            <a:ext cx="4013700" cy="572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Velocidad.</a:t>
            </a:r>
            <a:endParaRPr sz="2400">
              <a:solidFill>
                <a:srgbClr val="181F2C"/>
              </a:solidFill>
              <a:latin typeface="Roboto Medium"/>
              <a:ea typeface="Roboto Medium"/>
              <a:cs typeface="Roboto Medium"/>
              <a:sym typeface="Roboto Medium"/>
            </a:endParaRPr>
          </a:p>
        </p:txBody>
      </p:sp>
      <p:pic>
        <p:nvPicPr>
          <p:cNvPr id="80" name="Google Shape;80;p11"/>
          <p:cNvPicPr preferRelativeResize="0"/>
          <p:nvPr/>
        </p:nvPicPr>
        <p:blipFill>
          <a:blip r:embed="rId3">
            <a:alphaModFix/>
          </a:blip>
          <a:stretch>
            <a:fillRect/>
          </a:stretch>
        </p:blipFill>
        <p:spPr>
          <a:xfrm>
            <a:off x="2330975" y="1627300"/>
            <a:ext cx="3978050" cy="214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txBox="1"/>
          <p:nvPr>
            <p:ph idx="1" type="body"/>
          </p:nvPr>
        </p:nvSpPr>
        <p:spPr>
          <a:xfrm>
            <a:off x="558250" y="1056325"/>
            <a:ext cx="4302900" cy="27945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s" sz="900">
                <a:solidFill>
                  <a:srgbClr val="585858"/>
                </a:solidFill>
                <a:latin typeface="Roboto"/>
                <a:ea typeface="Roboto"/>
                <a:cs typeface="Roboto"/>
                <a:sym typeface="Roboto"/>
              </a:rPr>
              <a:t>● Programación imperativa (Hadoop): Haz lo que te digo</a:t>
            </a:r>
            <a:endParaRPr sz="900">
              <a:solidFill>
                <a:srgbClr val="585858"/>
              </a:solidFill>
              <a:latin typeface="Roboto"/>
              <a:ea typeface="Roboto"/>
              <a:cs typeface="Roboto"/>
              <a:sym typeface="Roboto"/>
            </a:endParaRPr>
          </a:p>
          <a:p>
            <a:pPr indent="0" lvl="0" marL="0" rtl="0" algn="l">
              <a:lnSpc>
                <a:spcPct val="150000"/>
              </a:lnSpc>
              <a:spcBef>
                <a:spcPts val="0"/>
              </a:spcBef>
              <a:spcAft>
                <a:spcPts val="0"/>
              </a:spcAft>
              <a:buNone/>
            </a:pPr>
            <a:r>
              <a:t/>
            </a:r>
            <a:endParaRPr sz="900">
              <a:solidFill>
                <a:srgbClr val="585858"/>
              </a:solidFill>
              <a:latin typeface="Roboto"/>
              <a:ea typeface="Roboto"/>
              <a:cs typeface="Roboto"/>
              <a:sym typeface="Roboto"/>
            </a:endParaRPr>
          </a:p>
          <a:p>
            <a:pPr indent="0" lvl="0" marL="0" rtl="0" algn="l">
              <a:lnSpc>
                <a:spcPct val="150000"/>
              </a:lnSpc>
              <a:spcBef>
                <a:spcPts val="0"/>
              </a:spcBef>
              <a:spcAft>
                <a:spcPts val="0"/>
              </a:spcAft>
              <a:buNone/>
            </a:pPr>
            <a:r>
              <a:rPr lang="es" sz="900">
                <a:solidFill>
                  <a:srgbClr val="585858"/>
                </a:solidFill>
                <a:latin typeface="Roboto"/>
                <a:ea typeface="Roboto"/>
                <a:cs typeface="Roboto"/>
                <a:sym typeface="Roboto"/>
              </a:rPr>
              <a:t>● Programación declarativa (Spark): Planifica este conjunto de instrucciones, i.e. receta con margen de maniobra</a:t>
            </a:r>
            <a:endParaRPr sz="900">
              <a:solidFill>
                <a:srgbClr val="585858"/>
              </a:solidFill>
              <a:latin typeface="Roboto"/>
              <a:ea typeface="Roboto"/>
              <a:cs typeface="Roboto"/>
              <a:sym typeface="Roboto"/>
            </a:endParaRPr>
          </a:p>
          <a:p>
            <a:pPr indent="0" lvl="0" marL="0" marR="0" rtl="0" algn="l">
              <a:lnSpc>
                <a:spcPct val="150000"/>
              </a:lnSpc>
              <a:spcBef>
                <a:spcPts val="0"/>
              </a:spcBef>
              <a:spcAft>
                <a:spcPts val="0"/>
              </a:spcAft>
              <a:buNone/>
            </a:pPr>
            <a:r>
              <a:rPr lang="es" sz="900">
                <a:solidFill>
                  <a:srgbClr val="585858"/>
                </a:solidFill>
                <a:latin typeface="Roboto"/>
                <a:ea typeface="Roboto"/>
                <a:cs typeface="Roboto"/>
                <a:sym typeface="Roboto"/>
              </a:rPr>
              <a:t> </a:t>
            </a:r>
            <a:endParaRPr sz="900">
              <a:solidFill>
                <a:srgbClr val="585858"/>
              </a:solidFill>
              <a:latin typeface="Roboto"/>
              <a:ea typeface="Roboto"/>
              <a:cs typeface="Roboto"/>
              <a:sym typeface="Roboto"/>
            </a:endParaRPr>
          </a:p>
        </p:txBody>
      </p:sp>
      <p:cxnSp>
        <p:nvCxnSpPr>
          <p:cNvPr id="86" name="Google Shape;86;p12"/>
          <p:cNvCxnSpPr/>
          <p:nvPr/>
        </p:nvCxnSpPr>
        <p:spPr>
          <a:xfrm>
            <a:off x="210321" y="304187"/>
            <a:ext cx="260700" cy="0"/>
          </a:xfrm>
          <a:prstGeom prst="straightConnector1">
            <a:avLst/>
          </a:prstGeom>
          <a:noFill/>
          <a:ln cap="flat" cmpd="sng" w="9525">
            <a:solidFill>
              <a:srgbClr val="181F2C"/>
            </a:solidFill>
            <a:prstDash val="solid"/>
            <a:round/>
            <a:headEnd len="med" w="med" type="none"/>
            <a:tailEnd len="med" w="med" type="none"/>
          </a:ln>
        </p:spPr>
      </p:cxnSp>
      <p:sp>
        <p:nvSpPr>
          <p:cNvPr id="87" name="Google Shape;87;p12"/>
          <p:cNvSpPr txBox="1"/>
          <p:nvPr/>
        </p:nvSpPr>
        <p:spPr>
          <a:xfrm>
            <a:off x="558274" y="249400"/>
            <a:ext cx="720900" cy="1533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s" sz="600">
                <a:solidFill>
                  <a:srgbClr val="181F2C"/>
                </a:solidFill>
                <a:latin typeface="Roboto"/>
                <a:ea typeface="Roboto"/>
                <a:cs typeface="Roboto"/>
                <a:sym typeface="Roboto"/>
              </a:rPr>
              <a:t>01 Título sección.</a:t>
            </a:r>
            <a:endParaRPr sz="600">
              <a:solidFill>
                <a:srgbClr val="181F2C"/>
              </a:solidFill>
              <a:latin typeface="Roboto"/>
              <a:ea typeface="Roboto"/>
              <a:cs typeface="Roboto"/>
              <a:sym typeface="Roboto"/>
            </a:endParaRPr>
          </a:p>
        </p:txBody>
      </p:sp>
      <p:sp>
        <p:nvSpPr>
          <p:cNvPr id="88" name="Google Shape;88;p12"/>
          <p:cNvSpPr txBox="1"/>
          <p:nvPr/>
        </p:nvSpPr>
        <p:spPr>
          <a:xfrm>
            <a:off x="558275" y="597425"/>
            <a:ext cx="4748100" cy="37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 sz="2400">
                <a:solidFill>
                  <a:srgbClr val="181F2C"/>
                </a:solidFill>
                <a:latin typeface="Roboto Medium"/>
                <a:ea typeface="Roboto Medium"/>
                <a:cs typeface="Roboto Medium"/>
                <a:sym typeface="Roboto Medium"/>
              </a:rPr>
              <a:t>¿De dónde viene esta ventaja?</a:t>
            </a:r>
            <a:r>
              <a:rPr lang="es" sz="2400">
                <a:solidFill>
                  <a:srgbClr val="181F2C"/>
                </a:solidFill>
                <a:latin typeface="Roboto Medium"/>
                <a:ea typeface="Roboto Medium"/>
                <a:cs typeface="Roboto Medium"/>
                <a:sym typeface="Roboto Medium"/>
              </a:rPr>
              <a:t>.</a:t>
            </a:r>
            <a:endParaRPr sz="2400">
              <a:solidFill>
                <a:srgbClr val="181F2C"/>
              </a:solidFill>
              <a:latin typeface="Roboto Medium"/>
              <a:ea typeface="Roboto Medium"/>
              <a:cs typeface="Roboto Medium"/>
              <a:sym typeface="Roboto Medium"/>
            </a:endParaRPr>
          </a:p>
        </p:txBody>
      </p:sp>
      <p:pic>
        <p:nvPicPr>
          <p:cNvPr id="89" name="Google Shape;89;p12"/>
          <p:cNvPicPr preferRelativeResize="0"/>
          <p:nvPr/>
        </p:nvPicPr>
        <p:blipFill>
          <a:blip r:embed="rId3">
            <a:alphaModFix/>
          </a:blip>
          <a:stretch>
            <a:fillRect/>
          </a:stretch>
        </p:blipFill>
        <p:spPr>
          <a:xfrm>
            <a:off x="2871025" y="2263600"/>
            <a:ext cx="3401957" cy="132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FF4543"/>
      </a:dk1>
      <a:lt1>
        <a:srgbClr val="FFFFFF"/>
      </a:lt1>
      <a:dk2>
        <a:srgbClr val="181F2C"/>
      </a:dk2>
      <a:lt2>
        <a:srgbClr val="585858"/>
      </a:lt2>
      <a:accent1>
        <a:srgbClr val="FF6C6A"/>
      </a:accent1>
      <a:accent2>
        <a:srgbClr val="FF918F"/>
      </a:accent2>
      <a:accent3>
        <a:srgbClr val="464C56"/>
      </a:accent3>
      <a:accent4>
        <a:srgbClr val="747980"/>
      </a:accent4>
      <a:accent5>
        <a:srgbClr val="0097A7"/>
      </a:accent5>
      <a:accent6>
        <a:srgbClr val="EEFF41"/>
      </a:accent6>
      <a:hlink>
        <a:srgbClr val="FF47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