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93" r:id="rId2"/>
  </p:sldMasterIdLst>
  <p:notesMasterIdLst>
    <p:notesMasterId r:id="rId6"/>
  </p:notesMasterIdLst>
  <p:sldIdLst>
    <p:sldId id="645" r:id="rId3"/>
    <p:sldId id="644" r:id="rId4"/>
    <p:sldId id="646" r:id="rId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Keaton" initials="M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4F81BD"/>
    <a:srgbClr val="0073BF"/>
    <a:srgbClr val="265691"/>
    <a:srgbClr val="268091"/>
    <a:srgbClr val="5C80AC"/>
    <a:srgbClr val="6C8DB4"/>
    <a:srgbClr val="D7E4BD"/>
    <a:srgbClr val="7A9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77" autoAdjust="0"/>
    <p:restoredTop sz="86388" autoAdjust="0"/>
  </p:normalViewPr>
  <p:slideViewPr>
    <p:cSldViewPr snapToGrid="0">
      <p:cViewPr varScale="1">
        <p:scale>
          <a:sx n="112" d="100"/>
          <a:sy n="112" d="100"/>
        </p:scale>
        <p:origin x="114" y="510"/>
      </p:cViewPr>
      <p:guideLst>
        <p:guide orient="horz" pos="2868"/>
        <p:guide/>
        <p:guide orient="horz" pos="2364"/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35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1944" y="393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BDF61-EF38-4E52-B7FB-E234A034DB3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6E6CD-6874-4569-AD22-1747A80A4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31825" y="3683106"/>
            <a:ext cx="7880350" cy="537672"/>
          </a:xfrm>
        </p:spPr>
        <p:txBody>
          <a:bodyPr anchor="ctr"/>
          <a:lstStyle>
            <a:lvl1pPr algn="l">
              <a:lnSpc>
                <a:spcPct val="95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32987" y="4215740"/>
            <a:ext cx="7893495" cy="705875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  <a:defRPr sz="1700">
                <a:solidFill>
                  <a:srgbClr val="7F7F7F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228600" cy="5152644"/>
          </a:xfrm>
          <a:prstGeom prst="rect">
            <a:avLst/>
          </a:prstGeom>
          <a:solidFill>
            <a:srgbClr val="005AA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23" y="0"/>
            <a:ext cx="875146" cy="113087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635711" y="4912668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www.rolta.com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4970330"/>
            <a:ext cx="334393" cy="173170"/>
          </a:xfrm>
        </p:spPr>
        <p:txBody>
          <a:bodyPr/>
          <a:lstStyle/>
          <a:p>
            <a:pPr>
              <a:defRPr/>
            </a:pPr>
            <a:fld id="{C897DF21-F1A0-4954-941F-F13CB150D7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4393" y="4894139"/>
            <a:ext cx="3241892" cy="20335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© Rolta International All Rights Reserved 2017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/>
          <a:srcRect r="780"/>
          <a:stretch/>
        </p:blipFill>
        <p:spPr>
          <a:xfrm>
            <a:off x="228600" y="1483072"/>
            <a:ext cx="8915400" cy="341106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54888ED-6533-4C12-9528-D8FB24FBF4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21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54888ED-6533-4C12-9528-D8FB24FBF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8739040" y="498035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36277" y="4980359"/>
            <a:ext cx="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246609" y="38875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18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469" y="176118"/>
            <a:ext cx="7297469" cy="453629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Title Text Is Arial Bold, 24 Point and Is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49" y="902616"/>
            <a:ext cx="8769350" cy="3930641"/>
          </a:xfrm>
        </p:spPr>
        <p:txBody>
          <a:bodyPr/>
          <a:lstStyle>
            <a:lvl1pPr marL="207963" indent="-207963">
              <a:buClr>
                <a:srgbClr val="005AAB"/>
              </a:buClr>
              <a:buSzPct val="120000"/>
              <a:buFont typeface="Wingdings" charset="2"/>
              <a:buChar char="§"/>
              <a:defRPr>
                <a:solidFill>
                  <a:srgbClr val="17375E"/>
                </a:solidFill>
              </a:defRPr>
            </a:lvl1pPr>
            <a:lvl2pPr marL="527050" indent="-207963">
              <a:buClr>
                <a:srgbClr val="005AAB"/>
              </a:buClr>
              <a:buFont typeface="Wingdings" charset="2"/>
              <a:buChar char="§"/>
              <a:defRPr>
                <a:solidFill>
                  <a:srgbClr val="595959"/>
                </a:solidFill>
              </a:defRPr>
            </a:lvl2pPr>
            <a:lvl3pPr>
              <a:buClr>
                <a:srgbClr val="005AAB"/>
              </a:buClr>
              <a:buFont typeface="Wingdings" charset="2"/>
              <a:buChar char="§"/>
              <a:defRPr>
                <a:solidFill>
                  <a:srgbClr val="595959"/>
                </a:solidFill>
              </a:defRPr>
            </a:lvl3pPr>
            <a:lvl4pPr>
              <a:buClr>
                <a:srgbClr val="005AAB"/>
              </a:buClr>
              <a:buFont typeface="Wingdings" charset="2"/>
              <a:buChar char="§"/>
              <a:defRPr>
                <a:solidFill>
                  <a:srgbClr val="595959"/>
                </a:solidFill>
              </a:defRPr>
            </a:lvl4pPr>
            <a:lvl5pPr>
              <a:buClr>
                <a:srgbClr val="005AAB"/>
              </a:buClr>
              <a:buFont typeface="Wingdings" charset="2"/>
              <a:buChar char="§"/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3CB23CE0-0CA2-4FCC-97DB-845EE8B0D5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5" y="123599"/>
            <a:ext cx="404358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945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00" y="172800"/>
            <a:ext cx="7263437" cy="453629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739" y="844152"/>
            <a:ext cx="4308475" cy="3977229"/>
          </a:xfrm>
        </p:spPr>
        <p:txBody>
          <a:bodyPr/>
          <a:lstStyle>
            <a:lvl1pPr marL="207963" indent="-207963">
              <a:buClr>
                <a:srgbClr val="005AAB"/>
              </a:buClr>
              <a:buSzPct val="120000"/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27050" indent="-207963">
              <a:buClr>
                <a:srgbClr val="005AAB"/>
              </a:buClr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5AAB"/>
              </a:buClr>
              <a:buFont typeface="Wingdings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005AAB"/>
              </a:buClr>
              <a:buFont typeface="Wingdings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rgbClr val="005AAB"/>
              </a:buClr>
              <a:buFont typeface="Wingdings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844152"/>
            <a:ext cx="4308475" cy="3977229"/>
          </a:xfrm>
        </p:spPr>
        <p:txBody>
          <a:bodyPr/>
          <a:lstStyle>
            <a:lvl1pPr marL="207963" indent="-207963">
              <a:buClr>
                <a:srgbClr val="005AAB"/>
              </a:buClr>
              <a:buSzPct val="120000"/>
              <a:buFont typeface="Wingdings" charset="2"/>
              <a:buChar char="§"/>
              <a:defRPr sz="2000">
                <a:solidFill>
                  <a:srgbClr val="404040"/>
                </a:solidFill>
              </a:defRPr>
            </a:lvl1pPr>
            <a:lvl2pPr marL="527050" indent="-207963">
              <a:buClr>
                <a:srgbClr val="005AAB"/>
              </a:buClr>
              <a:buFont typeface="Wingdings" charset="2"/>
              <a:buChar char="§"/>
              <a:defRPr sz="1800">
                <a:solidFill>
                  <a:srgbClr val="404040"/>
                </a:solidFill>
              </a:defRPr>
            </a:lvl2pPr>
            <a:lvl3pPr>
              <a:buClr>
                <a:srgbClr val="005AAB"/>
              </a:buClr>
              <a:buFont typeface="Wingdings" charset="2"/>
              <a:buChar char="§"/>
              <a:defRPr sz="1600">
                <a:solidFill>
                  <a:srgbClr val="404040"/>
                </a:solidFill>
              </a:defRPr>
            </a:lvl3pPr>
            <a:lvl4pPr>
              <a:buClr>
                <a:srgbClr val="005AAB"/>
              </a:buClr>
              <a:buFont typeface="Wingdings" charset="2"/>
              <a:buChar char="§"/>
              <a:defRPr sz="1400">
                <a:solidFill>
                  <a:srgbClr val="404040"/>
                </a:solidFill>
              </a:defRPr>
            </a:lvl4pPr>
            <a:lvl5pPr>
              <a:buClr>
                <a:srgbClr val="005AAB"/>
              </a:buClr>
              <a:buFont typeface="Wingdings" charset="2"/>
              <a:buChar char="§"/>
              <a:defRPr sz="14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6C2D5904-840E-410E-AAA4-FAB15AA68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5" y="123599"/>
            <a:ext cx="404358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8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FE8B1E6A-F486-4C5C-8D60-1AA5A42BF2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5" y="123599"/>
            <a:ext cx="404358" cy="52251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81439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CD4229FD-D788-43E7-9E79-3D34192AE7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676055"/>
            <a:ext cx="9144000" cy="3197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55" y="123599"/>
            <a:ext cx="404358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933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7DF21-F1A0-4954-941F-F13CB150D7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040" y="3694113"/>
            <a:ext cx="5486400" cy="990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0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0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0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0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3" descr="E:\ROLTA_Corporate\Rolta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36" y="1195758"/>
            <a:ext cx="2124450" cy="2736304"/>
          </a:xfrm>
          <a:prstGeom prst="rect">
            <a:avLst/>
          </a:prstGeom>
          <a:noFill/>
          <a:effectLst/>
        </p:spPr>
      </p:pic>
      <p:sp>
        <p:nvSpPr>
          <p:cNvPr id="7" name="Rectangle 6"/>
          <p:cNvSpPr/>
          <p:nvPr userDrawn="1"/>
        </p:nvSpPr>
        <p:spPr bwMode="auto">
          <a:xfrm>
            <a:off x="0" y="5048132"/>
            <a:ext cx="9144000" cy="95368"/>
          </a:xfrm>
          <a:prstGeom prst="rect">
            <a:avLst/>
          </a:prstGeom>
          <a:solidFill>
            <a:srgbClr val="005AA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23592" y="1343608"/>
            <a:ext cx="5391275" cy="182258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5048132"/>
            <a:ext cx="2743200" cy="953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Rolta</a:t>
            </a:r>
            <a:r>
              <a:rPr lang="en-US" dirty="0"/>
              <a:t> International All Rights Reserved 2017</a:t>
            </a:r>
          </a:p>
        </p:txBody>
      </p:sp>
    </p:spTree>
    <p:extLst>
      <p:ext uri="{BB962C8B-B14F-4D97-AF65-F5344CB8AC3E}">
        <p14:creationId xmlns:p14="http://schemas.microsoft.com/office/powerpoint/2010/main" val="1485107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7DF21-F1A0-4954-941F-F13CB150D7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46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"/>
            <a:ext cx="9144000" cy="5143197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128471" y="1"/>
            <a:ext cx="7017149" cy="3036356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21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6114802" y="4811437"/>
            <a:ext cx="2846838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6114802" y="4905645"/>
            <a:ext cx="302919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12" baseline="0">
                <a:solidFill>
                  <a:srgbClr val="FFFFFF"/>
                </a:solidFill>
                <a:latin typeface="+mn-lt"/>
              </a:rPr>
              <a:t>Last Modified 30/11/2017 6:24 PM Arab Standard Time</a:t>
            </a:r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6114802" y="4999854"/>
            <a:ext cx="2846838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2314476" y="1097666"/>
            <a:ext cx="6358614" cy="37683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49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2314476" y="2386825"/>
            <a:ext cx="6358614" cy="1648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7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2314476" y="2741311"/>
            <a:ext cx="6358614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8615933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314476" y="4905678"/>
            <a:ext cx="3616660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615881" eaLnBrk="0" hangingPunct="0"/>
            <a:r>
              <a:rPr lang="en-US" sz="612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615881" eaLnBrk="0" hangingPunct="0"/>
            <a:r>
              <a:rPr lang="en-US" sz="612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0872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EEFD0F-179A-4D53-AFDC-473BF92380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21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DEEFD0F-179A-4D53-AFDC-473BF9238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8739040" y="498035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612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36277" y="4980359"/>
            <a:ext cx="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8246609" y="38875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244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10.xml"/><Relationship Id="rId21" Type="http://schemas.openxmlformats.org/officeDocument/2006/relationships/tags" Target="../tags/tag16.xml"/><Relationship Id="rId34" Type="http://schemas.openxmlformats.org/officeDocument/2006/relationships/tags" Target="../tags/tag29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tags" Target="../tags/tag20.xml"/><Relationship Id="rId33" Type="http://schemas.openxmlformats.org/officeDocument/2006/relationships/tags" Target="../tags/tag28.xml"/><Relationship Id="rId2" Type="http://schemas.openxmlformats.org/officeDocument/2006/relationships/slideLayout" Target="../slideLayouts/slideLayout9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29" Type="http://schemas.openxmlformats.org/officeDocument/2006/relationships/tags" Target="../tags/tag24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32" Type="http://schemas.openxmlformats.org/officeDocument/2006/relationships/tags" Target="../tags/tag27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28" Type="http://schemas.openxmlformats.org/officeDocument/2006/relationships/tags" Target="../tags/tag23.xml"/><Relationship Id="rId36" Type="http://schemas.openxmlformats.org/officeDocument/2006/relationships/image" Target="../media/image5.emf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31" Type="http://schemas.openxmlformats.org/officeDocument/2006/relationships/tags" Target="../tags/tag26.xml"/><Relationship Id="rId4" Type="http://schemas.openxmlformats.org/officeDocument/2006/relationships/theme" Target="../theme/theme2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tags" Target="../tags/tag22.xml"/><Relationship Id="rId30" Type="http://schemas.openxmlformats.org/officeDocument/2006/relationships/tags" Target="../tags/tag25.xml"/><Relationship Id="rId35" Type="http://schemas.openxmlformats.org/officeDocument/2006/relationships/oleObject" Target="../embeddings/oleObject1.bin"/><Relationship Id="rId8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42" y="174562"/>
            <a:ext cx="8759825" cy="45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Title Text Is Arial Bold, 24 Point and Is Title Case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738" y="931859"/>
            <a:ext cx="8769350" cy="393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Body text is Arial, 18 point and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4864100"/>
            <a:ext cx="334393" cy="17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C897DF21-F1A0-4954-941F-F13CB150D7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0" y="785686"/>
            <a:ext cx="9144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0" y="5048132"/>
            <a:ext cx="9144000" cy="95368"/>
          </a:xfrm>
          <a:prstGeom prst="rect">
            <a:avLst/>
          </a:prstGeom>
          <a:solidFill>
            <a:srgbClr val="005AA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80" r:id="rId4"/>
    <p:sldLayoutId id="2147483681" r:id="rId5"/>
    <p:sldLayoutId id="2147483682" r:id="rId6"/>
    <p:sldLayoutId id="2147483692" r:id="rId7"/>
  </p:sldLayoutIdLst>
  <p:transition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2400" b="0">
          <a:solidFill>
            <a:srgbClr val="005AA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207963" indent="-207963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005AAB"/>
        </a:buClr>
        <a:buSzPct val="75000"/>
        <a:buFont typeface="Wingdings" charset="2"/>
        <a:buChar char="§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27050" indent="-207963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5AAB"/>
        </a:buClr>
        <a:buFont typeface="Wingdings" charset="2"/>
        <a:buChar char="§"/>
        <a:defRPr sz="180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760413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5AAB"/>
        </a:buClr>
        <a:buFont typeface="Wingdings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054100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5AAB"/>
        </a:buClr>
        <a:buFont typeface="Wingdings" charset="2"/>
        <a:buChar char="§"/>
        <a:defRPr sz="14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343025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005AAB"/>
        </a:buClr>
        <a:buFont typeface="Wingdings" charset="2"/>
        <a:buChar char="§"/>
        <a:defRPr sz="14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800225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8D8C8A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257425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8D8C8A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714625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8D8C8A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171825" indent="-17303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8D8C8A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61984" cy="121481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8365001" y="1485003"/>
            <a:ext cx="141545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459" baseline="0">
                <a:solidFill>
                  <a:srgbClr val="808080"/>
                </a:solidFill>
                <a:latin typeface="+mn-lt"/>
                <a:ea typeface="+mn-ea"/>
              </a:rPr>
              <a:t>Last Modified 30/11/2017 6:24 PM Arab Standard Time</a:t>
            </a:r>
            <a:endParaRPr lang="en-US" sz="122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981356" y="3148488"/>
            <a:ext cx="18274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22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489" y="176148"/>
            <a:ext cx="8794113" cy="23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21489" y="57977"/>
            <a:ext cx="37510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12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21489" y="424602"/>
            <a:ext cx="8794113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/>
        </p:nvGrpSpPr>
        <p:grpSpPr bwMode="gray">
          <a:xfrm>
            <a:off x="121489" y="4826085"/>
            <a:ext cx="8794113" cy="248474"/>
            <a:chOff x="119063" y="6306680"/>
            <a:chExt cx="8618537" cy="324703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6680"/>
              <a:ext cx="8618537" cy="12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8293"/>
              <a:ext cx="7200000" cy="12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66466" indent="-466466" defTabSz="685122">
                <a:tabLst>
                  <a:tab pos="482258" algn="l"/>
                </a:tabLst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82156" y="1493262"/>
            <a:ext cx="4389768" cy="84787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82155" y="779040"/>
            <a:ext cx="4350892" cy="572175"/>
            <a:chOff x="915" y="559"/>
            <a:chExt cx="2686" cy="471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559"/>
              <a:ext cx="2686" cy="47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546465" y="218666"/>
            <a:ext cx="369140" cy="121893"/>
            <a:chOff x="8379005" y="285750"/>
            <a:chExt cx="361770" cy="159288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79005" y="285750"/>
              <a:ext cx="361770" cy="15928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85122">
                <a:buClr>
                  <a:srgbClr val="002960"/>
                </a:buClr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79005" y="285750"/>
              <a:ext cx="0" cy="159288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79005" y="445038"/>
              <a:ext cx="361770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8682346" y="4841894"/>
            <a:ext cx="46650" cy="947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8246609" y="38875"/>
            <a:ext cx="670614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7697295" y="208414"/>
            <a:ext cx="1035089" cy="582684"/>
            <a:chOff x="7607284" y="279400"/>
            <a:chExt cx="1014423" cy="761446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8011545" y="208493"/>
            <a:ext cx="720839" cy="786772"/>
            <a:chOff x="5894005" y="919828"/>
            <a:chExt cx="706448" cy="1028147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30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7943511" y="208108"/>
            <a:ext cx="788873" cy="1007740"/>
            <a:chOff x="5894005" y="2695123"/>
            <a:chExt cx="773123" cy="1316904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7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52448" cy="215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1071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1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53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071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071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071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071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071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9457-1BBD-42F6-9DBE-A4D6C530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</a:t>
            </a:r>
          </a:p>
          <a:p>
            <a:r>
              <a:rPr lang="en-US" dirty="0"/>
              <a:t>Oil production rates lower than expected, potentially from unoptimized oilfield operational set points (for e.g. GLIR, choke sizes)</a:t>
            </a:r>
          </a:p>
          <a:p>
            <a:r>
              <a:rPr lang="en-US" dirty="0"/>
              <a:t>Constrained on Injection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2B279-BE84-4609-A2B9-67FE342AC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23CE0-0CA2-4FCC-97DB-845EE8B0D5F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5B093F-4C8B-4F6C-BBC7-E41202C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9" y="176118"/>
            <a:ext cx="7297469" cy="453629"/>
          </a:xfrm>
        </p:spPr>
        <p:txBody>
          <a:bodyPr/>
          <a:lstStyle/>
          <a:p>
            <a:r>
              <a:rPr lang="en-US" dirty="0"/>
              <a:t>Gas Lift Optimisation</a:t>
            </a:r>
          </a:p>
        </p:txBody>
      </p:sp>
    </p:spTree>
    <p:extLst>
      <p:ext uri="{BB962C8B-B14F-4D97-AF65-F5344CB8AC3E}">
        <p14:creationId xmlns:p14="http://schemas.microsoft.com/office/powerpoint/2010/main" val="14630049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A4BF-12C9-40F7-8F98-45FC6300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Lift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BC51-8899-4D42-9711-56209842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r>
              <a:rPr lang="en-US" dirty="0"/>
              <a:t>Quantify the degree of correlation between operational parameters and liquid production rates.</a:t>
            </a:r>
          </a:p>
          <a:p>
            <a:pPr lvl="1"/>
            <a:r>
              <a:rPr lang="en-US" dirty="0"/>
              <a:t>Sensitivity (correlation) Individual well wise analysis </a:t>
            </a:r>
          </a:p>
          <a:p>
            <a:pPr lvl="2"/>
            <a:r>
              <a:rPr lang="en-US" dirty="0"/>
              <a:t>Objective variable: Oil </a:t>
            </a:r>
          </a:p>
          <a:p>
            <a:pPr lvl="2"/>
            <a:r>
              <a:rPr lang="en-US" dirty="0"/>
              <a:t>Objective variable: Water</a:t>
            </a:r>
          </a:p>
          <a:p>
            <a:pPr lvl="2"/>
            <a:r>
              <a:rPr lang="en-US" dirty="0"/>
              <a:t>Objective variable: Total liquid</a:t>
            </a:r>
          </a:p>
          <a:p>
            <a:r>
              <a:rPr lang="en-US" dirty="0"/>
              <a:t>Identify production opportunities and provide recommended operational set points for optimum oil production</a:t>
            </a:r>
          </a:p>
          <a:p>
            <a:pPr lvl="1"/>
            <a:r>
              <a:rPr lang="en-US" dirty="0"/>
              <a:t>Individual well wise daily and weekly recommendation (against a target oil production)</a:t>
            </a:r>
          </a:p>
          <a:p>
            <a:pPr lvl="2"/>
            <a:r>
              <a:rPr lang="en-US" dirty="0"/>
              <a:t>Injection gas rate</a:t>
            </a:r>
          </a:p>
          <a:p>
            <a:pPr lvl="2"/>
            <a:r>
              <a:rPr lang="en-US" dirty="0"/>
              <a:t>Choke</a:t>
            </a:r>
          </a:p>
          <a:p>
            <a:pPr lvl="1"/>
            <a:r>
              <a:rPr lang="en-US" dirty="0"/>
              <a:t>Note: check sensitivity analysis code in R-script</a:t>
            </a:r>
          </a:p>
          <a:p>
            <a:r>
              <a:rPr lang="en-US" dirty="0"/>
              <a:t>Deriving potential for individual well on daily basis with respect to minimum production (last 30 days with similar condition) and average production over next one month</a:t>
            </a:r>
          </a:p>
          <a:p>
            <a:r>
              <a:rPr lang="en-US" dirty="0"/>
              <a:t>Reduction in water Production (Varun will elaborate)</a:t>
            </a:r>
          </a:p>
          <a:p>
            <a:endParaRPr lang="en-US" dirty="0"/>
          </a:p>
          <a:p>
            <a:pPr marL="587375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0FEC-76AA-4C0A-8018-F7933E6A5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23CE0-0CA2-4FCC-97DB-845EE8B0D5F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96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CD4-3633-4104-AC4D-8914C5E5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wise Recommended injection rate for next one year </a:t>
            </a:r>
          </a:p>
          <a:p>
            <a:pPr lvl="1"/>
            <a:r>
              <a:rPr lang="en-US" dirty="0"/>
              <a:t>Recommendation for increase / decrease injection rate</a:t>
            </a:r>
          </a:p>
          <a:p>
            <a:pPr lvl="1"/>
            <a:r>
              <a:rPr lang="en-US" dirty="0"/>
              <a:t>Potential benefits due to increase in oil production</a:t>
            </a:r>
          </a:p>
          <a:p>
            <a:pPr lvl="1"/>
            <a:r>
              <a:rPr lang="en-US" dirty="0"/>
              <a:t>Potential benefits due to decrease in water production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4BCC9-AFE4-401E-A066-FF58D4AFE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B23CE0-0CA2-4FCC-97DB-845EE8B0D5F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5F17BC-B1F9-4CDA-8A26-F8297A89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9" y="176118"/>
            <a:ext cx="7297469" cy="453629"/>
          </a:xfrm>
        </p:spPr>
        <p:txBody>
          <a:bodyPr/>
          <a:lstStyle/>
          <a:p>
            <a:r>
              <a:rPr lang="en-US" dirty="0"/>
              <a:t>Gas Lift Optimisation</a:t>
            </a:r>
          </a:p>
        </p:txBody>
      </p:sp>
    </p:spTree>
    <p:extLst>
      <p:ext uri="{BB962C8B-B14F-4D97-AF65-F5344CB8AC3E}">
        <p14:creationId xmlns:p14="http://schemas.microsoft.com/office/powerpoint/2010/main" val="1962113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Rolta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12931"/>
        </a:dk2>
        <a:lt2>
          <a:srgbClr val="D80A62"/>
        </a:lt2>
        <a:accent1>
          <a:srgbClr val="0091D0"/>
        </a:accent1>
        <a:accent2>
          <a:srgbClr val="A30246"/>
        </a:accent2>
        <a:accent3>
          <a:srgbClr val="AAACAD"/>
        </a:accent3>
        <a:accent4>
          <a:srgbClr val="DADADA"/>
        </a:accent4>
        <a:accent5>
          <a:srgbClr val="AAC7E4"/>
        </a:accent5>
        <a:accent6>
          <a:srgbClr val="93023F"/>
        </a:accent6>
        <a:hlink>
          <a:srgbClr val="4E8E22"/>
        </a:hlink>
        <a:folHlink>
          <a:srgbClr val="ACABA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C0639"/>
        </a:dk2>
        <a:lt2>
          <a:srgbClr val="C0C0C0"/>
        </a:lt2>
        <a:accent1>
          <a:srgbClr val="0074A8"/>
        </a:accent1>
        <a:accent2>
          <a:srgbClr val="A30246"/>
        </a:accent2>
        <a:accent3>
          <a:srgbClr val="FFFFFF"/>
        </a:accent3>
        <a:accent4>
          <a:srgbClr val="000000"/>
        </a:accent4>
        <a:accent5>
          <a:srgbClr val="AABCD1"/>
        </a:accent5>
        <a:accent6>
          <a:srgbClr val="93023F"/>
        </a:accent6>
        <a:hlink>
          <a:srgbClr val="4E8E22"/>
        </a:hlink>
        <a:folHlink>
          <a:srgbClr val="95949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 AdvizeX Widescreen" id="{96EE928A-3B5A-459E-9112-5CA4747D3E60}" vid="{B42C93FF-BFCD-432E-ADC1-D84674A244C8}"/>
    </a:ext>
  </a:extLst>
</a:theme>
</file>

<file path=ppt/theme/theme2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Rolta Wide</Template>
  <TotalTime>17867</TotalTime>
  <Words>186</Words>
  <Application>Microsoft Office PowerPoint</Application>
  <PresentationFormat>On-screen Show (16:9)</PresentationFormat>
  <Paragraphs>27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Rolta Wide</vt:lpstr>
      <vt:lpstr>Firm Format - template_Blue</vt:lpstr>
      <vt:lpstr>think-cell Slide</vt:lpstr>
      <vt:lpstr>Gas Lift Optimisation</vt:lpstr>
      <vt:lpstr>Gas Lift Optimisation</vt:lpstr>
      <vt:lpstr>Gas Lift Optimisation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Phillips 66</dc:title>
  <dc:creator>Michael Keaton</dc:creator>
  <cp:lastModifiedBy>Ravindra Gurav</cp:lastModifiedBy>
  <cp:revision>578</cp:revision>
  <dcterms:created xsi:type="dcterms:W3CDTF">2016-08-08T23:06:20Z</dcterms:created>
  <dcterms:modified xsi:type="dcterms:W3CDTF">2018-01-10T11:52:41Z</dcterms:modified>
</cp:coreProperties>
</file>