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37"/>
  </p:notesMasterIdLst>
  <p:sldIdLst>
    <p:sldId id="256" r:id="rId26"/>
    <p:sldId id="257" r:id="rId27"/>
    <p:sldId id="258" r:id="rId28"/>
    <p:sldId id="259" r:id="rId29"/>
    <p:sldId id="260" r:id="rId30"/>
    <p:sldId id="261" r:id="rId31"/>
    <p:sldId id="262" r:id="rId32"/>
    <p:sldId id="263" r:id="rId33"/>
    <p:sldId id="264" r:id="rId34"/>
    <p:sldId id="265" r:id="rId35"/>
    <p:sldId id="266" r:id="rId36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Arial" charset="1" panose="020B0502020202020204"/>
      <p:regular r:id="rId10"/>
    </p:embeddedFont>
    <p:embeddedFont>
      <p:font typeface="Arial Bold" charset="1" panose="020B0802020202020204"/>
      <p:regular r:id="rId11"/>
    </p:embeddedFont>
    <p:embeddedFont>
      <p:font typeface="Arial Italics" charset="1" panose="020B0502020202090204"/>
      <p:regular r:id="rId12"/>
    </p:embeddedFont>
    <p:embeddedFont>
      <p:font typeface="Arial Bold Italics" charset="1" panose="020B0802020202090204"/>
      <p:regular r:id="rId13"/>
    </p:embeddedFont>
    <p:embeddedFont>
      <p:font typeface="Trebuchet MS" charset="1" panose="020B0603020202020204"/>
      <p:regular r:id="rId14"/>
    </p:embeddedFont>
    <p:embeddedFont>
      <p:font typeface="Trebuchet MS Bold" charset="1" panose="020B0703020202020204"/>
      <p:regular r:id="rId15"/>
    </p:embeddedFont>
    <p:embeddedFont>
      <p:font typeface="Trebuchet MS Italics" charset="1" panose="020B0603020202090204"/>
      <p:regular r:id="rId16"/>
    </p:embeddedFont>
    <p:embeddedFont>
      <p:font typeface="Trebuchet MS Bold Italics" charset="1" panose="020B0703020202090204"/>
      <p:regular r:id="rId17"/>
    </p:embeddedFont>
    <p:embeddedFont>
      <p:font typeface="TT Rounds Condensed" charset="1" panose="02000506030000020003"/>
      <p:regular r:id="rId18"/>
    </p:embeddedFont>
    <p:embeddedFont>
      <p:font typeface="TT Rounds Condensed Bold" charset="1" panose="02000806030000020003"/>
      <p:regular r:id="rId19"/>
    </p:embeddedFont>
    <p:embeddedFont>
      <p:font typeface="TT Rounds Condensed Italics" charset="1" panose="02000506030000090003"/>
      <p:regular r:id="rId20"/>
    </p:embeddedFont>
    <p:embeddedFont>
      <p:font typeface="TT Rounds Condensed Bold Italics" charset="1" panose="02000806030000090003"/>
      <p:regular r:id="rId21"/>
    </p:embeddedFont>
    <p:embeddedFont>
      <p:font typeface="TT Rounds Condensed Thin" charset="1" panose="02000503020000020003"/>
      <p:regular r:id="rId22"/>
    </p:embeddedFont>
    <p:embeddedFont>
      <p:font typeface="TT Rounds Condensed Thin Italics" charset="1" panose="02000503020000090003"/>
      <p:regular r:id="rId23"/>
    </p:embeddedFont>
    <p:embeddedFont>
      <p:font typeface="TT Rounds Condensed Heavy" charset="1" panose="02000506030000020003"/>
      <p:regular r:id="rId24"/>
    </p:embeddedFont>
    <p:embeddedFont>
      <p:font typeface="TT Rounds Condensed Heavy Italics" charset="1" panose="02000506000000090003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slides/slide1.xml" Type="http://schemas.openxmlformats.org/officeDocument/2006/relationships/slide"/><Relationship Id="rId27" Target="slides/slide2.xml" Type="http://schemas.openxmlformats.org/officeDocument/2006/relationships/slide"/><Relationship Id="rId28" Target="slides/slide3.xml" Type="http://schemas.openxmlformats.org/officeDocument/2006/relationships/slide"/><Relationship Id="rId29" Target="slides/slide4.xml" Type="http://schemas.openxmlformats.org/officeDocument/2006/relationships/slide"/><Relationship Id="rId3" Target="viewProps.xml" Type="http://schemas.openxmlformats.org/officeDocument/2006/relationships/viewProps"/><Relationship Id="rId30" Target="slides/slide5.xml" Type="http://schemas.openxmlformats.org/officeDocument/2006/relationships/slide"/><Relationship Id="rId31" Target="slides/slide6.xml" Type="http://schemas.openxmlformats.org/officeDocument/2006/relationships/slide"/><Relationship Id="rId32" Target="slides/slide7.xml" Type="http://schemas.openxmlformats.org/officeDocument/2006/relationships/slide"/><Relationship Id="rId33" Target="slides/slide8.xml" Type="http://schemas.openxmlformats.org/officeDocument/2006/relationships/slide"/><Relationship Id="rId34" Target="slides/slide9.xml" Type="http://schemas.openxmlformats.org/officeDocument/2006/relationships/slide"/><Relationship Id="rId35" Target="slides/slide10.xml" Type="http://schemas.openxmlformats.org/officeDocument/2006/relationships/slide"/><Relationship Id="rId36" Target="slides/slide11.xml" Type="http://schemas.openxmlformats.org/officeDocument/2006/relationships/slide"/><Relationship Id="rId37" Target="notesMasters/notesMaster1.xml" Type="http://schemas.openxmlformats.org/officeDocument/2006/relationships/notesMaster"/><Relationship Id="rId38" Target="theme/theme2.xml" Type="http://schemas.openxmlformats.org/officeDocument/2006/relationships/theme"/><Relationship Id="rId39" Target="notesSlides/notesSlide1.xml" Type="http://schemas.openxmlformats.org/officeDocument/2006/relationships/notesSlide"/><Relationship Id="rId4" Target="theme/theme1.xml" Type="http://schemas.openxmlformats.org/officeDocument/2006/relationships/theme"/><Relationship Id="rId40" Target="notesSlides/notesSlide2.xml" Type="http://schemas.openxmlformats.org/officeDocument/2006/relationships/notesSlide"/><Relationship Id="rId41" Target="notesSlides/notesSlide3.xml" Type="http://schemas.openxmlformats.org/officeDocument/2006/relationships/notesSlide"/><Relationship Id="rId42" Target="notesSlides/notesSlide4.xml" Type="http://schemas.openxmlformats.org/officeDocument/2006/relationships/notesSlide"/><Relationship Id="rId43" Target="notesSlides/notesSlide5.xml" Type="http://schemas.openxmlformats.org/officeDocument/2006/relationships/notesSlide"/><Relationship Id="rId44" Target="notesSlides/notesSlide6.xml" Type="http://schemas.openxmlformats.org/officeDocument/2006/relationships/notesSlide"/><Relationship Id="rId45" Target="notesSlides/notesSlide7.xml" Type="http://schemas.openxmlformats.org/officeDocument/2006/relationships/notesSlide"/><Relationship Id="rId46" Target="notesSlides/notesSlide8.xml" Type="http://schemas.openxmlformats.org/officeDocument/2006/relationships/notesSlide"/><Relationship Id="rId47" Target="notesSlides/notesSlide9.xml" Type="http://schemas.openxmlformats.org/officeDocument/2006/relationships/notesSlide"/><Relationship Id="rId48" Target="notesSlides/notesSlide10.xml" Type="http://schemas.openxmlformats.org/officeDocument/2006/relationships/notesSlide"/><Relationship Id="rId49" Target="notesSlides/notesSlide11.xml" Type="http://schemas.openxmlformats.org/officeDocument/2006/relationships/notes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0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Relationship Id="rId3" Target="../media/image16.png" Type="http://schemas.openxmlformats.org/officeDocument/2006/relationships/image"/><Relationship Id="rId4" Target="../media/image17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1.xml" Type="http://schemas.openxmlformats.org/officeDocument/2006/relationships/notesSlide"/><Relationship Id="rId3" Target="../media/image16.png" Type="http://schemas.openxmlformats.org/officeDocument/2006/relationships/image"/><Relationship Id="rId4" Target="../media/image18.jpeg" Type="http://schemas.openxmlformats.org/officeDocument/2006/relationships/image"/><Relationship Id="rId5" Target="https://drive.google.com/file/d/1s_MycQEPTF9SkD1lY1zx942G1y0NLd0f/view?usp=drive_link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3.png" Type="http://schemas.openxmlformats.org/officeDocument/2006/relationships/image"/><Relationship Id="rId6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9.png" Type="http://schemas.openxmlformats.org/officeDocument/2006/relationships/image"/><Relationship Id="rId8" Target="../media/image6.png" Type="http://schemas.openxmlformats.org/officeDocument/2006/relationships/image"/><Relationship Id="rId9" Target="../media/image10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11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1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14.jpeg" Type="http://schemas.openxmlformats.org/officeDocument/2006/relationships/image"/><Relationship Id="rId4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15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1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294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216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412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41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216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412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1114425" y="1657350"/>
            <a:ext cx="2614612" cy="2000250"/>
          </a:xfrm>
          <a:custGeom>
            <a:avLst/>
            <a:gdLst/>
            <a:ahLst/>
            <a:cxnLst/>
            <a:rect r="r" b="b" t="t" l="l"/>
            <a:pathLst>
              <a:path h="2000250" w="2614612">
                <a:moveTo>
                  <a:pt x="0" y="0"/>
                </a:moveTo>
                <a:lnTo>
                  <a:pt x="2614613" y="0"/>
                </a:lnTo>
                <a:lnTo>
                  <a:pt x="2614613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5629275" y="1785938"/>
            <a:ext cx="2500312" cy="2157412"/>
            <a:chOff x="0" y="0"/>
            <a:chExt cx="3333750" cy="28765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333750" cy="2876550"/>
            </a:xfrm>
            <a:custGeom>
              <a:avLst/>
              <a:gdLst/>
              <a:ahLst/>
              <a:cxnLst/>
              <a:rect r="r" b="b" t="t" l="l"/>
              <a:pathLst>
                <a:path h="2876550" w="33337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5700712" y="7843838"/>
            <a:ext cx="1085850" cy="928688"/>
            <a:chOff x="0" y="0"/>
            <a:chExt cx="1447800" cy="123825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447800" cy="1238250"/>
            </a:xfrm>
            <a:custGeom>
              <a:avLst/>
              <a:gdLst/>
              <a:ahLst/>
              <a:cxnLst/>
              <a:rect r="r" b="b" t="t" l="l"/>
              <a:pathLst>
                <a:path h="1238250" w="144780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Freeform 27" id="27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133333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1109662" y="9707455"/>
            <a:ext cx="2698433" cy="290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7030127" y="9707455"/>
            <a:ext cx="226693" cy="290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</a:rPr>
              <a:t>1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9848044" y="1776412"/>
            <a:ext cx="4210951" cy="564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40"/>
              </a:lnSpc>
              <a:spcBef>
                <a:spcPct val="0"/>
              </a:spcBef>
            </a:pPr>
            <a:r>
              <a:rPr lang="en-US" sz="3700">
                <a:solidFill>
                  <a:srgbClr val="000000"/>
                </a:solidFill>
                <a:latin typeface="Trebuchet MS"/>
              </a:rPr>
              <a:t>CAPSTONE PROJECT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8129588" y="3400425"/>
            <a:ext cx="6274730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7"/>
              </a:lnSpc>
              <a:spcBef>
                <a:spcPct val="0"/>
              </a:spcBef>
            </a:pPr>
            <a:r>
              <a:rPr lang="en-US" sz="3697">
                <a:solidFill>
                  <a:srgbClr val="2D936B"/>
                </a:solidFill>
                <a:latin typeface="Trebuchet MS"/>
              </a:rPr>
              <a:t>Fake News Detection 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0128842" y="4661629"/>
            <a:ext cx="2305645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3149">
                <a:solidFill>
                  <a:srgbClr val="2D936B"/>
                </a:solidFill>
                <a:latin typeface="Trebuchet MS"/>
              </a:rPr>
              <a:t>Final Project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1276477" y="6450338"/>
            <a:ext cx="2677325" cy="4812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3"/>
              </a:lnSpc>
            </a:pPr>
            <a:r>
              <a:rPr lang="en-US" sz="2802">
                <a:solidFill>
                  <a:srgbClr val="000000"/>
                </a:solidFill>
                <a:latin typeface="Trebuchet MS"/>
              </a:rPr>
              <a:t>GOKUL P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1293816" y="5785579"/>
            <a:ext cx="2281342" cy="375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3"/>
              </a:lnSpc>
            </a:pPr>
            <a:r>
              <a:rPr lang="en-US" sz="2102">
                <a:solidFill>
                  <a:srgbClr val="00B050"/>
                </a:solidFill>
                <a:latin typeface="Trebuchet MS Bold"/>
              </a:rPr>
              <a:t>Presented</a:t>
            </a:r>
            <a:r>
              <a:rPr lang="en-US" sz="2102">
                <a:solidFill>
                  <a:srgbClr val="00B050"/>
                </a:solidFill>
                <a:latin typeface="Trebuchet MS"/>
              </a:rPr>
              <a:t> </a:t>
            </a:r>
            <a:r>
              <a:rPr lang="en-US" sz="2102">
                <a:solidFill>
                  <a:srgbClr val="00B050"/>
                </a:solidFill>
                <a:latin typeface="Trebuchet MS Bold"/>
              </a:rPr>
              <a:t>By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1276477" y="6922086"/>
            <a:ext cx="2281342" cy="1386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23"/>
              </a:lnSpc>
            </a:pPr>
            <a:r>
              <a:rPr lang="en-US" sz="2301" spc="29">
                <a:solidFill>
                  <a:srgbClr val="000000"/>
                </a:solidFill>
                <a:latin typeface="Trebuchet MS"/>
              </a:rPr>
              <a:t>711721244019</a:t>
            </a:r>
          </a:p>
          <a:p>
            <a:pPr algn="l">
              <a:lnSpc>
                <a:spcPts val="2723"/>
              </a:lnSpc>
            </a:pPr>
            <a:r>
              <a:rPr lang="en-US" sz="2301">
                <a:solidFill>
                  <a:srgbClr val="000000"/>
                </a:solidFill>
                <a:latin typeface="Trebuchet MS"/>
              </a:rPr>
              <a:t>III BTech CSBS KGISL Institute of Technology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294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216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412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41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216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412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6" id="26"/>
          <p:cNvSpPr/>
          <p:nvPr/>
        </p:nvSpPr>
        <p:spPr>
          <a:xfrm flipH="false" flipV="false" rot="0">
            <a:off x="2500312" y="9701212"/>
            <a:ext cx="114300" cy="266700"/>
          </a:xfrm>
          <a:custGeom>
            <a:avLst/>
            <a:gdLst/>
            <a:ahLst/>
            <a:cxnLst/>
            <a:rect r="r" b="b" t="t" l="l"/>
            <a:pathLst>
              <a:path h="266700" w="1143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133333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061165" y="2063703"/>
            <a:ext cx="12626020" cy="4915401"/>
          </a:xfrm>
          <a:custGeom>
            <a:avLst/>
            <a:gdLst/>
            <a:ahLst/>
            <a:cxnLst/>
            <a:rect r="r" b="b" t="t" l="l"/>
            <a:pathLst>
              <a:path h="4915401" w="12626020">
                <a:moveTo>
                  <a:pt x="0" y="0"/>
                </a:moveTo>
                <a:lnTo>
                  <a:pt x="12626020" y="0"/>
                </a:lnTo>
                <a:lnTo>
                  <a:pt x="12626020" y="4915400"/>
                </a:lnTo>
                <a:lnTo>
                  <a:pt x="0" y="49154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1132996" y="572441"/>
            <a:ext cx="4742362" cy="11339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Trebuchet MS Bold"/>
              </a:rPr>
              <a:t>RESULTS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6915827" y="9707455"/>
            <a:ext cx="342900" cy="290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</a:rPr>
              <a:t>10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213565" y="2216103"/>
            <a:ext cx="12626020" cy="4915401"/>
          </a:xfrm>
          <a:custGeom>
            <a:avLst/>
            <a:gdLst/>
            <a:ahLst/>
            <a:cxnLst/>
            <a:rect r="r" b="b" t="t" l="l"/>
            <a:pathLst>
              <a:path h="4915401" w="12626020">
                <a:moveTo>
                  <a:pt x="0" y="0"/>
                </a:moveTo>
                <a:lnTo>
                  <a:pt x="12626020" y="0"/>
                </a:lnTo>
                <a:lnTo>
                  <a:pt x="12626020" y="4915400"/>
                </a:lnTo>
                <a:lnTo>
                  <a:pt x="0" y="49154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294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216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412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41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216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412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28712" y="9690956"/>
            <a:ext cx="2660333" cy="287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94"/>
              </a:lnSpc>
            </a:pPr>
            <a:r>
              <a:rPr lang="en-US" sz="165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7" id="27"/>
          <p:cNvSpPr/>
          <p:nvPr/>
        </p:nvSpPr>
        <p:spPr>
          <a:xfrm flipH="false" flipV="false" rot="0">
            <a:off x="2500312" y="9701212"/>
            <a:ext cx="114300" cy="266700"/>
          </a:xfrm>
          <a:custGeom>
            <a:avLst/>
            <a:gdLst/>
            <a:ahLst/>
            <a:cxnLst/>
            <a:rect r="r" b="b" t="t" l="l"/>
            <a:pathLst>
              <a:path h="266700" w="1143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133333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061165" y="2063703"/>
            <a:ext cx="12626020" cy="4915401"/>
          </a:xfrm>
          <a:custGeom>
            <a:avLst/>
            <a:gdLst/>
            <a:ahLst/>
            <a:cxnLst/>
            <a:rect r="r" b="b" t="t" l="l"/>
            <a:pathLst>
              <a:path h="4915401" w="12626020">
                <a:moveTo>
                  <a:pt x="0" y="0"/>
                </a:moveTo>
                <a:lnTo>
                  <a:pt x="12626020" y="0"/>
                </a:lnTo>
                <a:lnTo>
                  <a:pt x="12626020" y="4915400"/>
                </a:lnTo>
                <a:lnTo>
                  <a:pt x="0" y="49154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963" t="0" r="-4963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132996" y="572441"/>
            <a:ext cx="4742362" cy="11339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Trebuchet MS Bold"/>
              </a:rPr>
              <a:t>RESULTS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6915827" y="9707455"/>
            <a:ext cx="342900" cy="290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</a:rPr>
              <a:t>10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024888" y="9174787"/>
            <a:ext cx="1845900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u="sng">
                <a:solidFill>
                  <a:srgbClr val="0000FF"/>
                </a:solidFill>
                <a:latin typeface="Trebuchet MS"/>
                <a:hlinkClick r:id="rId5" tooltip="https://drive.google.com/file/d/1s_MycQEPTF9SkD1lY1zx942G1y0NLd0f/view?usp=drive_link"/>
              </a:rPr>
              <a:t>Demo Link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72834" y="-28934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412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109662" y="1251416"/>
            <a:ext cx="5864400" cy="1010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>
                <a:solidFill>
                  <a:srgbClr val="000000"/>
                </a:solidFill>
                <a:latin typeface="Trebuchet MS Bold"/>
              </a:rPr>
              <a:t>PROJECT TITLE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133333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00088" y="9615488"/>
            <a:ext cx="5557838" cy="442912"/>
          </a:xfrm>
          <a:custGeom>
            <a:avLst/>
            <a:gdLst/>
            <a:ahLst/>
            <a:cxnLst/>
            <a:rect r="r" b="b" t="t" l="l"/>
            <a:pathLst>
              <a:path h="442912" w="5557838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-248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109662" y="9707455"/>
            <a:ext cx="2698433" cy="290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7030127" y="9707455"/>
            <a:ext cx="226693" cy="290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</a:rPr>
              <a:t>2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6770" y="4156706"/>
            <a:ext cx="16975278" cy="3487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Arial"/>
              </a:rPr>
              <a:t>Fake News Detection Using Convolutional Neural Networks (CNN) is a project that aims to address the pervasive issue of misinformation and deception in online content by leveraging advanced machine learning techniques.  </a:t>
            </a:r>
          </a:p>
          <a:p>
            <a:pPr algn="ctr">
              <a:lnSpc>
                <a:spcPts val="432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412"/>
              </a:srgbClr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28712" y="9690956"/>
            <a:ext cx="2660333" cy="287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94"/>
              </a:lnSpc>
            </a:pPr>
            <a:r>
              <a:rPr lang="en-US" sz="165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044238" y="671512"/>
            <a:ext cx="542925" cy="542925"/>
            <a:chOff x="0" y="0"/>
            <a:chExt cx="723900" cy="7239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23900" cy="723900"/>
            </a:xfrm>
            <a:custGeom>
              <a:avLst/>
              <a:gdLst/>
              <a:ahLst/>
              <a:cxnLst/>
              <a:rect r="r" b="b" t="t" l="l"/>
              <a:pathLst>
                <a:path h="723900" w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6516350" y="8415338"/>
            <a:ext cx="971550" cy="971550"/>
          </a:xfrm>
          <a:custGeom>
            <a:avLst/>
            <a:gdLst/>
            <a:ahLst/>
            <a:cxnLst/>
            <a:rect r="r" b="b" t="t" l="l"/>
            <a:pathLst>
              <a:path h="971550" w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030575" y="9201150"/>
            <a:ext cx="371475" cy="371475"/>
          </a:xfrm>
          <a:custGeom>
            <a:avLst/>
            <a:gdLst/>
            <a:ahLst/>
            <a:cxnLst/>
            <a:rect r="r" b="b" t="t" l="l"/>
            <a:pathLst>
              <a:path h="371475" w="371475">
                <a:moveTo>
                  <a:pt x="0" y="0"/>
                </a:moveTo>
                <a:lnTo>
                  <a:pt x="371475" y="0"/>
                </a:lnTo>
                <a:lnTo>
                  <a:pt x="371475" y="371475"/>
                </a:lnTo>
                <a:lnTo>
                  <a:pt x="0" y="37147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00088" y="9615488"/>
            <a:ext cx="5557838" cy="442912"/>
          </a:xfrm>
          <a:custGeom>
            <a:avLst/>
            <a:gdLst/>
            <a:ahLst/>
            <a:cxnLst/>
            <a:rect r="r" b="b" t="t" l="l"/>
            <a:pathLst>
              <a:path h="442912" w="5557838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-248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1438" y="5729285"/>
            <a:ext cx="2600325" cy="4514847"/>
          </a:xfrm>
          <a:custGeom>
            <a:avLst/>
            <a:gdLst/>
            <a:ahLst/>
            <a:cxnLst/>
            <a:rect r="r" b="b" t="t" l="l"/>
            <a:pathLst>
              <a:path h="4514847" w="2600325">
                <a:moveTo>
                  <a:pt x="0" y="0"/>
                </a:moveTo>
                <a:lnTo>
                  <a:pt x="2600324" y="0"/>
                </a:lnTo>
                <a:lnTo>
                  <a:pt x="2600324" y="4514847"/>
                </a:lnTo>
                <a:lnTo>
                  <a:pt x="0" y="451484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-6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109662" y="662357"/>
            <a:ext cx="3535680" cy="1143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Trebuchet MS Bold"/>
              </a:rPr>
              <a:t>AGENDA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030127" y="9707455"/>
            <a:ext cx="226693" cy="290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</a:rPr>
              <a:t>3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529112" y="2072775"/>
            <a:ext cx="6918600" cy="6799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5325" indent="-347662" lvl="1">
              <a:lnSpc>
                <a:spcPts val="5400"/>
              </a:lnSpc>
              <a:buFont typeface="Arial"/>
              <a:buChar char="•"/>
            </a:pPr>
            <a:r>
              <a:rPr lang="en-US" sz="3000" spc="28">
                <a:solidFill>
                  <a:srgbClr val="000000"/>
                </a:solidFill>
                <a:latin typeface="TT Rounds Condensed"/>
              </a:rPr>
              <a:t>Introduction</a:t>
            </a:r>
          </a:p>
          <a:p>
            <a:pPr algn="l" marL="695325" indent="-347662" lvl="1">
              <a:lnSpc>
                <a:spcPts val="5400"/>
              </a:lnSpc>
              <a:buFont typeface="Arial"/>
              <a:buChar char="•"/>
            </a:pPr>
            <a:r>
              <a:rPr lang="en-US" sz="3000" spc="28">
                <a:solidFill>
                  <a:srgbClr val="000000"/>
                </a:solidFill>
                <a:latin typeface="TT Rounds Condensed"/>
              </a:rPr>
              <a:t>Problem Statement</a:t>
            </a:r>
          </a:p>
          <a:p>
            <a:pPr algn="l" marL="695325" indent="-347662" lvl="1">
              <a:lnSpc>
                <a:spcPts val="5400"/>
              </a:lnSpc>
              <a:buFont typeface="Arial"/>
              <a:buChar char="•"/>
            </a:pPr>
            <a:r>
              <a:rPr lang="en-US" sz="3000" spc="28">
                <a:solidFill>
                  <a:srgbClr val="000000"/>
                </a:solidFill>
                <a:latin typeface="TT Rounds Condensed"/>
              </a:rPr>
              <a:t>Project Overview</a:t>
            </a:r>
          </a:p>
          <a:p>
            <a:pPr algn="l" marL="695325" indent="-347662" lvl="1">
              <a:lnSpc>
                <a:spcPts val="5400"/>
              </a:lnSpc>
              <a:buFont typeface="Arial"/>
              <a:buChar char="•"/>
            </a:pPr>
            <a:r>
              <a:rPr lang="en-US" sz="3000" spc="28">
                <a:solidFill>
                  <a:srgbClr val="000000"/>
                </a:solidFill>
                <a:latin typeface="TT Rounds Condensed"/>
              </a:rPr>
              <a:t>End Users</a:t>
            </a:r>
          </a:p>
          <a:p>
            <a:pPr algn="l" marL="695325" indent="-347662" lvl="1">
              <a:lnSpc>
                <a:spcPts val="5400"/>
              </a:lnSpc>
              <a:buFont typeface="Arial"/>
              <a:buChar char="•"/>
            </a:pPr>
            <a:r>
              <a:rPr lang="en-US" sz="3000" spc="28">
                <a:solidFill>
                  <a:srgbClr val="000000"/>
                </a:solidFill>
                <a:latin typeface="TT Rounds Condensed"/>
              </a:rPr>
              <a:t>Solution Highlights</a:t>
            </a:r>
          </a:p>
          <a:p>
            <a:pPr algn="l" marL="695325" indent="-347662" lvl="1">
              <a:lnSpc>
                <a:spcPts val="5400"/>
              </a:lnSpc>
              <a:buFont typeface="Arial"/>
              <a:buChar char="•"/>
            </a:pPr>
            <a:r>
              <a:rPr lang="en-US" sz="3000" spc="28">
                <a:solidFill>
                  <a:srgbClr val="000000"/>
                </a:solidFill>
                <a:latin typeface="TT Rounds Condensed"/>
              </a:rPr>
              <a:t>Modeling Approach</a:t>
            </a:r>
          </a:p>
          <a:p>
            <a:pPr algn="l" marL="695325" indent="-347662" lvl="1">
              <a:lnSpc>
                <a:spcPts val="5400"/>
              </a:lnSpc>
              <a:buFont typeface="Arial"/>
              <a:buChar char="•"/>
            </a:pPr>
            <a:r>
              <a:rPr lang="en-US" sz="3000" spc="28">
                <a:solidFill>
                  <a:srgbClr val="000000"/>
                </a:solidFill>
                <a:latin typeface="TT Rounds Condensed"/>
              </a:rPr>
              <a:t>Results</a:t>
            </a:r>
          </a:p>
          <a:p>
            <a:pPr algn="l" marL="695325" indent="-347662" lvl="1">
              <a:lnSpc>
                <a:spcPts val="5400"/>
              </a:lnSpc>
              <a:buFont typeface="Arial"/>
              <a:buChar char="•"/>
            </a:pPr>
            <a:r>
              <a:rPr lang="en-US" sz="3000" spc="28">
                <a:solidFill>
                  <a:srgbClr val="000000"/>
                </a:solidFill>
                <a:latin typeface="TT Rounds Condensed"/>
              </a:rPr>
              <a:t>Conclusion</a:t>
            </a:r>
          </a:p>
          <a:p>
            <a:pPr algn="l" marL="695325" indent="-347662" lvl="1">
              <a:lnSpc>
                <a:spcPts val="360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294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216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412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41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216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412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6" id="26"/>
          <p:cNvSpPr/>
          <p:nvPr/>
        </p:nvSpPr>
        <p:spPr>
          <a:xfrm flipH="false" flipV="false" rot="0">
            <a:off x="11987212" y="4400550"/>
            <a:ext cx="4143375" cy="4886325"/>
          </a:xfrm>
          <a:custGeom>
            <a:avLst/>
            <a:gdLst/>
            <a:ahLst/>
            <a:cxnLst/>
            <a:rect r="r" b="b" t="t" l="l"/>
            <a:pathLst>
              <a:path h="4886325" w="4143375">
                <a:moveTo>
                  <a:pt x="0" y="0"/>
                </a:moveTo>
                <a:lnTo>
                  <a:pt x="4143376" y="0"/>
                </a:lnTo>
                <a:lnTo>
                  <a:pt x="4143376" y="4886325"/>
                </a:lnTo>
                <a:lnTo>
                  <a:pt x="0" y="48863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42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1251108" y="869557"/>
            <a:ext cx="8455500" cy="999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>
                <a:solidFill>
                  <a:srgbClr val="000000"/>
                </a:solidFill>
                <a:latin typeface="Trebuchet MS Bold"/>
              </a:rPr>
              <a:t>PROBLEM STATEMENT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133333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109662" y="9707455"/>
            <a:ext cx="2698433" cy="290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7030127" y="9707455"/>
            <a:ext cx="226693" cy="290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</a:rPr>
              <a:t>4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951234" y="3433988"/>
            <a:ext cx="11567872" cy="5204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rial"/>
              </a:rPr>
              <a:t>Highlight the prevalence and harmful effects of fake news in today's digital landscape.</a:t>
            </a:r>
          </a:p>
          <a:p>
            <a:pPr algn="l" marL="651510" indent="-325755" lvl="1">
              <a:lnSpc>
                <a:spcPts val="4320"/>
              </a:lnSpc>
            </a:pPr>
          </a:p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rial"/>
              </a:rPr>
              <a:t>Current methods of manual fact-checking are slow and insufficient to combat the sheer volume of misinformation.</a:t>
            </a:r>
          </a:p>
          <a:p>
            <a:pPr algn="l" marL="651510" indent="-325755" lvl="1">
              <a:lnSpc>
                <a:spcPts val="4320"/>
              </a:lnSpc>
            </a:pPr>
          </a:p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rial"/>
              </a:rPr>
              <a:t>There is a critical need for automated solutions to swiftly identify and mitigate the spread of fake news online.</a:t>
            </a:r>
          </a:p>
          <a:p>
            <a:pPr algn="l" marL="651510" indent="-325755" lvl="1">
              <a:lnSpc>
                <a:spcPts val="4320"/>
              </a:lnSpc>
            </a:pPr>
          </a:p>
          <a:p>
            <a:pPr algn="l" marL="651510" indent="-325755" lvl="1">
              <a:lnSpc>
                <a:spcPts val="432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294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216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412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41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216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412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6" id="26"/>
          <p:cNvSpPr/>
          <p:nvPr/>
        </p:nvSpPr>
        <p:spPr>
          <a:xfrm flipH="false" flipV="false" rot="0">
            <a:off x="12987338" y="3971925"/>
            <a:ext cx="5300662" cy="5715000"/>
          </a:xfrm>
          <a:custGeom>
            <a:avLst/>
            <a:gdLst/>
            <a:ahLst/>
            <a:cxnLst/>
            <a:rect r="r" b="b" t="t" l="l"/>
            <a:pathLst>
              <a:path h="5715000" w="5300662">
                <a:moveTo>
                  <a:pt x="0" y="0"/>
                </a:moveTo>
                <a:lnTo>
                  <a:pt x="5300662" y="0"/>
                </a:lnTo>
                <a:lnTo>
                  <a:pt x="5300662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12515850" y="1081650"/>
            <a:ext cx="471488" cy="485775"/>
            <a:chOff x="0" y="0"/>
            <a:chExt cx="628650" cy="6477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1109662" y="1251413"/>
            <a:ext cx="9256050" cy="999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>
                <a:solidFill>
                  <a:srgbClr val="000000"/>
                </a:solidFill>
                <a:latin typeface="Trebuchet MS Bold"/>
              </a:rPr>
              <a:t>PROJECT OVERVIEW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133333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109662" y="9707455"/>
            <a:ext cx="2698433" cy="290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7030127" y="9707455"/>
            <a:ext cx="226693" cy="290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</a:rPr>
              <a:t>5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859867" y="2769346"/>
            <a:ext cx="13350493" cy="54116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rial"/>
              </a:rPr>
              <a:t>Our project aims to combat the proliferation of misinformation by employing Convolutional Neural Networks (CNNs), an advanced machine learning technique.  </a:t>
            </a:r>
          </a:p>
          <a:p>
            <a:pPr algn="l" marL="651510" indent="-325755" lvl="1">
              <a:lnSpc>
                <a:spcPts val="4320"/>
              </a:lnSpc>
            </a:pPr>
          </a:p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rial"/>
              </a:rPr>
              <a:t>By leveraging CNNs, we intend to develop a robust system capable of analyzing textual and visual content to discern patterns indicative of fake news.</a:t>
            </a:r>
          </a:p>
          <a:p>
            <a:pPr algn="l" marL="651510" indent="-325755" lvl="1">
              <a:lnSpc>
                <a:spcPts val="4320"/>
              </a:lnSpc>
            </a:pPr>
          </a:p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rial"/>
              </a:rPr>
              <a:t>The ultimate goal is to create an automated, scalable solution that can detect fake news in real-time, thus mitigating its harmful impact.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294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216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412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41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216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412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049178" y="1344665"/>
            <a:ext cx="7521893" cy="770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000000"/>
                </a:solidFill>
                <a:latin typeface="Trebuchet MS Bold"/>
              </a:rPr>
              <a:t>WHO ARE THE END USERS?</a:t>
            </a:r>
          </a:p>
        </p:txBody>
      </p:sp>
      <p:sp>
        <p:nvSpPr>
          <p:cNvPr name="Freeform 29" id="29"/>
          <p:cNvSpPr/>
          <p:nvPr/>
        </p:nvSpPr>
        <p:spPr>
          <a:xfrm flipH="false" flipV="false" rot="0">
            <a:off x="1085850" y="9258300"/>
            <a:ext cx="3271838" cy="728662"/>
          </a:xfrm>
          <a:custGeom>
            <a:avLst/>
            <a:gdLst/>
            <a:ahLst/>
            <a:cxnLst/>
            <a:rect r="r" b="b" t="t" l="l"/>
            <a:pathLst>
              <a:path h="728662" w="3271838">
                <a:moveTo>
                  <a:pt x="0" y="0"/>
                </a:moveTo>
                <a:lnTo>
                  <a:pt x="3271838" y="0"/>
                </a:lnTo>
                <a:lnTo>
                  <a:pt x="3271838" y="728662"/>
                </a:lnTo>
                <a:lnTo>
                  <a:pt x="0" y="7286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109662" y="9707455"/>
            <a:ext cx="2698433" cy="290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7030127" y="9707455"/>
            <a:ext cx="226693" cy="290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</a:rPr>
              <a:t>6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918061" y="3101325"/>
            <a:ext cx="13020838" cy="55940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rial"/>
              </a:rPr>
              <a:t>Our solution caters to a diverse range of end users, including: </a:t>
            </a:r>
          </a:p>
          <a:p>
            <a:pPr algn="l" marL="651510" indent="-325755" lvl="1">
              <a:lnSpc>
                <a:spcPts val="4320"/>
              </a:lnSpc>
            </a:pPr>
          </a:p>
          <a:p>
            <a:pPr algn="l" marL="651510" indent="-217170" lvl="2">
              <a:lnSpc>
                <a:spcPts val="4320"/>
              </a:lnSpc>
              <a:buFont typeface="Arial"/>
              <a:buChar char="⚬"/>
            </a:pPr>
            <a:r>
              <a:rPr lang="en-US" sz="3600">
                <a:solidFill>
                  <a:srgbClr val="000000"/>
                </a:solidFill>
                <a:latin typeface="Arial"/>
              </a:rPr>
              <a:t>Social media platforms: Integrating fake news detection algorithms to bolster content moderation efforts.</a:t>
            </a:r>
          </a:p>
          <a:p>
            <a:pPr algn="l" marL="651510" indent="-217170" lvl="2">
              <a:lnSpc>
                <a:spcPts val="4320"/>
              </a:lnSpc>
            </a:pPr>
          </a:p>
          <a:p>
            <a:pPr algn="l" marL="651510" indent="-217170" lvl="2">
              <a:lnSpc>
                <a:spcPts val="4320"/>
              </a:lnSpc>
              <a:buFont typeface="Arial"/>
              <a:buChar char="⚬"/>
            </a:pPr>
            <a:r>
              <a:rPr lang="en-US" sz="3600">
                <a:solidFill>
                  <a:srgbClr val="000000"/>
                </a:solidFill>
                <a:latin typeface="Arial"/>
              </a:rPr>
              <a:t>News organizations: Automating fact-checking processes to ensure the accuracy and integrity of news reporting.</a:t>
            </a:r>
          </a:p>
          <a:p>
            <a:pPr algn="l" marL="651510" indent="-217170" lvl="2">
              <a:lnSpc>
                <a:spcPts val="4320"/>
              </a:lnSpc>
            </a:pPr>
          </a:p>
          <a:p>
            <a:pPr algn="l" marL="651510" indent="-217170" lvl="2">
              <a:lnSpc>
                <a:spcPts val="4320"/>
              </a:lnSpc>
              <a:buFont typeface="Arial"/>
              <a:buChar char="⚬"/>
            </a:pPr>
            <a:r>
              <a:rPr lang="en-US" sz="3600">
                <a:solidFill>
                  <a:srgbClr val="000000"/>
                </a:solidFill>
                <a:latin typeface="Arial"/>
              </a:rPr>
              <a:t>General public: Empowering individuals to discern and avoid consuming fake news and misinformation.</a:t>
            </a:r>
          </a:p>
          <a:p>
            <a:pPr algn="l" marL="651510" indent="-217170" lvl="2">
              <a:lnSpc>
                <a:spcPts val="432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294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216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412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41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216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412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0" y="4163287"/>
            <a:ext cx="4043361" cy="4872038"/>
          </a:xfrm>
          <a:custGeom>
            <a:avLst/>
            <a:gdLst/>
            <a:ahLst/>
            <a:cxnLst/>
            <a:rect r="r" b="b" t="t" l="l"/>
            <a:pathLst>
              <a:path h="4872038" w="4043361">
                <a:moveTo>
                  <a:pt x="0" y="0"/>
                </a:moveTo>
                <a:lnTo>
                  <a:pt x="4043361" y="0"/>
                </a:lnTo>
                <a:lnTo>
                  <a:pt x="4043361" y="4872038"/>
                </a:lnTo>
                <a:lnTo>
                  <a:pt x="0" y="4872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27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837248" y="1290627"/>
            <a:ext cx="14644688" cy="859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Trebuchet MS Bold"/>
              </a:rPr>
              <a:t>YOUR SOLUTION AND ITS VALUE PROPOSITION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133333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109662" y="9707455"/>
            <a:ext cx="2698433" cy="290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7030127" y="9707455"/>
            <a:ext cx="226693" cy="290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</a:rPr>
              <a:t>7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698938" y="3162863"/>
            <a:ext cx="7842450" cy="558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4340" indent="-217170" lvl="1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</a:rPr>
              <a:t>Our solution offers several key value propositions:</a:t>
            </a:r>
          </a:p>
          <a:p>
            <a:pPr algn="l" marL="434340" indent="-217170" lvl="1">
              <a:lnSpc>
                <a:spcPts val="2879"/>
              </a:lnSpc>
            </a:pPr>
          </a:p>
          <a:p>
            <a:pPr algn="l" marL="434340" indent="-144780" lvl="2">
              <a:lnSpc>
                <a:spcPts val="2879"/>
              </a:lnSpc>
              <a:buFont typeface="Arial"/>
              <a:buChar char="⚬"/>
            </a:pPr>
            <a:r>
              <a:rPr lang="en-US" sz="2400">
                <a:solidFill>
                  <a:srgbClr val="000000"/>
                </a:solidFill>
                <a:latin typeface="Arial"/>
              </a:rPr>
              <a:t>Automated detection: Saves time and resources by automating the identification of fake news.</a:t>
            </a:r>
          </a:p>
          <a:p>
            <a:pPr algn="l" marL="434340" indent="-144780" lvl="2">
              <a:lnSpc>
                <a:spcPts val="2879"/>
              </a:lnSpc>
            </a:pPr>
          </a:p>
          <a:p>
            <a:pPr algn="l" marL="434340" indent="-144780" lvl="2">
              <a:lnSpc>
                <a:spcPts val="2879"/>
              </a:lnSpc>
              <a:buFont typeface="Arial"/>
              <a:buChar char="⚬"/>
            </a:pPr>
            <a:r>
              <a:rPr lang="en-US" sz="2400">
                <a:solidFill>
                  <a:srgbClr val="000000"/>
                </a:solidFill>
                <a:latin typeface="Arial"/>
              </a:rPr>
              <a:t>Real-time detection: Enables swift intervention to prevent the spread of misinformation as it emerges.</a:t>
            </a:r>
          </a:p>
          <a:p>
            <a:pPr algn="l" marL="434340" indent="-144780" lvl="2">
              <a:lnSpc>
                <a:spcPts val="2879"/>
              </a:lnSpc>
            </a:pPr>
          </a:p>
          <a:p>
            <a:pPr algn="l" marL="434340" indent="-144780" lvl="2">
              <a:lnSpc>
                <a:spcPts val="2879"/>
              </a:lnSpc>
              <a:buFont typeface="Arial"/>
              <a:buChar char="⚬"/>
            </a:pPr>
            <a:r>
              <a:rPr lang="en-US" sz="2400">
                <a:solidFill>
                  <a:srgbClr val="000000"/>
                </a:solidFill>
                <a:latin typeface="Arial"/>
              </a:rPr>
              <a:t>Scalability: Capable of analyzing vast amounts of online content, making it suitable for deployment on large-scale platforms.</a:t>
            </a:r>
          </a:p>
          <a:p>
            <a:pPr algn="l" marL="434340" indent="-144780" lvl="2">
              <a:lnSpc>
                <a:spcPts val="2879"/>
              </a:lnSpc>
            </a:pPr>
          </a:p>
          <a:p>
            <a:pPr algn="l" marL="434340" indent="-144780" lvl="2">
              <a:lnSpc>
                <a:spcPts val="2879"/>
              </a:lnSpc>
              <a:buFont typeface="Arial"/>
              <a:buChar char="⚬"/>
            </a:pPr>
            <a:r>
              <a:rPr lang="en-US" sz="2400">
                <a:solidFill>
                  <a:srgbClr val="000000"/>
                </a:solidFill>
                <a:latin typeface="Arial"/>
              </a:rPr>
              <a:t>Trust and credibility: By curbing the spread of fake news, our solution fosters trust in online information sources.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294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216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412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41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216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412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28712" y="9690956"/>
            <a:ext cx="2660333" cy="287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94"/>
              </a:lnSpc>
            </a:pPr>
            <a:r>
              <a:rPr lang="en-US" sz="165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9" id="29"/>
          <p:cNvSpPr/>
          <p:nvPr/>
        </p:nvSpPr>
        <p:spPr>
          <a:xfrm flipH="false" flipV="false" rot="0">
            <a:off x="100012" y="5072060"/>
            <a:ext cx="3700462" cy="5129212"/>
          </a:xfrm>
          <a:custGeom>
            <a:avLst/>
            <a:gdLst/>
            <a:ahLst/>
            <a:cxnLst/>
            <a:rect r="r" b="b" t="t" l="l"/>
            <a:pathLst>
              <a:path h="5129212" w="3700462">
                <a:moveTo>
                  <a:pt x="0" y="0"/>
                </a:moveTo>
                <a:lnTo>
                  <a:pt x="3700463" y="0"/>
                </a:lnTo>
                <a:lnTo>
                  <a:pt x="3700463" y="5129212"/>
                </a:lnTo>
                <a:lnTo>
                  <a:pt x="0" y="51292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2857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109662" y="989382"/>
            <a:ext cx="11314748" cy="1010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>
                <a:solidFill>
                  <a:srgbClr val="000000"/>
                </a:solidFill>
                <a:latin typeface="Trebuchet MS Bold"/>
              </a:rPr>
              <a:t>THE WOW IN YOUR SOLUTION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6915827" y="9707455"/>
            <a:ext cx="342900" cy="290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</a:rPr>
              <a:t>8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3449211" y="3477711"/>
            <a:ext cx="12365829" cy="5160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2925" indent="-271462" lvl="1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al"/>
              </a:rPr>
              <a:t>Our solution distinguishes itself by harnessing the power of CNNs to analyze both textual and visual content simultaneously.</a:t>
            </a:r>
          </a:p>
          <a:p>
            <a:pPr algn="l" marL="542925" indent="-271462" lvl="1">
              <a:lnSpc>
                <a:spcPts val="3600"/>
              </a:lnSpc>
            </a:pPr>
          </a:p>
          <a:p>
            <a:pPr algn="l" marL="542925" indent="-271462" lvl="1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al"/>
              </a:rPr>
              <a:t>The integration of advanced machine learning techniques enables our system to adapt and improve over time, enhancing its accuracy and effectiveness.</a:t>
            </a:r>
          </a:p>
          <a:p>
            <a:pPr algn="l" marL="542925" indent="-271462" lvl="1">
              <a:lnSpc>
                <a:spcPts val="3600"/>
              </a:lnSpc>
            </a:pPr>
          </a:p>
          <a:p>
            <a:pPr algn="l" marL="542925" indent="-271462" lvl="1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al"/>
              </a:rPr>
              <a:t>Real-time detection capabilities add a crucial dimension to our solution, enabling proactive measures to combat misinformation as it emerges.</a:t>
            </a:r>
          </a:p>
          <a:p>
            <a:pPr algn="l" marL="542925" indent="-271462" lvl="1">
              <a:lnSpc>
                <a:spcPts val="3600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294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216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412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41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216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412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28712" y="9690956"/>
            <a:ext cx="2660400" cy="287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94"/>
              </a:lnSpc>
            </a:pPr>
            <a:r>
              <a:rPr lang="en-US" sz="165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9" id="29"/>
          <p:cNvSpPr/>
          <p:nvPr/>
        </p:nvSpPr>
        <p:spPr>
          <a:xfrm flipH="false" flipV="false" rot="0">
            <a:off x="2500312" y="9701212"/>
            <a:ext cx="114300" cy="266700"/>
          </a:xfrm>
          <a:custGeom>
            <a:avLst/>
            <a:gdLst/>
            <a:ahLst/>
            <a:cxnLst/>
            <a:rect r="r" b="b" t="t" l="l"/>
            <a:pathLst>
              <a:path h="266700" w="1143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133333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6915827" y="9707455"/>
            <a:ext cx="342900" cy="29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</a:rPr>
              <a:t>9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109662" y="430996"/>
            <a:ext cx="4955850" cy="1142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Trebuchet MS Bold"/>
              </a:rPr>
              <a:t>MODELLING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201103" y="2803207"/>
            <a:ext cx="15311381" cy="437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D0D0D"/>
                </a:solidFill>
                <a:latin typeface="Arimo"/>
              </a:rPr>
              <a:t>Our modeling approach involves training CNNs on labeled datasets of textual and visual content. </a:t>
            </a:r>
          </a:p>
          <a:p>
            <a:pPr algn="l" marL="651510" indent="-325755" lvl="1">
              <a:lnSpc>
                <a:spcPts val="4320"/>
              </a:lnSpc>
            </a:pPr>
          </a:p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D0D0D"/>
                </a:solidFill>
                <a:latin typeface="Arimo"/>
              </a:rPr>
              <a:t>Textual data undergoes preprocessing and is fed into the CNN, while visual data is analyzed using pre-trained CNN architectures.</a:t>
            </a:r>
          </a:p>
          <a:p>
            <a:pPr algn="l" marL="651510" indent="-325755" lvl="1">
              <a:lnSpc>
                <a:spcPts val="4320"/>
              </a:lnSpc>
            </a:pPr>
          </a:p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D0D0D"/>
                </a:solidFill>
                <a:latin typeface="Arimo"/>
              </a:rPr>
              <a:t>By combining insights from both modalities, our unified framework enhances the accuracy and reliability of fake news detection.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DAGDUrX47LQ</dc:identifier>
  <dcterms:modified xsi:type="dcterms:W3CDTF">2011-08-01T06:04:30Z</dcterms:modified>
  <cp:revision>1</cp:revision>
  <dc:title>PROJECT PPT 1.pptx</dc:title>
</cp:coreProperties>
</file>