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27" r:id="rId2"/>
  </p:sldIdLst>
  <p:sldSz cx="9144000" cy="512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D40"/>
    <a:srgbClr val="0F6EB7"/>
    <a:srgbClr val="E3BE27"/>
    <a:srgbClr val="AF6C9D"/>
    <a:srgbClr val="C83737"/>
    <a:srgbClr val="6A3D9A"/>
    <a:srgbClr val="4292C6"/>
    <a:srgbClr val="E31A1C"/>
    <a:srgbClr val="F16913"/>
    <a:srgbClr val="00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 autoAdjust="0"/>
    <p:restoredTop sz="83295" autoAdjust="0"/>
  </p:normalViewPr>
  <p:slideViewPr>
    <p:cSldViewPr snapToGrid="0">
      <p:cViewPr varScale="1">
        <p:scale>
          <a:sx n="118" d="100"/>
          <a:sy n="118" d="100"/>
        </p:scale>
        <p:origin x="1482" y="96"/>
      </p:cViewPr>
      <p:guideLst>
        <p:guide orient="horz" pos="161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5439A-897B-4030-BC4F-7A3471BF882F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81F6D-A347-40CC-8A86-FEA1135B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8300" y="685800"/>
            <a:ext cx="6121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D4F84-C010-4512-95F4-056C8BF5D58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685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5"/>
            <a:ext cx="7772400" cy="1097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9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9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9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8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8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5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6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77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089"/>
            <a:ext cx="2057400" cy="4369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089"/>
            <a:ext cx="6019800" cy="43696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3"/>
            <a:ext cx="7772400" cy="1017142"/>
          </a:xfrm>
        </p:spPr>
        <p:txBody>
          <a:bodyPr anchor="t"/>
          <a:lstStyle>
            <a:lvl1pPr algn="l">
              <a:defRPr sz="35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6"/>
            <a:ext cx="7772400" cy="1120279"/>
          </a:xfrm>
        </p:spPr>
        <p:txBody>
          <a:bodyPr anchor="b"/>
          <a:lstStyle>
            <a:lvl1pPr marL="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1pPr>
            <a:lvl2pPr marL="409688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2pPr>
            <a:lvl3pPr marL="819376" indent="0">
              <a:buNone/>
              <a:defRPr sz="1434">
                <a:solidFill>
                  <a:schemeClr val="tx1">
                    <a:tint val="75000"/>
                  </a:schemeClr>
                </a:solidFill>
              </a:defRPr>
            </a:lvl3pPr>
            <a:lvl4pPr marL="1229063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4pPr>
            <a:lvl5pPr marL="1638751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5pPr>
            <a:lvl6pPr marL="2048439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6pPr>
            <a:lvl7pPr marL="2458127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7pPr>
            <a:lvl8pPr marL="2867814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8pPr>
            <a:lvl9pPr marL="3277502" indent="0">
              <a:buNone/>
              <a:defRPr sz="12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4965"/>
            <a:ext cx="4038600" cy="3379804"/>
          </a:xfrm>
        </p:spPr>
        <p:txBody>
          <a:bodyPr/>
          <a:lstStyle>
            <a:lvl1pPr>
              <a:defRPr sz="2509"/>
            </a:lvl1pPr>
            <a:lvl2pPr>
              <a:defRPr sz="2151"/>
            </a:lvl2pPr>
            <a:lvl3pPr>
              <a:defRPr sz="1792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4965"/>
            <a:ext cx="4038600" cy="3379804"/>
          </a:xfrm>
        </p:spPr>
        <p:txBody>
          <a:bodyPr/>
          <a:lstStyle>
            <a:lvl1pPr>
              <a:defRPr sz="2509"/>
            </a:lvl1pPr>
            <a:lvl2pPr>
              <a:defRPr sz="2151"/>
            </a:lvl2pPr>
            <a:lvl3pPr>
              <a:defRPr sz="1792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</p:spPr>
        <p:txBody>
          <a:bodyPr anchor="b"/>
          <a:lstStyle>
            <a:lvl1pPr marL="0" indent="0">
              <a:buNone/>
              <a:defRPr sz="2151" b="1"/>
            </a:lvl1pPr>
            <a:lvl2pPr marL="409688" indent="0">
              <a:buNone/>
              <a:defRPr sz="1792" b="1"/>
            </a:lvl2pPr>
            <a:lvl3pPr marL="819376" indent="0">
              <a:buNone/>
              <a:defRPr sz="1613" b="1"/>
            </a:lvl3pPr>
            <a:lvl4pPr marL="1229063" indent="0">
              <a:buNone/>
              <a:defRPr sz="1434" b="1"/>
            </a:lvl4pPr>
            <a:lvl5pPr marL="1638751" indent="0">
              <a:buNone/>
              <a:defRPr sz="1434" b="1"/>
            </a:lvl5pPr>
            <a:lvl6pPr marL="2048439" indent="0">
              <a:buNone/>
              <a:defRPr sz="1434" b="1"/>
            </a:lvl6pPr>
            <a:lvl7pPr marL="2458127" indent="0">
              <a:buNone/>
              <a:defRPr sz="1434" b="1"/>
            </a:lvl7pPr>
            <a:lvl8pPr marL="2867814" indent="0">
              <a:buNone/>
              <a:defRPr sz="1434" b="1"/>
            </a:lvl8pPr>
            <a:lvl9pPr marL="3277502" indent="0">
              <a:buNone/>
              <a:defRPr sz="14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</p:spPr>
        <p:txBody>
          <a:bodyPr/>
          <a:lstStyle>
            <a:lvl1pPr>
              <a:defRPr sz="2151"/>
            </a:lvl1pPr>
            <a:lvl2pPr>
              <a:defRPr sz="1792"/>
            </a:lvl2pPr>
            <a:lvl3pPr>
              <a:defRPr sz="1613"/>
            </a:lvl3pPr>
            <a:lvl4pPr>
              <a:defRPr sz="1434"/>
            </a:lvl4pPr>
            <a:lvl5pPr>
              <a:defRPr sz="1434"/>
            </a:lvl5pPr>
            <a:lvl6pPr>
              <a:defRPr sz="1434"/>
            </a:lvl6pPr>
            <a:lvl7pPr>
              <a:defRPr sz="1434"/>
            </a:lvl7pPr>
            <a:lvl8pPr>
              <a:defRPr sz="1434"/>
            </a:lvl8pPr>
            <a:lvl9pPr>
              <a:defRPr sz="14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46360"/>
            <a:ext cx="4041775" cy="477748"/>
          </a:xfrm>
        </p:spPr>
        <p:txBody>
          <a:bodyPr anchor="b"/>
          <a:lstStyle>
            <a:lvl1pPr marL="0" indent="0">
              <a:buNone/>
              <a:defRPr sz="2151" b="1"/>
            </a:lvl1pPr>
            <a:lvl2pPr marL="409688" indent="0">
              <a:buNone/>
              <a:defRPr sz="1792" b="1"/>
            </a:lvl2pPr>
            <a:lvl3pPr marL="819376" indent="0">
              <a:buNone/>
              <a:defRPr sz="1613" b="1"/>
            </a:lvl3pPr>
            <a:lvl4pPr marL="1229063" indent="0">
              <a:buNone/>
              <a:defRPr sz="1434" b="1"/>
            </a:lvl4pPr>
            <a:lvl5pPr marL="1638751" indent="0">
              <a:buNone/>
              <a:defRPr sz="1434" b="1"/>
            </a:lvl5pPr>
            <a:lvl6pPr marL="2048439" indent="0">
              <a:buNone/>
              <a:defRPr sz="1434" b="1"/>
            </a:lvl6pPr>
            <a:lvl7pPr marL="2458127" indent="0">
              <a:buNone/>
              <a:defRPr sz="1434" b="1"/>
            </a:lvl7pPr>
            <a:lvl8pPr marL="2867814" indent="0">
              <a:buNone/>
              <a:defRPr sz="1434" b="1"/>
            </a:lvl8pPr>
            <a:lvl9pPr marL="3277502" indent="0">
              <a:buNone/>
              <a:defRPr sz="14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24108"/>
            <a:ext cx="4041775" cy="2950661"/>
          </a:xfrm>
        </p:spPr>
        <p:txBody>
          <a:bodyPr/>
          <a:lstStyle>
            <a:lvl1pPr>
              <a:defRPr sz="2151"/>
            </a:lvl1pPr>
            <a:lvl2pPr>
              <a:defRPr sz="1792"/>
            </a:lvl2pPr>
            <a:lvl3pPr>
              <a:defRPr sz="1613"/>
            </a:lvl3pPr>
            <a:lvl4pPr>
              <a:defRPr sz="1434"/>
            </a:lvl4pPr>
            <a:lvl5pPr>
              <a:defRPr sz="1434"/>
            </a:lvl5pPr>
            <a:lvl6pPr>
              <a:defRPr sz="1434"/>
            </a:lvl6pPr>
            <a:lvl7pPr>
              <a:defRPr sz="1434"/>
            </a:lvl7pPr>
            <a:lvl8pPr>
              <a:defRPr sz="1434"/>
            </a:lvl8pPr>
            <a:lvl9pPr>
              <a:defRPr sz="14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3902"/>
            <a:ext cx="3008313" cy="867772"/>
          </a:xfrm>
        </p:spPr>
        <p:txBody>
          <a:bodyPr anchor="b"/>
          <a:lstStyle>
            <a:lvl1pPr algn="l">
              <a:defRPr sz="17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4"/>
            <a:ext cx="5111750" cy="4370866"/>
          </a:xfrm>
        </p:spPr>
        <p:txBody>
          <a:bodyPr/>
          <a:lstStyle>
            <a:lvl1pPr>
              <a:defRPr sz="2867"/>
            </a:lvl1pPr>
            <a:lvl2pPr>
              <a:defRPr sz="2509"/>
            </a:lvl2pPr>
            <a:lvl3pPr>
              <a:defRPr sz="2151"/>
            </a:lvl3pPr>
            <a:lvl4pPr>
              <a:defRPr sz="1792"/>
            </a:lvl4pPr>
            <a:lvl5pPr>
              <a:defRPr sz="1792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1676"/>
            <a:ext cx="3008313" cy="3503094"/>
          </a:xfrm>
        </p:spPr>
        <p:txBody>
          <a:bodyPr/>
          <a:lstStyle>
            <a:lvl1pPr marL="0" indent="0">
              <a:buNone/>
              <a:defRPr sz="1255"/>
            </a:lvl1pPr>
            <a:lvl2pPr marL="409688" indent="0">
              <a:buNone/>
              <a:defRPr sz="1075"/>
            </a:lvl2pPr>
            <a:lvl3pPr marL="819376" indent="0">
              <a:buNone/>
              <a:defRPr sz="896"/>
            </a:lvl3pPr>
            <a:lvl4pPr marL="1229063" indent="0">
              <a:buNone/>
              <a:defRPr sz="806"/>
            </a:lvl4pPr>
            <a:lvl5pPr marL="1638751" indent="0">
              <a:buNone/>
              <a:defRPr sz="806"/>
            </a:lvl5pPr>
            <a:lvl6pPr marL="2048439" indent="0">
              <a:buNone/>
              <a:defRPr sz="806"/>
            </a:lvl6pPr>
            <a:lvl7pPr marL="2458127" indent="0">
              <a:buNone/>
              <a:defRPr sz="806"/>
            </a:lvl7pPr>
            <a:lvl8pPr marL="2867814" indent="0">
              <a:buNone/>
              <a:defRPr sz="806"/>
            </a:lvl8pPr>
            <a:lvl9pPr marL="3277502" indent="0">
              <a:buNone/>
              <a:defRPr sz="8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3"/>
            <a:ext cx="5486400" cy="423216"/>
          </a:xfrm>
        </p:spPr>
        <p:txBody>
          <a:bodyPr anchor="b"/>
          <a:lstStyle>
            <a:lvl1pPr algn="l">
              <a:defRPr sz="17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6"/>
            <a:ext cx="5486400" cy="3072765"/>
          </a:xfrm>
        </p:spPr>
        <p:txBody>
          <a:bodyPr/>
          <a:lstStyle>
            <a:lvl1pPr marL="0" indent="0">
              <a:buNone/>
              <a:defRPr sz="2867"/>
            </a:lvl1pPr>
            <a:lvl2pPr marL="409688" indent="0">
              <a:buNone/>
              <a:defRPr sz="2509"/>
            </a:lvl2pPr>
            <a:lvl3pPr marL="819376" indent="0">
              <a:buNone/>
              <a:defRPr sz="2151"/>
            </a:lvl3pPr>
            <a:lvl4pPr marL="1229063" indent="0">
              <a:buNone/>
              <a:defRPr sz="1792"/>
            </a:lvl4pPr>
            <a:lvl5pPr marL="1638751" indent="0">
              <a:buNone/>
              <a:defRPr sz="1792"/>
            </a:lvl5pPr>
            <a:lvl6pPr marL="2048439" indent="0">
              <a:buNone/>
              <a:defRPr sz="1792"/>
            </a:lvl6pPr>
            <a:lvl7pPr marL="2458127" indent="0">
              <a:buNone/>
              <a:defRPr sz="1792"/>
            </a:lvl7pPr>
            <a:lvl8pPr marL="2867814" indent="0">
              <a:buNone/>
              <a:defRPr sz="1792"/>
            </a:lvl8pPr>
            <a:lvl9pPr marL="3277502" indent="0">
              <a:buNone/>
              <a:defRPr sz="179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9"/>
          </a:xfrm>
        </p:spPr>
        <p:txBody>
          <a:bodyPr/>
          <a:lstStyle>
            <a:lvl1pPr marL="0" indent="0">
              <a:buNone/>
              <a:defRPr sz="1255"/>
            </a:lvl1pPr>
            <a:lvl2pPr marL="409688" indent="0">
              <a:buNone/>
              <a:defRPr sz="1075"/>
            </a:lvl2pPr>
            <a:lvl3pPr marL="819376" indent="0">
              <a:buNone/>
              <a:defRPr sz="896"/>
            </a:lvl3pPr>
            <a:lvl4pPr marL="1229063" indent="0">
              <a:buNone/>
              <a:defRPr sz="806"/>
            </a:lvl4pPr>
            <a:lvl5pPr marL="1638751" indent="0">
              <a:buNone/>
              <a:defRPr sz="806"/>
            </a:lvl5pPr>
            <a:lvl6pPr marL="2048439" indent="0">
              <a:buNone/>
              <a:defRPr sz="806"/>
            </a:lvl6pPr>
            <a:lvl7pPr marL="2458127" indent="0">
              <a:buNone/>
              <a:defRPr sz="806"/>
            </a:lvl7pPr>
            <a:lvl8pPr marL="2867814" indent="0">
              <a:buNone/>
              <a:defRPr sz="806"/>
            </a:lvl8pPr>
            <a:lvl9pPr marL="3277502" indent="0">
              <a:buNone/>
              <a:defRPr sz="8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65"/>
            <a:ext cx="8229600" cy="3379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9376" rtl="0" eaLnBrk="1" latinLnBrk="0" hangingPunct="1">
        <a:spcBef>
          <a:spcPct val="0"/>
        </a:spcBef>
        <a:buNone/>
        <a:defRPr sz="39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266" indent="-307266" algn="l" defTabSz="819376" rtl="0" eaLnBrk="1" latinLnBrk="0" hangingPunct="1">
        <a:spcBef>
          <a:spcPct val="20000"/>
        </a:spcBef>
        <a:buFont typeface="Arial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1pPr>
      <a:lvl2pPr marL="665743" indent="-256055" algn="l" defTabSz="819376" rtl="0" eaLnBrk="1" latinLnBrk="0" hangingPunct="1">
        <a:spcBef>
          <a:spcPct val="20000"/>
        </a:spcBef>
        <a:buFont typeface="Arial" pitchFamily="34" charset="0"/>
        <a:buChar char="–"/>
        <a:defRPr sz="2509" kern="1200">
          <a:solidFill>
            <a:schemeClr val="tx1"/>
          </a:solidFill>
          <a:latin typeface="+mn-lt"/>
          <a:ea typeface="+mn-ea"/>
          <a:cs typeface="+mn-cs"/>
        </a:defRPr>
      </a:lvl2pPr>
      <a:lvl3pPr marL="1024219" indent="-204844" algn="l" defTabSz="819376" rtl="0" eaLnBrk="1" latinLnBrk="0" hangingPunct="1">
        <a:spcBef>
          <a:spcPct val="20000"/>
        </a:spcBef>
        <a:buFont typeface="Arial" pitchFamily="34" charset="0"/>
        <a:buChar char="•"/>
        <a:defRPr sz="2151" kern="1200">
          <a:solidFill>
            <a:schemeClr val="tx1"/>
          </a:solidFill>
          <a:latin typeface="+mn-lt"/>
          <a:ea typeface="+mn-ea"/>
          <a:cs typeface="+mn-cs"/>
        </a:defRPr>
      </a:lvl3pPr>
      <a:lvl4pPr marL="1433907" indent="-204844" algn="l" defTabSz="819376" rtl="0" eaLnBrk="1" latinLnBrk="0" hangingPunct="1">
        <a:spcBef>
          <a:spcPct val="20000"/>
        </a:spcBef>
        <a:buFont typeface="Arial" pitchFamily="34" charset="0"/>
        <a:buChar char="–"/>
        <a:defRPr sz="1792" kern="1200">
          <a:solidFill>
            <a:schemeClr val="tx1"/>
          </a:solidFill>
          <a:latin typeface="+mn-lt"/>
          <a:ea typeface="+mn-ea"/>
          <a:cs typeface="+mn-cs"/>
        </a:defRPr>
      </a:lvl4pPr>
      <a:lvl5pPr marL="1843595" indent="-204844" algn="l" defTabSz="819376" rtl="0" eaLnBrk="1" latinLnBrk="0" hangingPunct="1">
        <a:spcBef>
          <a:spcPct val="20000"/>
        </a:spcBef>
        <a:buFont typeface="Arial" pitchFamily="34" charset="0"/>
        <a:buChar char="»"/>
        <a:defRPr sz="1792" kern="1200">
          <a:solidFill>
            <a:schemeClr val="tx1"/>
          </a:solidFill>
          <a:latin typeface="+mn-lt"/>
          <a:ea typeface="+mn-ea"/>
          <a:cs typeface="+mn-cs"/>
        </a:defRPr>
      </a:lvl5pPr>
      <a:lvl6pPr marL="2253283" indent="-204844" algn="l" defTabSz="819376" rtl="0" eaLnBrk="1" latinLnBrk="0" hangingPunct="1">
        <a:spcBef>
          <a:spcPct val="20000"/>
        </a:spcBef>
        <a:buFont typeface="Arial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6pPr>
      <a:lvl7pPr marL="2662971" indent="-204844" algn="l" defTabSz="819376" rtl="0" eaLnBrk="1" latinLnBrk="0" hangingPunct="1">
        <a:spcBef>
          <a:spcPct val="20000"/>
        </a:spcBef>
        <a:buFont typeface="Arial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7pPr>
      <a:lvl8pPr marL="3072658" indent="-204844" algn="l" defTabSz="819376" rtl="0" eaLnBrk="1" latinLnBrk="0" hangingPunct="1">
        <a:spcBef>
          <a:spcPct val="20000"/>
        </a:spcBef>
        <a:buFont typeface="Arial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8pPr>
      <a:lvl9pPr marL="3482346" indent="-204844" algn="l" defTabSz="819376" rtl="0" eaLnBrk="1" latinLnBrk="0" hangingPunct="1">
        <a:spcBef>
          <a:spcPct val="20000"/>
        </a:spcBef>
        <a:buFont typeface="Arial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9376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1pPr>
      <a:lvl2pPr marL="409688" algn="l" defTabSz="819376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819376" algn="l" defTabSz="819376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29063" algn="l" defTabSz="819376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4pPr>
      <a:lvl5pPr marL="1638751" algn="l" defTabSz="819376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5pPr>
      <a:lvl6pPr marL="2048439" algn="l" defTabSz="819376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6pPr>
      <a:lvl7pPr marL="2458127" algn="l" defTabSz="819376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7pPr>
      <a:lvl8pPr marL="2867814" algn="l" defTabSz="819376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8pPr>
      <a:lvl9pPr marL="3277502" algn="l" defTabSz="819376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66048" y="192929"/>
            <a:ext cx="4121945" cy="4824802"/>
            <a:chOff x="152400" y="1445140"/>
            <a:chExt cx="4121945" cy="4824802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06" y="1804866"/>
              <a:ext cx="4104139" cy="1874276"/>
            </a:xfrm>
            <a:prstGeom prst="rect">
              <a:avLst/>
            </a:prstGeom>
          </p:spPr>
        </p:pic>
        <p:grpSp>
          <p:nvGrpSpPr>
            <p:cNvPr id="105" name="Group 104"/>
            <p:cNvGrpSpPr/>
            <p:nvPr/>
          </p:nvGrpSpPr>
          <p:grpSpPr>
            <a:xfrm>
              <a:off x="152400" y="1445140"/>
              <a:ext cx="4114800" cy="533400"/>
              <a:chOff x="152400" y="1728398"/>
              <a:chExt cx="4114800" cy="533400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152400" y="1728398"/>
                <a:ext cx="4114800" cy="381000"/>
              </a:xfrm>
              <a:prstGeom prst="roundRect">
                <a:avLst>
                  <a:gd name="adj" fmla="val 31783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77352" y="1751136"/>
                <a:ext cx="4089848" cy="5106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Different 3’ end sequencing libraries…</a:t>
                </a:r>
                <a:endParaRPr lang="en-US" sz="16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152910" y="4618568"/>
              <a:ext cx="3809489" cy="1651374"/>
              <a:chOff x="229111" y="4825626"/>
              <a:chExt cx="3809489" cy="1651374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29111" y="4825626"/>
                <a:ext cx="3809489" cy="1575174"/>
              </a:xfrm>
              <a:prstGeom prst="roundRect">
                <a:avLst>
                  <a:gd name="adj" fmla="val 12615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4800" y="4876800"/>
                <a:ext cx="3657600" cy="1600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</a:rPr>
                  <a:t>3’ end sequencing libraries</a:t>
                </a: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human</a:t>
                </a:r>
                <a:r>
                  <a:rPr lang="en-US" sz="1600" dirty="0">
                    <a:solidFill>
                      <a:schemeClr val="tx1"/>
                    </a:solidFill>
                  </a:rPr>
                  <a:t>: 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78 samples (7 protocols)</a:t>
                </a:r>
              </a:p>
              <a:p>
                <a:endParaRPr lang="pt-BR" sz="1600" dirty="0" smtClean="0">
                  <a:solidFill>
                    <a:schemeClr val="tx1"/>
                  </a:solidFill>
                </a:endParaRPr>
              </a:p>
              <a:p>
                <a:r>
                  <a:rPr lang="pt-BR" sz="1600" dirty="0" smtClean="0">
                    <a:solidFill>
                      <a:schemeClr val="tx1"/>
                    </a:solidFill>
                  </a:rPr>
                  <a:t>mouse</a:t>
                </a:r>
                <a:r>
                  <a:rPr lang="pt-BR" sz="1600" dirty="0">
                    <a:solidFill>
                      <a:schemeClr val="tx1"/>
                    </a:solidFill>
                  </a:rPr>
                  <a:t>:  </a:t>
                </a:r>
                <a:r>
                  <a:rPr lang="pt-BR" sz="1600" dirty="0" smtClean="0">
                    <a:solidFill>
                      <a:schemeClr val="tx1"/>
                    </a:solidFill>
                  </a:rPr>
                  <a:t>110 </a:t>
                </a:r>
                <a:r>
                  <a:rPr lang="pt-BR" sz="1600" dirty="0">
                    <a:solidFill>
                      <a:schemeClr val="tx1"/>
                    </a:solidFill>
                  </a:rPr>
                  <a:t>samples (8 protocols)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7" name="Down Arrow 106"/>
            <p:cNvSpPr/>
            <p:nvPr/>
          </p:nvSpPr>
          <p:spPr>
            <a:xfrm>
              <a:off x="1621770" y="3774392"/>
              <a:ext cx="592016" cy="74295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28447" y="3366357"/>
            <a:ext cx="4835617" cy="1651374"/>
            <a:chOff x="4114799" y="4825626"/>
            <a:chExt cx="4835617" cy="1651374"/>
          </a:xfrm>
        </p:grpSpPr>
        <p:sp>
          <p:nvSpPr>
            <p:cNvPr id="113" name="Down Arrow 112"/>
            <p:cNvSpPr/>
            <p:nvPr/>
          </p:nvSpPr>
          <p:spPr>
            <a:xfrm rot="16200000">
              <a:off x="4047391" y="5418992"/>
              <a:ext cx="592016" cy="4572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678903" y="4825626"/>
              <a:ext cx="4271513" cy="1575174"/>
            </a:xfrm>
            <a:prstGeom prst="roundRect">
              <a:avLst>
                <a:gd name="adj" fmla="val 12615"/>
              </a:avLst>
            </a:prstGeom>
            <a:gradFill flip="none" rotWithShape="1">
              <a:gsLst>
                <a:gs pos="0">
                  <a:srgbClr val="04B1D8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800598" y="4876800"/>
              <a:ext cx="4149817" cy="1600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Uniform processing pipeline</a:t>
              </a:r>
            </a:p>
            <a:p>
              <a:endParaRPr lang="en-US" sz="800" dirty="0" smtClean="0">
                <a:solidFill>
                  <a:schemeClr val="tx1"/>
                </a:solidFill>
              </a:endParaRPr>
            </a:p>
            <a:p>
              <a:endParaRPr lang="en-US" sz="8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protocol-specific library preprocessing</a:t>
              </a:r>
            </a:p>
            <a:p>
              <a:endParaRPr lang="en-US" sz="10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</a:rPr>
                <a:t>remove protocol specific artifacts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 smtClean="0">
                <a:solidFill>
                  <a:schemeClr val="tx1"/>
                </a:solidFill>
              </a:endParaRPr>
            </a:p>
            <a:p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678639" y="176218"/>
            <a:ext cx="4613595" cy="3088912"/>
            <a:chOff x="4664991" y="1635487"/>
            <a:chExt cx="4613595" cy="3088912"/>
          </a:xfrm>
        </p:grpSpPr>
        <p:sp>
          <p:nvSpPr>
            <p:cNvPr id="117" name="Rounded Rectangle 116"/>
            <p:cNvSpPr/>
            <p:nvPr/>
          </p:nvSpPr>
          <p:spPr>
            <a:xfrm>
              <a:off x="4678903" y="1802068"/>
              <a:ext cx="4271513" cy="2388931"/>
            </a:xfrm>
            <a:prstGeom prst="roundRect">
              <a:avLst>
                <a:gd name="adj" fmla="val 1261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Picture 117" descr="PolyASite - Exploring 3' end processing - Mozilla Firefox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0" t="15121" r="9200" b="22546"/>
            <a:stretch/>
          </p:blipFill>
          <p:spPr>
            <a:xfrm>
              <a:off x="4664991" y="1635487"/>
              <a:ext cx="4301943" cy="192058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19" name="Down Arrow 118"/>
            <p:cNvSpPr/>
            <p:nvPr/>
          </p:nvSpPr>
          <p:spPr>
            <a:xfrm rot="10800000">
              <a:off x="6418383" y="4267199"/>
              <a:ext cx="592016" cy="457200"/>
            </a:xfrm>
            <a:prstGeom prst="downArrow">
              <a:avLst/>
            </a:prstGeom>
            <a:solidFill>
              <a:srgbClr val="04B1D8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087586" y="3581400"/>
              <a:ext cx="4191000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600" u="sng" dirty="0" smtClean="0">
                  <a:solidFill>
                    <a:schemeClr val="tx1"/>
                  </a:solidFill>
                </a:rPr>
                <a:t>Number of poly(A) sites per species: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Mouse: </a:t>
              </a:r>
              <a:r>
                <a:rPr lang="en-US" sz="1600" dirty="0">
                  <a:solidFill>
                    <a:schemeClr val="tx1"/>
                  </a:solidFill>
                </a:rPr>
                <a:t>183,225	 Human: 392,912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2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17099</TotalTime>
  <Words>50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cleavage and polyadenylation</dc:title>
  <dc:creator>user</dc:creator>
  <cp:lastModifiedBy>Andreas Gruber</cp:lastModifiedBy>
  <cp:revision>1934</cp:revision>
  <dcterms:created xsi:type="dcterms:W3CDTF">2006-08-16T00:00:00Z</dcterms:created>
  <dcterms:modified xsi:type="dcterms:W3CDTF">2021-02-13T19:11:01Z</dcterms:modified>
</cp:coreProperties>
</file>